
<file path=[Content_Types].xml><?xml version="1.0" encoding="utf-8"?>
<Types xmlns="http://schemas.openxmlformats.org/package/2006/content-types">
  <Default Extension="png" ContentType="image/png"/>
  <Default Extension="tmp" ContentType="image/x-emf"/>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notesSlides/notesSlide1.xml" ContentType="application/vnd.openxmlformats-officedocument.presentationml.notesSlide+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2.xml" ContentType="application/vnd.openxmlformats-officedocument.presentationml.notesSlid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notesSlides/notesSlide3.xml" ContentType="application/vnd.openxmlformats-officedocument.presentationml.notesSlide+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notesSlides/notesSlide4.xml" ContentType="application/vnd.openxmlformats-officedocument.presentationml.notesSlide+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notesSlides/notesSlide5.xml" ContentType="application/vnd.openxmlformats-officedocument.presentationml.notesSl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notesSlides/notesSlide6.xml" ContentType="application/vnd.openxmlformats-officedocument.presentationml.notesSlide+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7.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notesSlides/notesSlide8.xml" ContentType="application/vnd.openxmlformats-officedocument.presentationml.notesSlide+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notesSlides/notesSlide9.xml" ContentType="application/vnd.openxmlformats-officedocument.presentationml.notesSlide+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notesSlides/notesSlide10.xml" ContentType="application/vnd.openxmlformats-officedocument.presentationml.notesSlide+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notesSlides/notesSlide12.xml" ContentType="application/vnd.openxmlformats-officedocument.presentationml.notesSlide+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notesSlides/notesSlide13.xml" ContentType="application/vnd.openxmlformats-officedocument.presentationml.notesSlide+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notesSlides/notesSlide14.xml" ContentType="application/vnd.openxmlformats-officedocument.presentationml.notesSlide+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 id="2147483750" r:id="rId3"/>
    <p:sldMasterId id="2147483772" r:id="rId4"/>
    <p:sldMasterId id="2147483789" r:id="rId5"/>
    <p:sldMasterId id="2147483806" r:id="rId6"/>
    <p:sldMasterId id="2147483822" r:id="rId7"/>
  </p:sldMasterIdLst>
  <p:notesMasterIdLst>
    <p:notesMasterId r:id="rId39"/>
  </p:notesMasterIdLst>
  <p:handoutMasterIdLst>
    <p:handoutMasterId r:id="rId40"/>
  </p:handoutMasterIdLst>
  <p:sldIdLst>
    <p:sldId id="502" r:id="rId8"/>
    <p:sldId id="876" r:id="rId9"/>
    <p:sldId id="493" r:id="rId10"/>
    <p:sldId id="847" r:id="rId11"/>
    <p:sldId id="848" r:id="rId12"/>
    <p:sldId id="849" r:id="rId13"/>
    <p:sldId id="850" r:id="rId14"/>
    <p:sldId id="851" r:id="rId15"/>
    <p:sldId id="852" r:id="rId16"/>
    <p:sldId id="853" r:id="rId17"/>
    <p:sldId id="854" r:id="rId18"/>
    <p:sldId id="667" r:id="rId19"/>
    <p:sldId id="855" r:id="rId20"/>
    <p:sldId id="856" r:id="rId21"/>
    <p:sldId id="857" r:id="rId22"/>
    <p:sldId id="858" r:id="rId23"/>
    <p:sldId id="859" r:id="rId24"/>
    <p:sldId id="860" r:id="rId25"/>
    <p:sldId id="861" r:id="rId26"/>
    <p:sldId id="862" r:id="rId27"/>
    <p:sldId id="863" r:id="rId28"/>
    <p:sldId id="864" r:id="rId29"/>
    <p:sldId id="865" r:id="rId30"/>
    <p:sldId id="866" r:id="rId31"/>
    <p:sldId id="867" r:id="rId32"/>
    <p:sldId id="868" r:id="rId33"/>
    <p:sldId id="870" r:id="rId34"/>
    <p:sldId id="869" r:id="rId35"/>
    <p:sldId id="871" r:id="rId36"/>
    <p:sldId id="677" r:id="rId37"/>
    <p:sldId id="872" r:id="rId38"/>
  </p:sldIdLst>
  <p:sldSz cx="9902825" cy="6858000"/>
  <p:notesSz cx="6775450" cy="9906000"/>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400"/>
    <a:srgbClr val="FF3300"/>
    <a:srgbClr val="FFA028"/>
    <a:srgbClr val="E60018"/>
    <a:srgbClr val="A2968A"/>
    <a:srgbClr val="848FA0"/>
    <a:srgbClr val="D5DE94"/>
    <a:srgbClr val="C1C7D1"/>
    <a:srgbClr val="F0F4D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99145" autoAdjust="0"/>
  </p:normalViewPr>
  <p:slideViewPr>
    <p:cSldViewPr snapToGrid="0">
      <p:cViewPr>
        <p:scale>
          <a:sx n="104" d="100"/>
          <a:sy n="104" d="100"/>
        </p:scale>
        <p:origin x="-96" y="-186"/>
      </p:cViewPr>
      <p:guideLst>
        <p:guide orient="horz" pos="2400"/>
        <p:guide orient="horz" pos="964"/>
        <p:guide orient="horz" pos="554"/>
        <p:guide orient="horz" pos="3004"/>
        <p:guide orient="horz" pos="2545"/>
        <p:guide orient="horz" pos="3777"/>
        <p:guide orient="horz" pos="3866"/>
        <p:guide orient="horz" pos="1105"/>
        <p:guide orient="horz" pos="4069"/>
        <p:guide orient="horz" pos="4194"/>
        <p:guide pos="3090"/>
        <p:guide pos="2687"/>
        <p:guide pos="2067"/>
        <p:guide pos="1873"/>
        <p:guide pos="1248"/>
        <p:guide pos="313"/>
        <p:guide pos="3165"/>
        <p:guide pos="3696"/>
        <p:guide pos="4319"/>
        <p:guide pos="4512"/>
        <p:guide pos="624"/>
        <p:guide pos="5327"/>
        <p:guide pos="5950"/>
      </p:guideLst>
    </p:cSldViewPr>
  </p:slideViewPr>
  <p:outlineViewPr>
    <p:cViewPr>
      <p:scale>
        <a:sx n="33" d="100"/>
        <a:sy n="33" d="100"/>
      </p:scale>
      <p:origin x="72" y="1776"/>
    </p:cViewPr>
  </p:outlineViewPr>
  <p:notesTextViewPr>
    <p:cViewPr>
      <p:scale>
        <a:sx n="100" d="100"/>
        <a:sy n="100" d="100"/>
      </p:scale>
      <p:origin x="0" y="0"/>
    </p:cViewPr>
  </p:notesTextViewPr>
  <p:sorterViewPr>
    <p:cViewPr>
      <p:scale>
        <a:sx n="66" d="100"/>
        <a:sy n="66" d="100"/>
      </p:scale>
      <p:origin x="0" y="1872"/>
    </p:cViewPr>
  </p:sorterViewPr>
  <p:notesViewPr>
    <p:cSldViewPr snapToGrid="0">
      <p:cViewPr varScale="1">
        <p:scale>
          <a:sx n="71" d="100"/>
          <a:sy n="71" d="100"/>
        </p:scale>
        <p:origin x="-2172" y="-108"/>
      </p:cViewPr>
      <p:guideLst>
        <p:guide orient="horz" pos="3120"/>
        <p:guide pos="21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RCBPARSRV014.RTH.AD.ROTHSCHILD.COM\ServeurRCB\Doc\MAR\ETU\DTA\stagiaires\Baptiste%20Cota\Didier\Prime%20de%20risque\FR%20US%20PE&amp;10%20an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704572668164383E-2"/>
          <c:y val="2.8149047304408273E-2"/>
          <c:w val="0.8984737899659514"/>
          <c:h val="0.67027020189942543"/>
        </c:manualLayout>
      </c:layout>
      <c:barChart>
        <c:barDir val="col"/>
        <c:grouping val="clustered"/>
        <c:varyColors val="0"/>
        <c:ser>
          <c:idx val="0"/>
          <c:order val="0"/>
          <c:spPr>
            <a:solidFill>
              <a:srgbClr val="848FA0"/>
            </a:solidFill>
          </c:spPr>
          <c:invertIfNegative val="0"/>
          <c:dPt>
            <c:idx val="1"/>
            <c:invertIfNegative val="0"/>
            <c:bubble3D val="0"/>
            <c:spPr>
              <a:solidFill>
                <a:srgbClr val="FFA028"/>
              </a:solidFill>
            </c:spPr>
          </c:dPt>
          <c:dPt>
            <c:idx val="4"/>
            <c:invertIfNegative val="0"/>
            <c:bubble3D val="0"/>
            <c:spPr>
              <a:solidFill>
                <a:srgbClr val="FFA028"/>
              </a:solidFill>
            </c:spPr>
          </c:dPt>
          <c:dPt>
            <c:idx val="7"/>
            <c:invertIfNegative val="0"/>
            <c:bubble3D val="0"/>
            <c:spPr>
              <a:solidFill>
                <a:srgbClr val="FFA028"/>
              </a:solidFill>
            </c:spPr>
          </c:dPt>
          <c:dPt>
            <c:idx val="10"/>
            <c:invertIfNegative val="0"/>
            <c:bubble3D val="0"/>
            <c:spPr>
              <a:solidFill>
                <a:srgbClr val="FFA028"/>
              </a:solidFill>
            </c:spPr>
          </c:dPt>
          <c:dLbls>
            <c:dLbl>
              <c:idx val="0"/>
              <c:layout>
                <c:manualLayout>
                  <c:x val="-1.0758876136250701E-17"/>
                  <c:y val="6.2195044539895472E-3"/>
                </c:manualLayout>
              </c:layout>
              <c:tx>
                <c:rich>
                  <a:bodyPr/>
                  <a:lstStyle/>
                  <a:p>
                    <a:r>
                      <a:rPr lang="en-US" b="1" i="0" baseline="0"/>
                      <a:t>150 bp</a:t>
                    </a:r>
                    <a:endParaRPr lang="en-US"/>
                  </a:p>
                </c:rich>
              </c:tx>
              <c:dLblPos val="outEnd"/>
              <c:showLegendKey val="0"/>
              <c:showVal val="1"/>
              <c:showCatName val="0"/>
              <c:showSerName val="0"/>
              <c:showPercent val="0"/>
              <c:showBubbleSize val="0"/>
            </c:dLbl>
            <c:dLbl>
              <c:idx val="1"/>
              <c:layout>
                <c:manualLayout>
                  <c:x val="0"/>
                  <c:y val="3.1239825123535528E-3"/>
                </c:manualLayout>
              </c:layout>
              <c:tx>
                <c:rich>
                  <a:bodyPr/>
                  <a:lstStyle/>
                  <a:p>
                    <a:r>
                      <a:rPr lang="en-US" b="1" i="0" baseline="0"/>
                      <a:t>20 bp</a:t>
                    </a:r>
                    <a:endParaRPr lang="en-US"/>
                  </a:p>
                </c:rich>
              </c:tx>
              <c:dLblPos val="outEnd"/>
              <c:showLegendKey val="0"/>
              <c:showVal val="1"/>
              <c:showCatName val="0"/>
              <c:showSerName val="0"/>
              <c:showPercent val="0"/>
              <c:showBubbleSize val="0"/>
            </c:dLbl>
            <c:dLbl>
              <c:idx val="2"/>
              <c:delete val="1"/>
            </c:dLbl>
            <c:dLbl>
              <c:idx val="3"/>
              <c:layout>
                <c:manualLayout>
                  <c:x val="-2.3474182742631092E-3"/>
                  <c:y val="4.1378303655940649E-3"/>
                </c:manualLayout>
              </c:layout>
              <c:tx>
                <c:rich>
                  <a:bodyPr/>
                  <a:lstStyle/>
                  <a:p>
                    <a:r>
                      <a:rPr lang="en-US" b="1" i="0" baseline="0"/>
                      <a:t>200 bp</a:t>
                    </a:r>
                    <a:endParaRPr lang="en-US"/>
                  </a:p>
                </c:rich>
              </c:tx>
              <c:dLblPos val="outEnd"/>
              <c:showLegendKey val="0"/>
              <c:showVal val="1"/>
              <c:showCatName val="0"/>
              <c:showSerName val="0"/>
              <c:showPercent val="0"/>
              <c:showBubbleSize val="0"/>
            </c:dLbl>
            <c:dLbl>
              <c:idx val="4"/>
              <c:layout>
                <c:manualLayout>
                  <c:x val="1.1702784928447686E-5"/>
                  <c:y val="5.047627653785876E-3"/>
                </c:manualLayout>
              </c:layout>
              <c:tx>
                <c:rich>
                  <a:bodyPr/>
                  <a:lstStyle/>
                  <a:p>
                    <a:r>
                      <a:rPr lang="en-US" b="1" i="0" baseline="0"/>
                      <a:t>260 bp</a:t>
                    </a:r>
                    <a:endParaRPr lang="en-US"/>
                  </a:p>
                </c:rich>
              </c:tx>
              <c:dLblPos val="outEnd"/>
              <c:showLegendKey val="0"/>
              <c:showVal val="1"/>
              <c:showCatName val="0"/>
              <c:showSerName val="0"/>
              <c:showPercent val="0"/>
              <c:showBubbleSize val="0"/>
            </c:dLbl>
            <c:dLbl>
              <c:idx val="5"/>
              <c:delete val="1"/>
            </c:dLbl>
            <c:dLbl>
              <c:idx val="6"/>
              <c:layout>
                <c:manualLayout>
                  <c:x val="1.1702784928447686E-5"/>
                  <c:y val="2.1346894747389544E-2"/>
                </c:manualLayout>
              </c:layout>
              <c:tx>
                <c:rich>
                  <a:bodyPr/>
                  <a:lstStyle/>
                  <a:p>
                    <a:r>
                      <a:rPr lang="en-US" b="1" i="0" baseline="0"/>
                      <a:t>-1,2%</a:t>
                    </a:r>
                    <a:endParaRPr lang="en-US"/>
                  </a:p>
                </c:rich>
              </c:tx>
              <c:dLblPos val="outEnd"/>
              <c:showLegendKey val="0"/>
              <c:showVal val="1"/>
              <c:showCatName val="0"/>
              <c:showSerName val="0"/>
              <c:showPercent val="0"/>
              <c:showBubbleSize val="0"/>
            </c:dLbl>
            <c:dLbl>
              <c:idx val="7"/>
              <c:layout>
                <c:manualLayout>
                  <c:x val="-1.1563466060251881E-3"/>
                  <c:y val="0.27707760275707993"/>
                </c:manualLayout>
              </c:layout>
              <c:tx>
                <c:rich>
                  <a:bodyPr/>
                  <a:lstStyle/>
                  <a:p>
                    <a:r>
                      <a:rPr lang="en-US" b="1" i="0" baseline="0"/>
                      <a:t>-17%</a:t>
                    </a:r>
                    <a:endParaRPr lang="en-US"/>
                  </a:p>
                </c:rich>
              </c:tx>
              <c:dLblPos val="outEnd"/>
              <c:showLegendKey val="0"/>
              <c:showVal val="1"/>
              <c:showCatName val="0"/>
              <c:showSerName val="0"/>
              <c:showPercent val="0"/>
              <c:showBubbleSize val="0"/>
            </c:dLbl>
            <c:dLbl>
              <c:idx val="8"/>
              <c:delete val="1"/>
            </c:dLbl>
            <c:dLbl>
              <c:idx val="9"/>
              <c:layout>
                <c:manualLayout>
                  <c:x val="2.3474182742631092E-3"/>
                  <c:y val="3.9793811859940003E-3"/>
                </c:manualLayout>
              </c:layout>
              <c:tx>
                <c:rich>
                  <a:bodyPr/>
                  <a:lstStyle/>
                  <a:p>
                    <a:r>
                      <a:rPr lang="en-US" b="1" i="0" baseline="0"/>
                      <a:t>340 bp</a:t>
                    </a:r>
                    <a:endParaRPr lang="en-US"/>
                  </a:p>
                </c:rich>
              </c:tx>
              <c:dLblPos val="outEnd"/>
              <c:showLegendKey val="0"/>
              <c:showVal val="1"/>
              <c:showCatName val="0"/>
              <c:showSerName val="0"/>
              <c:showPercent val="0"/>
              <c:showBubbleSize val="0"/>
            </c:dLbl>
            <c:dLbl>
              <c:idx val="10"/>
              <c:layout>
                <c:manualLayout>
                  <c:x val="0"/>
                  <c:y val="3.7066503036330169E-3"/>
                </c:manualLayout>
              </c:layout>
              <c:tx>
                <c:rich>
                  <a:bodyPr/>
                  <a:lstStyle/>
                  <a:p>
                    <a:r>
                      <a:rPr lang="en-US" b="1" i="0" baseline="0"/>
                      <a:t>490 bp</a:t>
                    </a:r>
                    <a:endParaRPr lang="en-US"/>
                  </a:p>
                </c:rich>
              </c:tx>
              <c:dLblPos val="outEnd"/>
              <c:showLegendKey val="0"/>
              <c:showVal val="1"/>
              <c:showCatName val="0"/>
              <c:showSerName val="0"/>
              <c:showPercent val="0"/>
              <c:showBubbleSize val="0"/>
            </c:dLbl>
            <c:spPr>
              <a:solidFill>
                <a:srgbClr val="A3D400">
                  <a:alpha val="50196"/>
                </a:srgbClr>
              </a:solidFill>
              <a:ln>
                <a:solidFill>
                  <a:srgbClr val="92D050"/>
                </a:solidFill>
              </a:ln>
            </c:spPr>
            <c:txPr>
              <a:bodyPr/>
              <a:lstStyle/>
              <a:p>
                <a:pPr>
                  <a:defRPr b="1" i="0" baseline="0"/>
                </a:pPr>
                <a:endParaRPr lang="fr-FR"/>
              </a:p>
            </c:txPr>
            <c:dLblPos val="inBase"/>
            <c:showLegendKey val="0"/>
            <c:showVal val="1"/>
            <c:showCatName val="0"/>
            <c:showSerName val="0"/>
            <c:showPercent val="0"/>
            <c:showBubbleSize val="0"/>
            <c:showLeaderLines val="0"/>
          </c:dLbls>
          <c:cat>
            <c:strRef>
              <c:f>Final!$B$4:$B$14</c:f>
              <c:strCache>
                <c:ptCount val="11"/>
                <c:pt idx="0">
                  <c:v>US</c:v>
                </c:pt>
                <c:pt idx="1">
                  <c:v>France</c:v>
                </c:pt>
                <c:pt idx="3">
                  <c:v>US</c:v>
                </c:pt>
                <c:pt idx="4">
                  <c:v>France</c:v>
                </c:pt>
                <c:pt idx="6">
                  <c:v>US</c:v>
                </c:pt>
                <c:pt idx="7">
                  <c:v>France</c:v>
                </c:pt>
                <c:pt idx="9">
                  <c:v>US</c:v>
                </c:pt>
                <c:pt idx="10">
                  <c:v>France</c:v>
                </c:pt>
              </c:strCache>
            </c:strRef>
          </c:cat>
          <c:val>
            <c:numRef>
              <c:f>Final!$D$4:$D$14</c:f>
              <c:numCache>
                <c:formatCode>General</c:formatCode>
                <c:ptCount val="11"/>
                <c:pt idx="0">
                  <c:v>150</c:v>
                </c:pt>
                <c:pt idx="1">
                  <c:v>20</c:v>
                </c:pt>
                <c:pt idx="3">
                  <c:v>200</c:v>
                </c:pt>
                <c:pt idx="4">
                  <c:v>260</c:v>
                </c:pt>
                <c:pt idx="6">
                  <c:v>-120</c:v>
                </c:pt>
                <c:pt idx="7">
                  <c:v>-1700</c:v>
                </c:pt>
                <c:pt idx="9">
                  <c:v>340</c:v>
                </c:pt>
                <c:pt idx="10">
                  <c:v>490</c:v>
                </c:pt>
              </c:numCache>
            </c:numRef>
          </c:val>
        </c:ser>
        <c:dLbls>
          <c:dLblPos val="inBase"/>
          <c:showLegendKey val="0"/>
          <c:showVal val="1"/>
          <c:showCatName val="0"/>
          <c:showSerName val="0"/>
          <c:showPercent val="0"/>
          <c:showBubbleSize val="0"/>
        </c:dLbls>
        <c:gapWidth val="150"/>
        <c:axId val="146499840"/>
        <c:axId val="146500992"/>
      </c:barChart>
      <c:catAx>
        <c:axId val="146499840"/>
        <c:scaling>
          <c:orientation val="minMax"/>
        </c:scaling>
        <c:delete val="0"/>
        <c:axPos val="b"/>
        <c:majorTickMark val="none"/>
        <c:minorTickMark val="none"/>
        <c:tickLblPos val="low"/>
        <c:spPr>
          <a:ln w="15875">
            <a:solidFill>
              <a:srgbClr val="787878"/>
            </a:solidFill>
          </a:ln>
        </c:spPr>
        <c:crossAx val="146500992"/>
        <c:crosses val="autoZero"/>
        <c:auto val="1"/>
        <c:lblAlgn val="ctr"/>
        <c:lblOffset val="100"/>
        <c:noMultiLvlLbl val="0"/>
      </c:catAx>
      <c:valAx>
        <c:axId val="146500992"/>
        <c:scaling>
          <c:orientation val="minMax"/>
          <c:min val="-300"/>
        </c:scaling>
        <c:delete val="1"/>
        <c:axPos val="l"/>
        <c:majorGridlines>
          <c:spPr>
            <a:ln>
              <a:solidFill>
                <a:srgbClr val="787878"/>
              </a:solidFill>
            </a:ln>
          </c:spPr>
        </c:majorGridlines>
        <c:numFmt formatCode="General" sourceLinked="1"/>
        <c:majorTickMark val="out"/>
        <c:minorTickMark val="none"/>
        <c:tickLblPos val="nextTo"/>
        <c:crossAx val="146499840"/>
        <c:crosses val="autoZero"/>
        <c:crossBetween val="between"/>
      </c:valAx>
      <c:spPr>
        <a:noFill/>
        <a:extLst>
          <a:ext uri="{909E8E84-426E-40DD-AFC4-6F175D3DCCD1}">
            <a14:hiddenFill xmlns:a14="http://schemas.microsoft.com/office/drawing/2010/main">
              <a:solidFill>
                <a:sysClr val="window" lastClr="FFFFFF"/>
              </a:solidFill>
            </a14:hiddenFill>
          </a:ext>
        </a:extLst>
      </c:spPr>
    </c:plotArea>
    <c:plotVisOnly val="1"/>
    <c:dispBlanksAs val="zero"/>
    <c:showDLblsOverMax val="0"/>
  </c:chart>
  <c:spPr>
    <a:noFill/>
    <a:ln>
      <a:noFill/>
    </a:ln>
    <a:extLst>
      <a:ext uri="{909E8E84-426E-40DD-AFC4-6F175D3DCCD1}">
        <a14:hiddenFill xmlns:a14="http://schemas.microsoft.com/office/drawing/2010/main">
          <a:solidFill>
            <a:sysClr val="window" lastClr="FFFFFF"/>
          </a:solidFill>
        </a14:hiddenFill>
      </a:ext>
    </a:extLst>
  </c:spPr>
  <c:txPr>
    <a:bodyPr/>
    <a:lstStyle/>
    <a:p>
      <a:pPr>
        <a:defRPr sz="900">
          <a:latin typeface="Arial" pitchFamily="34" charset="0"/>
          <a:cs typeface="Arial" pitchFamily="34" charset="0"/>
        </a:defRPr>
      </a:pPr>
      <a:endParaRPr lang="fr-FR"/>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0.05552</cdr:x>
      <cdr:y>0.79888</cdr:y>
    </cdr:from>
    <cdr:to>
      <cdr:x>0.26949</cdr:x>
      <cdr:y>0.95958</cdr:y>
    </cdr:to>
    <cdr:sp macro="" textlink="">
      <cdr:nvSpPr>
        <cdr:cNvPr id="2" name="TextBox 1"/>
        <cdr:cNvSpPr txBox="1"/>
      </cdr:nvSpPr>
      <cdr:spPr>
        <a:xfrm xmlns:a="http://schemas.openxmlformats.org/drawingml/2006/main">
          <a:off x="298879" y="2021106"/>
          <a:ext cx="1151872" cy="406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000" b="1" dirty="0">
              <a:latin typeface="+mn-lt"/>
            </a:rPr>
            <a:t>Prime de risque  12/1993</a:t>
          </a:r>
        </a:p>
      </cdr:txBody>
    </cdr:sp>
  </cdr:relSizeAnchor>
  <cdr:relSizeAnchor xmlns:cdr="http://schemas.openxmlformats.org/drawingml/2006/chartDrawing">
    <cdr:from>
      <cdr:x>0.30233</cdr:x>
      <cdr:y>0.80165</cdr:y>
    </cdr:from>
    <cdr:to>
      <cdr:x>0.51631</cdr:x>
      <cdr:y>0.96235</cdr:y>
    </cdr:to>
    <cdr:sp macro="" textlink="">
      <cdr:nvSpPr>
        <cdr:cNvPr id="3" name="TextBox 1"/>
        <cdr:cNvSpPr txBox="1"/>
      </cdr:nvSpPr>
      <cdr:spPr>
        <a:xfrm xmlns:a="http://schemas.openxmlformats.org/drawingml/2006/main">
          <a:off x="1627540" y="2028114"/>
          <a:ext cx="1151926" cy="406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1" dirty="0">
              <a:latin typeface="+mn-lt"/>
            </a:rPr>
            <a:t>Hausse des taux 1994</a:t>
          </a:r>
        </a:p>
      </cdr:txBody>
    </cdr:sp>
  </cdr:relSizeAnchor>
  <cdr:relSizeAnchor xmlns:cdr="http://schemas.openxmlformats.org/drawingml/2006/chartDrawing">
    <cdr:from>
      <cdr:x>0.52653</cdr:x>
      <cdr:y>0.79959</cdr:y>
    </cdr:from>
    <cdr:to>
      <cdr:x>0.75436</cdr:x>
      <cdr:y>0.92791</cdr:y>
    </cdr:to>
    <cdr:sp macro="" textlink="">
      <cdr:nvSpPr>
        <cdr:cNvPr id="4" name="TextBox 1"/>
        <cdr:cNvSpPr txBox="1"/>
      </cdr:nvSpPr>
      <cdr:spPr>
        <a:xfrm xmlns:a="http://schemas.openxmlformats.org/drawingml/2006/main">
          <a:off x="2834483" y="2022903"/>
          <a:ext cx="1226485" cy="3246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1" dirty="0">
              <a:latin typeface="+mn-lt"/>
            </a:rPr>
            <a:t>Marchés actions </a:t>
          </a:r>
          <a:r>
            <a:rPr lang="fr-FR" sz="1000" b="1" dirty="0" smtClean="0">
              <a:latin typeface="+mn-lt"/>
            </a:rPr>
            <a:t>1994</a:t>
          </a:r>
          <a:endParaRPr lang="fr-FR" sz="1000" b="1" dirty="0">
            <a:latin typeface="+mn-lt"/>
          </a:endParaRPr>
        </a:p>
      </cdr:txBody>
    </cdr:sp>
  </cdr:relSizeAnchor>
  <cdr:relSizeAnchor xmlns:cdr="http://schemas.openxmlformats.org/drawingml/2006/chartDrawing">
    <cdr:from>
      <cdr:x>0.7831</cdr:x>
      <cdr:y>0.80165</cdr:y>
    </cdr:from>
    <cdr:to>
      <cdr:x>0.99708</cdr:x>
      <cdr:y>0.96235</cdr:y>
    </cdr:to>
    <cdr:sp macro="" textlink="">
      <cdr:nvSpPr>
        <cdr:cNvPr id="6" name="TextBox 1"/>
        <cdr:cNvSpPr txBox="1"/>
      </cdr:nvSpPr>
      <cdr:spPr>
        <a:xfrm xmlns:a="http://schemas.openxmlformats.org/drawingml/2006/main">
          <a:off x="4215685" y="2028114"/>
          <a:ext cx="1151926" cy="406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b="1" dirty="0">
              <a:latin typeface="+mn-lt"/>
            </a:rPr>
            <a:t>Prime de risque  2013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1"/>
            <a:ext cx="2936029" cy="495300"/>
          </a:xfrm>
          <a:prstGeom prst="rect">
            <a:avLst/>
          </a:prstGeom>
          <a:noFill/>
          <a:ln w="9525">
            <a:noFill/>
            <a:miter lim="800000"/>
            <a:headEnd/>
            <a:tailEnd/>
          </a:ln>
          <a:effectLst/>
        </p:spPr>
        <p:txBody>
          <a:bodyPr vert="horz" wrap="square" lIns="90970" tIns="45486" rIns="90970" bIns="45486"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39426" y="1"/>
            <a:ext cx="2936029" cy="495300"/>
          </a:xfrm>
          <a:prstGeom prst="rect">
            <a:avLst/>
          </a:prstGeom>
          <a:noFill/>
          <a:ln w="9525">
            <a:noFill/>
            <a:miter lim="800000"/>
            <a:headEnd/>
            <a:tailEnd/>
          </a:ln>
          <a:effectLst/>
        </p:spPr>
        <p:txBody>
          <a:bodyPr vert="horz" wrap="square" lIns="90970" tIns="45486" rIns="90970" bIns="45486"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0" y="9410700"/>
            <a:ext cx="2936029" cy="495300"/>
          </a:xfrm>
          <a:prstGeom prst="rect">
            <a:avLst/>
          </a:prstGeom>
          <a:noFill/>
          <a:ln w="9525">
            <a:noFill/>
            <a:miter lim="800000"/>
            <a:headEnd/>
            <a:tailEnd/>
          </a:ln>
          <a:effectLst/>
        </p:spPr>
        <p:txBody>
          <a:bodyPr vert="horz" wrap="square" lIns="90970" tIns="45486" rIns="90970" bIns="45486"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39426" y="9410700"/>
            <a:ext cx="2936029" cy="495300"/>
          </a:xfrm>
          <a:prstGeom prst="rect">
            <a:avLst/>
          </a:prstGeom>
          <a:noFill/>
          <a:ln w="9525">
            <a:noFill/>
            <a:miter lim="800000"/>
            <a:headEnd/>
            <a:tailEnd/>
          </a:ln>
          <a:effectLst/>
        </p:spPr>
        <p:txBody>
          <a:bodyPr vert="horz" wrap="square" lIns="90970" tIns="45486" rIns="90970" bIns="45486"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2936029" cy="495300"/>
          </a:xfrm>
          <a:prstGeom prst="rect">
            <a:avLst/>
          </a:prstGeom>
          <a:noFill/>
          <a:ln w="9525">
            <a:noFill/>
            <a:miter lim="800000"/>
            <a:headEnd/>
            <a:tailEnd/>
          </a:ln>
          <a:effectLst/>
        </p:spPr>
        <p:txBody>
          <a:bodyPr vert="horz" wrap="square" lIns="90970" tIns="45486" rIns="90970" bIns="45486"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37856" y="1"/>
            <a:ext cx="2936029" cy="495300"/>
          </a:xfrm>
          <a:prstGeom prst="rect">
            <a:avLst/>
          </a:prstGeom>
          <a:noFill/>
          <a:ln w="9525">
            <a:noFill/>
            <a:miter lim="800000"/>
            <a:headEnd/>
            <a:tailEnd/>
          </a:ln>
          <a:effectLst/>
        </p:spPr>
        <p:txBody>
          <a:bodyPr vert="horz" wrap="square" lIns="90970" tIns="45486" rIns="90970" bIns="45486"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6438" y="742950"/>
            <a:ext cx="5362575"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7545" y="4705352"/>
            <a:ext cx="5420360" cy="4457700"/>
          </a:xfrm>
          <a:prstGeom prst="rect">
            <a:avLst/>
          </a:prstGeom>
          <a:noFill/>
          <a:ln w="9525">
            <a:noFill/>
            <a:miter lim="800000"/>
            <a:headEnd/>
            <a:tailEnd/>
          </a:ln>
          <a:effectLst/>
        </p:spPr>
        <p:txBody>
          <a:bodyPr vert="horz" wrap="square" lIns="90970" tIns="45486" rIns="90970" bIns="454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9408982"/>
            <a:ext cx="2936029" cy="495300"/>
          </a:xfrm>
          <a:prstGeom prst="rect">
            <a:avLst/>
          </a:prstGeom>
          <a:noFill/>
          <a:ln w="9525">
            <a:noFill/>
            <a:miter lim="800000"/>
            <a:headEnd/>
            <a:tailEnd/>
          </a:ln>
          <a:effectLst/>
        </p:spPr>
        <p:txBody>
          <a:bodyPr vert="horz" wrap="square" lIns="90970" tIns="45486" rIns="90970" bIns="45486"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37856" y="9408982"/>
            <a:ext cx="2936029" cy="495300"/>
          </a:xfrm>
          <a:prstGeom prst="rect">
            <a:avLst/>
          </a:prstGeom>
          <a:noFill/>
          <a:ln w="9525">
            <a:noFill/>
            <a:miter lim="800000"/>
            <a:headEnd/>
            <a:tailEnd/>
          </a:ln>
          <a:effectLst/>
        </p:spPr>
        <p:txBody>
          <a:bodyPr vert="horz" wrap="square" lIns="90970" tIns="45486" rIns="90970" bIns="45486"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39403" indent="-284385" eaLnBrk="0" hangingPunct="0">
              <a:defRPr sz="1200">
                <a:solidFill>
                  <a:schemeClr val="tx1"/>
                </a:solidFill>
                <a:latin typeface="Times New Roman" pitchFamily="18" charset="0"/>
              </a:defRPr>
            </a:lvl2pPr>
            <a:lvl3pPr marL="1137542" indent="-227509" eaLnBrk="0" hangingPunct="0">
              <a:defRPr sz="1200">
                <a:solidFill>
                  <a:schemeClr val="tx1"/>
                </a:solidFill>
                <a:latin typeface="Times New Roman" pitchFamily="18" charset="0"/>
              </a:defRPr>
            </a:lvl3pPr>
            <a:lvl4pPr marL="1592558" indent="-227509" eaLnBrk="0" hangingPunct="0">
              <a:defRPr sz="1200">
                <a:solidFill>
                  <a:schemeClr val="tx1"/>
                </a:solidFill>
                <a:latin typeface="Times New Roman" pitchFamily="18" charset="0"/>
              </a:defRPr>
            </a:lvl4pPr>
            <a:lvl5pPr marL="2047576" indent="-227509" eaLnBrk="0" hangingPunct="0">
              <a:defRPr sz="1200">
                <a:solidFill>
                  <a:schemeClr val="tx1"/>
                </a:solidFill>
                <a:latin typeface="Times New Roman" pitchFamily="18" charset="0"/>
              </a:defRPr>
            </a:lvl5pPr>
            <a:lvl6pPr marL="2502594" indent="-227509" eaLnBrk="0" fontAlgn="base" hangingPunct="0">
              <a:spcBef>
                <a:spcPct val="0"/>
              </a:spcBef>
              <a:spcAft>
                <a:spcPct val="0"/>
              </a:spcAft>
              <a:defRPr sz="1200">
                <a:solidFill>
                  <a:schemeClr val="tx1"/>
                </a:solidFill>
                <a:latin typeface="Times New Roman" pitchFamily="18" charset="0"/>
              </a:defRPr>
            </a:lvl6pPr>
            <a:lvl7pPr marL="2957609" indent="-227509" eaLnBrk="0" fontAlgn="base" hangingPunct="0">
              <a:spcBef>
                <a:spcPct val="0"/>
              </a:spcBef>
              <a:spcAft>
                <a:spcPct val="0"/>
              </a:spcAft>
              <a:defRPr sz="1200">
                <a:solidFill>
                  <a:schemeClr val="tx1"/>
                </a:solidFill>
                <a:latin typeface="Times New Roman" pitchFamily="18" charset="0"/>
              </a:defRPr>
            </a:lvl7pPr>
            <a:lvl8pPr marL="3412627" indent="-227509" eaLnBrk="0" fontAlgn="base" hangingPunct="0">
              <a:spcBef>
                <a:spcPct val="0"/>
              </a:spcBef>
              <a:spcAft>
                <a:spcPct val="0"/>
              </a:spcAft>
              <a:defRPr sz="1200">
                <a:solidFill>
                  <a:schemeClr val="tx1"/>
                </a:solidFill>
                <a:latin typeface="Times New Roman" pitchFamily="18" charset="0"/>
              </a:defRPr>
            </a:lvl8pPr>
            <a:lvl9pPr marL="3867643" indent="-227509" eaLnBrk="0" fontAlgn="base" hangingPunct="0">
              <a:spcBef>
                <a:spcPct val="0"/>
              </a:spcBef>
              <a:spcAft>
                <a:spcPct val="0"/>
              </a:spcAft>
              <a:defRPr sz="1200">
                <a:solidFill>
                  <a:schemeClr val="tx1"/>
                </a:solidFill>
                <a:latin typeface="Times New Roman" pitchFamily="18" charset="0"/>
              </a:defRPr>
            </a:lvl9pPr>
          </a:lstStyle>
          <a:p>
            <a:pPr eaLnBrk="1" hangingPunct="1"/>
            <a:fld id="{783497AB-955D-4ECB-BD36-AFB7EA1AC306}" type="slidenum">
              <a:rPr lang="en-US" smtClean="0"/>
              <a:pPr eaLnBrk="1" hangingPunct="1"/>
              <a:t>0</a:t>
            </a:fld>
            <a:endParaRPr lang="en-US" smtClean="0"/>
          </a:p>
        </p:txBody>
      </p:sp>
      <p:sp>
        <p:nvSpPr>
          <p:cNvPr id="8195" name="Rectangle 2"/>
          <p:cNvSpPr>
            <a:spLocks noGrp="1" noRot="1" noChangeAspect="1" noChangeArrowheads="1" noTextEdit="1"/>
          </p:cNvSpPr>
          <p:nvPr>
            <p:ph type="sldImg"/>
          </p:nvPr>
        </p:nvSpPr>
        <p:spPr>
          <a:xfrm>
            <a:off x="706438" y="742950"/>
            <a:ext cx="5362575" cy="371475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Comme</a:t>
            </a:r>
            <a:r>
              <a:rPr lang="en-AU" dirty="0" smtClean="0"/>
              <a:t> </a:t>
            </a:r>
            <a:r>
              <a:rPr lang="en-AU" dirty="0" err="1" smtClean="0"/>
              <a:t>indiqué</a:t>
            </a:r>
            <a:r>
              <a:rPr lang="en-AU" dirty="0" smtClean="0"/>
              <a:t> par Didier et Philippe, les obligations </a:t>
            </a:r>
            <a:r>
              <a:rPr lang="en-AU" dirty="0" err="1" smtClean="0"/>
              <a:t>présentent</a:t>
            </a:r>
            <a:r>
              <a:rPr lang="en-AU" dirty="0" smtClean="0"/>
              <a:t> un </a:t>
            </a:r>
            <a:r>
              <a:rPr lang="en-AU" dirty="0" err="1" smtClean="0"/>
              <a:t>profil</a:t>
            </a:r>
            <a:r>
              <a:rPr lang="en-AU" dirty="0" smtClean="0"/>
              <a:t> </a:t>
            </a:r>
            <a:r>
              <a:rPr lang="en-AU" dirty="0" err="1" smtClean="0"/>
              <a:t>moins</a:t>
            </a:r>
            <a:r>
              <a:rPr lang="en-AU" dirty="0" smtClean="0"/>
              <a:t> </a:t>
            </a:r>
            <a:r>
              <a:rPr lang="en-AU" dirty="0" err="1" smtClean="0"/>
              <a:t>convexe</a:t>
            </a:r>
            <a:r>
              <a:rPr lang="en-AU" baseline="0" dirty="0" smtClean="0"/>
              <a:t> </a:t>
            </a:r>
            <a:r>
              <a:rPr lang="en-AU" baseline="0" dirty="0" err="1" smtClean="0"/>
              <a:t>dans</a:t>
            </a:r>
            <a:r>
              <a:rPr lang="en-AU" baseline="0" dirty="0" smtClean="0"/>
              <a:t> le </a:t>
            </a:r>
            <a:r>
              <a:rPr lang="en-AU" baseline="0" dirty="0" err="1" smtClean="0"/>
              <a:t>contexte</a:t>
            </a:r>
            <a:r>
              <a:rPr lang="en-AU" baseline="0" dirty="0" smtClean="0"/>
              <a:t> </a:t>
            </a:r>
            <a:r>
              <a:rPr lang="en-AU" baseline="0" dirty="0" err="1" smtClean="0"/>
              <a:t>actuel</a:t>
            </a:r>
            <a:r>
              <a:rPr lang="en-AU" baseline="0" dirty="0" smtClean="0"/>
              <a:t> de </a:t>
            </a:r>
            <a:r>
              <a:rPr lang="en-AU" baseline="0" dirty="0" err="1" smtClean="0"/>
              <a:t>taux</a:t>
            </a:r>
            <a:r>
              <a:rPr lang="en-AU" baseline="0" dirty="0" smtClean="0"/>
              <a:t> bas.</a:t>
            </a:r>
          </a:p>
          <a:p>
            <a:endParaRPr lang="en-AU" baseline="0" dirty="0" smtClean="0"/>
          </a:p>
          <a:p>
            <a:r>
              <a:rPr lang="en-AU" baseline="0" dirty="0" err="1" smtClean="0"/>
              <a:t>Toutefois</a:t>
            </a:r>
            <a:r>
              <a:rPr lang="en-AU" baseline="0" dirty="0" smtClean="0"/>
              <a:t>, </a:t>
            </a:r>
            <a:r>
              <a:rPr lang="en-AU" baseline="0" dirty="0" err="1" smtClean="0"/>
              <a:t>dans</a:t>
            </a:r>
            <a:r>
              <a:rPr lang="en-AU" baseline="0" dirty="0" smtClean="0"/>
              <a:t> nos </a:t>
            </a:r>
            <a:r>
              <a:rPr lang="en-AU" baseline="0" dirty="0" err="1" smtClean="0"/>
              <a:t>portefeuilles</a:t>
            </a:r>
            <a:r>
              <a:rPr lang="en-AU" baseline="0" dirty="0" smtClean="0"/>
              <a:t> </a:t>
            </a:r>
            <a:r>
              <a:rPr lang="en-AU" baseline="0" dirty="0" err="1" smtClean="0"/>
              <a:t>diversifiés</a:t>
            </a:r>
            <a:r>
              <a:rPr lang="en-AU" baseline="0" dirty="0" smtClean="0"/>
              <a:t>, </a:t>
            </a:r>
            <a:r>
              <a:rPr lang="en-AU" baseline="0" dirty="0" err="1" smtClean="0"/>
              <a:t>elles</a:t>
            </a:r>
            <a:r>
              <a:rPr lang="en-AU" baseline="0" dirty="0" smtClean="0"/>
              <a:t> constituent </a:t>
            </a:r>
            <a:r>
              <a:rPr lang="en-AU" baseline="0" dirty="0" err="1" smtClean="0"/>
              <a:t>toujours</a:t>
            </a:r>
            <a:r>
              <a:rPr lang="en-AU" baseline="0" dirty="0" smtClean="0"/>
              <a:t> un </a:t>
            </a:r>
            <a:r>
              <a:rPr lang="en-AU" baseline="0" dirty="0" err="1" smtClean="0"/>
              <a:t>actif</a:t>
            </a:r>
            <a:r>
              <a:rPr lang="en-AU" baseline="0" dirty="0" smtClean="0"/>
              <a:t> </a:t>
            </a:r>
            <a:r>
              <a:rPr lang="en-AU" baseline="0" dirty="0" err="1" smtClean="0"/>
              <a:t>nécessaire</a:t>
            </a:r>
            <a:r>
              <a:rPr lang="en-AU" baseline="0" dirty="0" smtClean="0"/>
              <a:t>. Il nous </a:t>
            </a:r>
            <a:r>
              <a:rPr lang="en-AU" baseline="0" dirty="0" err="1" smtClean="0"/>
              <a:t>semble</a:t>
            </a:r>
            <a:r>
              <a:rPr lang="en-AU" baseline="0" dirty="0" smtClean="0"/>
              <a:t> </a:t>
            </a:r>
            <a:r>
              <a:rPr lang="en-AU" baseline="0" dirty="0" err="1" smtClean="0"/>
              <a:t>que</a:t>
            </a:r>
            <a:r>
              <a:rPr lang="en-AU" baseline="0" dirty="0" smtClean="0"/>
              <a:t> nous </a:t>
            </a:r>
            <a:r>
              <a:rPr lang="en-AU" baseline="0" dirty="0" err="1" smtClean="0"/>
              <a:t>partageons</a:t>
            </a:r>
            <a:r>
              <a:rPr lang="en-AU" baseline="0" dirty="0" smtClean="0"/>
              <a:t> </a:t>
            </a:r>
            <a:r>
              <a:rPr lang="en-AU" baseline="0" dirty="0" err="1" smtClean="0"/>
              <a:t>cette</a:t>
            </a:r>
            <a:r>
              <a:rPr lang="en-AU" baseline="0" dirty="0" smtClean="0"/>
              <a:t> </a:t>
            </a:r>
            <a:r>
              <a:rPr lang="en-AU" baseline="0" dirty="0" err="1" smtClean="0"/>
              <a:t>nécessité</a:t>
            </a:r>
            <a:r>
              <a:rPr lang="en-AU" baseline="0" dirty="0" smtClean="0"/>
              <a:t> avec </a:t>
            </a:r>
            <a:r>
              <a:rPr lang="en-AU" baseline="0" dirty="0" err="1" smtClean="0"/>
              <a:t>vous</a:t>
            </a:r>
            <a:r>
              <a:rPr lang="en-AU" baseline="0" dirty="0" smtClean="0"/>
              <a:t> : </a:t>
            </a:r>
            <a:r>
              <a:rPr lang="en-AU" baseline="0" dirty="0" err="1" smtClean="0"/>
              <a:t>lorsque</a:t>
            </a:r>
            <a:r>
              <a:rPr lang="en-AU" baseline="0" dirty="0" smtClean="0"/>
              <a:t> </a:t>
            </a:r>
            <a:r>
              <a:rPr lang="en-AU" baseline="0" dirty="0" err="1" smtClean="0"/>
              <a:t>vous</a:t>
            </a:r>
            <a:r>
              <a:rPr lang="en-AU" baseline="0" dirty="0" smtClean="0"/>
              <a:t> </a:t>
            </a:r>
            <a:r>
              <a:rPr lang="en-AU" baseline="0" dirty="0" err="1" smtClean="0"/>
              <a:t>travaillez</a:t>
            </a:r>
            <a:r>
              <a:rPr lang="en-AU" baseline="0" dirty="0" smtClean="0"/>
              <a:t> à </a:t>
            </a:r>
            <a:r>
              <a:rPr lang="en-AU" baseline="0" dirty="0" err="1" smtClean="0"/>
              <a:t>l’allocation</a:t>
            </a:r>
            <a:r>
              <a:rPr lang="en-AU" baseline="0" dirty="0" smtClean="0"/>
              <a:t> de </a:t>
            </a:r>
            <a:r>
              <a:rPr lang="en-AU" baseline="0" dirty="0" err="1" smtClean="0"/>
              <a:t>vos</a:t>
            </a:r>
            <a:r>
              <a:rPr lang="en-AU" baseline="0" dirty="0" smtClean="0"/>
              <a:t> clients,</a:t>
            </a:r>
          </a:p>
          <a:p>
            <a:endParaRPr lang="en-AU" baseline="0" dirty="0" smtClean="0"/>
          </a:p>
          <a:p>
            <a:pPr marL="170679" indent="-170679">
              <a:buFont typeface="Arial" pitchFamily="34" charset="0"/>
              <a:buChar char="•"/>
            </a:pPr>
            <a:r>
              <a:rPr lang="en-AU" baseline="0" dirty="0" smtClean="0"/>
              <a:t>Un </a:t>
            </a:r>
            <a:r>
              <a:rPr lang="en-AU" baseline="0" dirty="0" err="1" smtClean="0"/>
              <a:t>coussin</a:t>
            </a:r>
            <a:r>
              <a:rPr lang="en-AU" baseline="0" dirty="0" smtClean="0"/>
              <a:t> </a:t>
            </a:r>
            <a:r>
              <a:rPr lang="en-AU" baseline="0" dirty="0" err="1" smtClean="0"/>
              <a:t>est</a:t>
            </a:r>
            <a:r>
              <a:rPr lang="en-AU" baseline="0" dirty="0" smtClean="0"/>
              <a:t> </a:t>
            </a:r>
            <a:r>
              <a:rPr lang="en-AU" baseline="0" dirty="0" err="1" smtClean="0"/>
              <a:t>nécessaire</a:t>
            </a:r>
            <a:r>
              <a:rPr lang="en-AU" baseline="0" dirty="0" smtClean="0"/>
              <a:t> pour stabiliser le </a:t>
            </a:r>
            <a:r>
              <a:rPr lang="en-AU" baseline="0" dirty="0" err="1" smtClean="0"/>
              <a:t>portefeuille</a:t>
            </a:r>
            <a:endParaRPr lang="en-AU" baseline="0" dirty="0" smtClean="0"/>
          </a:p>
          <a:p>
            <a:endParaRPr lang="en-AU" baseline="0" dirty="0" smtClean="0"/>
          </a:p>
          <a:p>
            <a:r>
              <a:rPr lang="en-AU" baseline="0" dirty="0" smtClean="0"/>
              <a:t>En </a:t>
            </a:r>
            <a:r>
              <a:rPr lang="en-AU" baseline="0" dirty="0" err="1" smtClean="0"/>
              <a:t>tant</a:t>
            </a:r>
            <a:r>
              <a:rPr lang="en-AU" baseline="0" dirty="0" smtClean="0"/>
              <a:t> </a:t>
            </a:r>
            <a:r>
              <a:rPr lang="en-AU" baseline="0" dirty="0" err="1" smtClean="0"/>
              <a:t>qu’actif</a:t>
            </a:r>
            <a:r>
              <a:rPr lang="en-AU" baseline="0" dirty="0" smtClean="0"/>
              <a:t> de </a:t>
            </a:r>
            <a:r>
              <a:rPr lang="en-AU" baseline="0" dirty="0" err="1" smtClean="0"/>
              <a:t>réserve</a:t>
            </a:r>
            <a:r>
              <a:rPr lang="en-AU" baseline="0" dirty="0" smtClean="0"/>
              <a:t>, </a:t>
            </a:r>
            <a:r>
              <a:rPr lang="en-AU" baseline="0" dirty="0" err="1" smtClean="0"/>
              <a:t>vous</a:t>
            </a:r>
            <a:r>
              <a:rPr lang="en-AU" baseline="0" dirty="0" smtClean="0"/>
              <a:t> ne </a:t>
            </a:r>
            <a:r>
              <a:rPr lang="en-AU" baseline="0" dirty="0" err="1" smtClean="0"/>
              <a:t>souhaitez</a:t>
            </a:r>
            <a:r>
              <a:rPr lang="en-AU" baseline="0" dirty="0" smtClean="0"/>
              <a:t> pas de performance </a:t>
            </a:r>
            <a:r>
              <a:rPr lang="en-AU" baseline="0" dirty="0" err="1" smtClean="0"/>
              <a:t>négative</a:t>
            </a:r>
            <a:r>
              <a:rPr lang="en-AU" baseline="0" dirty="0" smtClean="0"/>
              <a:t> </a:t>
            </a:r>
            <a:r>
              <a:rPr lang="en-AU" baseline="0" dirty="0" err="1" smtClean="0"/>
              <a:t>sur</a:t>
            </a:r>
            <a:r>
              <a:rPr lang="en-AU" baseline="0" dirty="0" smtClean="0"/>
              <a:t> </a:t>
            </a:r>
            <a:r>
              <a:rPr lang="en-AU" baseline="0" dirty="0" err="1" smtClean="0"/>
              <a:t>cette</a:t>
            </a:r>
            <a:r>
              <a:rPr lang="en-AU" baseline="0" dirty="0" smtClean="0"/>
              <a:t> </a:t>
            </a:r>
            <a:r>
              <a:rPr lang="en-AU" baseline="0" dirty="0" err="1" smtClean="0"/>
              <a:t>classe</a:t>
            </a:r>
            <a:r>
              <a:rPr lang="en-AU" baseline="0" dirty="0" smtClean="0"/>
              <a:t> </a:t>
            </a:r>
            <a:r>
              <a:rPr lang="en-AU" baseline="0" dirty="0" err="1" smtClean="0"/>
              <a:t>d’actifs</a:t>
            </a:r>
            <a:r>
              <a:rPr lang="en-AU" baseline="0" dirty="0" smtClean="0"/>
              <a:t>.</a:t>
            </a:r>
          </a:p>
          <a:p>
            <a:r>
              <a:rPr lang="en-AU" baseline="0" dirty="0" err="1" smtClean="0"/>
              <a:t>Ainsi</a:t>
            </a:r>
            <a:r>
              <a:rPr lang="en-AU" baseline="0" dirty="0" smtClean="0"/>
              <a:t>, </a:t>
            </a:r>
            <a:r>
              <a:rPr lang="en-AU" baseline="0" dirty="0" err="1" smtClean="0"/>
              <a:t>si</a:t>
            </a:r>
            <a:r>
              <a:rPr lang="en-AU" baseline="0" dirty="0" smtClean="0"/>
              <a:t> </a:t>
            </a:r>
            <a:r>
              <a:rPr lang="en-AU" baseline="0" dirty="0" err="1" smtClean="0"/>
              <a:t>Rotschild</a:t>
            </a:r>
            <a:r>
              <a:rPr lang="en-AU" baseline="0" dirty="0" smtClean="0"/>
              <a:t> &amp;</a:t>
            </a:r>
            <a:r>
              <a:rPr lang="en-AU" baseline="0" dirty="0" err="1" smtClean="0"/>
              <a:t>Cie</a:t>
            </a:r>
            <a:r>
              <a:rPr lang="en-AU" baseline="0" dirty="0" smtClean="0"/>
              <a:t> </a:t>
            </a:r>
            <a:r>
              <a:rPr lang="en-AU" baseline="0" dirty="0" err="1" smtClean="0"/>
              <a:t>Gestion</a:t>
            </a:r>
            <a:r>
              <a:rPr lang="en-AU" baseline="0" dirty="0" smtClean="0"/>
              <a:t> </a:t>
            </a:r>
            <a:r>
              <a:rPr lang="en-AU" baseline="0" dirty="0" err="1" smtClean="0"/>
              <a:t>est</a:t>
            </a:r>
            <a:r>
              <a:rPr lang="en-AU" baseline="0" dirty="0" smtClean="0"/>
              <a:t> </a:t>
            </a:r>
            <a:r>
              <a:rPr lang="en-AU" baseline="0" dirty="0" err="1" smtClean="0"/>
              <a:t>négatif</a:t>
            </a:r>
            <a:r>
              <a:rPr lang="en-AU" baseline="0" dirty="0" smtClean="0"/>
              <a:t> </a:t>
            </a:r>
            <a:r>
              <a:rPr lang="en-AU" baseline="0" dirty="0" err="1" smtClean="0"/>
              <a:t>sur</a:t>
            </a:r>
            <a:r>
              <a:rPr lang="en-AU" baseline="0" dirty="0" smtClean="0"/>
              <a:t> les obligations, </a:t>
            </a:r>
            <a:r>
              <a:rPr lang="en-AU" baseline="0" dirty="0" err="1" smtClean="0"/>
              <a:t>il</a:t>
            </a:r>
            <a:r>
              <a:rPr lang="en-AU" baseline="0" dirty="0" smtClean="0"/>
              <a:t> </a:t>
            </a:r>
            <a:r>
              <a:rPr lang="en-AU" baseline="0" dirty="0" err="1" smtClean="0"/>
              <a:t>reste</a:t>
            </a:r>
            <a:r>
              <a:rPr lang="en-AU" baseline="0" dirty="0" smtClean="0"/>
              <a:t> des </a:t>
            </a:r>
            <a:r>
              <a:rPr lang="en-AU" baseline="0" dirty="0" err="1" smtClean="0"/>
              <a:t>opportunités</a:t>
            </a:r>
            <a:r>
              <a:rPr lang="en-AU" baseline="0" dirty="0" smtClean="0"/>
              <a:t> à </a:t>
            </a:r>
            <a:r>
              <a:rPr lang="en-AU" baseline="0" dirty="0" err="1" smtClean="0"/>
              <a:t>saisir</a:t>
            </a:r>
            <a:r>
              <a:rPr lang="en-AU" baseline="0" dirty="0" smtClean="0"/>
              <a:t> </a:t>
            </a:r>
            <a:r>
              <a:rPr lang="en-AU" baseline="0" dirty="0" err="1" smtClean="0"/>
              <a:t>sur</a:t>
            </a:r>
            <a:r>
              <a:rPr lang="en-AU" baseline="0" dirty="0" smtClean="0"/>
              <a:t> les </a:t>
            </a:r>
            <a:r>
              <a:rPr lang="en-AU" baseline="0" dirty="0" err="1" smtClean="0"/>
              <a:t>marchés</a:t>
            </a:r>
            <a:r>
              <a:rPr lang="en-AU" baseline="0" dirty="0" smtClean="0"/>
              <a:t> </a:t>
            </a:r>
            <a:r>
              <a:rPr lang="en-AU" baseline="0" dirty="0" err="1" smtClean="0"/>
              <a:t>crédit</a:t>
            </a:r>
            <a:r>
              <a:rPr lang="en-AU" baseline="0" dirty="0" smtClean="0"/>
              <a:t> </a:t>
            </a:r>
            <a:r>
              <a:rPr lang="en-AU" baseline="0" dirty="0" err="1" smtClean="0"/>
              <a:t>européen</a:t>
            </a:r>
            <a:r>
              <a:rPr lang="en-AU" baseline="0" dirty="0" smtClean="0"/>
              <a:t>.</a:t>
            </a:r>
          </a:p>
          <a:p>
            <a:r>
              <a:rPr lang="en-AU" baseline="0" dirty="0" err="1" smtClean="0"/>
              <a:t>Malgré</a:t>
            </a:r>
            <a:r>
              <a:rPr lang="en-AU" baseline="0" dirty="0" smtClean="0"/>
              <a:t> des </a:t>
            </a:r>
            <a:r>
              <a:rPr lang="en-AU" baseline="0" dirty="0" err="1" smtClean="0"/>
              <a:t>taux</a:t>
            </a:r>
            <a:r>
              <a:rPr lang="en-AU" baseline="0" dirty="0" smtClean="0"/>
              <a:t> </a:t>
            </a:r>
            <a:r>
              <a:rPr lang="en-AU" baseline="0" dirty="0" err="1" smtClean="0"/>
              <a:t>d’interets</a:t>
            </a:r>
            <a:r>
              <a:rPr lang="en-AU" baseline="0" dirty="0" smtClean="0"/>
              <a:t> bas, et le </a:t>
            </a:r>
            <a:r>
              <a:rPr lang="en-AU" baseline="0" dirty="0" err="1" smtClean="0"/>
              <a:t>risque</a:t>
            </a:r>
            <a:r>
              <a:rPr lang="en-AU" baseline="0" dirty="0" smtClean="0"/>
              <a:t> de </a:t>
            </a:r>
            <a:r>
              <a:rPr lang="en-AU" baseline="0" dirty="0" err="1" smtClean="0"/>
              <a:t>remontée</a:t>
            </a:r>
            <a:r>
              <a:rPr lang="en-AU" baseline="0" dirty="0" smtClean="0"/>
              <a:t> de </a:t>
            </a:r>
            <a:r>
              <a:rPr lang="en-AU" baseline="0" dirty="0" err="1" smtClean="0"/>
              <a:t>taux</a:t>
            </a:r>
            <a:r>
              <a:rPr lang="en-AU" baseline="0" dirty="0" smtClean="0"/>
              <a:t> </a:t>
            </a:r>
            <a:r>
              <a:rPr lang="en-AU" baseline="0" dirty="0" err="1" smtClean="0"/>
              <a:t>associé</a:t>
            </a:r>
            <a:r>
              <a:rPr lang="en-AU" baseline="0" dirty="0" smtClean="0"/>
              <a:t>, </a:t>
            </a:r>
            <a:r>
              <a:rPr lang="en-AU" baseline="0" dirty="0" err="1" smtClean="0"/>
              <a:t>certains</a:t>
            </a:r>
            <a:r>
              <a:rPr lang="en-AU" baseline="0" dirty="0" smtClean="0"/>
              <a:t> </a:t>
            </a:r>
            <a:r>
              <a:rPr lang="en-AU" baseline="0" dirty="0" err="1" smtClean="0"/>
              <a:t>emprunts</a:t>
            </a:r>
            <a:r>
              <a:rPr lang="en-AU" baseline="0" dirty="0" smtClean="0"/>
              <a:t> </a:t>
            </a:r>
            <a:r>
              <a:rPr lang="en-AU" baseline="0" dirty="0" err="1" smtClean="0"/>
              <a:t>privés</a:t>
            </a:r>
            <a:r>
              <a:rPr lang="en-AU" baseline="0" dirty="0" smtClean="0"/>
              <a:t> </a:t>
            </a:r>
            <a:r>
              <a:rPr lang="en-AU" baseline="0" dirty="0" err="1" smtClean="0"/>
              <a:t>présentent</a:t>
            </a:r>
            <a:r>
              <a:rPr lang="en-AU" baseline="0" dirty="0" smtClean="0"/>
              <a:t> des primes de </a:t>
            </a:r>
            <a:r>
              <a:rPr lang="en-AU" baseline="0" dirty="0" err="1" smtClean="0"/>
              <a:t>crédit</a:t>
            </a:r>
            <a:r>
              <a:rPr lang="en-AU" baseline="0" dirty="0" smtClean="0"/>
              <a:t> </a:t>
            </a:r>
            <a:r>
              <a:rPr lang="en-AU" baseline="0" dirty="0" err="1" smtClean="0"/>
              <a:t>attractives</a:t>
            </a:r>
            <a:r>
              <a:rPr lang="en-AU" baseline="0" dirty="0" smtClean="0"/>
              <a:t>.</a:t>
            </a:r>
          </a:p>
          <a:p>
            <a:endParaRPr lang="en-AU" dirty="0" smtClean="0"/>
          </a:p>
          <a:p>
            <a:r>
              <a:rPr lang="en-AU" dirty="0" smtClean="0"/>
              <a:t>On </a:t>
            </a:r>
            <a:r>
              <a:rPr lang="en-AU" dirty="0" err="1" smtClean="0"/>
              <a:t>voit</a:t>
            </a:r>
            <a:r>
              <a:rPr lang="en-AU" dirty="0" smtClean="0"/>
              <a:t> </a:t>
            </a:r>
            <a:r>
              <a:rPr lang="en-AU" dirty="0" err="1" smtClean="0"/>
              <a:t>sur</a:t>
            </a:r>
            <a:r>
              <a:rPr lang="en-AU" dirty="0" smtClean="0"/>
              <a:t> le slide </a:t>
            </a:r>
            <a:r>
              <a:rPr lang="en-AU" dirty="0" err="1" smtClean="0"/>
              <a:t>qu’il</a:t>
            </a:r>
            <a:r>
              <a:rPr lang="en-AU" dirty="0" smtClean="0"/>
              <a:t> y a des </a:t>
            </a:r>
            <a:r>
              <a:rPr lang="en-AU" dirty="0" err="1" smtClean="0"/>
              <a:t>opportunités</a:t>
            </a:r>
            <a:r>
              <a:rPr lang="en-AU" dirty="0" smtClean="0"/>
              <a:t> à </a:t>
            </a:r>
            <a:r>
              <a:rPr lang="en-AU" dirty="0" err="1" smtClean="0"/>
              <a:t>saisir</a:t>
            </a:r>
            <a:r>
              <a:rPr lang="en-AU" dirty="0" smtClean="0"/>
              <a:t> </a:t>
            </a:r>
            <a:r>
              <a:rPr lang="en-AU" dirty="0" err="1" smtClean="0"/>
              <a:t>sur</a:t>
            </a:r>
            <a:r>
              <a:rPr lang="en-AU" baseline="0" dirty="0" smtClean="0"/>
              <a:t> des </a:t>
            </a:r>
            <a:r>
              <a:rPr lang="en-AU" baseline="0" dirty="0" err="1" smtClean="0"/>
              <a:t>émetteurs</a:t>
            </a:r>
            <a:r>
              <a:rPr lang="en-AU" baseline="0" dirty="0" smtClean="0"/>
              <a:t> corporates BBB, les obligations </a:t>
            </a:r>
            <a:r>
              <a:rPr lang="en-AU" baseline="0" dirty="0" err="1" smtClean="0"/>
              <a:t>financières</a:t>
            </a:r>
            <a:r>
              <a:rPr lang="en-AU" baseline="0" dirty="0" smtClean="0"/>
              <a:t> Senior </a:t>
            </a:r>
            <a:r>
              <a:rPr lang="en-AU" baseline="0" dirty="0" err="1" smtClean="0"/>
              <a:t>periph</a:t>
            </a:r>
            <a:r>
              <a:rPr lang="en-AU" baseline="0" dirty="0" smtClean="0"/>
              <a:t> et Core sub,</a:t>
            </a:r>
          </a:p>
          <a:p>
            <a:r>
              <a:rPr lang="en-AU" baseline="0" dirty="0" smtClean="0"/>
              <a:t>Nous </a:t>
            </a:r>
            <a:r>
              <a:rPr lang="en-AU" baseline="0" dirty="0" err="1" smtClean="0"/>
              <a:t>avons</a:t>
            </a:r>
            <a:r>
              <a:rPr lang="en-AU" baseline="0" dirty="0" smtClean="0"/>
              <a:t> la conviction </a:t>
            </a:r>
            <a:r>
              <a:rPr lang="en-AU" baseline="0" dirty="0" err="1" smtClean="0"/>
              <a:t>que</a:t>
            </a:r>
            <a:r>
              <a:rPr lang="en-AU" baseline="0" dirty="0" smtClean="0"/>
              <a:t> </a:t>
            </a:r>
            <a:r>
              <a:rPr lang="en-AU" baseline="0" dirty="0" err="1" smtClean="0"/>
              <a:t>dans</a:t>
            </a:r>
            <a:r>
              <a:rPr lang="en-AU" baseline="0" dirty="0" smtClean="0"/>
              <a:t> la </a:t>
            </a:r>
            <a:r>
              <a:rPr lang="en-AU" baseline="0" dirty="0" err="1" smtClean="0"/>
              <a:t>période</a:t>
            </a:r>
            <a:r>
              <a:rPr lang="en-AU" baseline="0" dirty="0" smtClean="0"/>
              <a:t> </a:t>
            </a:r>
            <a:r>
              <a:rPr lang="en-AU" baseline="0" dirty="0" err="1" smtClean="0"/>
              <a:t>actuelle</a:t>
            </a:r>
            <a:r>
              <a:rPr lang="en-AU" baseline="0" dirty="0" smtClean="0"/>
              <a:t> de </a:t>
            </a:r>
            <a:r>
              <a:rPr lang="en-AU" baseline="0" dirty="0" err="1" smtClean="0"/>
              <a:t>taux</a:t>
            </a:r>
            <a:r>
              <a:rPr lang="en-AU" baseline="0" dirty="0" smtClean="0"/>
              <a:t> bas la </a:t>
            </a:r>
            <a:r>
              <a:rPr lang="en-AU" baseline="0" dirty="0" err="1" smtClean="0"/>
              <a:t>gestion</a:t>
            </a:r>
            <a:r>
              <a:rPr lang="en-AU" baseline="0" dirty="0" smtClean="0"/>
              <a:t> de la </a:t>
            </a:r>
            <a:r>
              <a:rPr lang="en-AU" baseline="0" dirty="0" err="1" smtClean="0"/>
              <a:t>courbe</a:t>
            </a:r>
            <a:r>
              <a:rPr lang="en-AU" baseline="0" dirty="0" smtClean="0"/>
              <a:t> cad adapter la </a:t>
            </a:r>
            <a:r>
              <a:rPr lang="en-AU" baseline="0" dirty="0" err="1" smtClean="0"/>
              <a:t>sensibilité</a:t>
            </a:r>
            <a:r>
              <a:rPr lang="en-AU" baseline="0" dirty="0" smtClean="0"/>
              <a:t> de nos </a:t>
            </a:r>
            <a:r>
              <a:rPr lang="en-AU" baseline="0" dirty="0" err="1" smtClean="0"/>
              <a:t>portefeuilles</a:t>
            </a:r>
            <a:r>
              <a:rPr lang="en-AU" baseline="0" dirty="0" smtClean="0"/>
              <a:t> au </a:t>
            </a:r>
            <a:r>
              <a:rPr lang="en-AU" baseline="0" dirty="0" err="1" smtClean="0"/>
              <a:t>risque</a:t>
            </a:r>
            <a:r>
              <a:rPr lang="en-AU" baseline="0" dirty="0" smtClean="0"/>
              <a:t> de </a:t>
            </a:r>
            <a:r>
              <a:rPr lang="fr-FR" baseline="0" noProof="0" dirty="0" smtClean="0"/>
              <a:t>remonté</a:t>
            </a:r>
            <a:r>
              <a:rPr lang="en-AU" baseline="0" dirty="0" smtClean="0"/>
              <a:t> des </a:t>
            </a:r>
            <a:r>
              <a:rPr lang="en-AU" baseline="0" dirty="0" err="1" smtClean="0"/>
              <a:t>taux</a:t>
            </a:r>
            <a:r>
              <a:rPr lang="en-AU" baseline="0" dirty="0" smtClean="0"/>
              <a:t> </a:t>
            </a:r>
            <a:r>
              <a:rPr lang="en-AU" baseline="0" dirty="0" err="1" smtClean="0"/>
              <a:t>couplée</a:t>
            </a:r>
            <a:r>
              <a:rPr lang="en-AU" baseline="0" dirty="0" smtClean="0"/>
              <a:t> à </a:t>
            </a:r>
            <a:r>
              <a:rPr lang="en-AU" baseline="0" dirty="0" err="1" smtClean="0"/>
              <a:t>une</a:t>
            </a:r>
            <a:r>
              <a:rPr lang="en-AU" baseline="0" dirty="0" smtClean="0"/>
              <a:t> analyse </a:t>
            </a:r>
            <a:r>
              <a:rPr lang="en-AU" baseline="0" dirty="0" err="1" smtClean="0"/>
              <a:t>fondamentale</a:t>
            </a:r>
            <a:r>
              <a:rPr lang="en-AU" baseline="0" dirty="0" smtClean="0"/>
              <a:t> </a:t>
            </a:r>
            <a:r>
              <a:rPr lang="en-AU" baseline="0" dirty="0" err="1" smtClean="0"/>
              <a:t>solide</a:t>
            </a:r>
            <a:r>
              <a:rPr lang="en-AU" baseline="0" dirty="0" smtClean="0"/>
              <a:t> pour </a:t>
            </a:r>
            <a:r>
              <a:rPr lang="en-AU" baseline="0" dirty="0" err="1" smtClean="0"/>
              <a:t>sélectionner</a:t>
            </a:r>
            <a:r>
              <a:rPr lang="en-AU" baseline="0" dirty="0" smtClean="0"/>
              <a:t> des titres </a:t>
            </a:r>
            <a:r>
              <a:rPr lang="en-AU" baseline="0" dirty="0" err="1" smtClean="0"/>
              <a:t>convexes</a:t>
            </a:r>
            <a:r>
              <a:rPr lang="en-AU" baseline="0" dirty="0" smtClean="0"/>
              <a:t> cad qui </a:t>
            </a:r>
            <a:r>
              <a:rPr lang="en-AU" baseline="0" dirty="0" err="1" smtClean="0"/>
              <a:t>présentent</a:t>
            </a:r>
            <a:r>
              <a:rPr lang="en-AU" baseline="0" dirty="0" smtClean="0"/>
              <a:t> </a:t>
            </a:r>
            <a:r>
              <a:rPr lang="fr-FR" dirty="0">
                <a:solidFill>
                  <a:srgbClr val="73B300"/>
                </a:solidFill>
                <a:latin typeface="Georgia" pitchFamily="18" charset="0"/>
                <a:ea typeface="LF_Kai"/>
              </a:rPr>
              <a:t>rendement et profil de risque attractifs nous permettra de continuer à vous offrir des performances elles aussi attractives,</a:t>
            </a:r>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18</a:t>
            </a:fld>
            <a:endParaRPr lang="en-US"/>
          </a:p>
        </p:txBody>
      </p:sp>
    </p:spTree>
    <p:extLst>
      <p:ext uri="{BB962C8B-B14F-4D97-AF65-F5344CB8AC3E}">
        <p14:creationId xmlns:p14="http://schemas.microsoft.com/office/powerpoint/2010/main" val="249890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71746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24</a:t>
            </a:fld>
            <a:endParaRPr lang="en-US"/>
          </a:p>
        </p:txBody>
      </p:sp>
    </p:spTree>
    <p:extLst>
      <p:ext uri="{BB962C8B-B14F-4D97-AF65-F5344CB8AC3E}">
        <p14:creationId xmlns:p14="http://schemas.microsoft.com/office/powerpoint/2010/main" val="425721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dirty="0"/>
          </a:p>
        </p:txBody>
      </p:sp>
    </p:spTree>
    <p:extLst>
      <p:ext uri="{BB962C8B-B14F-4D97-AF65-F5344CB8AC3E}">
        <p14:creationId xmlns:p14="http://schemas.microsoft.com/office/powerpoint/2010/main" val="351678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235622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30</a:t>
            </a:fld>
            <a:endParaRPr lang="en-US" dirty="0"/>
          </a:p>
        </p:txBody>
      </p:sp>
    </p:spTree>
    <p:extLst>
      <p:ext uri="{BB962C8B-B14F-4D97-AF65-F5344CB8AC3E}">
        <p14:creationId xmlns:p14="http://schemas.microsoft.com/office/powerpoint/2010/main" val="351678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235622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64908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235622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12</a:t>
            </a:fld>
            <a:endParaRPr lang="en-US"/>
          </a:p>
        </p:txBody>
      </p:sp>
    </p:spTree>
    <p:extLst>
      <p:ext uri="{BB962C8B-B14F-4D97-AF65-F5344CB8AC3E}">
        <p14:creationId xmlns:p14="http://schemas.microsoft.com/office/powerpoint/2010/main" val="357955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Dans ce contexte, le marché du crédit</a:t>
            </a:r>
            <a:r>
              <a:rPr lang="fr-FR" baseline="0" dirty="0" smtClean="0"/>
              <a:t> </a:t>
            </a:r>
            <a:r>
              <a:rPr lang="fr-FR" baseline="0" dirty="0" err="1" smtClean="0"/>
              <a:t>Investment</a:t>
            </a:r>
            <a:r>
              <a:rPr lang="fr-FR" baseline="0" dirty="0" smtClean="0"/>
              <a:t> Grade offre malgré tout des primes de crédit attractives sur les titres notés BBB.</a:t>
            </a:r>
          </a:p>
          <a:p>
            <a:r>
              <a:rPr lang="fr-FR" baseline="0" dirty="0" smtClean="0"/>
              <a:t>A titre d’exemple,  une entreprise comme …………………… est BBB et ………………… (une bancaire) émet des subordonnées BBB.</a:t>
            </a:r>
            <a:endParaRPr lang="fr-FR" dirty="0" smtClean="0"/>
          </a:p>
          <a:p>
            <a:endParaRPr lang="fr-FR" dirty="0" smtClean="0"/>
          </a:p>
          <a:p>
            <a:r>
              <a:rPr lang="fr-FR" dirty="0" smtClean="0"/>
              <a:t>L’écart moyen entre une obligation européenne et le taux sans risque est</a:t>
            </a:r>
            <a:r>
              <a:rPr lang="fr-FR" baseline="0" dirty="0" smtClean="0"/>
              <a:t> de …… Une obligation BBB, notation la moins bonne de l’</a:t>
            </a:r>
            <a:r>
              <a:rPr lang="fr-FR" baseline="0" dirty="0" err="1" smtClean="0"/>
              <a:t>Investment</a:t>
            </a:r>
            <a:r>
              <a:rPr lang="fr-FR" baseline="0" dirty="0" smtClean="0"/>
              <a:t> Grade (mais l’IG caractérise tout de même </a:t>
            </a:r>
          </a:p>
          <a:p>
            <a:r>
              <a:rPr lang="fr-FR" baseline="0" dirty="0" smtClean="0"/>
              <a:t>des émetteurs de bonne qualité), offrira, toutes choses égales par ailleurs, une rémunération de …..% supplémentaire.</a:t>
            </a:r>
            <a:endParaRPr lang="fr-FR" dirty="0" smtClean="0"/>
          </a:p>
          <a:p>
            <a:endParaRPr lang="fr-FR" dirty="0" smtClean="0"/>
          </a:p>
          <a:p>
            <a:endParaRPr lang="fr-FR" dirty="0" smtClean="0"/>
          </a:p>
          <a:p>
            <a:r>
              <a:rPr lang="fr-FR" dirty="0" smtClean="0"/>
              <a:t>La zone grisée du graphique, présente, sur l’échelle de</a:t>
            </a:r>
            <a:r>
              <a:rPr lang="fr-FR" baseline="0" dirty="0" smtClean="0"/>
              <a:t> droite, le ratio d’attractivité du BBB par rapport au A. Ainsi, </a:t>
            </a:r>
            <a:r>
              <a:rPr lang="fr-FR" dirty="0" smtClean="0"/>
              <a:t>malgré</a:t>
            </a:r>
            <a:r>
              <a:rPr lang="fr-FR" baseline="0" dirty="0" smtClean="0"/>
              <a:t> des </a:t>
            </a:r>
            <a:r>
              <a:rPr lang="fr-FR" baseline="0" dirty="0" err="1" smtClean="0"/>
              <a:t>spreads</a:t>
            </a:r>
            <a:r>
              <a:rPr lang="fr-FR" baseline="0" dirty="0" smtClean="0"/>
              <a:t> au plus haut en novembre 2008, le triple B </a:t>
            </a:r>
            <a:r>
              <a:rPr lang="fr-FR" dirty="0" smtClean="0"/>
              <a:t> n’était pas beaucoup plus attractif que le single A. </a:t>
            </a:r>
          </a:p>
          <a:p>
            <a:r>
              <a:rPr lang="fr-FR" dirty="0" smtClean="0"/>
              <a:t>En effet le </a:t>
            </a:r>
            <a:r>
              <a:rPr lang="fr-FR" dirty="0" err="1" smtClean="0"/>
              <a:t>spread</a:t>
            </a:r>
            <a:r>
              <a:rPr lang="fr-FR" baseline="0" dirty="0" smtClean="0"/>
              <a:t> ratio BBB/A était environ de 1,5 et il était donc plus intéressant de se tourner vers du single A  en cette période de crise, plutôt que de courir un risque bien plus élevé et pas beaucoup plus rémunérateur en misant sur des émetteurs notés BBB .</a:t>
            </a:r>
          </a:p>
          <a:p>
            <a:endParaRPr lang="fr-FR" dirty="0" smtClean="0"/>
          </a:p>
          <a:p>
            <a:endParaRPr lang="fr-FR" dirty="0" smtClean="0"/>
          </a:p>
          <a:p>
            <a:r>
              <a:rPr lang="fr-FR" baseline="0" dirty="0" smtClean="0"/>
              <a:t>Aujourd’hui, on observe une situation différente : les </a:t>
            </a:r>
            <a:r>
              <a:rPr lang="fr-FR" baseline="0" dirty="0" err="1" smtClean="0"/>
              <a:t>spreads</a:t>
            </a:r>
            <a:r>
              <a:rPr lang="fr-FR" baseline="0" dirty="0" smtClean="0"/>
              <a:t> se sont nettement resserrés et le BBB offre un niveau de rémunération de près du double de celui proposé par le simple A. Ce ratio est à un niveau historiquement haut .</a:t>
            </a:r>
          </a:p>
          <a:p>
            <a:endParaRPr lang="fr-FR" baseline="0" dirty="0" smtClean="0"/>
          </a:p>
          <a:p>
            <a:endParaRPr lang="fr-FR" baseline="0" dirty="0" smtClean="0"/>
          </a:p>
          <a:p>
            <a:r>
              <a:rPr lang="fr-FR" u="none" baseline="0" dirty="0" smtClean="0"/>
              <a:t>C’est pour cela qu’aujourd’hui nous privilégions les titres notés BBB ^pour leur caractère convexe : </a:t>
            </a:r>
            <a:r>
              <a:rPr lang="fr-FR" u="none" baseline="0" dirty="0" err="1" smtClean="0"/>
              <a:t>spread</a:t>
            </a:r>
            <a:r>
              <a:rPr lang="fr-FR" u="none" baseline="0" dirty="0" smtClean="0"/>
              <a:t> supérieur et risque de défaut contenu :</a:t>
            </a:r>
          </a:p>
          <a:p>
            <a:r>
              <a:rPr lang="fr-FR" u="none" baseline="0" dirty="0" smtClean="0"/>
              <a:t>Sur longue période </a:t>
            </a:r>
            <a:r>
              <a:rPr lang="fr-FR" i="1" u="none" baseline="0" dirty="0" smtClean="0"/>
              <a:t>(1970 – 2011 / Source Moody’s </a:t>
            </a:r>
            <a:r>
              <a:rPr lang="fr-FR" i="1" u="none" baseline="0" dirty="0" err="1" smtClean="0"/>
              <a:t>Investors</a:t>
            </a:r>
            <a:r>
              <a:rPr lang="fr-FR" i="1" u="none" baseline="0" dirty="0" smtClean="0"/>
              <a:t> Service), </a:t>
            </a:r>
            <a:r>
              <a:rPr lang="fr-FR" i="0" u="none" baseline="0" dirty="0" smtClean="0"/>
              <a:t>la probabilité de défaut à 5 ans des émetteurs </a:t>
            </a:r>
          </a:p>
          <a:p>
            <a:pPr marL="170679" indent="-170679">
              <a:buFontTx/>
              <a:buChar char="-"/>
            </a:pPr>
            <a:r>
              <a:rPr lang="fr-FR" u="none" baseline="0" dirty="0" smtClean="0"/>
              <a:t>notés A = moins de 1%</a:t>
            </a:r>
          </a:p>
          <a:p>
            <a:pPr marL="170679" indent="-170679">
              <a:buFontTx/>
              <a:buChar char="-"/>
            </a:pPr>
            <a:r>
              <a:rPr lang="fr-FR" u="none" baseline="0" dirty="0" smtClean="0"/>
              <a:t>Notés BBB = </a:t>
            </a:r>
            <a:r>
              <a:rPr lang="fr-FR" u="none" baseline="0" dirty="0" err="1" smtClean="0"/>
              <a:t>moind</a:t>
            </a:r>
            <a:r>
              <a:rPr lang="fr-FR" u="none" baseline="0" dirty="0" smtClean="0"/>
              <a:t> de 2%</a:t>
            </a:r>
          </a:p>
          <a:p>
            <a:pPr marL="170679" indent="-170679">
              <a:buFontTx/>
              <a:buChar char="-"/>
            </a:pPr>
            <a:r>
              <a:rPr lang="fr-FR" u="none" baseline="0" dirty="0" smtClean="0"/>
              <a:t>HY = plus de 20%</a:t>
            </a:r>
          </a:p>
          <a:p>
            <a:endParaRPr lang="fr-FR" u="sng" dirty="0">
              <a:solidFill>
                <a:srgbClr val="FF0000"/>
              </a:solidFill>
            </a:endParaRPr>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13</a:t>
            </a:fld>
            <a:endParaRPr lang="en-US"/>
          </a:p>
        </p:txBody>
      </p:sp>
    </p:spTree>
    <p:extLst>
      <p:ext uri="{BB962C8B-B14F-4D97-AF65-F5344CB8AC3E}">
        <p14:creationId xmlns:p14="http://schemas.microsoft.com/office/powerpoint/2010/main" val="267644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r>
              <a:rPr lang="fr-FR" u="sng" dirty="0" smtClean="0"/>
              <a:t>La situation se normalise :</a:t>
            </a:r>
          </a:p>
          <a:p>
            <a:endParaRPr lang="fr-FR" dirty="0" smtClean="0"/>
          </a:p>
          <a:p>
            <a:pPr marL="170679" indent="-170679">
              <a:buFont typeface="Arial" pitchFamily="34" charset="0"/>
              <a:buChar char="•"/>
            </a:pPr>
            <a:r>
              <a:rPr lang="fr-FR" dirty="0" smtClean="0"/>
              <a:t>Les </a:t>
            </a:r>
            <a:r>
              <a:rPr lang="fr-FR" dirty="0" err="1" smtClean="0"/>
              <a:t>spreads</a:t>
            </a:r>
            <a:r>
              <a:rPr lang="fr-FR" dirty="0" smtClean="0"/>
              <a:t> sont</a:t>
            </a:r>
            <a:r>
              <a:rPr lang="fr-FR" baseline="0" dirty="0" smtClean="0"/>
              <a:t> sur des niveaux équivalents à ceux de 2010, mais la qualité de bilan est à ce jour bien meilleure.</a:t>
            </a:r>
          </a:p>
          <a:p>
            <a:r>
              <a:rPr lang="fr-FR" baseline="0" dirty="0" smtClean="0"/>
              <a:t>D’une manière générale, les Senior nous semblent chères mais il y’a des opportunités sur les périphériques sur ce segment.</a:t>
            </a:r>
          </a:p>
          <a:p>
            <a:endParaRPr lang="fr-FR" baseline="0" dirty="0" smtClean="0"/>
          </a:p>
          <a:p>
            <a:endParaRPr lang="fr-FR" baseline="0" dirty="0" smtClean="0"/>
          </a:p>
          <a:p>
            <a:r>
              <a:rPr lang="fr-FR" u="sng" baseline="0" dirty="0" smtClean="0"/>
              <a:t>Les subordonnées :</a:t>
            </a:r>
          </a:p>
          <a:p>
            <a:endParaRPr lang="fr-FR" baseline="0" dirty="0" smtClean="0"/>
          </a:p>
          <a:p>
            <a:pPr marL="170679" indent="-170679">
              <a:buFont typeface="Arial" pitchFamily="34" charset="0"/>
              <a:buChar char="•"/>
            </a:pPr>
            <a:r>
              <a:rPr lang="fr-FR" dirty="0" smtClean="0"/>
              <a:t>Le Durcissement</a:t>
            </a:r>
            <a:r>
              <a:rPr lang="fr-FR" baseline="0" dirty="0" smtClean="0"/>
              <a:t> de la régulation bancaire agit en leur faveur:</a:t>
            </a:r>
          </a:p>
          <a:p>
            <a:r>
              <a:rPr lang="fr-FR" dirty="0"/>
              <a:t>- Renforcement du principe de </a:t>
            </a:r>
            <a:r>
              <a:rPr lang="fr-FR" i="1" dirty="0"/>
              <a:t>« bail-in »  avant un </a:t>
            </a:r>
            <a:r>
              <a:rPr lang="fr-FR" dirty="0"/>
              <a:t>éventuel </a:t>
            </a:r>
            <a:r>
              <a:rPr lang="fr-FR" i="1" dirty="0"/>
              <a:t>« bail-out » </a:t>
            </a:r>
            <a:r>
              <a:rPr lang="fr-FR" i="1" u="sng" dirty="0"/>
              <a:t>(</a:t>
            </a:r>
            <a:r>
              <a:rPr lang="fr-FR" dirty="0"/>
              <a:t>intervention de l’Etat)</a:t>
            </a:r>
          </a:p>
          <a:p>
            <a:r>
              <a:rPr lang="fr-FR" dirty="0"/>
              <a:t>- Raréfaction du gisement</a:t>
            </a:r>
          </a:p>
          <a:p>
            <a:endParaRPr lang="fr-FR" dirty="0" smtClean="0"/>
          </a:p>
          <a:p>
            <a:endParaRPr lang="fr-FR" dirty="0" smtClean="0"/>
          </a:p>
          <a:p>
            <a:endParaRPr lang="fr-FR" dirty="0" smtClean="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14</a:t>
            </a:fld>
            <a:endParaRPr lang="en-US"/>
          </a:p>
        </p:txBody>
      </p:sp>
    </p:spTree>
    <p:extLst>
      <p:ext uri="{BB962C8B-B14F-4D97-AF65-F5344CB8AC3E}">
        <p14:creationId xmlns:p14="http://schemas.microsoft.com/office/powerpoint/2010/main" val="4564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Nous avons réalisé le même exercice avec l’</a:t>
            </a:r>
            <a:r>
              <a:rPr lang="fr-FR" baseline="0" dirty="0" err="1" smtClean="0"/>
              <a:t>Investment</a:t>
            </a:r>
            <a:r>
              <a:rPr lang="fr-FR" baseline="0" dirty="0" smtClean="0"/>
              <a:t> Grade et le High </a:t>
            </a:r>
            <a:r>
              <a:rPr lang="fr-FR" baseline="0" dirty="0" err="1" smtClean="0"/>
              <a:t>Yield</a:t>
            </a:r>
            <a:r>
              <a:rPr lang="fr-FR" baseline="0" dirty="0" smtClean="0"/>
              <a:t>. Vous observez, sur l’échelle de droite que le </a:t>
            </a:r>
            <a:r>
              <a:rPr lang="fr-FR" baseline="0" dirty="0" err="1" smtClean="0"/>
              <a:t>spread</a:t>
            </a:r>
            <a:r>
              <a:rPr lang="fr-FR" baseline="0" dirty="0" smtClean="0"/>
              <a:t> High </a:t>
            </a:r>
            <a:r>
              <a:rPr lang="fr-FR" baseline="0" dirty="0" err="1" smtClean="0"/>
              <a:t>Yield</a:t>
            </a:r>
            <a:r>
              <a:rPr lang="fr-FR" baseline="0" dirty="0" smtClean="0"/>
              <a:t> est presque </a:t>
            </a:r>
            <a:r>
              <a:rPr lang="fr-FR" u="sng" baseline="0" dirty="0" smtClean="0"/>
              <a:t>3,5</a:t>
            </a:r>
            <a:r>
              <a:rPr lang="fr-FR" baseline="0" dirty="0" smtClean="0"/>
              <a:t> fois plus élevé que le </a:t>
            </a:r>
            <a:r>
              <a:rPr lang="fr-FR" baseline="0" dirty="0" err="1" smtClean="0"/>
              <a:t>spread</a:t>
            </a:r>
            <a:r>
              <a:rPr lang="fr-FR" baseline="0" dirty="0" smtClean="0"/>
              <a:t> de l’IG,</a:t>
            </a:r>
          </a:p>
          <a:p>
            <a:endParaRPr lang="fr-FR" baseline="0" dirty="0" smtClean="0"/>
          </a:p>
          <a:p>
            <a:r>
              <a:rPr lang="fr-FR" baseline="0" dirty="0" smtClean="0"/>
              <a:t>Mais contrairement au </a:t>
            </a:r>
            <a:r>
              <a:rPr lang="fr-FR" baseline="0" dirty="0" err="1" smtClean="0"/>
              <a:t>slide</a:t>
            </a:r>
            <a:r>
              <a:rPr lang="fr-FR" baseline="0" dirty="0" smtClean="0"/>
              <a:t> précédent, ce ratio est historiquement bas.</a:t>
            </a:r>
          </a:p>
          <a:p>
            <a:endParaRPr lang="fr-FR" baseline="0" dirty="0" smtClean="0"/>
          </a:p>
          <a:p>
            <a:endParaRPr lang="fr-FR" baseline="0" dirty="0" smtClean="0"/>
          </a:p>
          <a:p>
            <a:r>
              <a:rPr lang="fr-FR" baseline="0" dirty="0" smtClean="0"/>
              <a:t>Cela renforce nos convictions sur le positionnement que nous avons adopté en privilégiant les titres notés BBB.</a:t>
            </a:r>
          </a:p>
          <a:p>
            <a:r>
              <a:rPr lang="fr-FR" baseline="0" dirty="0" smtClean="0"/>
              <a:t>C’est pourquoi nos investissements en HY sont aujourd’hui limités à 10% pour chacun des fonds de notre gamme ( REC, Horizon 1-3 et  12M). </a:t>
            </a:r>
          </a:p>
          <a:p>
            <a:endParaRPr lang="fr-FR" baseline="0" dirty="0" smtClean="0"/>
          </a:p>
          <a:p>
            <a:r>
              <a:rPr lang="fr-FR" baseline="0" dirty="0" smtClean="0"/>
              <a:t>Nous sommes très </a:t>
            </a:r>
            <a:r>
              <a:rPr lang="fr-FR" baseline="0" dirty="0" err="1" smtClean="0"/>
              <a:t>selectifs</a:t>
            </a:r>
            <a:r>
              <a:rPr lang="fr-FR" baseline="0" dirty="0" smtClean="0"/>
              <a:t> sur ces investissements</a:t>
            </a:r>
            <a:endParaRPr lang="fr-FR" u="sng"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330729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90">
              <a:defRPr/>
            </a:pPr>
            <a:r>
              <a:rPr lang="fr-FR" dirty="0"/>
              <a:t>La hausse éventuelle des taux directeurs aura lieu si l'environnement économique s'améliore. Par conséquent, les conditions relatives à la rentabilité et à la qualité de crédit devraient continuer à être favorables aux marchés de la dette privée, même si les taux de rendements obligataires du Trésor venaient à augmenter. </a:t>
            </a:r>
          </a:p>
          <a:p>
            <a:endParaRPr lang="fr-FR" dirty="0"/>
          </a:p>
          <a:p>
            <a:r>
              <a:rPr lang="fr-FR" dirty="0"/>
              <a:t>Il n’y a pas d’impact négatif de la hausse des taux sur les </a:t>
            </a:r>
            <a:r>
              <a:rPr lang="fr-FR" dirty="0" err="1"/>
              <a:t>spreads</a:t>
            </a:r>
            <a:r>
              <a:rPr lang="fr-FR" dirty="0"/>
              <a:t> de crédit. Au contraire d’un point de vue général, lorsque les taux montent, c'est que l'environnement économique s'améliore, la santé des entreprises aussi et la perception du risque diminue. Dans ce cas, la hausse des taux s'accompagne d'un resserrement des </a:t>
            </a:r>
            <a:r>
              <a:rPr lang="fr-FR" dirty="0" err="1"/>
              <a:t>spreads</a:t>
            </a:r>
            <a:r>
              <a:rPr lang="fr-FR" dirty="0"/>
              <a:t> de crédit (corrélation négative). </a:t>
            </a:r>
          </a:p>
          <a:p>
            <a:endParaRPr lang="fr-FR" dirty="0"/>
          </a:p>
          <a:p>
            <a:r>
              <a:rPr lang="fr-FR" dirty="0" smtClean="0"/>
              <a:t>La hausse</a:t>
            </a:r>
            <a:r>
              <a:rPr lang="fr-FR" baseline="0" dirty="0" smtClean="0"/>
              <a:t> des taux est le principal risque à ce jour sur les marchés.</a:t>
            </a:r>
            <a:endParaRPr lang="fr-FR"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16</a:t>
            </a:fld>
            <a:endParaRPr lang="en-US"/>
          </a:p>
        </p:txBody>
      </p:sp>
    </p:spTree>
    <p:extLst>
      <p:ext uri="{BB962C8B-B14F-4D97-AF65-F5344CB8AC3E}">
        <p14:creationId xmlns:p14="http://schemas.microsoft.com/office/powerpoint/2010/main" val="15299617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1.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Master" Target="../slideMasters/slideMaster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572.xml"/><Relationship Id="rId2" Type="http://schemas.openxmlformats.org/officeDocument/2006/relationships/tags" Target="../tags/tag571.xml"/><Relationship Id="rId1" Type="http://schemas.openxmlformats.org/officeDocument/2006/relationships/tags" Target="../tags/tag570.xml"/><Relationship Id="rId4"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 Id="rId5" Type="http://schemas.openxmlformats.org/officeDocument/2006/relationships/slideMaster" Target="../slideMasters/slideMaster7.xml"/><Relationship Id="rId4" Type="http://schemas.openxmlformats.org/officeDocument/2006/relationships/tags" Target="../tags/tag576.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579.xml"/><Relationship Id="rId7" Type="http://schemas.openxmlformats.org/officeDocument/2006/relationships/slideMaster" Target="../slideMasters/slideMaster7.xml"/><Relationship Id="rId2" Type="http://schemas.openxmlformats.org/officeDocument/2006/relationships/tags" Target="../tags/tag578.xml"/><Relationship Id="rId1" Type="http://schemas.openxmlformats.org/officeDocument/2006/relationships/tags" Target="../tags/tag577.xml"/><Relationship Id="rId6" Type="http://schemas.openxmlformats.org/officeDocument/2006/relationships/tags" Target="../tags/tag582.xml"/><Relationship Id="rId5" Type="http://schemas.openxmlformats.org/officeDocument/2006/relationships/tags" Target="../tags/tag581.xml"/><Relationship Id="rId4" Type="http://schemas.openxmlformats.org/officeDocument/2006/relationships/tags" Target="../tags/tag580.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590.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5" Type="http://schemas.openxmlformats.org/officeDocument/2006/relationships/tags" Target="../tags/tag587.xml"/><Relationship Id="rId4" Type="http://schemas.openxmlformats.org/officeDocument/2006/relationships/tags" Target="../tags/tag586.xml"/><Relationship Id="rId9"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598.xml"/><Relationship Id="rId3" Type="http://schemas.openxmlformats.org/officeDocument/2006/relationships/tags" Target="../tags/tag593.xml"/><Relationship Id="rId7" Type="http://schemas.openxmlformats.org/officeDocument/2006/relationships/tags" Target="../tags/tag597.xml"/><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slideMaster" Target="../slideMasters/slideMaster7.xml"/><Relationship Id="rId5" Type="http://schemas.openxmlformats.org/officeDocument/2006/relationships/tags" Target="../tags/tag59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608.xml"/><Relationship Id="rId13" Type="http://schemas.openxmlformats.org/officeDocument/2006/relationships/tags" Target="../tags/tag613.xml"/><Relationship Id="rId3" Type="http://schemas.openxmlformats.org/officeDocument/2006/relationships/tags" Target="../tags/tag603.xml"/><Relationship Id="rId7" Type="http://schemas.openxmlformats.org/officeDocument/2006/relationships/tags" Target="../tags/tag607.xml"/><Relationship Id="rId12" Type="http://schemas.openxmlformats.org/officeDocument/2006/relationships/tags" Target="../tags/tag612.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11" Type="http://schemas.openxmlformats.org/officeDocument/2006/relationships/tags" Target="../tags/tag611.xml"/><Relationship Id="rId5" Type="http://schemas.openxmlformats.org/officeDocument/2006/relationships/tags" Target="../tags/tag605.xml"/><Relationship Id="rId15" Type="http://schemas.openxmlformats.org/officeDocument/2006/relationships/slideMaster" Target="../slideMasters/slideMaster7.xml"/><Relationship Id="rId10" Type="http://schemas.openxmlformats.org/officeDocument/2006/relationships/tags" Target="../tags/tag610.xml"/><Relationship Id="rId4" Type="http://schemas.openxmlformats.org/officeDocument/2006/relationships/tags" Target="../tags/tag604.xml"/><Relationship Id="rId9" Type="http://schemas.openxmlformats.org/officeDocument/2006/relationships/tags" Target="../tags/tag609.xml"/><Relationship Id="rId14" Type="http://schemas.openxmlformats.org/officeDocument/2006/relationships/tags" Target="../tags/tag614.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617.xml"/><Relationship Id="rId2" Type="http://schemas.openxmlformats.org/officeDocument/2006/relationships/tags" Target="../tags/tag616.xml"/><Relationship Id="rId1" Type="http://schemas.openxmlformats.org/officeDocument/2006/relationships/tags" Target="../tags/tag615.xml"/><Relationship Id="rId5" Type="http://schemas.openxmlformats.org/officeDocument/2006/relationships/slideMaster" Target="../slideMasters/slideMaster7.xml"/><Relationship Id="rId4" Type="http://schemas.openxmlformats.org/officeDocument/2006/relationships/tags" Target="../tags/tag618.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621.xml"/><Relationship Id="rId7" Type="http://schemas.openxmlformats.org/officeDocument/2006/relationships/slideMaster" Target="../slideMasters/slideMaster7.xml"/><Relationship Id="rId2" Type="http://schemas.openxmlformats.org/officeDocument/2006/relationships/tags" Target="../tags/tag620.xml"/><Relationship Id="rId1" Type="http://schemas.openxmlformats.org/officeDocument/2006/relationships/tags" Target="../tags/tag619.xml"/><Relationship Id="rId6" Type="http://schemas.openxmlformats.org/officeDocument/2006/relationships/tags" Target="../tags/tag624.xml"/><Relationship Id="rId5" Type="http://schemas.openxmlformats.org/officeDocument/2006/relationships/tags" Target="../tags/tag623.xml"/><Relationship Id="rId4" Type="http://schemas.openxmlformats.org/officeDocument/2006/relationships/tags" Target="../tags/tag622.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1.xml"/><Relationship Id="rId5" Type="http://schemas.openxmlformats.org/officeDocument/2006/relationships/tags" Target="../tags/tag78.xml"/><Relationship Id="rId4" Type="http://schemas.openxmlformats.org/officeDocument/2006/relationships/tags" Target="../tags/tag7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tags" Target="../tags/tag96.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Master" Target="../slideMasters/slideMaster2.xml"/><Relationship Id="rId4" Type="http://schemas.openxmlformats.org/officeDocument/2006/relationships/tags" Target="../tags/tag10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Master" Target="../slideMasters/slideMaster2.xml"/><Relationship Id="rId5" Type="http://schemas.openxmlformats.org/officeDocument/2006/relationships/tags" Target="../tags/tag125.xml"/><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slideMaster" Target="../slideMasters/slideMaster2.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6.xml"/><Relationship Id="rId1" Type="http://schemas.openxmlformats.org/officeDocument/2006/relationships/tags" Target="../tags/tag14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Master" Target="../slideMasters/slideMaster2.xml"/><Relationship Id="rId4" Type="http://schemas.openxmlformats.org/officeDocument/2006/relationships/tags" Target="../tags/tag15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png"/><Relationship Id="rId5" Type="http://schemas.openxmlformats.org/officeDocument/2006/relationships/tags" Target="../tags/tag165.xml"/><Relationship Id="rId10" Type="http://schemas.openxmlformats.org/officeDocument/2006/relationships/slideMaster" Target="../slideMasters/slideMaster3.xml"/><Relationship Id="rId4" Type="http://schemas.openxmlformats.org/officeDocument/2006/relationships/tags" Target="../tags/tag164.xml"/><Relationship Id="rId9" Type="http://schemas.openxmlformats.org/officeDocument/2006/relationships/tags" Target="../tags/tag16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4.xml"/><Relationship Id="rId1" Type="http://schemas.openxmlformats.org/officeDocument/2006/relationships/tags" Target="../tags/tag17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Master" Target="../slideMasters/slideMaster3.xml"/><Relationship Id="rId4" Type="http://schemas.openxmlformats.org/officeDocument/2006/relationships/tags" Target="../tags/tag18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slideMaster" Target="../slideMasters/slideMaster3.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95.xml"/><Relationship Id="rId3" Type="http://schemas.openxmlformats.org/officeDocument/2006/relationships/tags" Target="../tags/tag190.xml"/><Relationship Id="rId7" Type="http://schemas.openxmlformats.org/officeDocument/2006/relationships/tags" Target="../tags/tag194.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9"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slideMaster" Target="../slideMasters/slideMaster3.xml"/><Relationship Id="rId5" Type="http://schemas.openxmlformats.org/officeDocument/2006/relationships/tags" Target="../tags/tag200.xml"/><Relationship Id="rId10" Type="http://schemas.openxmlformats.org/officeDocument/2006/relationships/tags" Target="../tags/tag205.xml"/><Relationship Id="rId4" Type="http://schemas.openxmlformats.org/officeDocument/2006/relationships/tags" Target="../tags/tag199.xml"/><Relationship Id="rId9" Type="http://schemas.openxmlformats.org/officeDocument/2006/relationships/tags" Target="../tags/tag204.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tags" Target="../tags/tag217.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5" Type="http://schemas.openxmlformats.org/officeDocument/2006/relationships/slideMaster" Target="../slideMasters/slideMaster3.xml"/><Relationship Id="rId10" Type="http://schemas.openxmlformats.org/officeDocument/2006/relationships/tags" Target="../tags/tag215.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tags" Target="../tags/tag2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slideMaster" Target="../slideMasters/slideMaster3.xml"/><Relationship Id="rId4" Type="http://schemas.openxmlformats.org/officeDocument/2006/relationships/tags" Target="../tags/tag226.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slideMaster" Target="../slideMasters/slideMaster3.xml"/><Relationship Id="rId4" Type="http://schemas.openxmlformats.org/officeDocument/2006/relationships/tags" Target="../tags/tag237.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9"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slideMaster" Target="../slideMasters/slideMaster3.xml"/><Relationship Id="rId5" Type="http://schemas.openxmlformats.org/officeDocument/2006/relationships/tags" Target="../tags/tag250.xml"/><Relationship Id="rId10" Type="http://schemas.openxmlformats.org/officeDocument/2006/relationships/tags" Target="../tags/tag255.xml"/><Relationship Id="rId4" Type="http://schemas.openxmlformats.org/officeDocument/2006/relationships/tags" Target="../tags/tag249.xml"/><Relationship Id="rId9" Type="http://schemas.openxmlformats.org/officeDocument/2006/relationships/tags" Target="../tags/tag254.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slideMaster" Target="../slideMasters/slideMaster3.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tags" Target="../tags/tag267.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0" Type="http://schemas.openxmlformats.org/officeDocument/2006/relationships/tags" Target="../tags/tag265.xml"/><Relationship Id="rId4" Type="http://schemas.openxmlformats.org/officeDocument/2006/relationships/tags" Target="../tags/tag259.xml"/><Relationship Id="rId9" Type="http://schemas.openxmlformats.org/officeDocument/2006/relationships/tags" Target="../tags/tag26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tags" Target="../tags/tag280.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tags" Target="../tags/tag279.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tags" Target="../tags/tag278.xml"/><Relationship Id="rId5" Type="http://schemas.openxmlformats.org/officeDocument/2006/relationships/tags" Target="../tags/tag272.xml"/><Relationship Id="rId15" Type="http://schemas.openxmlformats.org/officeDocument/2006/relationships/slideMaster" Target="../slideMasters/slideMaster3.xml"/><Relationship Id="rId10" Type="http://schemas.openxmlformats.org/officeDocument/2006/relationships/tags" Target="../tags/tag277.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tags" Target="../tags/tag281.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tags" Target="../tags/tag294.xml"/><Relationship Id="rId18" Type="http://schemas.openxmlformats.org/officeDocument/2006/relationships/tags" Target="../tags/tag299.xml"/><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tags" Target="../tags/tag293.xml"/><Relationship Id="rId17" Type="http://schemas.openxmlformats.org/officeDocument/2006/relationships/tags" Target="../tags/tag298.xml"/><Relationship Id="rId2" Type="http://schemas.openxmlformats.org/officeDocument/2006/relationships/tags" Target="../tags/tag283.xml"/><Relationship Id="rId16" Type="http://schemas.openxmlformats.org/officeDocument/2006/relationships/tags" Target="../tags/tag297.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tags" Target="../tags/tag296.xml"/><Relationship Id="rId10" Type="http://schemas.openxmlformats.org/officeDocument/2006/relationships/tags" Target="../tags/tag291.xml"/><Relationship Id="rId19" Type="http://schemas.openxmlformats.org/officeDocument/2006/relationships/slideMaster" Target="../slideMasters/slideMaster3.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17.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image" Target="../media/image1.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slideMaster" Target="../slideMasters/slideMaster4.xml"/><Relationship Id="rId5" Type="http://schemas.openxmlformats.org/officeDocument/2006/relationships/tags" Target="../tags/tag314.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4.xml"/><Relationship Id="rId1" Type="http://schemas.openxmlformats.org/officeDocument/2006/relationships/tags" Target="../tags/tag32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4.xml"/><Relationship Id="rId4" Type="http://schemas.openxmlformats.org/officeDocument/2006/relationships/tags" Target="../tags/tag33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slideMaster" Target="../slideMasters/slideMaster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9"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slideMaster" Target="../slideMasters/slideMaster4.xml"/><Relationship Id="rId5" Type="http://schemas.openxmlformats.org/officeDocument/2006/relationships/tags" Target="../tags/tag350.xml"/><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slideMaster" Target="../slideMasters/slideMaster4.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tags" Target="../tags/tag369.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slideMaster" Target="../slideMasters/slideMaster4.xml"/><Relationship Id="rId5" Type="http://schemas.openxmlformats.org/officeDocument/2006/relationships/tags" Target="../tags/tag377.xml"/><Relationship Id="rId4" Type="http://schemas.openxmlformats.org/officeDocument/2006/relationships/tags" Target="../tags/tag376.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image" Target="../media/image1.png"/><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slideMaster" Target="../slideMasters/slideMaster5.xml"/><Relationship Id="rId5" Type="http://schemas.openxmlformats.org/officeDocument/2006/relationships/tags" Target="../tags/tag393.xml"/><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4"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3.xml"/><Relationship Id="rId1" Type="http://schemas.openxmlformats.org/officeDocument/2006/relationships/tags" Target="../tags/tag40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5" Type="http://schemas.openxmlformats.org/officeDocument/2006/relationships/slideMaster" Target="../slideMasters/slideMaster5.xml"/><Relationship Id="rId4" Type="http://schemas.openxmlformats.org/officeDocument/2006/relationships/tags" Target="../tags/tag410.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413.xml"/><Relationship Id="rId7" Type="http://schemas.openxmlformats.org/officeDocument/2006/relationships/slideMaster" Target="../slideMasters/slideMaster5.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424.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9"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32.xml"/><Relationship Id="rId3" Type="http://schemas.openxmlformats.org/officeDocument/2006/relationships/tags" Target="../tags/tag427.xml"/><Relationship Id="rId7" Type="http://schemas.openxmlformats.org/officeDocument/2006/relationships/tags" Target="../tags/tag431.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slideMaster" Target="../slideMasters/slideMaster5.xml"/><Relationship Id="rId5" Type="http://schemas.openxmlformats.org/officeDocument/2006/relationships/tags" Target="../tags/tag429.xml"/><Relationship Id="rId10" Type="http://schemas.openxmlformats.org/officeDocument/2006/relationships/tags" Target="../tags/tag434.xml"/><Relationship Id="rId4" Type="http://schemas.openxmlformats.org/officeDocument/2006/relationships/tags" Target="../tags/tag428.xml"/><Relationship Id="rId9" Type="http://schemas.openxmlformats.org/officeDocument/2006/relationships/tags" Target="../tags/tag433.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442.xml"/><Relationship Id="rId13" Type="http://schemas.openxmlformats.org/officeDocument/2006/relationships/tags" Target="../tags/tag447.xml"/><Relationship Id="rId3" Type="http://schemas.openxmlformats.org/officeDocument/2006/relationships/tags" Target="../tags/tag437.xml"/><Relationship Id="rId7" Type="http://schemas.openxmlformats.org/officeDocument/2006/relationships/tags" Target="../tags/tag441.xml"/><Relationship Id="rId12" Type="http://schemas.openxmlformats.org/officeDocument/2006/relationships/tags" Target="../tags/tag446.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tags" Target="../tags/tag440.xml"/><Relationship Id="rId11" Type="http://schemas.openxmlformats.org/officeDocument/2006/relationships/tags" Target="../tags/tag445.xml"/><Relationship Id="rId5" Type="http://schemas.openxmlformats.org/officeDocument/2006/relationships/tags" Target="../tags/tag439.xml"/><Relationship Id="rId15" Type="http://schemas.openxmlformats.org/officeDocument/2006/relationships/slideMaster" Target="../slideMasters/slideMaster5.xml"/><Relationship Id="rId10" Type="http://schemas.openxmlformats.org/officeDocument/2006/relationships/tags" Target="../tags/tag444.xml"/><Relationship Id="rId4" Type="http://schemas.openxmlformats.org/officeDocument/2006/relationships/tags" Target="../tags/tag438.xml"/><Relationship Id="rId9" Type="http://schemas.openxmlformats.org/officeDocument/2006/relationships/tags" Target="../tags/tag443.xml"/><Relationship Id="rId14" Type="http://schemas.openxmlformats.org/officeDocument/2006/relationships/tags" Target="../tags/tag448.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 Id="rId4"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slideMaster" Target="../slideMasters/slideMaster5.xml"/><Relationship Id="rId5" Type="http://schemas.openxmlformats.org/officeDocument/2006/relationships/tags" Target="../tags/tag456.xml"/><Relationship Id="rId4" Type="http://schemas.openxmlformats.org/officeDocument/2006/relationships/tags" Target="../tags/tag45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5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476.xml"/><Relationship Id="rId13" Type="http://schemas.openxmlformats.org/officeDocument/2006/relationships/image" Target="../media/image1.png"/><Relationship Id="rId3" Type="http://schemas.openxmlformats.org/officeDocument/2006/relationships/tags" Target="../tags/tag471.xml"/><Relationship Id="rId7" Type="http://schemas.openxmlformats.org/officeDocument/2006/relationships/tags" Target="../tags/tag475.xml"/><Relationship Id="rId12" Type="http://schemas.openxmlformats.org/officeDocument/2006/relationships/slideMaster" Target="../slideMasters/slideMaster6.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tags" Target="../tags/tag479.xml"/><Relationship Id="rId5" Type="http://schemas.openxmlformats.org/officeDocument/2006/relationships/tags" Target="../tags/tag473.xml"/><Relationship Id="rId10" Type="http://schemas.openxmlformats.org/officeDocument/2006/relationships/tags" Target="../tags/tag478.xml"/><Relationship Id="rId4" Type="http://schemas.openxmlformats.org/officeDocument/2006/relationships/tags" Target="../tags/tag472.xml"/><Relationship Id="rId9" Type="http://schemas.openxmlformats.org/officeDocument/2006/relationships/tags" Target="../tags/tag477.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 Id="rId5" Type="http://schemas.openxmlformats.org/officeDocument/2006/relationships/slideMaster" Target="../slideMasters/slideMaster6.xml"/><Relationship Id="rId4" Type="http://schemas.openxmlformats.org/officeDocument/2006/relationships/tags" Target="../tags/tag483.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85.xml"/><Relationship Id="rId1" Type="http://schemas.openxmlformats.org/officeDocument/2006/relationships/tags" Target="../tags/tag48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 Id="rId4"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5" Type="http://schemas.openxmlformats.org/officeDocument/2006/relationships/slideMaster" Target="../slideMasters/slideMaster6.xml"/><Relationship Id="rId4" Type="http://schemas.openxmlformats.org/officeDocument/2006/relationships/tags" Target="../tags/tag49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495.xml"/><Relationship Id="rId7" Type="http://schemas.openxmlformats.org/officeDocument/2006/relationships/slideMaster" Target="../slideMasters/slideMaster6.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506.xml"/><Relationship Id="rId3" Type="http://schemas.openxmlformats.org/officeDocument/2006/relationships/tags" Target="../tags/tag501.xml"/><Relationship Id="rId7" Type="http://schemas.openxmlformats.org/officeDocument/2006/relationships/tags" Target="../tags/tag505.xml"/><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tags" Target="../tags/tag504.xml"/><Relationship Id="rId5" Type="http://schemas.openxmlformats.org/officeDocument/2006/relationships/tags" Target="../tags/tag503.xml"/><Relationship Id="rId4" Type="http://schemas.openxmlformats.org/officeDocument/2006/relationships/tags" Target="../tags/tag502.xml"/><Relationship Id="rId9"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514.xml"/><Relationship Id="rId3" Type="http://schemas.openxmlformats.org/officeDocument/2006/relationships/tags" Target="../tags/tag509.xml"/><Relationship Id="rId7" Type="http://schemas.openxmlformats.org/officeDocument/2006/relationships/tags" Target="../tags/tag513.xml"/><Relationship Id="rId2" Type="http://schemas.openxmlformats.org/officeDocument/2006/relationships/tags" Target="../tags/tag508.xml"/><Relationship Id="rId1" Type="http://schemas.openxmlformats.org/officeDocument/2006/relationships/tags" Target="../tags/tag507.xml"/><Relationship Id="rId6" Type="http://schemas.openxmlformats.org/officeDocument/2006/relationships/tags" Target="../tags/tag512.xml"/><Relationship Id="rId11" Type="http://schemas.openxmlformats.org/officeDocument/2006/relationships/slideMaster" Target="../slideMasters/slideMaster6.xml"/><Relationship Id="rId5" Type="http://schemas.openxmlformats.org/officeDocument/2006/relationships/tags" Target="../tags/tag511.xml"/><Relationship Id="rId10" Type="http://schemas.openxmlformats.org/officeDocument/2006/relationships/tags" Target="../tags/tag516.xml"/><Relationship Id="rId4" Type="http://schemas.openxmlformats.org/officeDocument/2006/relationships/tags" Target="../tags/tag510.xml"/><Relationship Id="rId9" Type="http://schemas.openxmlformats.org/officeDocument/2006/relationships/tags" Target="../tags/tag515.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slideMaster" Target="../slideMasters/slideMaster1.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524.xml"/><Relationship Id="rId13" Type="http://schemas.openxmlformats.org/officeDocument/2006/relationships/tags" Target="../tags/tag529.xml"/><Relationship Id="rId3" Type="http://schemas.openxmlformats.org/officeDocument/2006/relationships/tags" Target="../tags/tag519.xml"/><Relationship Id="rId7" Type="http://schemas.openxmlformats.org/officeDocument/2006/relationships/tags" Target="../tags/tag523.xml"/><Relationship Id="rId12" Type="http://schemas.openxmlformats.org/officeDocument/2006/relationships/tags" Target="../tags/tag528.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11" Type="http://schemas.openxmlformats.org/officeDocument/2006/relationships/tags" Target="../tags/tag527.xml"/><Relationship Id="rId5" Type="http://schemas.openxmlformats.org/officeDocument/2006/relationships/tags" Target="../tags/tag521.xml"/><Relationship Id="rId15" Type="http://schemas.openxmlformats.org/officeDocument/2006/relationships/slideMaster" Target="../slideMasters/slideMaster6.xml"/><Relationship Id="rId10" Type="http://schemas.openxmlformats.org/officeDocument/2006/relationships/tags" Target="../tags/tag526.xml"/><Relationship Id="rId4" Type="http://schemas.openxmlformats.org/officeDocument/2006/relationships/tags" Target="../tags/tag520.xml"/><Relationship Id="rId9" Type="http://schemas.openxmlformats.org/officeDocument/2006/relationships/tags" Target="../tags/tag525.xml"/><Relationship Id="rId14" Type="http://schemas.openxmlformats.org/officeDocument/2006/relationships/tags" Target="../tags/tag530.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 Id="rId5" Type="http://schemas.openxmlformats.org/officeDocument/2006/relationships/slideMaster" Target="../slideMasters/slideMaster6.xml"/><Relationship Id="rId4" Type="http://schemas.openxmlformats.org/officeDocument/2006/relationships/tags" Target="../tags/tag53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537.xml"/><Relationship Id="rId7" Type="http://schemas.openxmlformats.org/officeDocument/2006/relationships/slideMaster" Target="../slideMasters/slideMaster6.xml"/><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5" Type="http://schemas.openxmlformats.org/officeDocument/2006/relationships/tags" Target="../tags/tag539.xml"/><Relationship Id="rId4" Type="http://schemas.openxmlformats.org/officeDocument/2006/relationships/tags" Target="../tags/tag538.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4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560.xml"/><Relationship Id="rId13" Type="http://schemas.openxmlformats.org/officeDocument/2006/relationships/image" Target="../media/image1.png"/><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slideMaster" Target="../slideMasters/slideMaster7.xml"/><Relationship Id="rId2" Type="http://schemas.openxmlformats.org/officeDocument/2006/relationships/tags" Target="../tags/tag554.xml"/><Relationship Id="rId1" Type="http://schemas.openxmlformats.org/officeDocument/2006/relationships/tags" Target="../tags/tag553.xml"/><Relationship Id="rId6" Type="http://schemas.openxmlformats.org/officeDocument/2006/relationships/tags" Target="../tags/tag558.xml"/><Relationship Id="rId11" Type="http://schemas.openxmlformats.org/officeDocument/2006/relationships/tags" Target="../tags/tag563.xml"/><Relationship Id="rId5" Type="http://schemas.openxmlformats.org/officeDocument/2006/relationships/tags" Target="../tags/tag557.xml"/><Relationship Id="rId10" Type="http://schemas.openxmlformats.org/officeDocument/2006/relationships/tags" Target="../tags/tag562.xml"/><Relationship Id="rId4" Type="http://schemas.openxmlformats.org/officeDocument/2006/relationships/tags" Target="../tags/tag556.xml"/><Relationship Id="rId9" Type="http://schemas.openxmlformats.org/officeDocument/2006/relationships/tags" Target="../tags/tag561.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566.xml"/><Relationship Id="rId2" Type="http://schemas.openxmlformats.org/officeDocument/2006/relationships/tags" Target="../tags/tag565.xml"/><Relationship Id="rId1" Type="http://schemas.openxmlformats.org/officeDocument/2006/relationships/tags" Target="../tags/tag564.xml"/><Relationship Id="rId5" Type="http://schemas.openxmlformats.org/officeDocument/2006/relationships/slideMaster" Target="../slideMasters/slideMaster7.xml"/><Relationship Id="rId4" Type="http://schemas.openxmlformats.org/officeDocument/2006/relationships/tags" Target="../tags/tag567.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69.xml"/><Relationship Id="rId1" Type="http://schemas.openxmlformats.org/officeDocument/2006/relationships/tags" Target="../tags/tag56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smtClean="0">
                <a:solidFill>
                  <a:srgbClr val="000000"/>
                </a:solidFill>
                <a:latin typeface="Arial" pitchFamily="34" charset="0"/>
                <a:ea typeface="LF_Kai"/>
                <a:cs typeface="Arial" pitchFamily="34" charset="0"/>
              </a:rPr>
              <a:t>05 septembre 2013</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3" name="draftStamp"/>
          <p:cNvSpPr txBox="1">
            <a:spLocks noChangeArrowheads="1"/>
          </p:cNvSpPr>
          <p:nvPr userDrawn="1">
            <p:custDataLst>
              <p:tags r:id="rId8"/>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fr-FR" sz="600" b="0" smtClean="0">
                <a:solidFill>
                  <a:srgbClr val="000000"/>
                </a:solidFill>
                <a:latin typeface="+mn-lt"/>
                <a:ea typeface="LF_Kai"/>
              </a:rPr>
              <a:t> </a:t>
            </a:r>
            <a:endParaRPr lang="en-US" sz="600" b="0" dirty="0">
              <a:solidFill>
                <a:srgbClr val="000000"/>
              </a:solidFill>
              <a:latin typeface="+mn-lt"/>
              <a:ea typeface="LF_Kai"/>
            </a:endParaRPr>
          </a:p>
        </p:txBody>
      </p:sp>
      <p:sp>
        <p:nvSpPr>
          <p:cNvPr id="49" name="companyLogoPlaceholder" hidden="1"/>
          <p:cNvSpPr>
            <a:spLocks noChangeArrowheads="1"/>
          </p:cNvSpPr>
          <p:nvPr userDrawn="1">
            <p:custDataLst>
              <p:tags r:id="rId9"/>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2" name="companyLogo"/>
          <p:cNvPicPr>
            <a:picLocks noChangeAspect="1"/>
          </p:cNvPicPr>
          <p:nvPr userDrawn="1">
            <p:custDataLst>
              <p:tags r:id="rId10"/>
            </p:custDataLst>
          </p:nvPr>
        </p:nvPicPr>
        <p:blipFill>
          <a:blip r:embed="rId12" cstate="print">
            <a:extLst>
              <a:ext uri="{28A0092B-C50C-407E-A947-70E740481C1C}">
                <a14:useLocalDpi xmlns:a14="http://schemas.microsoft.com/office/drawing/2010/main" val="0"/>
              </a:ext>
            </a:extLst>
          </a:blip>
          <a:stretch>
            <a:fillRect/>
          </a:stretch>
        </p:blipFill>
        <p:spPr>
          <a:xfrm>
            <a:off x="7160506" y="1524000"/>
            <a:ext cx="1923292" cy="185928"/>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51250465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43891442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27132205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42011696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5651176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24819095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38" name="docReference"/>
          <p:cNvSpPr txBox="1"/>
          <p:nvPr userDrawn="1">
            <p:custDataLst>
              <p:tags r:id="rId4"/>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382341880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grpSp>
        <p:nvGrpSpPr>
          <p:cNvPr id="9" name="masterGrid" hidden="1"/>
          <p:cNvGrpSpPr/>
          <p:nvPr userDrawn="1">
            <p:custDataLst>
              <p:tags r:id="rId5"/>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1" name="docReference"/>
          <p:cNvSpPr txBox="1"/>
          <p:nvPr userDrawn="1">
            <p:custDataLst>
              <p:tags r:id="rId6"/>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80952650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
        <p:nvSpPr>
          <p:cNvPr id="2" name="docReference"/>
          <p:cNvSpPr txBox="1"/>
          <p:nvPr userDrawn="1">
            <p:custDataLst>
              <p:tags r:id="rId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344056284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371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7" name="draftStamp"/>
          <p:cNvSpPr txBox="1">
            <a:spLocks noChangeArrowheads="1"/>
          </p:cNvSpPr>
          <p:nvPr userDrawn="1">
            <p:custDataLst>
              <p:tags r:id="rId3"/>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fr-FR" sz="600" b="0" smtClean="0">
                <a:solidFill>
                  <a:srgbClr val="000000"/>
                </a:solidFill>
                <a:latin typeface="+mn-lt"/>
                <a:ea typeface="LF_Kai"/>
              </a:rPr>
              <a:t> </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4416065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8"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fr-FR" sz="600" b="0" smtClean="0">
                <a:solidFill>
                  <a:srgbClr val="000000"/>
                </a:solidFill>
                <a:latin typeface="+mn-lt"/>
                <a:ea typeface="LF_Kai"/>
              </a:rPr>
              <a:t> </a:t>
            </a:r>
            <a:endParaRPr lang="en-US" sz="600" b="0" dirty="0">
              <a:solidFill>
                <a:srgbClr val="000000"/>
              </a:solidFill>
              <a:latin typeface="+mn-lt"/>
              <a:ea typeface="LF_Kai"/>
            </a:endParaRPr>
          </a:p>
        </p:txBody>
      </p:sp>
      <p:grpSp>
        <p:nvGrpSpPr>
          <p:cNvPr id="9" name="masterGrid" hidden="1"/>
          <p:cNvGrpSpPr/>
          <p:nvPr userDrawn="1">
            <p:custDataLst>
              <p:tags r:id="rId5"/>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6968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
          <p:cNvSpPr>
            <a:spLocks noGrp="1" noChangeArrowheads="1"/>
          </p:cNvSpPr>
          <p:nvPr userDrawn="1">
            <p:ph type="sldNum" sz="quarter" idx="10"/>
          </p:nvPr>
        </p:nvSpPr>
        <p:spPr>
          <a:xfrm>
            <a:off x="457054" y="6527800"/>
            <a:ext cx="304702" cy="204788"/>
          </a:xfrm>
          <a:prstGeom prst="rect">
            <a:avLst/>
          </a:prstGeom>
          <a:ln/>
        </p:spPr>
        <p:txBody>
          <a:bodyPr/>
          <a:lstStyle>
            <a:lvl1pPr>
              <a:defRPr/>
            </a:lvl1pPr>
          </a:lstStyle>
          <a:p>
            <a:pPr>
              <a:defRPr/>
            </a:pPr>
            <a:fld id="{E172A1C7-5542-4C34-AC64-E61A8C2D86CB}" type="slidenum">
              <a:rPr lang="en-GB"/>
              <a:pPr>
                <a:defRPr/>
              </a:pPr>
              <a:t>‹N°›</a:t>
            </a:fld>
            <a:r>
              <a:rPr lang="en-GB"/>
              <a:t>  </a:t>
            </a:r>
          </a:p>
        </p:txBody>
      </p:sp>
      <p:sp>
        <p:nvSpPr>
          <p:cNvPr id="5" name="Rectangle 55"/>
          <p:cNvSpPr>
            <a:spLocks noGrp="1" noChangeArrowheads="1"/>
          </p:cNvSpPr>
          <p:nvPr userDrawn="1">
            <p:ph type="ftr" sz="quarter" idx="11"/>
          </p:nvPr>
        </p:nvSpPr>
        <p:spPr>
          <a:xfrm>
            <a:off x="450705" y="152401"/>
            <a:ext cx="990283" cy="252413"/>
          </a:xfrm>
          <a:prstGeom prst="rect">
            <a:avLst/>
          </a:prstGeom>
          <a:ln/>
        </p:spPr>
        <p:txBody>
          <a:bodyPr/>
          <a:lstStyle>
            <a:lvl1pPr>
              <a:defRPr/>
            </a:lvl1pPr>
          </a:lstStyle>
          <a:p>
            <a:pPr>
              <a:defRPr/>
            </a:pPr>
            <a:r>
              <a:rPr lang="pt-BR"/>
              <a:t>Document reference number</a:t>
            </a:r>
          </a:p>
          <a:p>
            <a:pPr>
              <a:defRPr/>
            </a:pPr>
            <a:r>
              <a:rPr lang="pt-BR"/>
              <a:t>28 October 2010 Draft v1 </a:t>
            </a:r>
          </a:p>
        </p:txBody>
      </p:sp>
    </p:spTree>
    <p:extLst>
      <p:ext uri="{BB962C8B-B14F-4D97-AF65-F5344CB8AC3E}">
        <p14:creationId xmlns:p14="http://schemas.microsoft.com/office/powerpoint/2010/main" val="6382608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4" name="companyLogoPlaceholder" hidden="1"/>
          <p:cNvSpPr>
            <a:spLocks noChangeArrowheads="1"/>
          </p:cNvSpPr>
          <p:nvPr userDrawn="1">
            <p:custDataLst>
              <p:tags r:id="rId8"/>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endParaRPr lang="en-US" b="1"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200" y="4343400"/>
            <a:ext cx="1922400" cy="90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a:solidFill>
                  <a:srgbClr val="FFFFFF"/>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90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smtClean="0">
                <a:solidFill>
                  <a:srgbClr val="FFFFFF"/>
                </a:solidFill>
                <a:ea typeface="LF_Kai"/>
              </a:rPr>
              <a:t>Rothschild </a:t>
            </a:r>
            <a:r>
              <a:rPr lang="en-US" dirty="0">
                <a:solidFill>
                  <a:srgbClr val="FFFFFF"/>
                </a:solidFill>
                <a:ea typeface="LF_Kai"/>
              </a:rPr>
              <a:t>logo</a:t>
            </a:r>
          </a:p>
        </p:txBody>
      </p:sp>
      <p:pic>
        <p:nvPicPr>
          <p:cNvPr id="2" name="companyLogo"/>
          <p:cNvPicPr>
            <a:picLocks noChangeAspect="1"/>
          </p:cNvPicPr>
          <p:nvPr userDrawn="1">
            <p:custDataLst>
              <p:tags r:id="rId9"/>
            </p:custDataLst>
          </p:nvPr>
        </p:nvPicPr>
        <p:blipFill>
          <a:blip r:embed="rId11" cstate="print">
            <a:extLst>
              <a:ext uri="{28A0092B-C50C-407E-A947-70E740481C1C}">
                <a14:useLocalDpi xmlns:a14="http://schemas.microsoft.com/office/drawing/2010/main" val="0"/>
              </a:ext>
            </a:extLst>
          </a:blip>
          <a:stretch>
            <a:fillRect/>
          </a:stretch>
        </p:blipFill>
        <p:spPr>
          <a:xfrm>
            <a:off x="7160506" y="1524000"/>
            <a:ext cx="1923292" cy="185928"/>
          </a:xfrm>
          <a:prstGeom prst="rect">
            <a:avLst/>
          </a:prstGeom>
        </p:spPr>
      </p:pic>
    </p:spTree>
    <p:extLst>
      <p:ext uri="{BB962C8B-B14F-4D97-AF65-F5344CB8AC3E}">
        <p14:creationId xmlns:p14="http://schemas.microsoft.com/office/powerpoint/2010/main" val="444247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Tree>
    <p:extLst>
      <p:ext uri="{BB962C8B-B14F-4D97-AF65-F5344CB8AC3E}">
        <p14:creationId xmlns:p14="http://schemas.microsoft.com/office/powerpoint/2010/main" val="2072965127"/>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91810"/>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5885857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9418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327514363"/>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848970732"/>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17038431"/>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9200055"/>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4094846316"/>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20769035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Tree>
    <p:extLst>
      <p:ext uri="{BB962C8B-B14F-4D97-AF65-F5344CB8AC3E}">
        <p14:creationId xmlns:p14="http://schemas.microsoft.com/office/powerpoint/2010/main" val="1792727051"/>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acing Page Title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9238346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acing Page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1" name="Text Placeholder 4"/>
          <p:cNvSpPr>
            <a:spLocks noGrp="1"/>
          </p:cNvSpPr>
          <p:nvPr>
            <p:ph type="body" sz="quarter" idx="12"/>
            <p:custDataLst>
              <p:tags r:id="rId5"/>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42" name="docReference"/>
          <p:cNvSpPr txBox="1"/>
          <p:nvPr userDrawn="1">
            <p:custDataLst>
              <p:tags r:id="rId6"/>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43" name="draftStamp"/>
          <p:cNvSpPr txBox="1">
            <a:spLocks noChangeArrowheads="1"/>
          </p:cNvSpPr>
          <p:nvPr userDrawn="1">
            <p:custDataLst>
              <p:tags r:id="rId7"/>
            </p:custDataLst>
          </p:nvPr>
        </p:nvSpPr>
        <p:spPr bwMode="auto">
          <a:xfrm>
            <a:off x="450850" y="247659"/>
            <a:ext cx="2743200" cy="169590"/>
          </a:xfrm>
          <a:prstGeom prst="rect">
            <a:avLst/>
          </a:prstGeom>
          <a:noFill/>
          <a:ln w="3175" algn="ctr">
            <a:noFill/>
            <a:miter lim="800000"/>
            <a:headEnd/>
            <a:tailEnd/>
          </a:ln>
          <a:effectLst/>
          <a:extLst/>
        </p:spPr>
        <p:txBody>
          <a:bodyPr lIns="0" tIns="0" rIns="0" bIns="0" anchor="t" anchorCtr="0"/>
          <a:lstStyle>
            <a:defPPr>
              <a:defRPr lang="en-US"/>
            </a:defPPr>
            <a:lvl1pPr lvl="0" defTabSz="1068388" eaLnBrk="0" hangingPunct="0">
              <a:defRPr sz="800" b="0">
                <a:latin typeface="Arial" pitchFamily="34" charset="0"/>
                <a:ea typeface="LF_Kai"/>
                <a:cs typeface="Arial" pitchFamily="34" charset="0"/>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r>
              <a:rPr lang="fr-FR" dirty="0" smtClean="0">
                <a:solidFill>
                  <a:srgbClr val="000000"/>
                </a:solidFill>
              </a:rPr>
              <a:t>2013 Brouillon v1</a:t>
            </a:r>
            <a:endParaRPr lang="en-US" dirty="0">
              <a:solidFill>
                <a:srgbClr val="000000"/>
              </a:solidFill>
            </a:endParaRPr>
          </a:p>
        </p:txBody>
      </p:sp>
    </p:spTree>
    <p:extLst>
      <p:ext uri="{BB962C8B-B14F-4D97-AF65-F5344CB8AC3E}">
        <p14:creationId xmlns:p14="http://schemas.microsoft.com/office/powerpoint/2010/main" val="42079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
        <p:nvSpPr>
          <p:cNvPr id="6" name="titleLine"/>
          <p:cNvSpPr>
            <a:spLocks noChangeShapeType="1"/>
          </p:cNvSpPr>
          <p:nvPr userDrawn="1">
            <p:custDataLst>
              <p:tags r:id="rId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2"/>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1"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Tree>
    <p:extLst>
      <p:ext uri="{BB962C8B-B14F-4D97-AF65-F5344CB8AC3E}">
        <p14:creationId xmlns:p14="http://schemas.microsoft.com/office/powerpoint/2010/main" val="347662329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acing Page One Box">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1" name="Text Placeholder 9"/>
          <p:cNvSpPr>
            <a:spLocks noGrp="1"/>
          </p:cNvSpPr>
          <p:nvPr>
            <p:ph type="body" sz="quarter" idx="13" hasCustomPrompt="1"/>
            <p:custDataLst>
              <p:tags r:id="rId5"/>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2" name="Text Placeholder 6"/>
          <p:cNvSpPr>
            <a:spLocks noGrp="1"/>
          </p:cNvSpPr>
          <p:nvPr>
            <p:ph type="body" sz="quarter" idx="15"/>
            <p:custDataLst>
              <p:tags r:id="rId6"/>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3"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44" name="draftStamp"/>
          <p:cNvSpPr txBox="1">
            <a:spLocks noChangeArrowheads="1"/>
          </p:cNvSpPr>
          <p:nvPr userDrawn="1">
            <p:custDataLst>
              <p:tags r:id="rId8"/>
            </p:custDataLst>
          </p:nvPr>
        </p:nvSpPr>
        <p:spPr bwMode="auto">
          <a:xfrm>
            <a:off x="450850" y="247659"/>
            <a:ext cx="2743200" cy="169590"/>
          </a:xfrm>
          <a:prstGeom prst="rect">
            <a:avLst/>
          </a:prstGeom>
          <a:noFill/>
          <a:ln w="3175" algn="ctr">
            <a:noFill/>
            <a:miter lim="800000"/>
            <a:headEnd/>
            <a:tailEnd/>
          </a:ln>
          <a:effectLst/>
          <a:extLst/>
        </p:spPr>
        <p:txBody>
          <a:bodyPr lIns="0" tIns="0" rIns="0" bIns="0" anchor="t" anchorCtr="0"/>
          <a:lstStyle>
            <a:defPPr>
              <a:defRPr lang="en-US"/>
            </a:defPPr>
            <a:lvl1pPr lvl="0" defTabSz="1068388" eaLnBrk="0" hangingPunct="0">
              <a:defRPr sz="800" b="0">
                <a:latin typeface="Arial" pitchFamily="34" charset="0"/>
                <a:ea typeface="LF_Kai"/>
                <a:cs typeface="Arial" pitchFamily="34" charset="0"/>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r>
              <a:rPr lang="fr-FR" dirty="0" smtClean="0">
                <a:solidFill>
                  <a:srgbClr val="000000"/>
                </a:solidFill>
              </a:rPr>
              <a:t>2013 Brouillon v1</a:t>
            </a:r>
            <a:endParaRPr lang="en-US" dirty="0">
              <a:solidFill>
                <a:srgbClr val="000000"/>
              </a:solidFill>
            </a:endParaRPr>
          </a:p>
        </p:txBody>
      </p:sp>
    </p:spTree>
    <p:extLst>
      <p:ext uri="{BB962C8B-B14F-4D97-AF65-F5344CB8AC3E}">
        <p14:creationId xmlns:p14="http://schemas.microsoft.com/office/powerpoint/2010/main" val="229703116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acing Page Two Boxe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1" name="Text Placeholder 9"/>
          <p:cNvSpPr>
            <a:spLocks noGrp="1"/>
          </p:cNvSpPr>
          <p:nvPr>
            <p:ph type="body" sz="quarter" idx="13" hasCustomPrompt="1"/>
            <p:custDataLst>
              <p:tags r:id="rId5"/>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2"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3" name="Text Placeholder 6"/>
          <p:cNvSpPr>
            <a:spLocks noGrp="1"/>
          </p:cNvSpPr>
          <p:nvPr>
            <p:ph type="body" sz="quarter" idx="15"/>
            <p:custDataLst>
              <p:tags r:id="rId7"/>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4" name="Text Placeholder 8"/>
          <p:cNvSpPr>
            <a:spLocks noGrp="1"/>
          </p:cNvSpPr>
          <p:nvPr>
            <p:ph type="body" sz="quarter" idx="16"/>
            <p:custDataLst>
              <p:tags r:id="rId8"/>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5" name="docReference"/>
          <p:cNvSpPr txBox="1"/>
          <p:nvPr userDrawn="1">
            <p:custDataLst>
              <p:tags r:id="rId9"/>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46" name="draftStamp"/>
          <p:cNvSpPr txBox="1">
            <a:spLocks noChangeArrowheads="1"/>
          </p:cNvSpPr>
          <p:nvPr userDrawn="1">
            <p:custDataLst>
              <p:tags r:id="rId10"/>
            </p:custDataLst>
          </p:nvPr>
        </p:nvSpPr>
        <p:spPr bwMode="auto">
          <a:xfrm>
            <a:off x="450850" y="247659"/>
            <a:ext cx="2743200" cy="169590"/>
          </a:xfrm>
          <a:prstGeom prst="rect">
            <a:avLst/>
          </a:prstGeom>
          <a:noFill/>
          <a:ln w="3175" algn="ctr">
            <a:noFill/>
            <a:miter lim="800000"/>
            <a:headEnd/>
            <a:tailEnd/>
          </a:ln>
          <a:effectLst/>
          <a:extLst/>
        </p:spPr>
        <p:txBody>
          <a:bodyPr lIns="0" tIns="0" rIns="0" bIns="0" anchor="t" anchorCtr="0"/>
          <a:lstStyle>
            <a:defPPr>
              <a:defRPr lang="en-US"/>
            </a:defPPr>
            <a:lvl1pPr lvl="0" defTabSz="1068388" eaLnBrk="0" hangingPunct="0">
              <a:defRPr sz="800" b="0">
                <a:latin typeface="Arial" pitchFamily="34" charset="0"/>
                <a:ea typeface="LF_Kai"/>
                <a:cs typeface="Arial" pitchFamily="34" charset="0"/>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r>
              <a:rPr lang="fr-FR" dirty="0" smtClean="0">
                <a:solidFill>
                  <a:srgbClr val="000000"/>
                </a:solidFill>
              </a:rPr>
              <a:t>2013 Brouillon v1</a:t>
            </a:r>
            <a:endParaRPr lang="en-US" dirty="0">
              <a:solidFill>
                <a:srgbClr val="000000"/>
              </a:solidFill>
            </a:endParaRPr>
          </a:p>
        </p:txBody>
      </p:sp>
    </p:spTree>
    <p:extLst>
      <p:ext uri="{BB962C8B-B14F-4D97-AF65-F5344CB8AC3E}">
        <p14:creationId xmlns:p14="http://schemas.microsoft.com/office/powerpoint/2010/main" val="38799746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acing Page Three Boxe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1" name="Text Placeholder 9"/>
          <p:cNvSpPr>
            <a:spLocks noGrp="1"/>
          </p:cNvSpPr>
          <p:nvPr>
            <p:ph type="body" sz="quarter" idx="13" hasCustomPrompt="1"/>
            <p:custDataLst>
              <p:tags r:id="rId5"/>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2" name="Text Placeholder 9"/>
          <p:cNvSpPr>
            <a:spLocks noGrp="1"/>
          </p:cNvSpPr>
          <p:nvPr>
            <p:ph type="body" sz="quarter" idx="17" hasCustomPrompt="1"/>
            <p:custDataLst>
              <p:tags r:id="rId6"/>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43" name="Text Placeholder 9"/>
          <p:cNvSpPr>
            <a:spLocks noGrp="1"/>
          </p:cNvSpPr>
          <p:nvPr>
            <p:ph type="body" sz="quarter" idx="18" hasCustomPrompt="1"/>
            <p:custDataLst>
              <p:tags r:id="rId7"/>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44" name="Text Placeholder 5"/>
          <p:cNvSpPr>
            <a:spLocks noGrp="1"/>
          </p:cNvSpPr>
          <p:nvPr>
            <p:ph type="body" sz="quarter" idx="19"/>
            <p:custDataLst>
              <p:tags r:id="rId8"/>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5" name="Text Placeholder 7"/>
          <p:cNvSpPr>
            <a:spLocks noGrp="1"/>
          </p:cNvSpPr>
          <p:nvPr>
            <p:ph type="body" sz="quarter" idx="20"/>
            <p:custDataLst>
              <p:tags r:id="rId9"/>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6" name="Text Placeholder 9"/>
          <p:cNvSpPr>
            <a:spLocks noGrp="1"/>
          </p:cNvSpPr>
          <p:nvPr>
            <p:ph type="body" sz="quarter" idx="21"/>
            <p:custDataLst>
              <p:tags r:id="rId10"/>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7" name="docReference"/>
          <p:cNvSpPr txBox="1"/>
          <p:nvPr userDrawn="1">
            <p:custDataLst>
              <p:tags r:id="rId1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48" name="draftStamp"/>
          <p:cNvSpPr txBox="1">
            <a:spLocks noChangeArrowheads="1"/>
          </p:cNvSpPr>
          <p:nvPr userDrawn="1">
            <p:custDataLst>
              <p:tags r:id="rId12"/>
            </p:custDataLst>
          </p:nvPr>
        </p:nvSpPr>
        <p:spPr bwMode="auto">
          <a:xfrm>
            <a:off x="450850" y="247659"/>
            <a:ext cx="2743200" cy="169590"/>
          </a:xfrm>
          <a:prstGeom prst="rect">
            <a:avLst/>
          </a:prstGeom>
          <a:noFill/>
          <a:ln w="3175" algn="ctr">
            <a:noFill/>
            <a:miter lim="800000"/>
            <a:headEnd/>
            <a:tailEnd/>
          </a:ln>
          <a:effectLst/>
          <a:extLst/>
        </p:spPr>
        <p:txBody>
          <a:bodyPr lIns="0" tIns="0" rIns="0" bIns="0" anchor="t" anchorCtr="0"/>
          <a:lstStyle>
            <a:defPPr>
              <a:defRPr lang="en-US"/>
            </a:defPPr>
            <a:lvl1pPr lvl="0" defTabSz="1068388" eaLnBrk="0" hangingPunct="0">
              <a:defRPr sz="800" b="0">
                <a:latin typeface="Arial" pitchFamily="34" charset="0"/>
                <a:ea typeface="LF_Kai"/>
                <a:cs typeface="Arial" pitchFamily="34" charset="0"/>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r>
              <a:rPr lang="fr-FR" dirty="0" smtClean="0">
                <a:solidFill>
                  <a:srgbClr val="000000"/>
                </a:solidFill>
              </a:rPr>
              <a:t>2013 Brouillon v1</a:t>
            </a:r>
            <a:endParaRPr lang="en-US" dirty="0">
              <a:solidFill>
                <a:srgbClr val="000000"/>
              </a:solidFill>
            </a:endParaRPr>
          </a:p>
        </p:txBody>
      </p:sp>
    </p:spTree>
    <p:extLst>
      <p:ext uri="{BB962C8B-B14F-4D97-AF65-F5344CB8AC3E}">
        <p14:creationId xmlns:p14="http://schemas.microsoft.com/office/powerpoint/2010/main" val="34263526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acing Page Four Boxe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1" name="Text Placeholder 9"/>
          <p:cNvSpPr>
            <a:spLocks noGrp="1"/>
          </p:cNvSpPr>
          <p:nvPr>
            <p:ph type="body" sz="quarter" idx="15" hasCustomPrompt="1"/>
            <p:custDataLst>
              <p:tags r:id="rId5"/>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2" name="Text Placeholder 9"/>
          <p:cNvSpPr>
            <a:spLocks noGrp="1"/>
          </p:cNvSpPr>
          <p:nvPr>
            <p:ph type="body" sz="quarter" idx="16"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3" name="Text Placeholder 9"/>
          <p:cNvSpPr>
            <a:spLocks noGrp="1"/>
          </p:cNvSpPr>
          <p:nvPr>
            <p:ph type="body" sz="quarter" idx="17" hasCustomPrompt="1"/>
            <p:custDataLst>
              <p:tags r:id="rId7"/>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4" name="Text Placeholder 9"/>
          <p:cNvSpPr>
            <a:spLocks noGrp="1"/>
          </p:cNvSpPr>
          <p:nvPr>
            <p:ph type="body" sz="quarter" idx="18" hasCustomPrompt="1"/>
            <p:custDataLst>
              <p:tags r:id="rId8"/>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5" name="Text Placeholder 6"/>
          <p:cNvSpPr>
            <a:spLocks noGrp="1"/>
          </p:cNvSpPr>
          <p:nvPr>
            <p:ph type="body" sz="quarter" idx="19"/>
            <p:custDataLst>
              <p:tags r:id="rId9"/>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6" name="Text Placeholder 10"/>
          <p:cNvSpPr>
            <a:spLocks noGrp="1"/>
          </p:cNvSpPr>
          <p:nvPr>
            <p:ph type="body" sz="quarter" idx="20"/>
            <p:custDataLst>
              <p:tags r:id="rId10"/>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7" name="Text Placeholder 16"/>
          <p:cNvSpPr>
            <a:spLocks noGrp="1"/>
          </p:cNvSpPr>
          <p:nvPr>
            <p:ph type="body" sz="quarter" idx="21"/>
            <p:custDataLst>
              <p:tags r:id="rId11"/>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8" name="Text Placeholder 18"/>
          <p:cNvSpPr>
            <a:spLocks noGrp="1"/>
          </p:cNvSpPr>
          <p:nvPr>
            <p:ph type="body" sz="quarter" idx="22"/>
            <p:custDataLst>
              <p:tags r:id="rId12"/>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9" name="docReference"/>
          <p:cNvSpPr txBox="1"/>
          <p:nvPr userDrawn="1">
            <p:custDataLst>
              <p:tags r:id="rId1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50" name="draftStamp"/>
          <p:cNvSpPr txBox="1">
            <a:spLocks noChangeArrowheads="1"/>
          </p:cNvSpPr>
          <p:nvPr userDrawn="1">
            <p:custDataLst>
              <p:tags r:id="rId14"/>
            </p:custDataLst>
          </p:nvPr>
        </p:nvSpPr>
        <p:spPr bwMode="auto">
          <a:xfrm>
            <a:off x="450850" y="247659"/>
            <a:ext cx="2743200" cy="169590"/>
          </a:xfrm>
          <a:prstGeom prst="rect">
            <a:avLst/>
          </a:prstGeom>
          <a:noFill/>
          <a:ln w="3175" algn="ctr">
            <a:noFill/>
            <a:miter lim="800000"/>
            <a:headEnd/>
            <a:tailEnd/>
          </a:ln>
          <a:effectLst/>
          <a:extLst/>
        </p:spPr>
        <p:txBody>
          <a:bodyPr lIns="0" tIns="0" rIns="0" bIns="0" anchor="t" anchorCtr="0"/>
          <a:lstStyle>
            <a:defPPr>
              <a:defRPr lang="en-US"/>
            </a:defPPr>
            <a:lvl1pPr lvl="0" defTabSz="1068388" eaLnBrk="0" hangingPunct="0">
              <a:defRPr sz="800" b="0">
                <a:latin typeface="Arial" pitchFamily="34" charset="0"/>
                <a:ea typeface="LF_Kai"/>
                <a:cs typeface="Arial" pitchFamily="34" charset="0"/>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r>
              <a:rPr lang="fr-FR" dirty="0" smtClean="0">
                <a:solidFill>
                  <a:srgbClr val="000000"/>
                </a:solidFill>
              </a:rPr>
              <a:t>2013 Brouillon v1</a:t>
            </a:r>
            <a:endParaRPr lang="en-US" dirty="0">
              <a:solidFill>
                <a:srgbClr val="000000"/>
              </a:solidFill>
            </a:endParaRPr>
          </a:p>
        </p:txBody>
      </p:sp>
    </p:spTree>
    <p:extLst>
      <p:ext uri="{BB962C8B-B14F-4D97-AF65-F5344CB8AC3E}">
        <p14:creationId xmlns:p14="http://schemas.microsoft.com/office/powerpoint/2010/main" val="279074361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acing Page Six Boxe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1" name="Text Placeholder 9" title="Heading Bar"/>
          <p:cNvSpPr>
            <a:spLocks noGrp="1"/>
          </p:cNvSpPr>
          <p:nvPr>
            <p:ph type="body" sz="quarter" idx="19" hasCustomPrompt="1"/>
            <p:custDataLst>
              <p:tags r:id="rId5"/>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2" name="Text Placeholder 9" title="Heading Bar"/>
          <p:cNvSpPr>
            <a:spLocks noGrp="1"/>
          </p:cNvSpPr>
          <p:nvPr>
            <p:ph type="body" sz="quarter" idx="20" hasCustomPrompt="1"/>
            <p:custDataLst>
              <p:tags r:id="rId6"/>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3" name="Text Placeholder 9" title="Heading Bar"/>
          <p:cNvSpPr>
            <a:spLocks noGrp="1"/>
          </p:cNvSpPr>
          <p:nvPr>
            <p:ph type="body" sz="quarter" idx="21" hasCustomPrompt="1"/>
            <p:custDataLst>
              <p:tags r:id="rId7"/>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4" name="Text Placeholder 9"/>
          <p:cNvSpPr>
            <a:spLocks noGrp="1"/>
          </p:cNvSpPr>
          <p:nvPr>
            <p:ph type="body" sz="quarter" idx="22" hasCustomPrompt="1"/>
            <p:custDataLst>
              <p:tags r:id="rId8"/>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5" name="Text Placeholder 9" title="Heading Bar"/>
          <p:cNvSpPr>
            <a:spLocks noGrp="1"/>
          </p:cNvSpPr>
          <p:nvPr>
            <p:ph type="body" sz="quarter" idx="23" hasCustomPrompt="1"/>
            <p:custDataLst>
              <p:tags r:id="rId9"/>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6" name="Text Placeholder 9" title="Heading Bar"/>
          <p:cNvSpPr>
            <a:spLocks noGrp="1"/>
          </p:cNvSpPr>
          <p:nvPr>
            <p:ph type="body" sz="quarter" idx="24" hasCustomPrompt="1"/>
            <p:custDataLst>
              <p:tags r:id="rId10"/>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47" name="Text Placeholder 5"/>
          <p:cNvSpPr>
            <a:spLocks noGrp="1"/>
          </p:cNvSpPr>
          <p:nvPr>
            <p:ph type="body" sz="quarter" idx="25"/>
            <p:custDataLst>
              <p:tags r:id="rId11"/>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8" name="Text Placeholder 7"/>
          <p:cNvSpPr>
            <a:spLocks noGrp="1"/>
          </p:cNvSpPr>
          <p:nvPr>
            <p:ph type="body" sz="quarter" idx="26"/>
            <p:custDataLst>
              <p:tags r:id="rId12"/>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49" name="Text Placeholder 9"/>
          <p:cNvSpPr>
            <a:spLocks noGrp="1"/>
          </p:cNvSpPr>
          <p:nvPr>
            <p:ph type="body" sz="quarter" idx="27"/>
            <p:custDataLst>
              <p:tags r:id="rId13"/>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50" name="Text Placeholder 15"/>
          <p:cNvSpPr>
            <a:spLocks noGrp="1"/>
          </p:cNvSpPr>
          <p:nvPr>
            <p:ph type="body" sz="quarter" idx="28"/>
            <p:custDataLst>
              <p:tags r:id="rId14"/>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51" name="Text Placeholder 19"/>
          <p:cNvSpPr>
            <a:spLocks noGrp="1"/>
          </p:cNvSpPr>
          <p:nvPr>
            <p:ph type="body" sz="quarter" idx="29"/>
            <p:custDataLst>
              <p:tags r:id="rId15"/>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52" name="Text Placeholder 22"/>
          <p:cNvSpPr>
            <a:spLocks noGrp="1"/>
          </p:cNvSpPr>
          <p:nvPr>
            <p:ph type="body" sz="quarter" idx="30"/>
            <p:custDataLst>
              <p:tags r:id="rId16"/>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55" name="docReference"/>
          <p:cNvSpPr txBox="1"/>
          <p:nvPr userDrawn="1">
            <p:custDataLst>
              <p:tags r:id="rId1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dirty="0"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56" name="draftStamp"/>
          <p:cNvSpPr txBox="1">
            <a:spLocks noChangeArrowheads="1"/>
          </p:cNvSpPr>
          <p:nvPr userDrawn="1">
            <p:custDataLst>
              <p:tags r:id="rId18"/>
            </p:custDataLst>
          </p:nvPr>
        </p:nvSpPr>
        <p:spPr bwMode="auto">
          <a:xfrm>
            <a:off x="450850" y="247659"/>
            <a:ext cx="2743200" cy="169590"/>
          </a:xfrm>
          <a:prstGeom prst="rect">
            <a:avLst/>
          </a:prstGeom>
          <a:noFill/>
          <a:ln w="3175" algn="ctr">
            <a:noFill/>
            <a:miter lim="800000"/>
            <a:headEnd/>
            <a:tailEnd/>
          </a:ln>
          <a:effectLst/>
          <a:extLst/>
        </p:spPr>
        <p:txBody>
          <a:bodyPr lIns="0" tIns="0" rIns="0" bIns="0" anchor="t" anchorCtr="0"/>
          <a:lstStyle>
            <a:defPPr>
              <a:defRPr lang="en-US"/>
            </a:defPPr>
            <a:lvl1pPr lvl="0" defTabSz="1068388" eaLnBrk="0" hangingPunct="0">
              <a:defRPr sz="800" b="0">
                <a:latin typeface="Arial" pitchFamily="34" charset="0"/>
                <a:ea typeface="LF_Kai"/>
                <a:cs typeface="Arial" pitchFamily="34" charset="0"/>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r>
              <a:rPr lang="fr-FR" dirty="0" smtClean="0">
                <a:solidFill>
                  <a:srgbClr val="000000"/>
                </a:solidFill>
              </a:rPr>
              <a:t>2013 Brouillon v1</a:t>
            </a:r>
            <a:endParaRPr lang="en-US" dirty="0">
              <a:solidFill>
                <a:srgbClr val="000000"/>
              </a:solidFill>
            </a:endParaRPr>
          </a:p>
        </p:txBody>
      </p:sp>
    </p:spTree>
    <p:extLst>
      <p:ext uri="{BB962C8B-B14F-4D97-AF65-F5344CB8AC3E}">
        <p14:creationId xmlns:p14="http://schemas.microsoft.com/office/powerpoint/2010/main" val="312324584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893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782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r>
              <a:rPr lang="en-US" smtClean="0">
                <a:solidFill>
                  <a:srgbClr val="000000"/>
                </a:solidFill>
                <a:latin typeface="Arial" pitchFamily="34" charset="0"/>
                <a:ea typeface="LF_Kai"/>
                <a:cs typeface="Arial" pitchFamily="34" charset="0"/>
              </a:rPr>
              <a:t>30 septembre 2013</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a:solidFill>
                  <a:srgbClr val="FFFFFF"/>
                </a:solidFill>
                <a:latin typeface="Book Antiqua" pitchFamily="18" charset="0"/>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latin typeface="Book Antiqua" pitchFamily="18" charset="0"/>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smtClean="0">
                <a:solidFill>
                  <a:srgbClr val="FFFFFF"/>
                </a:solidFill>
                <a:latin typeface="Book Antiqua" pitchFamily="18" charset="0"/>
                <a:ea typeface="LF_Kai"/>
              </a:rPr>
              <a:t>Rothschild </a:t>
            </a:r>
            <a:r>
              <a:rPr lang="en-US" dirty="0">
                <a:solidFill>
                  <a:srgbClr val="FFFFFF"/>
                </a:solidFill>
                <a:latin typeface="Book Antiqua" pitchFamily="18" charset="0"/>
                <a:ea typeface="LF_Kai"/>
              </a:rPr>
              <a:t>logo</a:t>
            </a:r>
          </a:p>
        </p:txBody>
      </p:sp>
      <p:pic>
        <p:nvPicPr>
          <p:cNvPr id="2" name="companyLogo"/>
          <p:cNvPicPr>
            <a:picLocks noChangeAspect="1"/>
          </p:cNvPicPr>
          <p:nvPr userDrawn="1">
            <p:custDataLst>
              <p:tags r:id="rId9"/>
            </p:custDataLst>
          </p:nvPr>
        </p:nvPicPr>
        <p:blipFill>
          <a:blip r:embed="rId12" cstate="print">
            <a:extLst>
              <a:ext uri="{28A0092B-C50C-407E-A947-70E740481C1C}">
                <a14:useLocalDpi xmlns:a14="http://schemas.microsoft.com/office/drawing/2010/main" val="0"/>
              </a:ext>
            </a:extLst>
          </a:blip>
          <a:stretch>
            <a:fillRect/>
          </a:stretch>
        </p:blipFill>
        <p:spPr>
          <a:xfrm>
            <a:off x="7160506" y="1524000"/>
            <a:ext cx="1923292" cy="185928"/>
          </a:xfrm>
          <a:prstGeom prst="rect">
            <a:avLst/>
          </a:prstGeom>
        </p:spPr>
      </p:pic>
      <p:sp>
        <p:nvSpPr>
          <p:cNvPr id="44" name="docReference"/>
          <p:cNvSpPr txBox="1"/>
          <p:nvPr userDrawn="1">
            <p:custDataLst>
              <p:tags r:id="rId1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33081599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8"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107675831"/>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80123684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244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58095803"/>
      </p:ext>
    </p:extLst>
  </p:cSld>
  <p:clrMapOvr>
    <a:masterClrMapping/>
  </p:clrMapOvr>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926367773"/>
      </p:ext>
    </p:extLst>
  </p:cSld>
  <p:clrMapOvr>
    <a:masterClrMapping/>
  </p:clrMapOvr>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4076410629"/>
      </p:ext>
    </p:extLst>
  </p:cSld>
  <p:clrMapOvr>
    <a:masterClrMapping/>
  </p:clrMapOvr>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4082816394"/>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18795086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494051339"/>
      </p:ext>
    </p:extLst>
  </p:cSld>
  <p:clrMapOvr>
    <a:masterClrMapping/>
  </p:clrMapOvr>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8"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302975244"/>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1" name="docReference"/>
          <p:cNvSpPr txBox="1"/>
          <p:nvPr userDrawn="1">
            <p:custDataLst>
              <p:tags r:id="rId5"/>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73789161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
        <p:nvSpPr>
          <p:cNvPr id="2" name="docReference"/>
          <p:cNvSpPr txBox="1"/>
          <p:nvPr userDrawn="1">
            <p:custDataLst>
              <p:tags r:id="rId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314752873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20406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92020610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r>
              <a:rPr lang="en-US" smtClean="0">
                <a:solidFill>
                  <a:srgbClr val="000000"/>
                </a:solidFill>
                <a:latin typeface="Arial" pitchFamily="34" charset="0"/>
                <a:ea typeface="LF_Kai"/>
                <a:cs typeface="Arial" pitchFamily="34" charset="0"/>
              </a:rPr>
              <a:t>30 septembre 2013</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a:solidFill>
                  <a:srgbClr val="FFFFFF"/>
                </a:solidFill>
                <a:latin typeface="Book Antiqua" pitchFamily="18" charset="0"/>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latin typeface="Book Antiqua" pitchFamily="18" charset="0"/>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smtClean="0">
                <a:solidFill>
                  <a:srgbClr val="FFFFFF"/>
                </a:solidFill>
                <a:latin typeface="Book Antiqua" pitchFamily="18" charset="0"/>
                <a:ea typeface="LF_Kai"/>
              </a:rPr>
              <a:t>Rothschild </a:t>
            </a:r>
            <a:r>
              <a:rPr lang="en-US" dirty="0">
                <a:solidFill>
                  <a:srgbClr val="FFFFFF"/>
                </a:solidFill>
                <a:latin typeface="Book Antiqua" pitchFamily="18" charset="0"/>
                <a:ea typeface="LF_Kai"/>
              </a:rPr>
              <a:t>logo</a:t>
            </a:r>
          </a:p>
        </p:txBody>
      </p:sp>
      <p:pic>
        <p:nvPicPr>
          <p:cNvPr id="2" name="companyLogo"/>
          <p:cNvPicPr>
            <a:picLocks noChangeAspect="1"/>
          </p:cNvPicPr>
          <p:nvPr userDrawn="1">
            <p:custDataLst>
              <p:tags r:id="rId9"/>
            </p:custDataLst>
          </p:nvPr>
        </p:nvPicPr>
        <p:blipFill>
          <a:blip r:embed="rId12" cstate="print">
            <a:extLst>
              <a:ext uri="{28A0092B-C50C-407E-A947-70E740481C1C}">
                <a14:useLocalDpi xmlns:a14="http://schemas.microsoft.com/office/drawing/2010/main" val="0"/>
              </a:ext>
            </a:extLst>
          </a:blip>
          <a:stretch>
            <a:fillRect/>
          </a:stretch>
        </p:blipFill>
        <p:spPr>
          <a:xfrm>
            <a:off x="7160506" y="1524000"/>
            <a:ext cx="1923292" cy="185928"/>
          </a:xfrm>
          <a:prstGeom prst="rect">
            <a:avLst/>
          </a:prstGeom>
        </p:spPr>
      </p:pic>
      <p:sp>
        <p:nvSpPr>
          <p:cNvPr id="44" name="docReference"/>
          <p:cNvSpPr txBox="1"/>
          <p:nvPr userDrawn="1">
            <p:custDataLst>
              <p:tags r:id="rId1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45930929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8"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85224829"/>
      </p:ext>
    </p:extLst>
  </p:cSld>
  <p:clrMapOvr>
    <a:masterClrMapping/>
  </p:clrMapOvr>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21478953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6159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889446662"/>
      </p:ext>
    </p:extLst>
  </p:cSld>
  <p:clrMapOvr>
    <a:masterClrMapping/>
  </p:clrMapOvr>
  <p:timing>
    <p:tnLst>
      <p:par>
        <p:cTn id="1" dur="indefinite" restart="never" nodeType="tmRoot"/>
      </p:par>
    </p:tn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784449669"/>
      </p:ext>
    </p:extLst>
  </p:cSld>
  <p:clrMapOvr>
    <a:masterClrMapping/>
  </p:clrMapOvr>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896521072"/>
      </p:ext>
    </p:extLst>
  </p:cSld>
  <p:clrMapOvr>
    <a:masterClrMapping/>
  </p:clrMapOvr>
  <p:timing>
    <p:tnLst>
      <p:par>
        <p:cTn id="1" dur="indefinite" restart="never" nodeType="tmRoot"/>
      </p:par>
    </p:tn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39330687"/>
      </p:ext>
    </p:extLst>
  </p:cSld>
  <p:clrMapOvr>
    <a:masterClrMapping/>
  </p:clrMapOvr>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19808703"/>
      </p:ext>
    </p:extLst>
  </p:cSld>
  <p:clrMapOvr>
    <a:masterClrMapping/>
  </p:clrMapOvr>
  <p:timing>
    <p:tnLst>
      <p:par>
        <p:cTn id="1" dur="indefinite" restart="never" nodeType="tmRoot"/>
      </p:par>
    </p:tnLst>
  </p:timing>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358544481"/>
      </p:ext>
    </p:extLst>
  </p:cSld>
  <p:clrMapOvr>
    <a:masterClrMapping/>
  </p:clrMapOvr>
  <p:timing>
    <p:tnLst>
      <p:par>
        <p:cTn id="1" dur="indefinite" restart="never" nodeType="tmRoot"/>
      </p:par>
    </p:tnLst>
  </p:timing>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8"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026632278"/>
      </p:ext>
    </p:extLst>
  </p:cSld>
  <p:clrMapOvr>
    <a:masterClrMapping/>
  </p:clrMapOvr>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9" name="masterGrid" hidden="1"/>
          <p:cNvGrpSpPr/>
          <p:nvPr userDrawn="1">
            <p:custDataLst>
              <p:tags r:id="rId4"/>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1" name="docReference"/>
          <p:cNvSpPr txBox="1"/>
          <p:nvPr userDrawn="1">
            <p:custDataLst>
              <p:tags r:id="rId5"/>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303592615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
        <p:nvSpPr>
          <p:cNvPr id="2" name="docReference"/>
          <p:cNvSpPr txBox="1"/>
          <p:nvPr userDrawn="1">
            <p:custDataLst>
              <p:tags r:id="rId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241317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440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286657368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r>
              <a:rPr lang="en-US" smtClean="0">
                <a:solidFill>
                  <a:srgbClr val="000000"/>
                </a:solidFill>
                <a:latin typeface="Arial" pitchFamily="34" charset="0"/>
                <a:ea typeface="LF_Kai"/>
                <a:cs typeface="Arial" pitchFamily="34" charset="0"/>
              </a:rPr>
              <a:t>30 septembre 2013</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a:solidFill>
                  <a:srgbClr val="FFFFFF"/>
                </a:solidFill>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9"/>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smtClean="0">
                <a:solidFill>
                  <a:srgbClr val="FFFFFF"/>
                </a:solidFill>
                <a:ea typeface="LF_Kai"/>
              </a:rPr>
              <a:t>Rothschild </a:t>
            </a:r>
            <a:r>
              <a:rPr lang="en-US" dirty="0">
                <a:solidFill>
                  <a:srgbClr val="FFFFFF"/>
                </a:solidFill>
                <a:ea typeface="LF_Kai"/>
              </a:rPr>
              <a:t>logo</a:t>
            </a:r>
          </a:p>
        </p:txBody>
      </p:sp>
      <p:pic>
        <p:nvPicPr>
          <p:cNvPr id="2" name="companyLogo"/>
          <p:cNvPicPr>
            <a:picLocks noChangeAspect="1"/>
          </p:cNvPicPr>
          <p:nvPr userDrawn="1">
            <p:custDataLst>
              <p:tags r:id="rId10"/>
            </p:custDataLst>
          </p:nvPr>
        </p:nvPicPr>
        <p:blipFill>
          <a:blip r:embed="rId13" cstate="print">
            <a:extLst>
              <a:ext uri="{28A0092B-C50C-407E-A947-70E740481C1C}">
                <a14:useLocalDpi xmlns:a14="http://schemas.microsoft.com/office/drawing/2010/main" val="0"/>
              </a:ext>
            </a:extLst>
          </a:blip>
          <a:stretch>
            <a:fillRect/>
          </a:stretch>
        </p:blipFill>
        <p:spPr>
          <a:xfrm>
            <a:off x="7160506" y="1524000"/>
            <a:ext cx="1923292" cy="185928"/>
          </a:xfrm>
          <a:prstGeom prst="rect">
            <a:avLst/>
          </a:prstGeom>
        </p:spPr>
      </p:pic>
      <p:sp>
        <p:nvSpPr>
          <p:cNvPr id="44" name="docReference"/>
          <p:cNvSpPr txBox="1"/>
          <p:nvPr userDrawn="1">
            <p:custDataLst>
              <p:tags r:id="rId11"/>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1999606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38" name="docReference"/>
          <p:cNvSpPr txBox="1"/>
          <p:nvPr userDrawn="1">
            <p:custDataLst>
              <p:tags r:id="rId4"/>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25125611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2514416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9944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50535031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858366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341828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38910959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78568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0706757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38" name="docReference"/>
          <p:cNvSpPr txBox="1"/>
          <p:nvPr userDrawn="1">
            <p:custDataLst>
              <p:tags r:id="rId4"/>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64383303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grpSp>
        <p:nvGrpSpPr>
          <p:cNvPr id="9" name="masterGrid" hidden="1"/>
          <p:cNvGrpSpPr/>
          <p:nvPr userDrawn="1">
            <p:custDataLst>
              <p:tags r:id="rId5"/>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1" name="docReference"/>
          <p:cNvSpPr txBox="1"/>
          <p:nvPr userDrawn="1">
            <p:custDataLst>
              <p:tags r:id="rId6"/>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7643215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
        <p:nvSpPr>
          <p:cNvPr id="2" name="docReference"/>
          <p:cNvSpPr txBox="1"/>
          <p:nvPr userDrawn="1">
            <p:custDataLst>
              <p:tags r:id="rId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9565944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48128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104297793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r>
              <a:rPr lang="en-US" smtClean="0">
                <a:solidFill>
                  <a:srgbClr val="000000"/>
                </a:solidFill>
                <a:latin typeface="Arial" pitchFamily="34" charset="0"/>
                <a:ea typeface="LF_Kai"/>
                <a:cs typeface="Arial" pitchFamily="34" charset="0"/>
              </a:rPr>
              <a:t>30 septembre 2013</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a:solidFill>
                  <a:srgbClr val="FFFFFF"/>
                </a:solidFill>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rgbClr val="FFFFFF"/>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9"/>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r>
              <a:rPr lang="en-US" dirty="0" smtClean="0">
                <a:solidFill>
                  <a:srgbClr val="FFFFFF"/>
                </a:solidFill>
                <a:ea typeface="LF_Kai"/>
              </a:rPr>
              <a:t>Rothschild </a:t>
            </a:r>
            <a:r>
              <a:rPr lang="en-US" dirty="0">
                <a:solidFill>
                  <a:srgbClr val="FFFFFF"/>
                </a:solidFill>
                <a:ea typeface="LF_Kai"/>
              </a:rPr>
              <a:t>logo</a:t>
            </a:r>
          </a:p>
        </p:txBody>
      </p:sp>
      <p:pic>
        <p:nvPicPr>
          <p:cNvPr id="2" name="companyLogo"/>
          <p:cNvPicPr>
            <a:picLocks noChangeAspect="1"/>
          </p:cNvPicPr>
          <p:nvPr userDrawn="1">
            <p:custDataLst>
              <p:tags r:id="rId10"/>
            </p:custDataLst>
          </p:nvPr>
        </p:nvPicPr>
        <p:blipFill>
          <a:blip r:embed="rId13" cstate="print">
            <a:extLst>
              <a:ext uri="{28A0092B-C50C-407E-A947-70E740481C1C}">
                <a14:useLocalDpi xmlns:a14="http://schemas.microsoft.com/office/drawing/2010/main" val="0"/>
              </a:ext>
            </a:extLst>
          </a:blip>
          <a:stretch>
            <a:fillRect/>
          </a:stretch>
        </p:blipFill>
        <p:spPr>
          <a:xfrm>
            <a:off x="7160506" y="1524000"/>
            <a:ext cx="1923292" cy="185928"/>
          </a:xfrm>
          <a:prstGeom prst="rect">
            <a:avLst/>
          </a:prstGeom>
        </p:spPr>
      </p:pic>
      <p:sp>
        <p:nvSpPr>
          <p:cNvPr id="44" name="docReference"/>
          <p:cNvSpPr txBox="1"/>
          <p:nvPr userDrawn="1">
            <p:custDataLst>
              <p:tags r:id="rId11"/>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317425440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sp>
        <p:nvSpPr>
          <p:cNvPr id="38" name="docReference"/>
          <p:cNvSpPr txBox="1"/>
          <p:nvPr userDrawn="1">
            <p:custDataLst>
              <p:tags r:id="rId4"/>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351070002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2698073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2858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26" Type="http://schemas.openxmlformats.org/officeDocument/2006/relationships/tags" Target="../tags/tag10.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 Id="rId27" Type="http://schemas.openxmlformats.org/officeDocument/2006/relationships/tags" Target="../tags/tag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82.xml"/><Relationship Id="rId3" Type="http://schemas.openxmlformats.org/officeDocument/2006/relationships/slideLayout" Target="../slideLayouts/slideLayout19.xml"/><Relationship Id="rId21" Type="http://schemas.openxmlformats.org/officeDocument/2006/relationships/tags" Target="../tags/tag85.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81.xml"/><Relationship Id="rId2" Type="http://schemas.openxmlformats.org/officeDocument/2006/relationships/slideLayout" Target="../slideLayouts/slideLayout18.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1.png"/><Relationship Id="rId5" Type="http://schemas.openxmlformats.org/officeDocument/2006/relationships/slideLayout" Target="../slideLayouts/slideLayout21.xml"/><Relationship Id="rId15" Type="http://schemas.openxmlformats.org/officeDocument/2006/relationships/tags" Target="../tags/tag79.xml"/><Relationship Id="rId23" Type="http://schemas.openxmlformats.org/officeDocument/2006/relationships/tags" Target="../tags/tag87.xml"/><Relationship Id="rId10" Type="http://schemas.openxmlformats.org/officeDocument/2006/relationships/slideLayout" Target="../slideLayouts/slideLayout26.xml"/><Relationship Id="rId19" Type="http://schemas.openxmlformats.org/officeDocument/2006/relationships/tags" Target="../tags/tag8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 Id="rId22" Type="http://schemas.openxmlformats.org/officeDocument/2006/relationships/tags" Target="../tags/tag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ags" Target="../tags/tag154.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153.xml"/><Relationship Id="rId33"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ags" Target="../tags/tag157.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152.xml"/><Relationship Id="rId32" Type="http://schemas.openxmlformats.org/officeDocument/2006/relationships/tags" Target="../tags/tag16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ags" Target="../tags/tag151.xml"/><Relationship Id="rId28" Type="http://schemas.openxmlformats.org/officeDocument/2006/relationships/tags" Target="../tags/tag156.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ags" Target="../tags/tag15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 Id="rId27" Type="http://schemas.openxmlformats.org/officeDocument/2006/relationships/tags" Target="../tags/tag155.xml"/><Relationship Id="rId30" Type="http://schemas.openxmlformats.org/officeDocument/2006/relationships/tags" Target="../tags/tag1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ags" Target="../tags/tag301.xml"/><Relationship Id="rId26" Type="http://schemas.openxmlformats.org/officeDocument/2006/relationships/tags" Target="../tags/tag309.xml"/><Relationship Id="rId3" Type="http://schemas.openxmlformats.org/officeDocument/2006/relationships/slideLayout" Target="../slideLayouts/slideLayout53.xml"/><Relationship Id="rId21" Type="http://schemas.openxmlformats.org/officeDocument/2006/relationships/tags" Target="../tags/tag30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ags" Target="../tags/tag300.xml"/><Relationship Id="rId25" Type="http://schemas.openxmlformats.org/officeDocument/2006/relationships/tags" Target="../tags/tag308.xml"/><Relationship Id="rId2" Type="http://schemas.openxmlformats.org/officeDocument/2006/relationships/slideLayout" Target="../slideLayouts/slideLayout52.xml"/><Relationship Id="rId16" Type="http://schemas.openxmlformats.org/officeDocument/2006/relationships/theme" Target="../theme/theme4.xml"/><Relationship Id="rId20" Type="http://schemas.openxmlformats.org/officeDocument/2006/relationships/tags" Target="../tags/tag30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307.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ags" Target="../tags/tag306.xml"/><Relationship Id="rId10" Type="http://schemas.openxmlformats.org/officeDocument/2006/relationships/slideLayout" Target="../slideLayouts/slideLayout60.xml"/><Relationship Id="rId19" Type="http://schemas.openxmlformats.org/officeDocument/2006/relationships/tags" Target="../tags/tag30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ags" Target="../tags/tag305.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ags" Target="../tags/tag380.xml"/><Relationship Id="rId26" Type="http://schemas.openxmlformats.org/officeDocument/2006/relationships/tags" Target="../tags/tag388.xml"/><Relationship Id="rId3" Type="http://schemas.openxmlformats.org/officeDocument/2006/relationships/slideLayout" Target="../slideLayouts/slideLayout68.xml"/><Relationship Id="rId21" Type="http://schemas.openxmlformats.org/officeDocument/2006/relationships/tags" Target="../tags/tag383.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ags" Target="../tags/tag379.xml"/><Relationship Id="rId25" Type="http://schemas.openxmlformats.org/officeDocument/2006/relationships/tags" Target="../tags/tag387.xml"/><Relationship Id="rId2" Type="http://schemas.openxmlformats.org/officeDocument/2006/relationships/slideLayout" Target="../slideLayouts/slideLayout67.xml"/><Relationship Id="rId16" Type="http://schemas.openxmlformats.org/officeDocument/2006/relationships/theme" Target="../theme/theme5.xml"/><Relationship Id="rId20" Type="http://schemas.openxmlformats.org/officeDocument/2006/relationships/tags" Target="../tags/tag382.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tags" Target="../tags/tag38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ags" Target="../tags/tag385.xml"/><Relationship Id="rId10" Type="http://schemas.openxmlformats.org/officeDocument/2006/relationships/slideLayout" Target="../slideLayouts/slideLayout75.xml"/><Relationship Id="rId19" Type="http://schemas.openxmlformats.org/officeDocument/2006/relationships/tags" Target="../tags/tag381.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ags" Target="../tags/tag384.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ags" Target="../tags/tag459.xml"/><Relationship Id="rId26" Type="http://schemas.openxmlformats.org/officeDocument/2006/relationships/tags" Target="../tags/tag467.xml"/><Relationship Id="rId3" Type="http://schemas.openxmlformats.org/officeDocument/2006/relationships/slideLayout" Target="../slideLayouts/slideLayout83.xml"/><Relationship Id="rId21" Type="http://schemas.openxmlformats.org/officeDocument/2006/relationships/tags" Target="../tags/tag462.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ags" Target="../tags/tag458.xml"/><Relationship Id="rId25" Type="http://schemas.openxmlformats.org/officeDocument/2006/relationships/tags" Target="../tags/tag466.xml"/><Relationship Id="rId2" Type="http://schemas.openxmlformats.org/officeDocument/2006/relationships/slideLayout" Target="../slideLayouts/slideLayout82.xml"/><Relationship Id="rId16" Type="http://schemas.openxmlformats.org/officeDocument/2006/relationships/theme" Target="../theme/theme6.xml"/><Relationship Id="rId20" Type="http://schemas.openxmlformats.org/officeDocument/2006/relationships/tags" Target="../tags/tag461.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ags" Target="../tags/tag465.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ags" Target="../tags/tag464.xml"/><Relationship Id="rId28" Type="http://schemas.openxmlformats.org/officeDocument/2006/relationships/image" Target="../media/image1.png"/><Relationship Id="rId10" Type="http://schemas.openxmlformats.org/officeDocument/2006/relationships/slideLayout" Target="../slideLayouts/slideLayout90.xml"/><Relationship Id="rId19" Type="http://schemas.openxmlformats.org/officeDocument/2006/relationships/tags" Target="../tags/tag46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tags" Target="../tags/tag463.xml"/><Relationship Id="rId27" Type="http://schemas.openxmlformats.org/officeDocument/2006/relationships/tags" Target="../tags/tag4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ags" Target="../tags/tag543.xml"/><Relationship Id="rId26" Type="http://schemas.openxmlformats.org/officeDocument/2006/relationships/tags" Target="../tags/tag551.xml"/><Relationship Id="rId3" Type="http://schemas.openxmlformats.org/officeDocument/2006/relationships/slideLayout" Target="../slideLayouts/slideLayout98.xml"/><Relationship Id="rId21" Type="http://schemas.openxmlformats.org/officeDocument/2006/relationships/tags" Target="../tags/tag54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ags" Target="../tags/tag542.xml"/><Relationship Id="rId25" Type="http://schemas.openxmlformats.org/officeDocument/2006/relationships/tags" Target="../tags/tag550.xml"/><Relationship Id="rId2" Type="http://schemas.openxmlformats.org/officeDocument/2006/relationships/slideLayout" Target="../slideLayouts/slideLayout97.xml"/><Relationship Id="rId16" Type="http://schemas.openxmlformats.org/officeDocument/2006/relationships/theme" Target="../theme/theme7.xml"/><Relationship Id="rId20" Type="http://schemas.openxmlformats.org/officeDocument/2006/relationships/tags" Target="../tags/tag54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tags" Target="../tags/tag549.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tags" Target="../tags/tag548.xml"/><Relationship Id="rId28" Type="http://schemas.openxmlformats.org/officeDocument/2006/relationships/image" Target="../media/image1.png"/><Relationship Id="rId10" Type="http://schemas.openxmlformats.org/officeDocument/2006/relationships/slideLayout" Target="../slideLayouts/slideLayout105.xml"/><Relationship Id="rId19" Type="http://schemas.openxmlformats.org/officeDocument/2006/relationships/tags" Target="../tags/tag54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tags" Target="../tags/tag547.xml"/><Relationship Id="rId27" Type="http://schemas.openxmlformats.org/officeDocument/2006/relationships/tags" Target="../tags/tag5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masterGrid" hidden="1"/>
          <p:cNvGrpSpPr/>
          <p:nvPr>
            <p:custDataLst>
              <p:tags r:id="rId18"/>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9"/>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0"/>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1"/>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3"/>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fr-FR" sz="600" b="0" smtClean="0">
                <a:solidFill>
                  <a:srgbClr val="000000"/>
                </a:solidFill>
                <a:latin typeface="+mn-lt"/>
                <a:ea typeface="LF_Kai"/>
              </a:rPr>
              <a:t> </a:t>
            </a:r>
            <a:endParaRPr lang="en-US" sz="600" b="0" dirty="0">
              <a:solidFill>
                <a:srgbClr val="000000"/>
              </a:solidFill>
              <a:latin typeface="+mn-lt"/>
              <a:ea typeface="LF_Kai"/>
            </a:endParaRPr>
          </a:p>
        </p:txBody>
      </p:sp>
      <p:sp>
        <p:nvSpPr>
          <p:cNvPr id="47" name="clientLogoPlaceholder" hidden="1"/>
          <p:cNvSpPr>
            <a:spLocks noChangeArrowheads="1"/>
          </p:cNvSpPr>
          <p:nvPr>
            <p:custDataLst>
              <p:tags r:id="rId24"/>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5"/>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6"/>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 name="companyLogo"/>
          <p:cNvPicPr>
            <a:picLocks noChangeAspect="1"/>
          </p:cNvPicPr>
          <p:nvPr userDrawn="1">
            <p:custDataLst>
              <p:tags r:id="rId27"/>
            </p:custDataLst>
          </p:nvPr>
        </p:nvPicPr>
        <p:blipFill>
          <a:blip r:embed="rId28" cstate="print">
            <a:extLst>
              <a:ext uri="{28A0092B-C50C-407E-A947-70E740481C1C}">
                <a14:useLocalDpi xmlns:a14="http://schemas.microsoft.com/office/drawing/2010/main" val="0"/>
              </a:ext>
            </a:extLst>
          </a:blip>
          <a:stretch>
            <a:fillRect/>
          </a:stretch>
        </p:blipFill>
        <p:spPr>
          <a:xfrm>
            <a:off x="7997411" y="6586828"/>
            <a:ext cx="1422660" cy="137531"/>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4" r:id="rId14"/>
    <p:sldLayoutId id="2147483839" r:id="rId15"/>
    <p:sldLayoutId id="2147483840"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masterGrid" hidden="1"/>
          <p:cNvGrpSpPr/>
          <p:nvPr>
            <p:custDataLst>
              <p:tags r:id="rId15"/>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6"/>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7"/>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8"/>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19"/>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0"/>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1"/>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2"/>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3"/>
            </p:custDataLst>
          </p:nvPr>
        </p:nvPicPr>
        <p:blipFill>
          <a:blip r:embed="rId24"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masterGrid" hidden="1"/>
          <p:cNvGrpSpPr/>
          <p:nvPr>
            <p:custDataLst>
              <p:tags r:id="rId23"/>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solidFill>
                    <a:srgbClr val="000000"/>
                  </a:solidFill>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solidFill>
                    <a:srgbClr val="000000"/>
                  </a:solidFill>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4"/>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5"/>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6"/>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smtClean="0">
                <a:solidFill>
                  <a:srgbClr val="000000"/>
                </a:solidFill>
                <a:ea typeface="LF_Kai"/>
              </a:rPr>
              <a:t>Logo placement A</a:t>
            </a:r>
          </a:p>
        </p:txBody>
      </p:sp>
      <p:sp>
        <p:nvSpPr>
          <p:cNvPr id="1038" name="titleLine"/>
          <p:cNvSpPr>
            <a:spLocks noChangeShapeType="1"/>
          </p:cNvSpPr>
          <p:nvPr>
            <p:custDataLst>
              <p:tags r:id="rId27"/>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ea typeface="LF_Kai"/>
            </a:endParaRPr>
          </a:p>
        </p:txBody>
      </p:sp>
      <p:sp>
        <p:nvSpPr>
          <p:cNvPr id="47" name="clientLogoPlaceholder" hidden="1"/>
          <p:cNvSpPr>
            <a:spLocks noChangeArrowheads="1"/>
          </p:cNvSpPr>
          <p:nvPr>
            <p:custDataLst>
              <p:tags r:id="rId28"/>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solidFill>
                <a:srgbClr val="000000"/>
              </a:solidFill>
              <a:ea typeface="LF_Kai"/>
            </a:endParaRPr>
          </a:p>
        </p:txBody>
      </p:sp>
      <p:sp>
        <p:nvSpPr>
          <p:cNvPr id="49" name="partnerLogoPlaceholder" hidden="1"/>
          <p:cNvSpPr>
            <a:spLocks noChangeArrowheads="1"/>
          </p:cNvSpPr>
          <p:nvPr>
            <p:custDataLst>
              <p:tags r:id="rId29"/>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solidFill>
                <a:srgbClr val="000000"/>
              </a:solidFill>
              <a:ea typeface="LF_Kai"/>
            </a:endParaRPr>
          </a:p>
        </p:txBody>
      </p:sp>
      <p:sp>
        <p:nvSpPr>
          <p:cNvPr id="44" name="companyLogoPlaceholder" hidden="1"/>
          <p:cNvSpPr>
            <a:spLocks noChangeArrowheads="1"/>
          </p:cNvSpPr>
          <p:nvPr>
            <p:custDataLst>
              <p:tags r:id="rId30"/>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solidFill>
                <a:srgbClr val="000000"/>
              </a:solidFill>
              <a:ea typeface="LF_Kai"/>
            </a:endParaRPr>
          </a:p>
        </p:txBody>
      </p:sp>
      <p:sp>
        <p:nvSpPr>
          <p:cNvPr id="3" name="Text Placeholder 2"/>
          <p:cNvSpPr>
            <a:spLocks noGrp="1"/>
          </p:cNvSpPr>
          <p:nvPr>
            <p:ph type="body" idx="1"/>
            <p:custDataLst>
              <p:tags r:id="rId31"/>
            </p:custDataLst>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 name="companyLogo"/>
          <p:cNvPicPr>
            <a:picLocks noChangeAspect="1"/>
          </p:cNvPicPr>
          <p:nvPr userDrawn="1">
            <p:custDataLst>
              <p:tags r:id="rId32"/>
            </p:custDataLst>
          </p:nvPr>
        </p:nvPicPr>
        <p:blipFill>
          <a:blip r:embed="rId33" cstate="print">
            <a:extLst>
              <a:ext uri="{28A0092B-C50C-407E-A947-70E740481C1C}">
                <a14:useLocalDpi xmlns:a14="http://schemas.microsoft.com/office/drawing/2010/main" val="0"/>
              </a:ext>
            </a:extLst>
          </a:blip>
          <a:stretch>
            <a:fillRect/>
          </a:stretch>
        </p:blipFill>
        <p:spPr>
          <a:xfrm>
            <a:off x="7997411" y="6586828"/>
            <a:ext cx="1422660" cy="137531"/>
          </a:xfrm>
          <a:prstGeom prst="rect">
            <a:avLst/>
          </a:prstGeom>
        </p:spPr>
      </p:pic>
    </p:spTree>
    <p:extLst>
      <p:ext uri="{BB962C8B-B14F-4D97-AF65-F5344CB8AC3E}">
        <p14:creationId xmlns:p14="http://schemas.microsoft.com/office/powerpoint/2010/main" val="168689246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masterGrid" hidden="1"/>
          <p:cNvGrpSpPr/>
          <p:nvPr>
            <p:custDataLst>
              <p:tags r:id="rId17"/>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8"/>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9"/>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0"/>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smtClean="0">
                <a:solidFill>
                  <a:srgbClr val="000000"/>
                </a:solidFill>
                <a:ea typeface="LF_Kai"/>
              </a:rPr>
              <a:t>Logo placement A</a:t>
            </a:r>
          </a:p>
        </p:txBody>
      </p:sp>
      <p:sp>
        <p:nvSpPr>
          <p:cNvPr id="1038" name="titleLine"/>
          <p:cNvSpPr>
            <a:spLocks noChangeShapeType="1"/>
          </p:cNvSpPr>
          <p:nvPr>
            <p:custDataLst>
              <p:tags r:id="rId2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sp>
        <p:nvSpPr>
          <p:cNvPr id="47" name="clientLogoPlaceholder" hidden="1"/>
          <p:cNvSpPr>
            <a:spLocks noChangeArrowheads="1"/>
          </p:cNvSpPr>
          <p:nvPr>
            <p:custDataLst>
              <p:tags r:id="rId22"/>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49" name="partnerLogoPlaceholder" hidden="1"/>
          <p:cNvSpPr>
            <a:spLocks noChangeArrowheads="1"/>
          </p:cNvSpPr>
          <p:nvPr>
            <p:custDataLst>
              <p:tags r:id="rId23"/>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44" name="companyLogoPlaceholder" hidden="1"/>
          <p:cNvSpPr>
            <a:spLocks noChangeArrowheads="1"/>
          </p:cNvSpPr>
          <p:nvPr>
            <p:custDataLst>
              <p:tags r:id="rId24"/>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 name="companyLogo"/>
          <p:cNvPicPr>
            <a:picLocks noChangeAspect="1"/>
          </p:cNvPicPr>
          <p:nvPr>
            <p:custDataLst>
              <p:tags r:id="rId25"/>
            </p:custDataLst>
          </p:nvPr>
        </p:nvPicPr>
        <p:blipFill>
          <a:blip r:embed="rId27" cstate="print">
            <a:extLst>
              <a:ext uri="{28A0092B-C50C-407E-A947-70E740481C1C}">
                <a14:useLocalDpi xmlns:a14="http://schemas.microsoft.com/office/drawing/2010/main" val="0"/>
              </a:ext>
            </a:extLst>
          </a:blip>
          <a:stretch>
            <a:fillRect/>
          </a:stretch>
        </p:blipFill>
        <p:spPr>
          <a:xfrm>
            <a:off x="7997411" y="6586828"/>
            <a:ext cx="1422660" cy="137531"/>
          </a:xfrm>
          <a:prstGeom prst="rect">
            <a:avLst/>
          </a:prstGeom>
        </p:spPr>
      </p:pic>
      <p:sp>
        <p:nvSpPr>
          <p:cNvPr id="48" name="docReference"/>
          <p:cNvSpPr txBox="1"/>
          <p:nvPr userDrawn="1">
            <p:custDataLst>
              <p:tags r:id="rId26"/>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2591074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8"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masterGrid" hidden="1"/>
          <p:cNvGrpSpPr/>
          <p:nvPr>
            <p:custDataLst>
              <p:tags r:id="rId17"/>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latin typeface="Book Antiqua" pitchFamily="18" charset="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8"/>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9"/>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0"/>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smtClean="0">
                <a:solidFill>
                  <a:srgbClr val="000000"/>
                </a:solidFill>
                <a:ea typeface="LF_Kai"/>
              </a:rPr>
              <a:t>Logo placement A</a:t>
            </a:r>
          </a:p>
        </p:txBody>
      </p:sp>
      <p:sp>
        <p:nvSpPr>
          <p:cNvPr id="1038" name="titleLine"/>
          <p:cNvSpPr>
            <a:spLocks noChangeShapeType="1"/>
          </p:cNvSpPr>
          <p:nvPr>
            <p:custDataLst>
              <p:tags r:id="rId2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Book Antiqua" pitchFamily="18" charset="0"/>
              <a:ea typeface="LF_Kai"/>
            </a:endParaRPr>
          </a:p>
        </p:txBody>
      </p:sp>
      <p:sp>
        <p:nvSpPr>
          <p:cNvPr id="47" name="clientLogoPlaceholder" hidden="1"/>
          <p:cNvSpPr>
            <a:spLocks noChangeArrowheads="1"/>
          </p:cNvSpPr>
          <p:nvPr>
            <p:custDataLst>
              <p:tags r:id="rId22"/>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49" name="partnerLogoPlaceholder" hidden="1"/>
          <p:cNvSpPr>
            <a:spLocks noChangeArrowheads="1"/>
          </p:cNvSpPr>
          <p:nvPr>
            <p:custDataLst>
              <p:tags r:id="rId23"/>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44" name="companyLogoPlaceholder" hidden="1"/>
          <p:cNvSpPr>
            <a:spLocks noChangeArrowheads="1"/>
          </p:cNvSpPr>
          <p:nvPr>
            <p:custDataLst>
              <p:tags r:id="rId24"/>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latin typeface="Book Antiqua" pitchFamily="18" charset="0"/>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 name="companyLogo"/>
          <p:cNvPicPr>
            <a:picLocks noChangeAspect="1"/>
          </p:cNvPicPr>
          <p:nvPr>
            <p:custDataLst>
              <p:tags r:id="rId25"/>
            </p:custDataLst>
          </p:nvPr>
        </p:nvPicPr>
        <p:blipFill>
          <a:blip r:embed="rId27" cstate="print">
            <a:extLst>
              <a:ext uri="{28A0092B-C50C-407E-A947-70E740481C1C}">
                <a14:useLocalDpi xmlns:a14="http://schemas.microsoft.com/office/drawing/2010/main" val="0"/>
              </a:ext>
            </a:extLst>
          </a:blip>
          <a:stretch>
            <a:fillRect/>
          </a:stretch>
        </p:blipFill>
        <p:spPr>
          <a:xfrm>
            <a:off x="7997411" y="6586828"/>
            <a:ext cx="1422660" cy="137531"/>
          </a:xfrm>
          <a:prstGeom prst="rect">
            <a:avLst/>
          </a:prstGeom>
        </p:spPr>
      </p:pic>
      <p:sp>
        <p:nvSpPr>
          <p:cNvPr id="48" name="docReference"/>
          <p:cNvSpPr txBox="1"/>
          <p:nvPr userDrawn="1">
            <p:custDataLst>
              <p:tags r:id="rId26"/>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79775449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5"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grpSp>
        <p:nvGrpSpPr>
          <p:cNvPr id="2" name="masterGrid" hidden="1"/>
          <p:cNvGrpSpPr/>
          <p:nvPr>
            <p:custDataLst>
              <p:tags r:id="rId18"/>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9"/>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0"/>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1"/>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smtClean="0">
                <a:solidFill>
                  <a:srgbClr val="000000"/>
                </a:solidFill>
                <a:ea typeface="LF_Kai"/>
              </a:rPr>
              <a:t>Logo placement A</a:t>
            </a:r>
          </a:p>
        </p:txBody>
      </p:sp>
      <p:sp>
        <p:nvSpPr>
          <p:cNvPr id="1038" name="titleLine"/>
          <p:cNvSpPr>
            <a:spLocks noChangeShapeType="1"/>
          </p:cNvSpPr>
          <p:nvPr>
            <p:custDataLst>
              <p:tags r:id="rId2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sp>
        <p:nvSpPr>
          <p:cNvPr id="47" name="clientLogoPlaceholder" hidden="1"/>
          <p:cNvSpPr>
            <a:spLocks noChangeArrowheads="1"/>
          </p:cNvSpPr>
          <p:nvPr>
            <p:custDataLst>
              <p:tags r:id="rId23"/>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9" name="partnerLogoPlaceholder" hidden="1"/>
          <p:cNvSpPr>
            <a:spLocks noChangeArrowheads="1"/>
          </p:cNvSpPr>
          <p:nvPr>
            <p:custDataLst>
              <p:tags r:id="rId24"/>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4" name="companyLogoPlaceholder" hidden="1"/>
          <p:cNvSpPr>
            <a:spLocks noChangeArrowheads="1"/>
          </p:cNvSpPr>
          <p:nvPr>
            <p:custDataLst>
              <p:tags r:id="rId25"/>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 name="companyLogo"/>
          <p:cNvPicPr>
            <a:picLocks noChangeAspect="1"/>
          </p:cNvPicPr>
          <p:nvPr>
            <p:custDataLst>
              <p:tags r:id="rId26"/>
            </p:custDataLst>
          </p:nvPr>
        </p:nvPicPr>
        <p:blipFill>
          <a:blip r:embed="rId28" cstate="print">
            <a:extLst>
              <a:ext uri="{28A0092B-C50C-407E-A947-70E740481C1C}">
                <a14:useLocalDpi xmlns:a14="http://schemas.microsoft.com/office/drawing/2010/main" val="0"/>
              </a:ext>
            </a:extLst>
          </a:blip>
          <a:stretch>
            <a:fillRect/>
          </a:stretch>
        </p:blipFill>
        <p:spPr>
          <a:xfrm>
            <a:off x="7997411" y="6586828"/>
            <a:ext cx="1422660" cy="137531"/>
          </a:xfrm>
          <a:prstGeom prst="rect">
            <a:avLst/>
          </a:prstGeom>
        </p:spPr>
      </p:pic>
      <p:sp>
        <p:nvSpPr>
          <p:cNvPr id="48" name="docReference"/>
          <p:cNvSpPr txBox="1"/>
          <p:nvPr userDrawn="1">
            <p:custDataLst>
              <p:tags r:id="rId27"/>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64141512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a:r>
              <a:rPr lang="en-US" smtClean="0">
                <a:latin typeface="Arial" pitchFamily="34" charset="0"/>
                <a:ea typeface="LF_Kai"/>
                <a:cs typeface="Arial" pitchFamily="34" charset="0"/>
              </a:rPr>
              <a:t> </a:t>
            </a:r>
            <a:endParaRPr lang="en-US" dirty="0">
              <a:latin typeface="Arial" pitchFamily="34" charset="0"/>
              <a:ea typeface="LF_Kai"/>
              <a:cs typeface="Arial" pitchFamily="34" charset="0"/>
            </a:endParaRPr>
          </a:p>
        </p:txBody>
      </p:sp>
      <p:grpSp>
        <p:nvGrpSpPr>
          <p:cNvPr id="2" name="masterGrid" hidden="1"/>
          <p:cNvGrpSpPr/>
          <p:nvPr>
            <p:custDataLst>
              <p:tags r:id="rId18"/>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solidFill>
                    <a:srgbClr val="000000"/>
                  </a:solidFill>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solidFill>
                    <a:srgbClr val="000000"/>
                  </a:solidFill>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9"/>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0"/>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1"/>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GB" dirty="0" smtClean="0">
                <a:solidFill>
                  <a:srgbClr val="000000"/>
                </a:solidFill>
                <a:ea typeface="LF_Kai"/>
              </a:rPr>
              <a:t>Logo placement A</a:t>
            </a:r>
          </a:p>
        </p:txBody>
      </p:sp>
      <p:sp>
        <p:nvSpPr>
          <p:cNvPr id="1038" name="titleLine"/>
          <p:cNvSpPr>
            <a:spLocks noChangeShapeType="1"/>
          </p:cNvSpPr>
          <p:nvPr>
            <p:custDataLst>
              <p:tags r:id="rId2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a typeface="LF_Kai"/>
            </a:endParaRPr>
          </a:p>
        </p:txBody>
      </p:sp>
      <p:sp>
        <p:nvSpPr>
          <p:cNvPr id="47" name="clientLogoPlaceholder" hidden="1"/>
          <p:cNvSpPr>
            <a:spLocks noChangeArrowheads="1"/>
          </p:cNvSpPr>
          <p:nvPr>
            <p:custDataLst>
              <p:tags r:id="rId23"/>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9" name="partnerLogoPlaceholder" hidden="1"/>
          <p:cNvSpPr>
            <a:spLocks noChangeArrowheads="1"/>
          </p:cNvSpPr>
          <p:nvPr>
            <p:custDataLst>
              <p:tags r:id="rId24"/>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44" name="companyLogoPlaceholder" hidden="1"/>
          <p:cNvSpPr>
            <a:spLocks noChangeArrowheads="1"/>
          </p:cNvSpPr>
          <p:nvPr>
            <p:custDataLst>
              <p:tags r:id="rId25"/>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solidFill>
                <a:srgbClr val="000000"/>
              </a:solidFill>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 name="companyLogo"/>
          <p:cNvPicPr>
            <a:picLocks noChangeAspect="1"/>
          </p:cNvPicPr>
          <p:nvPr>
            <p:custDataLst>
              <p:tags r:id="rId26"/>
            </p:custDataLst>
          </p:nvPr>
        </p:nvPicPr>
        <p:blipFill>
          <a:blip r:embed="rId28" cstate="print">
            <a:extLst>
              <a:ext uri="{28A0092B-C50C-407E-A947-70E740481C1C}">
                <a14:useLocalDpi xmlns:a14="http://schemas.microsoft.com/office/drawing/2010/main" val="0"/>
              </a:ext>
            </a:extLst>
          </a:blip>
          <a:stretch>
            <a:fillRect/>
          </a:stretch>
        </p:blipFill>
        <p:spPr>
          <a:xfrm>
            <a:off x="7997411" y="6586828"/>
            <a:ext cx="1422660" cy="137531"/>
          </a:xfrm>
          <a:prstGeom prst="rect">
            <a:avLst/>
          </a:prstGeom>
        </p:spPr>
      </p:pic>
      <p:sp>
        <p:nvSpPr>
          <p:cNvPr id="48" name="docReference"/>
          <p:cNvSpPr txBox="1"/>
          <p:nvPr userDrawn="1">
            <p:custDataLst>
              <p:tags r:id="rId27"/>
            </p:custDataLst>
          </p:nvPr>
        </p:nvSpPr>
        <p:spPr>
          <a:xfrm>
            <a:off x="603250" y="3048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fr-FR" smtClean="0">
                <a:solidFill>
                  <a:srgbClr val="000000"/>
                </a:solidFill>
                <a:latin typeface="Arial" pitchFamily="34" charset="0"/>
                <a:ea typeface="LF_Kai"/>
                <a:cs typeface="Arial" pitchFamily="34" charset="0"/>
              </a:rPr>
              <a:t>Comité stratégique - Cercle Munster, Luxembourg 2013</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269869933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28.xml"/><Relationship Id="rId7" Type="http://schemas.openxmlformats.org/officeDocument/2006/relationships/notesSlide" Target="../notesSlides/notesSlide1.xml"/><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slideLayout" Target="../slideLayouts/slideLayout1.xml"/><Relationship Id="rId5" Type="http://schemas.openxmlformats.org/officeDocument/2006/relationships/tags" Target="../tags/tag630.xml"/><Relationship Id="rId4" Type="http://schemas.openxmlformats.org/officeDocument/2006/relationships/tags" Target="../tags/tag629.xml"/></Relationships>
</file>

<file path=ppt/slides/_rels/slide10.xml.rels><?xml version="1.0" encoding="UTF-8" standalone="yes"?>
<Relationships xmlns="http://schemas.openxmlformats.org/package/2006/relationships"><Relationship Id="rId8" Type="http://schemas.openxmlformats.org/officeDocument/2006/relationships/tags" Target="../tags/tag705.xml"/><Relationship Id="rId13" Type="http://schemas.openxmlformats.org/officeDocument/2006/relationships/slideLayout" Target="../slideLayouts/slideLayout7.xml"/><Relationship Id="rId3" Type="http://schemas.openxmlformats.org/officeDocument/2006/relationships/tags" Target="../tags/tag700.xml"/><Relationship Id="rId7" Type="http://schemas.openxmlformats.org/officeDocument/2006/relationships/tags" Target="../tags/tag704.xml"/><Relationship Id="rId12" Type="http://schemas.openxmlformats.org/officeDocument/2006/relationships/tags" Target="../tags/tag709.xml"/><Relationship Id="rId2" Type="http://schemas.openxmlformats.org/officeDocument/2006/relationships/tags" Target="../tags/tag699.xml"/><Relationship Id="rId16" Type="http://schemas.openxmlformats.org/officeDocument/2006/relationships/image" Target="../media/image15.tmp"/><Relationship Id="rId1" Type="http://schemas.openxmlformats.org/officeDocument/2006/relationships/vmlDrawing" Target="../drawings/vmlDrawing2.vml"/><Relationship Id="rId6" Type="http://schemas.openxmlformats.org/officeDocument/2006/relationships/tags" Target="../tags/tag703.xml"/><Relationship Id="rId11" Type="http://schemas.openxmlformats.org/officeDocument/2006/relationships/tags" Target="../tags/tag708.xml"/><Relationship Id="rId5" Type="http://schemas.openxmlformats.org/officeDocument/2006/relationships/tags" Target="../tags/tag702.xml"/><Relationship Id="rId15" Type="http://schemas.openxmlformats.org/officeDocument/2006/relationships/image" Target="../media/image14.emf"/><Relationship Id="rId10" Type="http://schemas.openxmlformats.org/officeDocument/2006/relationships/tags" Target="../tags/tag707.xml"/><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oleObject" Target="file:///\\RCBPARSRV014.RTH.AD.ROTHSCHILD.COM\ServeurRCB\Doc\MAR\ETU\DTA\Jo&#235;lle\Economie\International\INT-%20Central%20Bank%20balance%20sheets%20%25%20GDP.xlsm!Feuil1!%5bINT-%20Central%20Bank%20balance%20sheets%20%25%20GDP.xlsm%5dFeuil1%20Graphique%206-1"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717.xml"/><Relationship Id="rId13" Type="http://schemas.openxmlformats.org/officeDocument/2006/relationships/slideLayout" Target="../slideLayouts/slideLayout7.xml"/><Relationship Id="rId3" Type="http://schemas.openxmlformats.org/officeDocument/2006/relationships/tags" Target="../tags/tag712.xml"/><Relationship Id="rId7" Type="http://schemas.openxmlformats.org/officeDocument/2006/relationships/tags" Target="../tags/tag716.xml"/><Relationship Id="rId12" Type="http://schemas.openxmlformats.org/officeDocument/2006/relationships/tags" Target="../tags/tag721.xml"/><Relationship Id="rId2" Type="http://schemas.openxmlformats.org/officeDocument/2006/relationships/tags" Target="../tags/tag711.xml"/><Relationship Id="rId1" Type="http://schemas.openxmlformats.org/officeDocument/2006/relationships/tags" Target="../tags/tag710.xml"/><Relationship Id="rId6" Type="http://schemas.openxmlformats.org/officeDocument/2006/relationships/tags" Target="../tags/tag715.xml"/><Relationship Id="rId11" Type="http://schemas.openxmlformats.org/officeDocument/2006/relationships/tags" Target="../tags/tag720.xml"/><Relationship Id="rId5" Type="http://schemas.openxmlformats.org/officeDocument/2006/relationships/tags" Target="../tags/tag714.xml"/><Relationship Id="rId15" Type="http://schemas.openxmlformats.org/officeDocument/2006/relationships/image" Target="../media/image17.emf"/><Relationship Id="rId10" Type="http://schemas.openxmlformats.org/officeDocument/2006/relationships/tags" Target="../tags/tag719.xml"/><Relationship Id="rId4" Type="http://schemas.openxmlformats.org/officeDocument/2006/relationships/tags" Target="../tags/tag713.xml"/><Relationship Id="rId9" Type="http://schemas.openxmlformats.org/officeDocument/2006/relationships/tags" Target="../tags/tag718.xml"/><Relationship Id="rId1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3.xml"/><Relationship Id="rId1" Type="http://schemas.openxmlformats.org/officeDocument/2006/relationships/tags" Target="../tags/tag722.xml"/><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notesSlide" Target="../notesSlides/notesSlide5.xml"/><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slideLayout" Target="../slideLayouts/slideLayout6.xml"/><Relationship Id="rId2" Type="http://schemas.openxmlformats.org/officeDocument/2006/relationships/tags" Target="../tags/tag725.xm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5" Type="http://schemas.openxmlformats.org/officeDocument/2006/relationships/tags" Target="../tags/tag728.xml"/><Relationship Id="rId10" Type="http://schemas.openxmlformats.org/officeDocument/2006/relationships/tags" Target="../tags/tag733.xml"/><Relationship Id="rId4" Type="http://schemas.openxmlformats.org/officeDocument/2006/relationships/tags" Target="../tags/tag727.xml"/><Relationship Id="rId9" Type="http://schemas.openxmlformats.org/officeDocument/2006/relationships/tags" Target="../tags/tag732.xml"/></Relationships>
</file>

<file path=ppt/slides/_rels/slide14.xml.rels><?xml version="1.0" encoding="UTF-8" standalone="yes"?>
<Relationships xmlns="http://schemas.openxmlformats.org/package/2006/relationships"><Relationship Id="rId8" Type="http://schemas.openxmlformats.org/officeDocument/2006/relationships/tags" Target="../tags/tag742.xml"/><Relationship Id="rId13" Type="http://schemas.openxmlformats.org/officeDocument/2006/relationships/tags" Target="../tags/tag747.xml"/><Relationship Id="rId3" Type="http://schemas.openxmlformats.org/officeDocument/2006/relationships/tags" Target="../tags/tag737.xml"/><Relationship Id="rId7" Type="http://schemas.openxmlformats.org/officeDocument/2006/relationships/tags" Target="../tags/tag741.xml"/><Relationship Id="rId12" Type="http://schemas.openxmlformats.org/officeDocument/2006/relationships/tags" Target="../tags/tag746.xml"/><Relationship Id="rId17" Type="http://schemas.openxmlformats.org/officeDocument/2006/relationships/image" Target="../media/image18.emf"/><Relationship Id="rId2" Type="http://schemas.openxmlformats.org/officeDocument/2006/relationships/tags" Target="../tags/tag736.xml"/><Relationship Id="rId16" Type="http://schemas.openxmlformats.org/officeDocument/2006/relationships/notesSlide" Target="../notesSlides/notesSlide6.xml"/><Relationship Id="rId1" Type="http://schemas.openxmlformats.org/officeDocument/2006/relationships/tags" Target="../tags/tag735.xml"/><Relationship Id="rId6" Type="http://schemas.openxmlformats.org/officeDocument/2006/relationships/tags" Target="../tags/tag740.xml"/><Relationship Id="rId11" Type="http://schemas.openxmlformats.org/officeDocument/2006/relationships/tags" Target="../tags/tag745.xml"/><Relationship Id="rId5" Type="http://schemas.openxmlformats.org/officeDocument/2006/relationships/tags" Target="../tags/tag739.xml"/><Relationship Id="rId15" Type="http://schemas.openxmlformats.org/officeDocument/2006/relationships/slideLayout" Target="../slideLayouts/slideLayout6.xml"/><Relationship Id="rId10" Type="http://schemas.openxmlformats.org/officeDocument/2006/relationships/tags" Target="../tags/tag744.xml"/><Relationship Id="rId4" Type="http://schemas.openxmlformats.org/officeDocument/2006/relationships/tags" Target="../tags/tag738.xml"/><Relationship Id="rId9" Type="http://schemas.openxmlformats.org/officeDocument/2006/relationships/tags" Target="../tags/tag743.xml"/><Relationship Id="rId14" Type="http://schemas.openxmlformats.org/officeDocument/2006/relationships/tags" Target="../tags/tag748.xml"/></Relationships>
</file>

<file path=ppt/slides/_rels/slide15.xml.rels><?xml version="1.0" encoding="UTF-8" standalone="yes"?>
<Relationships xmlns="http://schemas.openxmlformats.org/package/2006/relationships"><Relationship Id="rId8" Type="http://schemas.openxmlformats.org/officeDocument/2006/relationships/tags" Target="../tags/tag756.xml"/><Relationship Id="rId3" Type="http://schemas.openxmlformats.org/officeDocument/2006/relationships/tags" Target="../tags/tag751.xml"/><Relationship Id="rId7" Type="http://schemas.openxmlformats.org/officeDocument/2006/relationships/tags" Target="../tags/tag755.xml"/><Relationship Id="rId12" Type="http://schemas.openxmlformats.org/officeDocument/2006/relationships/image" Target="../media/image19.emf"/><Relationship Id="rId2" Type="http://schemas.openxmlformats.org/officeDocument/2006/relationships/tags" Target="../tags/tag750.xml"/><Relationship Id="rId1" Type="http://schemas.openxmlformats.org/officeDocument/2006/relationships/tags" Target="../tags/tag749.xml"/><Relationship Id="rId6" Type="http://schemas.openxmlformats.org/officeDocument/2006/relationships/tags" Target="../tags/tag754.xml"/><Relationship Id="rId11" Type="http://schemas.openxmlformats.org/officeDocument/2006/relationships/notesSlide" Target="../notesSlides/notesSlide7.xml"/><Relationship Id="rId5" Type="http://schemas.openxmlformats.org/officeDocument/2006/relationships/tags" Target="../tags/tag753.xml"/><Relationship Id="rId10" Type="http://schemas.openxmlformats.org/officeDocument/2006/relationships/slideLayout" Target="../slideLayouts/slideLayout15.xml"/><Relationship Id="rId4" Type="http://schemas.openxmlformats.org/officeDocument/2006/relationships/tags" Target="../tags/tag752.xml"/><Relationship Id="rId9" Type="http://schemas.openxmlformats.org/officeDocument/2006/relationships/tags" Target="../tags/tag757.xml"/></Relationships>
</file>

<file path=ppt/slides/_rels/slide16.xml.rels><?xml version="1.0" encoding="UTF-8" standalone="yes"?>
<Relationships xmlns="http://schemas.openxmlformats.org/package/2006/relationships"><Relationship Id="rId8" Type="http://schemas.openxmlformats.org/officeDocument/2006/relationships/tags" Target="../tags/tag765.xml"/><Relationship Id="rId3" Type="http://schemas.openxmlformats.org/officeDocument/2006/relationships/tags" Target="../tags/tag760.xml"/><Relationship Id="rId7" Type="http://schemas.openxmlformats.org/officeDocument/2006/relationships/tags" Target="../tags/tag764.xml"/><Relationship Id="rId12" Type="http://schemas.openxmlformats.org/officeDocument/2006/relationships/image" Target="../media/image20.emf"/><Relationship Id="rId2" Type="http://schemas.openxmlformats.org/officeDocument/2006/relationships/tags" Target="../tags/tag759.xml"/><Relationship Id="rId1" Type="http://schemas.openxmlformats.org/officeDocument/2006/relationships/tags" Target="../tags/tag758.xml"/><Relationship Id="rId6" Type="http://schemas.openxmlformats.org/officeDocument/2006/relationships/tags" Target="../tags/tag763.xml"/><Relationship Id="rId11" Type="http://schemas.openxmlformats.org/officeDocument/2006/relationships/notesSlide" Target="../notesSlides/notesSlide8.xml"/><Relationship Id="rId5" Type="http://schemas.openxmlformats.org/officeDocument/2006/relationships/tags" Target="../tags/tag762.xml"/><Relationship Id="rId10" Type="http://schemas.openxmlformats.org/officeDocument/2006/relationships/slideLayout" Target="../slideLayouts/slideLayout6.xml"/><Relationship Id="rId4" Type="http://schemas.openxmlformats.org/officeDocument/2006/relationships/tags" Target="../tags/tag761.xml"/><Relationship Id="rId9" Type="http://schemas.openxmlformats.org/officeDocument/2006/relationships/tags" Target="../tags/tag766.xml"/></Relationships>
</file>

<file path=ppt/slides/_rels/slide17.xml.rels><?xml version="1.0" encoding="UTF-8" standalone="yes"?>
<Relationships xmlns="http://schemas.openxmlformats.org/package/2006/relationships"><Relationship Id="rId8" Type="http://schemas.openxmlformats.org/officeDocument/2006/relationships/tags" Target="../tags/tag774.xml"/><Relationship Id="rId13" Type="http://schemas.openxmlformats.org/officeDocument/2006/relationships/tags" Target="../tags/tag779.xml"/><Relationship Id="rId18" Type="http://schemas.openxmlformats.org/officeDocument/2006/relationships/tags" Target="../tags/tag784.xml"/><Relationship Id="rId3" Type="http://schemas.openxmlformats.org/officeDocument/2006/relationships/tags" Target="../tags/tag769.xml"/><Relationship Id="rId21" Type="http://schemas.openxmlformats.org/officeDocument/2006/relationships/tags" Target="../tags/tag787.xml"/><Relationship Id="rId7" Type="http://schemas.openxmlformats.org/officeDocument/2006/relationships/tags" Target="../tags/tag773.xml"/><Relationship Id="rId12" Type="http://schemas.openxmlformats.org/officeDocument/2006/relationships/tags" Target="../tags/tag778.xml"/><Relationship Id="rId17" Type="http://schemas.openxmlformats.org/officeDocument/2006/relationships/tags" Target="../tags/tag783.xml"/><Relationship Id="rId2" Type="http://schemas.openxmlformats.org/officeDocument/2006/relationships/tags" Target="../tags/tag768.xml"/><Relationship Id="rId16" Type="http://schemas.openxmlformats.org/officeDocument/2006/relationships/tags" Target="../tags/tag782.xml"/><Relationship Id="rId20" Type="http://schemas.openxmlformats.org/officeDocument/2006/relationships/tags" Target="../tags/tag786.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tags" Target="../tags/tag777.xml"/><Relationship Id="rId24" Type="http://schemas.openxmlformats.org/officeDocument/2006/relationships/image" Target="../media/image21.emf"/><Relationship Id="rId5" Type="http://schemas.openxmlformats.org/officeDocument/2006/relationships/tags" Target="../tags/tag771.xml"/><Relationship Id="rId15" Type="http://schemas.openxmlformats.org/officeDocument/2006/relationships/tags" Target="../tags/tag781.xml"/><Relationship Id="rId23" Type="http://schemas.openxmlformats.org/officeDocument/2006/relationships/notesSlide" Target="../notesSlides/notesSlide9.xml"/><Relationship Id="rId10" Type="http://schemas.openxmlformats.org/officeDocument/2006/relationships/tags" Target="../tags/tag776.xml"/><Relationship Id="rId19" Type="http://schemas.openxmlformats.org/officeDocument/2006/relationships/tags" Target="../tags/tag785.xml"/><Relationship Id="rId4" Type="http://schemas.openxmlformats.org/officeDocument/2006/relationships/tags" Target="../tags/tag770.xml"/><Relationship Id="rId9" Type="http://schemas.openxmlformats.org/officeDocument/2006/relationships/tags" Target="../tags/tag775.xml"/><Relationship Id="rId14" Type="http://schemas.openxmlformats.org/officeDocument/2006/relationships/tags" Target="../tags/tag780.xml"/><Relationship Id="rId2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tags" Target="../tags/tag795.xml"/><Relationship Id="rId13" Type="http://schemas.openxmlformats.org/officeDocument/2006/relationships/slideLayout" Target="../slideLayouts/slideLayout5.xml"/><Relationship Id="rId3" Type="http://schemas.openxmlformats.org/officeDocument/2006/relationships/tags" Target="../tags/tag790.xml"/><Relationship Id="rId7" Type="http://schemas.openxmlformats.org/officeDocument/2006/relationships/tags" Target="../tags/tag794.xml"/><Relationship Id="rId12" Type="http://schemas.openxmlformats.org/officeDocument/2006/relationships/tags" Target="../tags/tag799.xml"/><Relationship Id="rId2" Type="http://schemas.openxmlformats.org/officeDocument/2006/relationships/tags" Target="../tags/tag789.xml"/><Relationship Id="rId1" Type="http://schemas.openxmlformats.org/officeDocument/2006/relationships/tags" Target="../tags/tag788.xml"/><Relationship Id="rId6" Type="http://schemas.openxmlformats.org/officeDocument/2006/relationships/tags" Target="../tags/tag793.xml"/><Relationship Id="rId11" Type="http://schemas.openxmlformats.org/officeDocument/2006/relationships/tags" Target="../tags/tag798.xml"/><Relationship Id="rId5" Type="http://schemas.openxmlformats.org/officeDocument/2006/relationships/tags" Target="../tags/tag792.xml"/><Relationship Id="rId15" Type="http://schemas.openxmlformats.org/officeDocument/2006/relationships/image" Target="../media/image23.tmp"/><Relationship Id="rId10" Type="http://schemas.openxmlformats.org/officeDocument/2006/relationships/tags" Target="../tags/tag797.xml"/><Relationship Id="rId4" Type="http://schemas.openxmlformats.org/officeDocument/2006/relationships/tags" Target="../tags/tag791.xml"/><Relationship Id="rId9" Type="http://schemas.openxmlformats.org/officeDocument/2006/relationships/tags" Target="../tags/tag796.xml"/><Relationship Id="rId14" Type="http://schemas.openxmlformats.org/officeDocument/2006/relationships/image" Target="../media/image22.tmp"/></Relationships>
</file>

<file path=ppt/slides/_rels/slide19.xml.rels><?xml version="1.0" encoding="UTF-8" standalone="yes"?>
<Relationships xmlns="http://schemas.openxmlformats.org/package/2006/relationships"><Relationship Id="rId8" Type="http://schemas.openxmlformats.org/officeDocument/2006/relationships/tags" Target="../tags/tag807.xml"/><Relationship Id="rId13" Type="http://schemas.openxmlformats.org/officeDocument/2006/relationships/tags" Target="../tags/tag812.xml"/><Relationship Id="rId18" Type="http://schemas.openxmlformats.org/officeDocument/2006/relationships/tags" Target="../tags/tag817.xml"/><Relationship Id="rId3" Type="http://schemas.openxmlformats.org/officeDocument/2006/relationships/tags" Target="../tags/tag802.xml"/><Relationship Id="rId21" Type="http://schemas.openxmlformats.org/officeDocument/2006/relationships/tags" Target="../tags/tag820.xml"/><Relationship Id="rId7" Type="http://schemas.openxmlformats.org/officeDocument/2006/relationships/tags" Target="../tags/tag806.xml"/><Relationship Id="rId12" Type="http://schemas.openxmlformats.org/officeDocument/2006/relationships/tags" Target="../tags/tag811.xml"/><Relationship Id="rId17" Type="http://schemas.openxmlformats.org/officeDocument/2006/relationships/tags" Target="../tags/tag816.xml"/><Relationship Id="rId2" Type="http://schemas.openxmlformats.org/officeDocument/2006/relationships/tags" Target="../tags/tag801.xml"/><Relationship Id="rId16" Type="http://schemas.openxmlformats.org/officeDocument/2006/relationships/tags" Target="../tags/tag815.xml"/><Relationship Id="rId20" Type="http://schemas.openxmlformats.org/officeDocument/2006/relationships/tags" Target="../tags/tag819.xml"/><Relationship Id="rId1" Type="http://schemas.openxmlformats.org/officeDocument/2006/relationships/tags" Target="../tags/tag800.xml"/><Relationship Id="rId6" Type="http://schemas.openxmlformats.org/officeDocument/2006/relationships/tags" Target="../tags/tag805.xml"/><Relationship Id="rId11" Type="http://schemas.openxmlformats.org/officeDocument/2006/relationships/tags" Target="../tags/tag810.xml"/><Relationship Id="rId24" Type="http://schemas.openxmlformats.org/officeDocument/2006/relationships/notesSlide" Target="../notesSlides/notesSlide10.xml"/><Relationship Id="rId5" Type="http://schemas.openxmlformats.org/officeDocument/2006/relationships/tags" Target="../tags/tag804.xml"/><Relationship Id="rId15" Type="http://schemas.openxmlformats.org/officeDocument/2006/relationships/tags" Target="../tags/tag814.xml"/><Relationship Id="rId23" Type="http://schemas.openxmlformats.org/officeDocument/2006/relationships/slideLayout" Target="../slideLayouts/slideLayout5.xml"/><Relationship Id="rId10" Type="http://schemas.openxmlformats.org/officeDocument/2006/relationships/tags" Target="../tags/tag809.xml"/><Relationship Id="rId19" Type="http://schemas.openxmlformats.org/officeDocument/2006/relationships/tags" Target="../tags/tag818.xml"/><Relationship Id="rId4" Type="http://schemas.openxmlformats.org/officeDocument/2006/relationships/tags" Target="../tags/tag803.xml"/><Relationship Id="rId9" Type="http://schemas.openxmlformats.org/officeDocument/2006/relationships/tags" Target="../tags/tag808.xml"/><Relationship Id="rId14" Type="http://schemas.openxmlformats.org/officeDocument/2006/relationships/tags" Target="../tags/tag813.xml"/><Relationship Id="rId22" Type="http://schemas.openxmlformats.org/officeDocument/2006/relationships/tags" Target="../tags/tag821.xml"/></Relationships>
</file>

<file path=ppt/slides/_rels/slide2.xml.rels><?xml version="1.0" encoding="UTF-8" standalone="yes"?>
<Relationships xmlns="http://schemas.openxmlformats.org/package/2006/relationships"><Relationship Id="rId3" Type="http://schemas.openxmlformats.org/officeDocument/2006/relationships/tags" Target="../tags/tag633.xml"/><Relationship Id="rId2" Type="http://schemas.openxmlformats.org/officeDocument/2006/relationships/tags" Target="../tags/tag632.xml"/><Relationship Id="rId1" Type="http://schemas.openxmlformats.org/officeDocument/2006/relationships/tags" Target="../tags/tag631.xml"/><Relationship Id="rId5" Type="http://schemas.openxmlformats.org/officeDocument/2006/relationships/slideLayout" Target="../slideLayouts/slideLayout16.xml"/><Relationship Id="rId4" Type="http://schemas.openxmlformats.org/officeDocument/2006/relationships/tags" Target="../tags/tag634.xml"/></Relationships>
</file>

<file path=ppt/slides/_rels/slide20.xml.rels><?xml version="1.0" encoding="UTF-8" standalone="yes"?>
<Relationships xmlns="http://schemas.openxmlformats.org/package/2006/relationships"><Relationship Id="rId8" Type="http://schemas.openxmlformats.org/officeDocument/2006/relationships/tags" Target="../tags/tag829.xml"/><Relationship Id="rId13" Type="http://schemas.openxmlformats.org/officeDocument/2006/relationships/tags" Target="../tags/tag834.xml"/><Relationship Id="rId18" Type="http://schemas.openxmlformats.org/officeDocument/2006/relationships/slideLayout" Target="../slideLayouts/slideLayout6.xml"/><Relationship Id="rId3" Type="http://schemas.openxmlformats.org/officeDocument/2006/relationships/tags" Target="../tags/tag824.xml"/><Relationship Id="rId21" Type="http://schemas.openxmlformats.org/officeDocument/2006/relationships/image" Target="../media/image24.emf"/><Relationship Id="rId7" Type="http://schemas.openxmlformats.org/officeDocument/2006/relationships/tags" Target="../tags/tag828.xml"/><Relationship Id="rId12" Type="http://schemas.openxmlformats.org/officeDocument/2006/relationships/tags" Target="../tags/tag833.xml"/><Relationship Id="rId17" Type="http://schemas.openxmlformats.org/officeDocument/2006/relationships/tags" Target="../tags/tag838.xml"/><Relationship Id="rId2" Type="http://schemas.openxmlformats.org/officeDocument/2006/relationships/tags" Target="../tags/tag823.xml"/><Relationship Id="rId16" Type="http://schemas.openxmlformats.org/officeDocument/2006/relationships/tags" Target="../tags/tag837.xml"/><Relationship Id="rId20" Type="http://schemas.openxmlformats.org/officeDocument/2006/relationships/chart" Target="../charts/chart1.xml"/><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tags" Target="../tags/tag832.xml"/><Relationship Id="rId5" Type="http://schemas.openxmlformats.org/officeDocument/2006/relationships/tags" Target="../tags/tag826.xml"/><Relationship Id="rId15" Type="http://schemas.openxmlformats.org/officeDocument/2006/relationships/tags" Target="../tags/tag836.xml"/><Relationship Id="rId10" Type="http://schemas.openxmlformats.org/officeDocument/2006/relationships/tags" Target="../tags/tag831.xml"/><Relationship Id="rId19" Type="http://schemas.openxmlformats.org/officeDocument/2006/relationships/notesSlide" Target="../notesSlides/notesSlide11.xml"/><Relationship Id="rId4" Type="http://schemas.openxmlformats.org/officeDocument/2006/relationships/tags" Target="../tags/tag825.xml"/><Relationship Id="rId9" Type="http://schemas.openxmlformats.org/officeDocument/2006/relationships/tags" Target="../tags/tag830.xml"/><Relationship Id="rId14" Type="http://schemas.openxmlformats.org/officeDocument/2006/relationships/tags" Target="../tags/tag835.xml"/><Relationship Id="rId22" Type="http://schemas.openxmlformats.org/officeDocument/2006/relationships/image" Target="../media/image25.emf"/></Relationships>
</file>

<file path=ppt/slides/_rels/slide21.xml.rels><?xml version="1.0" encoding="UTF-8" standalone="yes"?>
<Relationships xmlns="http://schemas.openxmlformats.org/package/2006/relationships"><Relationship Id="rId8" Type="http://schemas.openxmlformats.org/officeDocument/2006/relationships/tags" Target="../tags/tag846.xml"/><Relationship Id="rId13" Type="http://schemas.openxmlformats.org/officeDocument/2006/relationships/image" Target="../media/image27.tmp"/><Relationship Id="rId3" Type="http://schemas.openxmlformats.org/officeDocument/2006/relationships/tags" Target="../tags/tag841.xml"/><Relationship Id="rId7" Type="http://schemas.openxmlformats.org/officeDocument/2006/relationships/tags" Target="../tags/tag845.xml"/><Relationship Id="rId12" Type="http://schemas.openxmlformats.org/officeDocument/2006/relationships/image" Target="../media/image26.tmp"/><Relationship Id="rId2" Type="http://schemas.openxmlformats.org/officeDocument/2006/relationships/tags" Target="../tags/tag840.xml"/><Relationship Id="rId1" Type="http://schemas.openxmlformats.org/officeDocument/2006/relationships/tags" Target="../tags/tag839.xml"/><Relationship Id="rId6" Type="http://schemas.openxmlformats.org/officeDocument/2006/relationships/tags" Target="../tags/tag844.xml"/><Relationship Id="rId11" Type="http://schemas.openxmlformats.org/officeDocument/2006/relationships/slideLayout" Target="../slideLayouts/slideLayout7.xml"/><Relationship Id="rId5" Type="http://schemas.openxmlformats.org/officeDocument/2006/relationships/tags" Target="../tags/tag843.xml"/><Relationship Id="rId10" Type="http://schemas.openxmlformats.org/officeDocument/2006/relationships/tags" Target="../tags/tag848.xml"/><Relationship Id="rId4" Type="http://schemas.openxmlformats.org/officeDocument/2006/relationships/tags" Target="../tags/tag842.xml"/><Relationship Id="rId9" Type="http://schemas.openxmlformats.org/officeDocument/2006/relationships/tags" Target="../tags/tag847.xml"/></Relationships>
</file>

<file path=ppt/slides/_rels/slide22.xml.rels><?xml version="1.0" encoding="UTF-8" standalone="yes"?>
<Relationships xmlns="http://schemas.openxmlformats.org/package/2006/relationships"><Relationship Id="rId8" Type="http://schemas.openxmlformats.org/officeDocument/2006/relationships/tags" Target="../tags/tag855.xml"/><Relationship Id="rId13" Type="http://schemas.openxmlformats.org/officeDocument/2006/relationships/tags" Target="../tags/tag860.xml"/><Relationship Id="rId18" Type="http://schemas.openxmlformats.org/officeDocument/2006/relationships/image" Target="../media/image28.emf"/><Relationship Id="rId3" Type="http://schemas.openxmlformats.org/officeDocument/2006/relationships/tags" Target="../tags/tag850.xml"/><Relationship Id="rId7" Type="http://schemas.openxmlformats.org/officeDocument/2006/relationships/tags" Target="../tags/tag854.xml"/><Relationship Id="rId12" Type="http://schemas.openxmlformats.org/officeDocument/2006/relationships/tags" Target="../tags/tag859.xml"/><Relationship Id="rId17" Type="http://schemas.openxmlformats.org/officeDocument/2006/relationships/oleObject" Target="file:///\\RCBPARSRV014.RTH.AD.ROTHSCHILD.COM\ServeurRCB\Doc\MAR\ETU\DTA\Jo&#235;lle\Bloomberg%20MAJ\MSCI%20Indices%20-%20Valorisations.xlsx!PB%20Ratio!%5bMSCI%20Indices%20-%20Valorisations.xlsx%5dPB%20Ratio%20Graphique%202" TargetMode="External"/><Relationship Id="rId2" Type="http://schemas.openxmlformats.org/officeDocument/2006/relationships/tags" Target="../tags/tag849.xml"/><Relationship Id="rId16"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tags" Target="../tags/tag853.xml"/><Relationship Id="rId11" Type="http://schemas.openxmlformats.org/officeDocument/2006/relationships/tags" Target="../tags/tag858.xml"/><Relationship Id="rId5" Type="http://schemas.openxmlformats.org/officeDocument/2006/relationships/tags" Target="../tags/tag852.xml"/><Relationship Id="rId15" Type="http://schemas.openxmlformats.org/officeDocument/2006/relationships/tags" Target="../tags/tag862.xml"/><Relationship Id="rId10" Type="http://schemas.openxmlformats.org/officeDocument/2006/relationships/tags" Target="../tags/tag857.xml"/><Relationship Id="rId19" Type="http://schemas.openxmlformats.org/officeDocument/2006/relationships/image" Target="../media/image29.emf"/><Relationship Id="rId4" Type="http://schemas.openxmlformats.org/officeDocument/2006/relationships/tags" Target="../tags/tag851.xml"/><Relationship Id="rId9" Type="http://schemas.openxmlformats.org/officeDocument/2006/relationships/tags" Target="../tags/tag856.xml"/><Relationship Id="rId14" Type="http://schemas.openxmlformats.org/officeDocument/2006/relationships/tags" Target="../tags/tag861.xml"/></Relationships>
</file>

<file path=ppt/slides/_rels/slide23.xml.rels><?xml version="1.0" encoding="UTF-8" standalone="yes"?>
<Relationships xmlns="http://schemas.openxmlformats.org/package/2006/relationships"><Relationship Id="rId8" Type="http://schemas.openxmlformats.org/officeDocument/2006/relationships/tags" Target="../tags/tag870.xml"/><Relationship Id="rId3" Type="http://schemas.openxmlformats.org/officeDocument/2006/relationships/tags" Target="../tags/tag865.xml"/><Relationship Id="rId7" Type="http://schemas.openxmlformats.org/officeDocument/2006/relationships/tags" Target="../tags/tag869.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tags" Target="../tags/tag868.xml"/><Relationship Id="rId5" Type="http://schemas.openxmlformats.org/officeDocument/2006/relationships/tags" Target="../tags/tag867.xml"/><Relationship Id="rId10" Type="http://schemas.openxmlformats.org/officeDocument/2006/relationships/image" Target="../media/image30.png"/><Relationship Id="rId4" Type="http://schemas.openxmlformats.org/officeDocument/2006/relationships/tags" Target="../tags/tag866.xml"/><Relationship Id="rId9"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tags" Target="../tags/tag878.xml"/><Relationship Id="rId13" Type="http://schemas.openxmlformats.org/officeDocument/2006/relationships/tags" Target="../tags/tag883.xml"/><Relationship Id="rId3" Type="http://schemas.openxmlformats.org/officeDocument/2006/relationships/tags" Target="../tags/tag873.xml"/><Relationship Id="rId7" Type="http://schemas.openxmlformats.org/officeDocument/2006/relationships/tags" Target="../tags/tag877.xml"/><Relationship Id="rId12" Type="http://schemas.openxmlformats.org/officeDocument/2006/relationships/tags" Target="../tags/tag882.xml"/><Relationship Id="rId17" Type="http://schemas.openxmlformats.org/officeDocument/2006/relationships/image" Target="../media/image32.png"/><Relationship Id="rId2" Type="http://schemas.openxmlformats.org/officeDocument/2006/relationships/tags" Target="../tags/tag872.xml"/><Relationship Id="rId16" Type="http://schemas.openxmlformats.org/officeDocument/2006/relationships/image" Target="../media/image31.wmf"/><Relationship Id="rId1" Type="http://schemas.openxmlformats.org/officeDocument/2006/relationships/tags" Target="../tags/tag871.xml"/><Relationship Id="rId6" Type="http://schemas.openxmlformats.org/officeDocument/2006/relationships/tags" Target="../tags/tag876.xml"/><Relationship Id="rId11" Type="http://schemas.openxmlformats.org/officeDocument/2006/relationships/tags" Target="../tags/tag881.xml"/><Relationship Id="rId5" Type="http://schemas.openxmlformats.org/officeDocument/2006/relationships/tags" Target="../tags/tag875.xml"/><Relationship Id="rId15" Type="http://schemas.openxmlformats.org/officeDocument/2006/relationships/slideLayout" Target="../slideLayouts/slideLayout7.xml"/><Relationship Id="rId10" Type="http://schemas.openxmlformats.org/officeDocument/2006/relationships/tags" Target="../tags/tag880.xml"/><Relationship Id="rId4" Type="http://schemas.openxmlformats.org/officeDocument/2006/relationships/tags" Target="../tags/tag874.xml"/><Relationship Id="rId9" Type="http://schemas.openxmlformats.org/officeDocument/2006/relationships/tags" Target="../tags/tag879.xml"/><Relationship Id="rId14" Type="http://schemas.openxmlformats.org/officeDocument/2006/relationships/tags" Target="../tags/tag884.xml"/></Relationships>
</file>

<file path=ppt/slides/_rels/slide25.xml.rels><?xml version="1.0" encoding="UTF-8" standalone="yes"?>
<Relationships xmlns="http://schemas.openxmlformats.org/package/2006/relationships"><Relationship Id="rId8" Type="http://schemas.openxmlformats.org/officeDocument/2006/relationships/tags" Target="../tags/tag892.xml"/><Relationship Id="rId13" Type="http://schemas.openxmlformats.org/officeDocument/2006/relationships/image" Target="../media/image33.tmp"/><Relationship Id="rId3" Type="http://schemas.openxmlformats.org/officeDocument/2006/relationships/tags" Target="../tags/tag887.xml"/><Relationship Id="rId7" Type="http://schemas.openxmlformats.org/officeDocument/2006/relationships/tags" Target="../tags/tag891.xml"/><Relationship Id="rId12" Type="http://schemas.openxmlformats.org/officeDocument/2006/relationships/notesSlide" Target="../notesSlides/notesSlide12.xml"/><Relationship Id="rId2" Type="http://schemas.openxmlformats.org/officeDocument/2006/relationships/tags" Target="../tags/tag886.xml"/><Relationship Id="rId1" Type="http://schemas.openxmlformats.org/officeDocument/2006/relationships/tags" Target="../tags/tag885.xml"/><Relationship Id="rId6" Type="http://schemas.openxmlformats.org/officeDocument/2006/relationships/tags" Target="../tags/tag890.xml"/><Relationship Id="rId11" Type="http://schemas.openxmlformats.org/officeDocument/2006/relationships/slideLayout" Target="../slideLayouts/slideLayout5.xml"/><Relationship Id="rId5" Type="http://schemas.openxmlformats.org/officeDocument/2006/relationships/tags" Target="../tags/tag889.xml"/><Relationship Id="rId10" Type="http://schemas.openxmlformats.org/officeDocument/2006/relationships/tags" Target="../tags/tag894.xml"/><Relationship Id="rId4" Type="http://schemas.openxmlformats.org/officeDocument/2006/relationships/tags" Target="../tags/tag888.xml"/><Relationship Id="rId9" Type="http://schemas.openxmlformats.org/officeDocument/2006/relationships/tags" Target="../tags/tag893.xml"/><Relationship Id="rId14" Type="http://schemas.openxmlformats.org/officeDocument/2006/relationships/image" Target="../media/image34.tmp"/></Relationships>
</file>

<file path=ppt/slides/_rels/slide26.xml.rels><?xml version="1.0" encoding="UTF-8" standalone="yes"?>
<Relationships xmlns="http://schemas.openxmlformats.org/package/2006/relationships"><Relationship Id="rId8" Type="http://schemas.openxmlformats.org/officeDocument/2006/relationships/tags" Target="../tags/tag902.xml"/><Relationship Id="rId3" Type="http://schemas.openxmlformats.org/officeDocument/2006/relationships/tags" Target="../tags/tag897.xml"/><Relationship Id="rId7" Type="http://schemas.openxmlformats.org/officeDocument/2006/relationships/tags" Target="../tags/tag901.xml"/><Relationship Id="rId2" Type="http://schemas.openxmlformats.org/officeDocument/2006/relationships/tags" Target="../tags/tag896.xml"/><Relationship Id="rId1" Type="http://schemas.openxmlformats.org/officeDocument/2006/relationships/tags" Target="../tags/tag895.xml"/><Relationship Id="rId6" Type="http://schemas.openxmlformats.org/officeDocument/2006/relationships/tags" Target="../tags/tag900.xml"/><Relationship Id="rId5" Type="http://schemas.openxmlformats.org/officeDocument/2006/relationships/tags" Target="../tags/tag899.xml"/><Relationship Id="rId10" Type="http://schemas.openxmlformats.org/officeDocument/2006/relationships/image" Target="../media/image35.emf"/><Relationship Id="rId4" Type="http://schemas.openxmlformats.org/officeDocument/2006/relationships/tags" Target="../tags/tag898.xml"/><Relationship Id="rId9"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905.xml"/><Relationship Id="rId7" Type="http://schemas.openxmlformats.org/officeDocument/2006/relationships/tags" Target="../tags/tag909.xml"/><Relationship Id="rId2" Type="http://schemas.openxmlformats.org/officeDocument/2006/relationships/tags" Target="../tags/tag904.xml"/><Relationship Id="rId1" Type="http://schemas.openxmlformats.org/officeDocument/2006/relationships/tags" Target="../tags/tag903.xml"/><Relationship Id="rId6" Type="http://schemas.openxmlformats.org/officeDocument/2006/relationships/tags" Target="../tags/tag908.xml"/><Relationship Id="rId5" Type="http://schemas.openxmlformats.org/officeDocument/2006/relationships/tags" Target="../tags/tag907.xml"/><Relationship Id="rId4" Type="http://schemas.openxmlformats.org/officeDocument/2006/relationships/tags" Target="../tags/tag906.xml"/><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912.xml"/><Relationship Id="rId7" Type="http://schemas.openxmlformats.org/officeDocument/2006/relationships/slideLayout" Target="../slideLayouts/slideLayout5.xml"/><Relationship Id="rId2" Type="http://schemas.openxmlformats.org/officeDocument/2006/relationships/tags" Target="../tags/tag911.xml"/><Relationship Id="rId1" Type="http://schemas.openxmlformats.org/officeDocument/2006/relationships/tags" Target="../tags/tag910.xml"/><Relationship Id="rId6" Type="http://schemas.openxmlformats.org/officeDocument/2006/relationships/tags" Target="../tags/tag915.xml"/><Relationship Id="rId5" Type="http://schemas.openxmlformats.org/officeDocument/2006/relationships/tags" Target="../tags/tag914.xml"/><Relationship Id="rId4" Type="http://schemas.openxmlformats.org/officeDocument/2006/relationships/tags" Target="../tags/tag913.xml"/></Relationships>
</file>

<file path=ppt/slides/_rels/slide29.xml.rels><?xml version="1.0" encoding="UTF-8" standalone="yes"?>
<Relationships xmlns="http://schemas.openxmlformats.org/package/2006/relationships"><Relationship Id="rId8" Type="http://schemas.openxmlformats.org/officeDocument/2006/relationships/tags" Target="../tags/tag923.xml"/><Relationship Id="rId13" Type="http://schemas.openxmlformats.org/officeDocument/2006/relationships/tags" Target="../tags/tag928.xml"/><Relationship Id="rId18" Type="http://schemas.openxmlformats.org/officeDocument/2006/relationships/tags" Target="../tags/tag933.xml"/><Relationship Id="rId26" Type="http://schemas.openxmlformats.org/officeDocument/2006/relationships/tags" Target="../tags/tag941.xml"/><Relationship Id="rId3" Type="http://schemas.openxmlformats.org/officeDocument/2006/relationships/tags" Target="../tags/tag918.xml"/><Relationship Id="rId21" Type="http://schemas.openxmlformats.org/officeDocument/2006/relationships/tags" Target="../tags/tag936.xml"/><Relationship Id="rId7" Type="http://schemas.openxmlformats.org/officeDocument/2006/relationships/tags" Target="../tags/tag922.xml"/><Relationship Id="rId12" Type="http://schemas.openxmlformats.org/officeDocument/2006/relationships/tags" Target="../tags/tag927.xml"/><Relationship Id="rId17" Type="http://schemas.openxmlformats.org/officeDocument/2006/relationships/tags" Target="../tags/tag932.xml"/><Relationship Id="rId25" Type="http://schemas.openxmlformats.org/officeDocument/2006/relationships/tags" Target="../tags/tag940.xml"/><Relationship Id="rId2" Type="http://schemas.openxmlformats.org/officeDocument/2006/relationships/tags" Target="../tags/tag917.xml"/><Relationship Id="rId16" Type="http://schemas.openxmlformats.org/officeDocument/2006/relationships/tags" Target="../tags/tag931.xml"/><Relationship Id="rId20" Type="http://schemas.openxmlformats.org/officeDocument/2006/relationships/tags" Target="../tags/tag935.xml"/><Relationship Id="rId1" Type="http://schemas.openxmlformats.org/officeDocument/2006/relationships/tags" Target="../tags/tag916.xml"/><Relationship Id="rId6" Type="http://schemas.openxmlformats.org/officeDocument/2006/relationships/tags" Target="../tags/tag921.xml"/><Relationship Id="rId11" Type="http://schemas.openxmlformats.org/officeDocument/2006/relationships/tags" Target="../tags/tag926.xml"/><Relationship Id="rId24" Type="http://schemas.openxmlformats.org/officeDocument/2006/relationships/tags" Target="../tags/tag939.xml"/><Relationship Id="rId5" Type="http://schemas.openxmlformats.org/officeDocument/2006/relationships/tags" Target="../tags/tag920.xml"/><Relationship Id="rId15" Type="http://schemas.openxmlformats.org/officeDocument/2006/relationships/tags" Target="../tags/tag930.xml"/><Relationship Id="rId23" Type="http://schemas.openxmlformats.org/officeDocument/2006/relationships/tags" Target="../tags/tag938.xml"/><Relationship Id="rId28" Type="http://schemas.openxmlformats.org/officeDocument/2006/relationships/slideLayout" Target="../slideLayouts/slideLayout5.xml"/><Relationship Id="rId10" Type="http://schemas.openxmlformats.org/officeDocument/2006/relationships/tags" Target="../tags/tag925.xml"/><Relationship Id="rId19" Type="http://schemas.openxmlformats.org/officeDocument/2006/relationships/tags" Target="../tags/tag934.xml"/><Relationship Id="rId4" Type="http://schemas.openxmlformats.org/officeDocument/2006/relationships/tags" Target="../tags/tag919.xml"/><Relationship Id="rId9" Type="http://schemas.openxmlformats.org/officeDocument/2006/relationships/tags" Target="../tags/tag924.xml"/><Relationship Id="rId14" Type="http://schemas.openxmlformats.org/officeDocument/2006/relationships/tags" Target="../tags/tag929.xml"/><Relationship Id="rId22" Type="http://schemas.openxmlformats.org/officeDocument/2006/relationships/tags" Target="../tags/tag937.xml"/><Relationship Id="rId27" Type="http://schemas.openxmlformats.org/officeDocument/2006/relationships/tags" Target="../tags/tag94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6.xml"/><Relationship Id="rId1" Type="http://schemas.openxmlformats.org/officeDocument/2006/relationships/tags" Target="../tags/tag635.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4.xml"/><Relationship Id="rId1" Type="http://schemas.openxmlformats.org/officeDocument/2006/relationships/tags" Target="../tags/tag943.xml"/><Relationship Id="rId4"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3" Type="http://schemas.openxmlformats.org/officeDocument/2006/relationships/tags" Target="../tags/tag957.xml"/><Relationship Id="rId18" Type="http://schemas.openxmlformats.org/officeDocument/2006/relationships/tags" Target="../tags/tag962.xml"/><Relationship Id="rId26" Type="http://schemas.openxmlformats.org/officeDocument/2006/relationships/tags" Target="../tags/tag970.xml"/><Relationship Id="rId39" Type="http://schemas.openxmlformats.org/officeDocument/2006/relationships/tags" Target="../tags/tag983.xml"/><Relationship Id="rId21" Type="http://schemas.openxmlformats.org/officeDocument/2006/relationships/tags" Target="../tags/tag965.xml"/><Relationship Id="rId34" Type="http://schemas.openxmlformats.org/officeDocument/2006/relationships/tags" Target="../tags/tag978.xml"/><Relationship Id="rId42" Type="http://schemas.openxmlformats.org/officeDocument/2006/relationships/tags" Target="../tags/tag986.xml"/><Relationship Id="rId47" Type="http://schemas.openxmlformats.org/officeDocument/2006/relationships/tags" Target="../tags/tag991.xml"/><Relationship Id="rId50" Type="http://schemas.openxmlformats.org/officeDocument/2006/relationships/tags" Target="../tags/tag994.xml"/><Relationship Id="rId55" Type="http://schemas.openxmlformats.org/officeDocument/2006/relationships/tags" Target="../tags/tag999.xml"/><Relationship Id="rId63" Type="http://schemas.openxmlformats.org/officeDocument/2006/relationships/tags" Target="../tags/tag1007.xml"/><Relationship Id="rId68" Type="http://schemas.openxmlformats.org/officeDocument/2006/relationships/tags" Target="../tags/tag1012.xml"/><Relationship Id="rId7" Type="http://schemas.openxmlformats.org/officeDocument/2006/relationships/tags" Target="../tags/tag951.xml"/><Relationship Id="rId71" Type="http://schemas.openxmlformats.org/officeDocument/2006/relationships/tags" Target="../tags/tag1015.xml"/><Relationship Id="rId2" Type="http://schemas.openxmlformats.org/officeDocument/2006/relationships/tags" Target="../tags/tag946.xml"/><Relationship Id="rId16" Type="http://schemas.openxmlformats.org/officeDocument/2006/relationships/tags" Target="../tags/tag960.xml"/><Relationship Id="rId29" Type="http://schemas.openxmlformats.org/officeDocument/2006/relationships/tags" Target="../tags/tag973.xml"/><Relationship Id="rId11" Type="http://schemas.openxmlformats.org/officeDocument/2006/relationships/tags" Target="../tags/tag955.xml"/><Relationship Id="rId24" Type="http://schemas.openxmlformats.org/officeDocument/2006/relationships/tags" Target="../tags/tag968.xml"/><Relationship Id="rId32" Type="http://schemas.openxmlformats.org/officeDocument/2006/relationships/tags" Target="../tags/tag976.xml"/><Relationship Id="rId37" Type="http://schemas.openxmlformats.org/officeDocument/2006/relationships/tags" Target="../tags/tag981.xml"/><Relationship Id="rId40" Type="http://schemas.openxmlformats.org/officeDocument/2006/relationships/tags" Target="../tags/tag984.xml"/><Relationship Id="rId45" Type="http://schemas.openxmlformats.org/officeDocument/2006/relationships/tags" Target="../tags/tag989.xml"/><Relationship Id="rId53" Type="http://schemas.openxmlformats.org/officeDocument/2006/relationships/tags" Target="../tags/tag997.xml"/><Relationship Id="rId58" Type="http://schemas.openxmlformats.org/officeDocument/2006/relationships/tags" Target="../tags/tag1002.xml"/><Relationship Id="rId66" Type="http://schemas.openxmlformats.org/officeDocument/2006/relationships/tags" Target="../tags/tag1010.xml"/><Relationship Id="rId74" Type="http://schemas.openxmlformats.org/officeDocument/2006/relationships/slideLayout" Target="../slideLayouts/slideLayout5.xml"/><Relationship Id="rId5" Type="http://schemas.openxmlformats.org/officeDocument/2006/relationships/tags" Target="../tags/tag949.xml"/><Relationship Id="rId15" Type="http://schemas.openxmlformats.org/officeDocument/2006/relationships/tags" Target="../tags/tag959.xml"/><Relationship Id="rId23" Type="http://schemas.openxmlformats.org/officeDocument/2006/relationships/tags" Target="../tags/tag967.xml"/><Relationship Id="rId28" Type="http://schemas.openxmlformats.org/officeDocument/2006/relationships/tags" Target="../tags/tag972.xml"/><Relationship Id="rId36" Type="http://schemas.openxmlformats.org/officeDocument/2006/relationships/tags" Target="../tags/tag980.xml"/><Relationship Id="rId49" Type="http://schemas.openxmlformats.org/officeDocument/2006/relationships/tags" Target="../tags/tag993.xml"/><Relationship Id="rId57" Type="http://schemas.openxmlformats.org/officeDocument/2006/relationships/tags" Target="../tags/tag1001.xml"/><Relationship Id="rId61" Type="http://schemas.openxmlformats.org/officeDocument/2006/relationships/tags" Target="../tags/tag1005.xml"/><Relationship Id="rId10" Type="http://schemas.openxmlformats.org/officeDocument/2006/relationships/tags" Target="../tags/tag954.xml"/><Relationship Id="rId19" Type="http://schemas.openxmlformats.org/officeDocument/2006/relationships/tags" Target="../tags/tag963.xml"/><Relationship Id="rId31" Type="http://schemas.openxmlformats.org/officeDocument/2006/relationships/tags" Target="../tags/tag975.xml"/><Relationship Id="rId44" Type="http://schemas.openxmlformats.org/officeDocument/2006/relationships/tags" Target="../tags/tag988.xml"/><Relationship Id="rId52" Type="http://schemas.openxmlformats.org/officeDocument/2006/relationships/tags" Target="../tags/tag996.xml"/><Relationship Id="rId60" Type="http://schemas.openxmlformats.org/officeDocument/2006/relationships/tags" Target="../tags/tag1004.xml"/><Relationship Id="rId65" Type="http://schemas.openxmlformats.org/officeDocument/2006/relationships/tags" Target="../tags/tag1009.xml"/><Relationship Id="rId73" Type="http://schemas.openxmlformats.org/officeDocument/2006/relationships/tags" Target="../tags/tag1017.xml"/><Relationship Id="rId4" Type="http://schemas.openxmlformats.org/officeDocument/2006/relationships/tags" Target="../tags/tag948.xml"/><Relationship Id="rId9" Type="http://schemas.openxmlformats.org/officeDocument/2006/relationships/tags" Target="../tags/tag953.xml"/><Relationship Id="rId14" Type="http://schemas.openxmlformats.org/officeDocument/2006/relationships/tags" Target="../tags/tag958.xml"/><Relationship Id="rId22" Type="http://schemas.openxmlformats.org/officeDocument/2006/relationships/tags" Target="../tags/tag966.xml"/><Relationship Id="rId27" Type="http://schemas.openxmlformats.org/officeDocument/2006/relationships/tags" Target="../tags/tag971.xml"/><Relationship Id="rId30" Type="http://schemas.openxmlformats.org/officeDocument/2006/relationships/tags" Target="../tags/tag974.xml"/><Relationship Id="rId35" Type="http://schemas.openxmlformats.org/officeDocument/2006/relationships/tags" Target="../tags/tag979.xml"/><Relationship Id="rId43" Type="http://schemas.openxmlformats.org/officeDocument/2006/relationships/tags" Target="../tags/tag987.xml"/><Relationship Id="rId48" Type="http://schemas.openxmlformats.org/officeDocument/2006/relationships/tags" Target="../tags/tag992.xml"/><Relationship Id="rId56" Type="http://schemas.openxmlformats.org/officeDocument/2006/relationships/tags" Target="../tags/tag1000.xml"/><Relationship Id="rId64" Type="http://schemas.openxmlformats.org/officeDocument/2006/relationships/tags" Target="../tags/tag1008.xml"/><Relationship Id="rId69" Type="http://schemas.openxmlformats.org/officeDocument/2006/relationships/tags" Target="../tags/tag1013.xml"/><Relationship Id="rId8" Type="http://schemas.openxmlformats.org/officeDocument/2006/relationships/tags" Target="../tags/tag952.xml"/><Relationship Id="rId51" Type="http://schemas.openxmlformats.org/officeDocument/2006/relationships/tags" Target="../tags/tag995.xml"/><Relationship Id="rId72" Type="http://schemas.openxmlformats.org/officeDocument/2006/relationships/tags" Target="../tags/tag1016.xml"/><Relationship Id="rId3" Type="http://schemas.openxmlformats.org/officeDocument/2006/relationships/tags" Target="../tags/tag947.xml"/><Relationship Id="rId12" Type="http://schemas.openxmlformats.org/officeDocument/2006/relationships/tags" Target="../tags/tag956.xml"/><Relationship Id="rId17" Type="http://schemas.openxmlformats.org/officeDocument/2006/relationships/tags" Target="../tags/tag961.xml"/><Relationship Id="rId25" Type="http://schemas.openxmlformats.org/officeDocument/2006/relationships/tags" Target="../tags/tag969.xml"/><Relationship Id="rId33" Type="http://schemas.openxmlformats.org/officeDocument/2006/relationships/tags" Target="../tags/tag977.xml"/><Relationship Id="rId38" Type="http://schemas.openxmlformats.org/officeDocument/2006/relationships/tags" Target="../tags/tag982.xml"/><Relationship Id="rId46" Type="http://schemas.openxmlformats.org/officeDocument/2006/relationships/tags" Target="../tags/tag990.xml"/><Relationship Id="rId59" Type="http://schemas.openxmlformats.org/officeDocument/2006/relationships/tags" Target="../tags/tag1003.xml"/><Relationship Id="rId67" Type="http://schemas.openxmlformats.org/officeDocument/2006/relationships/tags" Target="../tags/tag1011.xml"/><Relationship Id="rId20" Type="http://schemas.openxmlformats.org/officeDocument/2006/relationships/tags" Target="../tags/tag964.xml"/><Relationship Id="rId41" Type="http://schemas.openxmlformats.org/officeDocument/2006/relationships/tags" Target="../tags/tag985.xml"/><Relationship Id="rId54" Type="http://schemas.openxmlformats.org/officeDocument/2006/relationships/tags" Target="../tags/tag998.xml"/><Relationship Id="rId62" Type="http://schemas.openxmlformats.org/officeDocument/2006/relationships/tags" Target="../tags/tag1006.xml"/><Relationship Id="rId70" Type="http://schemas.openxmlformats.org/officeDocument/2006/relationships/tags" Target="../tags/tag1014.xml"/><Relationship Id="rId75" Type="http://schemas.openxmlformats.org/officeDocument/2006/relationships/notesSlide" Target="../notesSlides/notesSlide15.xml"/><Relationship Id="rId1" Type="http://schemas.openxmlformats.org/officeDocument/2006/relationships/tags" Target="../tags/tag945.xml"/><Relationship Id="rId6" Type="http://schemas.openxmlformats.org/officeDocument/2006/relationships/tags" Target="../tags/tag950.xml"/></Relationships>
</file>

<file path=ppt/slides/_rels/slide4.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image" Target="../media/image2.png"/><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slideLayout" Target="../slideLayouts/slideLayout6.xml"/><Relationship Id="rId2" Type="http://schemas.openxmlformats.org/officeDocument/2006/relationships/tags" Target="../tags/tag638.xm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5" Type="http://schemas.openxmlformats.org/officeDocument/2006/relationships/tags" Target="../tags/tag641.xml"/><Relationship Id="rId10" Type="http://schemas.openxmlformats.org/officeDocument/2006/relationships/tags" Target="../tags/tag646.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slideLayout" Target="../slideLayouts/slideLayout7.xml"/><Relationship Id="rId3" Type="http://schemas.openxmlformats.org/officeDocument/2006/relationships/tags" Target="../tags/tag649.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image" Target="../media/image5.wmf"/><Relationship Id="rId2" Type="http://schemas.openxmlformats.org/officeDocument/2006/relationships/tags" Target="../tags/tag648.xml"/><Relationship Id="rId16" Type="http://schemas.openxmlformats.org/officeDocument/2006/relationships/oleObject" Target="file:///\\RCBPARSRV014.RTH.AD.ROTHSCHILD.COM\ServeurRCB\Doc\MAR\ETU\DTA\Jo&#235;lle\Economie\EMU\EMU-%20PMI%20.xlsx!Manuf!%5bEMU-%20PMI%20.xlsx%5dManuf%20Graphique%201" TargetMode="External"/><Relationship Id="rId1" Type="http://schemas.openxmlformats.org/officeDocument/2006/relationships/vmlDrawing" Target="../drawings/vmlDrawing1.vml"/><Relationship Id="rId6" Type="http://schemas.openxmlformats.org/officeDocument/2006/relationships/tags" Target="../tags/tag652.xml"/><Relationship Id="rId11" Type="http://schemas.openxmlformats.org/officeDocument/2006/relationships/tags" Target="../tags/tag657.xml"/><Relationship Id="rId5" Type="http://schemas.openxmlformats.org/officeDocument/2006/relationships/tags" Target="../tags/tag651.xml"/><Relationship Id="rId15" Type="http://schemas.openxmlformats.org/officeDocument/2006/relationships/image" Target="../media/image4.emf"/><Relationship Id="rId10" Type="http://schemas.openxmlformats.org/officeDocument/2006/relationships/tags" Target="../tags/tag656.xml"/><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oleObject" Target="file:///\\RCBPARSRV014.RTH.AD.ROTHSCHILD.COM\ServeurRCB\Doc\MAR\ETU\DTA\Jo&#235;lle\Bloomberg%20MAJ\2-%20EcoWin-%20PMI.xls!Graph!%5b2-%20EcoWin-%20PMI.xls%5dGraph%20Graphique%201"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image" Target="../media/image6.tmp"/><Relationship Id="rId3" Type="http://schemas.openxmlformats.org/officeDocument/2006/relationships/tags" Target="../tags/tag661.xml"/><Relationship Id="rId7" Type="http://schemas.openxmlformats.org/officeDocument/2006/relationships/tags" Target="../tags/tag665.xml"/><Relationship Id="rId12" Type="http://schemas.openxmlformats.org/officeDocument/2006/relationships/notesSlide" Target="../notesSlides/notesSlide3.xml"/><Relationship Id="rId2" Type="http://schemas.openxmlformats.org/officeDocument/2006/relationships/tags" Target="../tags/tag660.xml"/><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slideLayout" Target="../slideLayouts/slideLayout5.xml"/><Relationship Id="rId5" Type="http://schemas.openxmlformats.org/officeDocument/2006/relationships/tags" Target="../tags/tag663.xml"/><Relationship Id="rId10" Type="http://schemas.openxmlformats.org/officeDocument/2006/relationships/tags" Target="../tags/tag668.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image" Target="../media/image7.tmp"/></Relationships>
</file>

<file path=ppt/slides/_rels/slide7.xml.rels><?xml version="1.0" encoding="UTF-8" standalone="yes"?>
<Relationships xmlns="http://schemas.openxmlformats.org/package/2006/relationships"><Relationship Id="rId8" Type="http://schemas.openxmlformats.org/officeDocument/2006/relationships/tags" Target="../tags/tag676.xml"/><Relationship Id="rId13" Type="http://schemas.openxmlformats.org/officeDocument/2006/relationships/image" Target="../media/image9.tmp"/><Relationship Id="rId3" Type="http://schemas.openxmlformats.org/officeDocument/2006/relationships/tags" Target="../tags/tag671.xml"/><Relationship Id="rId7" Type="http://schemas.openxmlformats.org/officeDocument/2006/relationships/tags" Target="../tags/tag675.xml"/><Relationship Id="rId12" Type="http://schemas.openxmlformats.org/officeDocument/2006/relationships/image" Target="../media/image8.tmp"/><Relationship Id="rId2" Type="http://schemas.openxmlformats.org/officeDocument/2006/relationships/tags" Target="../tags/tag670.xml"/><Relationship Id="rId1" Type="http://schemas.openxmlformats.org/officeDocument/2006/relationships/tags" Target="../tags/tag669.xml"/><Relationship Id="rId6" Type="http://schemas.openxmlformats.org/officeDocument/2006/relationships/tags" Target="../tags/tag674.xml"/><Relationship Id="rId11" Type="http://schemas.openxmlformats.org/officeDocument/2006/relationships/slideLayout" Target="../slideLayouts/slideLayout5.xml"/><Relationship Id="rId5" Type="http://schemas.openxmlformats.org/officeDocument/2006/relationships/tags" Target="../tags/tag673.xml"/><Relationship Id="rId10" Type="http://schemas.openxmlformats.org/officeDocument/2006/relationships/tags" Target="../tags/tag678.xml"/><Relationship Id="rId4" Type="http://schemas.openxmlformats.org/officeDocument/2006/relationships/tags" Target="../tags/tag672.xml"/><Relationship Id="rId9" Type="http://schemas.openxmlformats.org/officeDocument/2006/relationships/tags" Target="../tags/tag677.xml"/></Relationships>
</file>

<file path=ppt/slides/_rels/slide8.xml.rels><?xml version="1.0" encoding="UTF-8" standalone="yes"?>
<Relationships xmlns="http://schemas.openxmlformats.org/package/2006/relationships"><Relationship Id="rId8" Type="http://schemas.openxmlformats.org/officeDocument/2006/relationships/tags" Target="../tags/tag686.xml"/><Relationship Id="rId3" Type="http://schemas.openxmlformats.org/officeDocument/2006/relationships/tags" Target="../tags/tag681.xml"/><Relationship Id="rId7" Type="http://schemas.openxmlformats.org/officeDocument/2006/relationships/tags" Target="../tags/tag685.xml"/><Relationship Id="rId12" Type="http://schemas.openxmlformats.org/officeDocument/2006/relationships/image" Target="../media/image11.tmp"/><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tags" Target="../tags/tag684.xml"/><Relationship Id="rId11" Type="http://schemas.openxmlformats.org/officeDocument/2006/relationships/image" Target="../media/image10.tmp"/><Relationship Id="rId5" Type="http://schemas.openxmlformats.org/officeDocument/2006/relationships/tags" Target="../tags/tag683.xml"/><Relationship Id="rId10" Type="http://schemas.openxmlformats.org/officeDocument/2006/relationships/slideLayout" Target="../slideLayouts/slideLayout6.xml"/><Relationship Id="rId4" Type="http://schemas.openxmlformats.org/officeDocument/2006/relationships/tags" Target="../tags/tag682.xml"/><Relationship Id="rId9" Type="http://schemas.openxmlformats.org/officeDocument/2006/relationships/tags" Target="../tags/tag687.xml"/></Relationships>
</file>

<file path=ppt/slides/_rels/slide9.xml.rels><?xml version="1.0" encoding="UTF-8" standalone="yes"?>
<Relationships xmlns="http://schemas.openxmlformats.org/package/2006/relationships"><Relationship Id="rId8" Type="http://schemas.openxmlformats.org/officeDocument/2006/relationships/tags" Target="../tags/tag695.xml"/><Relationship Id="rId13" Type="http://schemas.openxmlformats.org/officeDocument/2006/relationships/image" Target="../media/image12.tmp"/><Relationship Id="rId3" Type="http://schemas.openxmlformats.org/officeDocument/2006/relationships/tags" Target="../tags/tag690.xml"/><Relationship Id="rId7" Type="http://schemas.openxmlformats.org/officeDocument/2006/relationships/tags" Target="../tags/tag694.xml"/><Relationship Id="rId12" Type="http://schemas.openxmlformats.org/officeDocument/2006/relationships/slideLayout" Target="../slideLayouts/slideLayout5.xml"/><Relationship Id="rId2" Type="http://schemas.openxmlformats.org/officeDocument/2006/relationships/tags" Target="../tags/tag689.xml"/><Relationship Id="rId1" Type="http://schemas.openxmlformats.org/officeDocument/2006/relationships/tags" Target="../tags/tag688.xml"/><Relationship Id="rId6" Type="http://schemas.openxmlformats.org/officeDocument/2006/relationships/tags" Target="../tags/tag693.xml"/><Relationship Id="rId11" Type="http://schemas.openxmlformats.org/officeDocument/2006/relationships/tags" Target="../tags/tag698.xml"/><Relationship Id="rId5" Type="http://schemas.openxmlformats.org/officeDocument/2006/relationships/tags" Target="../tags/tag692.xml"/><Relationship Id="rId10" Type="http://schemas.openxmlformats.org/officeDocument/2006/relationships/tags" Target="../tags/tag697.xml"/><Relationship Id="rId4" Type="http://schemas.openxmlformats.org/officeDocument/2006/relationships/tags" Target="../tags/tag691.xml"/><Relationship Id="rId9" Type="http://schemas.openxmlformats.org/officeDocument/2006/relationships/tags" Target="../tags/tag696.xml"/><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pPr marL="0" indent="0"/>
            <a:r>
              <a:rPr lang="fr-FR" sz="2000" dirty="0" smtClean="0">
                <a:solidFill>
                  <a:schemeClr val="tx1"/>
                </a:solidFill>
              </a:rPr>
              <a:t>Club HEC Finance – 13 décembre 2013</a:t>
            </a:r>
            <a:endParaRPr lang="fr-FR" sz="2000" dirty="0">
              <a:solidFill>
                <a:schemeClr val="tx1"/>
              </a:solidFill>
            </a:endParaRPr>
          </a:p>
        </p:txBody>
      </p:sp>
      <p:sp>
        <p:nvSpPr>
          <p:cNvPr id="3" name="Subtitle 2"/>
          <p:cNvSpPr>
            <a:spLocks noGrp="1"/>
          </p:cNvSpPr>
          <p:nvPr>
            <p:ph type="subTitle" idx="1"/>
            <p:custDataLst>
              <p:tags r:id="rId3"/>
            </p:custDataLst>
          </p:nvPr>
        </p:nvSpPr>
        <p:spPr/>
        <p:txBody>
          <a:bodyPr>
            <a:noAutofit/>
          </a:bodyPr>
          <a:lstStyle/>
          <a:p>
            <a:r>
              <a:rPr lang="fr-FR" sz="1600" dirty="0" smtClean="0"/>
              <a:t>Environnement macro-économique et stratégie d’investissement pour 2014</a:t>
            </a:r>
            <a:endParaRPr lang="fr-FR" sz="1600" dirty="0"/>
          </a:p>
        </p:txBody>
      </p:sp>
      <p:sp>
        <p:nvSpPr>
          <p:cNvPr id="4" name="Rectangle 3"/>
          <p:cNvSpPr/>
          <p:nvPr>
            <p:custDataLst>
              <p:tags r:id="rId4"/>
            </p:custDataLst>
          </p:nvPr>
        </p:nvSpPr>
        <p:spPr bwMode="auto">
          <a:xfrm>
            <a:off x="401652" y="6452075"/>
            <a:ext cx="1196412" cy="222190"/>
          </a:xfrm>
          <a:prstGeom prst="rect">
            <a:avLst/>
          </a:prstGeom>
          <a:solidFill>
            <a:schemeClr val="bg1"/>
          </a:solidFill>
          <a:ln w="3175" cap="flat" cmpd="sng" algn="ctr">
            <a:no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sz="800" dirty="0">
              <a:latin typeface="Arial" pitchFamily="-112" charset="0"/>
            </a:endParaRPr>
          </a:p>
        </p:txBody>
      </p:sp>
      <p:sp>
        <p:nvSpPr>
          <p:cNvPr id="6" name="Rectangle 5"/>
          <p:cNvSpPr/>
          <p:nvPr>
            <p:custDataLst>
              <p:tags r:id="rId5"/>
            </p:custDataLst>
          </p:nvPr>
        </p:nvSpPr>
        <p:spPr>
          <a:xfrm>
            <a:off x="4391380" y="-1794"/>
            <a:ext cx="5511445" cy="246221"/>
          </a:xfrm>
          <a:prstGeom prst="rect">
            <a:avLst/>
          </a:prstGeom>
        </p:spPr>
        <p:txBody>
          <a:bodyPr wrap="none">
            <a:spAutoFit/>
          </a:bodyPr>
          <a:lstStyle/>
          <a:p>
            <a:r>
              <a:rPr lang="fr-FR" dirty="0" smtClean="0">
                <a:latin typeface="+mn-lt"/>
              </a:rPr>
              <a:t>Document destiné exclusivement aux investisseurs professionnels au sens de la Directive MIF.</a:t>
            </a:r>
            <a:endParaRPr lang="fr-FR" dirty="0">
              <a:latin typeface="+mn-lt"/>
            </a:endParaRPr>
          </a:p>
        </p:txBody>
      </p:sp>
    </p:spTree>
    <p:custDataLst>
      <p:tags r:id="rId1"/>
    </p:custDataLst>
    <p:extLst>
      <p:ext uri="{BB962C8B-B14F-4D97-AF65-F5344CB8AC3E}">
        <p14:creationId xmlns:p14="http://schemas.microsoft.com/office/powerpoint/2010/main" val="2868068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p:cNvGraphicFramePr>
            <a:graphicFrameLocks noChangeAspect="1"/>
          </p:cNvGraphicFramePr>
          <p:nvPr>
            <p:custDataLst>
              <p:tags r:id="rId3"/>
            </p:custDataLst>
            <p:extLst>
              <p:ext uri="{D42A27DB-BD31-4B8C-83A1-F6EECF244321}">
                <p14:modId xmlns:p14="http://schemas.microsoft.com/office/powerpoint/2010/main" val="1224060392"/>
              </p:ext>
            </p:extLst>
          </p:nvPr>
        </p:nvGraphicFramePr>
        <p:xfrm>
          <a:off x="533402" y="1846964"/>
          <a:ext cx="4371974" cy="3055164"/>
        </p:xfrm>
        <a:graphic>
          <a:graphicData uri="http://schemas.openxmlformats.org/presentationml/2006/ole">
            <mc:AlternateContent xmlns:mc="http://schemas.openxmlformats.org/markup-compatibility/2006">
              <mc:Choice xmlns:v="urn:schemas-microsoft-com:vml" Requires="v">
                <p:oleObj spid="_x0000_s57363" name="Macro-Enabled Worksheet" r:id="rId14" imgW="4815948" imgH="3733711" progId="Excel.SheetMacroEnabled.12">
                  <p:link updateAutomatic="1"/>
                </p:oleObj>
              </mc:Choice>
              <mc:Fallback>
                <p:oleObj name="Macro-Enabled Worksheet" r:id="rId14" imgW="4815948" imgH="3733711" progId="Excel.SheetMacroEnabled.12">
                  <p:link updateAutomatic="1"/>
                  <p:pic>
                    <p:nvPicPr>
                      <p:cNvPr id="0" name=""/>
                      <p:cNvPicPr/>
                      <p:nvPr/>
                    </p:nvPicPr>
                    <p:blipFill>
                      <a:blip r:embed="rId15"/>
                      <a:stretch>
                        <a:fillRect/>
                      </a:stretch>
                    </p:blipFill>
                    <p:spPr>
                      <a:xfrm>
                        <a:off x="533402" y="1846964"/>
                        <a:ext cx="4371974" cy="3055164"/>
                      </a:xfrm>
                      <a:prstGeom prst="rect">
                        <a:avLst/>
                      </a:prstGeom>
                    </p:spPr>
                  </p:pic>
                </p:oleObj>
              </mc:Fallback>
            </mc:AlternateContent>
          </a:graphicData>
        </a:graphic>
      </p:graphicFrame>
      <p:pic>
        <p:nvPicPr>
          <p:cNvPr id="6" name="Image 5" descr="&lt;Chart&gt;&lt;ImageInfo Version=&quot;5.1.0.1431&quot; GUID=&quot;0ec2a59fa73f499a9a266ddfff09a61b&quot; DsId=&quot;ZROH001&quot; T1SubID=&quot;&quot; Width=&quot;1040&quot; Height=&quot;720&quot; Format=&quot;emf&quot; ChartGroupUID=&quot;72603d56-0552-4662-9308-cbfe25cac18e&quot; GroupName=&quot;International&quot; ChartName=&quot;INT- Inflation CPI (US, Eurozone, Japon, UK) Core&quot; ChartStyleName=&quot;&quot; GroupNameEncoded=&quot;International&quot; ChartNameEncoded=&quot;INT-+Inflation+CPI+(US%2c+Eurozone%2c+Japon%2c+UK)+Core&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Prix à la consommation (hors alim. &amp;amp; énergie)&quot; /&gt;&lt;/Chart&gt;"/>
          <p:cNvPicPr>
            <a:picLocks noChangeAspect="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a:xfrm>
            <a:off x="4765554" y="1812149"/>
            <a:ext cx="5137271" cy="3481200"/>
          </a:xfrm>
          <a:prstGeom prst="rect">
            <a:avLst/>
          </a:prstGeom>
          <a:solidFill>
            <a:srgbClr val="FFFFFF"/>
          </a:solidFill>
          <a:ln>
            <a:noFill/>
          </a:ln>
        </p:spPr>
      </p:pic>
      <p:sp>
        <p:nvSpPr>
          <p:cNvPr id="2" name="Titre 1"/>
          <p:cNvSpPr>
            <a:spLocks noGrp="1"/>
          </p:cNvSpPr>
          <p:nvPr>
            <p:ph type="title"/>
            <p:custDataLst>
              <p:tags r:id="rId5"/>
            </p:custDataLst>
          </p:nvPr>
        </p:nvSpPr>
        <p:spPr/>
        <p:txBody>
          <a:bodyPr/>
          <a:lstStyle/>
          <a:p>
            <a:r>
              <a:rPr lang="fr-FR" smtClean="0"/>
              <a:t>1.3 Un contexte monétaire accommodant</a:t>
            </a:r>
            <a:endParaRPr lang="fr-FR" dirty="0"/>
          </a:p>
        </p:txBody>
      </p:sp>
      <p:sp>
        <p:nvSpPr>
          <p:cNvPr id="3" name="Text Placeholder 2"/>
          <p:cNvSpPr>
            <a:spLocks noGrp="1"/>
          </p:cNvSpPr>
          <p:nvPr>
            <p:ph type="body" sz="quarter" idx="13"/>
            <p:custDataLst>
              <p:tags r:id="rId6"/>
            </p:custDataLst>
          </p:nvPr>
        </p:nvSpPr>
        <p:spPr>
          <a:xfrm>
            <a:off x="494665" y="1786750"/>
            <a:ext cx="4410000" cy="230188"/>
          </a:xfrm>
          <a:solidFill>
            <a:srgbClr val="848FA0"/>
          </a:solidFill>
        </p:spPr>
        <p:txBody>
          <a:bodyPr/>
          <a:lstStyle/>
          <a:p>
            <a:r>
              <a:rPr lang="fr-FR" dirty="0" smtClean="0"/>
              <a:t>Bilan des Banques Centrales</a:t>
            </a:r>
            <a:endParaRPr lang="fr-FR" dirty="0"/>
          </a:p>
        </p:txBody>
      </p:sp>
      <p:sp>
        <p:nvSpPr>
          <p:cNvPr id="17" name="Text Placeholder 16"/>
          <p:cNvSpPr>
            <a:spLocks noGrp="1"/>
          </p:cNvSpPr>
          <p:nvPr>
            <p:ph type="body" sz="quarter" idx="14"/>
            <p:custDataLst>
              <p:tags r:id="rId7"/>
            </p:custDataLst>
          </p:nvPr>
        </p:nvSpPr>
        <p:spPr>
          <a:xfrm>
            <a:off x="5027319" y="1786750"/>
            <a:ext cx="4410000" cy="230188"/>
          </a:xfrm>
          <a:solidFill>
            <a:srgbClr val="848FA0"/>
          </a:solidFill>
        </p:spPr>
        <p:txBody>
          <a:bodyPr/>
          <a:lstStyle/>
          <a:p>
            <a:r>
              <a:rPr lang="fr-FR" dirty="0" smtClean="0"/>
              <a:t>Prix à la consommation (hors alimentation &amp; énergie)</a:t>
            </a:r>
            <a:endParaRPr lang="fr-FR" dirty="0"/>
          </a:p>
        </p:txBody>
      </p:sp>
      <p:sp>
        <p:nvSpPr>
          <p:cNvPr id="4" name="Espace réservé du texte 3"/>
          <p:cNvSpPr>
            <a:spLocks noGrp="1"/>
          </p:cNvSpPr>
          <p:nvPr>
            <p:ph type="body" sz="quarter" idx="10"/>
            <p:custDataLst>
              <p:tags r:id="rId8"/>
            </p:custDataLst>
          </p:nvPr>
        </p:nvSpPr>
        <p:spPr/>
        <p:txBody>
          <a:bodyPr/>
          <a:lstStyle/>
          <a:p>
            <a:r>
              <a:rPr lang="fr-FR" dirty="0" smtClean="0"/>
              <a:t>Permis par la faible inflation</a:t>
            </a:r>
            <a:endParaRPr lang="fr-FR" dirty="0"/>
          </a:p>
        </p:txBody>
      </p:sp>
      <p:sp>
        <p:nvSpPr>
          <p:cNvPr id="11" name="Isosceles Triangle 10"/>
          <p:cNvSpPr/>
          <p:nvPr>
            <p:custDataLst>
              <p:tags r:id="rId9"/>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29" name="Rectangle 28"/>
          <p:cNvSpPr/>
          <p:nvPr>
            <p:custDataLst>
              <p:tags r:id="rId10"/>
            </p:custDataLst>
          </p:nvPr>
        </p:nvSpPr>
        <p:spPr>
          <a:xfrm>
            <a:off x="2059274" y="6510728"/>
            <a:ext cx="1997663" cy="200055"/>
          </a:xfrm>
          <a:prstGeom prst="rect">
            <a:avLst/>
          </a:prstGeom>
        </p:spPr>
        <p:txBody>
          <a:bodyPr wrap="none">
            <a:spAutoFit/>
          </a:bodyPr>
          <a:lstStyle/>
          <a:p>
            <a:r>
              <a:rPr lang="fr-FR" sz="700" dirty="0" smtClean="0"/>
              <a:t>Source : Rothschild &amp; Cie Gestion</a:t>
            </a:r>
            <a:r>
              <a:rPr lang="fr-FR" sz="700" dirty="0"/>
              <a:t> </a:t>
            </a:r>
            <a:r>
              <a:rPr lang="fr-FR" sz="700" dirty="0" smtClean="0"/>
              <a:t>- 11/2013 </a:t>
            </a:r>
            <a:endParaRPr lang="fr-FR" sz="700" dirty="0"/>
          </a:p>
        </p:txBody>
      </p:sp>
      <p:sp>
        <p:nvSpPr>
          <p:cNvPr id="51"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2" name="TextBox 4"/>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9</a:t>
            </a:r>
            <a:endParaRPr lang="fil-PH" b="0" dirty="0">
              <a:ea typeface="LF_Kai"/>
            </a:endParaRPr>
          </a:p>
        </p:txBody>
      </p:sp>
    </p:spTree>
    <p:custDataLst>
      <p:tags r:id="rId2"/>
    </p:custDataLst>
    <p:extLst>
      <p:ext uri="{BB962C8B-B14F-4D97-AF65-F5344CB8AC3E}">
        <p14:creationId xmlns:p14="http://schemas.microsoft.com/office/powerpoint/2010/main" val="61055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1.3 Un contexte monétaire accommodant</a:t>
            </a:r>
            <a:endParaRPr lang="fr-FR" dirty="0"/>
          </a:p>
        </p:txBody>
      </p:sp>
      <p:sp>
        <p:nvSpPr>
          <p:cNvPr id="6" name="Text Placeholder 5"/>
          <p:cNvSpPr>
            <a:spLocks noGrp="1"/>
          </p:cNvSpPr>
          <p:nvPr>
            <p:ph type="body" sz="quarter" idx="13"/>
            <p:custDataLst>
              <p:tags r:id="rId3"/>
            </p:custDataLst>
          </p:nvPr>
        </p:nvSpPr>
        <p:spPr>
          <a:xfrm>
            <a:off x="481965" y="1786750"/>
            <a:ext cx="4410000" cy="230188"/>
          </a:xfrm>
        </p:spPr>
        <p:txBody>
          <a:bodyPr/>
          <a:lstStyle/>
          <a:p>
            <a:r>
              <a:rPr lang="fr-FR" dirty="0" smtClean="0"/>
              <a:t>Etats-Unis – Taux 10 ans réel et inflation anticipée</a:t>
            </a:r>
            <a:endParaRPr lang="fr-FR" dirty="0"/>
          </a:p>
        </p:txBody>
      </p:sp>
      <p:sp>
        <p:nvSpPr>
          <p:cNvPr id="16" name="Text Placeholder 15"/>
          <p:cNvSpPr>
            <a:spLocks noGrp="1"/>
          </p:cNvSpPr>
          <p:nvPr>
            <p:ph type="body" sz="quarter" idx="14"/>
            <p:custDataLst>
              <p:tags r:id="rId4"/>
            </p:custDataLst>
          </p:nvPr>
        </p:nvSpPr>
        <p:spPr>
          <a:xfrm>
            <a:off x="5027319" y="1786750"/>
            <a:ext cx="4410000" cy="230188"/>
          </a:xfrm>
        </p:spPr>
        <p:txBody>
          <a:bodyPr/>
          <a:lstStyle/>
          <a:p>
            <a:r>
              <a:rPr lang="fr-FR" dirty="0" smtClean="0"/>
              <a:t>Allemagne  - Taux 10 ans réel et inflation anticipée  </a:t>
            </a:r>
            <a:endParaRPr lang="fr-FR" dirty="0"/>
          </a:p>
        </p:txBody>
      </p:sp>
      <p:sp>
        <p:nvSpPr>
          <p:cNvPr id="4" name="Espace réservé du texte 3"/>
          <p:cNvSpPr>
            <a:spLocks noGrp="1"/>
          </p:cNvSpPr>
          <p:nvPr>
            <p:ph type="body" sz="quarter" idx="10"/>
            <p:custDataLst>
              <p:tags r:id="rId5"/>
            </p:custDataLst>
          </p:nvPr>
        </p:nvSpPr>
        <p:spPr/>
        <p:txBody>
          <a:bodyPr/>
          <a:lstStyle/>
          <a:p>
            <a:r>
              <a:rPr lang="fr-FR" dirty="0" smtClean="0"/>
              <a:t>Avec une première phase de normalisation des taux</a:t>
            </a:r>
            <a:endParaRPr lang="fr-FR" dirty="0"/>
          </a:p>
        </p:txBody>
      </p:sp>
      <p:sp>
        <p:nvSpPr>
          <p:cNvPr id="9" name="Rectangle 8"/>
          <p:cNvSpPr/>
          <p:nvPr>
            <p:custDataLst>
              <p:tags r:id="rId6"/>
            </p:custDataLst>
          </p:nvPr>
        </p:nvSpPr>
        <p:spPr>
          <a:xfrm>
            <a:off x="5122986" y="5208629"/>
            <a:ext cx="3204723" cy="200055"/>
          </a:xfrm>
          <a:prstGeom prst="rect">
            <a:avLst/>
          </a:prstGeom>
        </p:spPr>
        <p:txBody>
          <a:bodyPr wrap="none">
            <a:spAutoFit/>
          </a:bodyPr>
          <a:lstStyle/>
          <a:p>
            <a:r>
              <a:rPr lang="fr-FR" sz="700" dirty="0" smtClean="0">
                <a:solidFill>
                  <a:srgbClr val="000000"/>
                </a:solidFill>
              </a:rPr>
              <a:t>Source : Rothschild &amp; Cie Gestion, Bloomberg - période 04/2011 – 11/2013 </a:t>
            </a:r>
            <a:endParaRPr lang="fr-FR" sz="700" dirty="0">
              <a:solidFill>
                <a:srgbClr val="000000"/>
              </a:solidFill>
            </a:endParaRPr>
          </a:p>
        </p:txBody>
      </p:sp>
      <p:pic>
        <p:nvPicPr>
          <p:cNvPr id="47216" name="Picture 111" descr="d12792e5-5794-4ec6-83f1-2bbedcbff796"/>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4953082" y="2011553"/>
            <a:ext cx="4667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8"/>
            </p:custDataLst>
          </p:nvPr>
        </p:nvSpPr>
        <p:spPr>
          <a:xfrm>
            <a:off x="588693" y="5208629"/>
            <a:ext cx="3204723" cy="200055"/>
          </a:xfrm>
          <a:prstGeom prst="rect">
            <a:avLst/>
          </a:prstGeom>
        </p:spPr>
        <p:txBody>
          <a:bodyPr wrap="none">
            <a:spAutoFit/>
          </a:bodyPr>
          <a:lstStyle/>
          <a:p>
            <a:r>
              <a:rPr lang="fr-FR" sz="700" dirty="0" smtClean="0">
                <a:solidFill>
                  <a:srgbClr val="000000"/>
                </a:solidFill>
              </a:rPr>
              <a:t>Source : Rothschild &amp; Cie Gestion, Bloomberg - période 01/2010 – 11/2013 </a:t>
            </a:r>
            <a:endParaRPr lang="fr-FR" sz="700" dirty="0">
              <a:solidFill>
                <a:srgbClr val="000000"/>
              </a:solidFill>
            </a:endParaRPr>
          </a:p>
        </p:txBody>
      </p:sp>
      <p:pic>
        <p:nvPicPr>
          <p:cNvPr id="47217" name="Picture 113" descr="ab901ca8-5ff7-463d-b19d-ff02a9617cbf"/>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307975" y="1978019"/>
            <a:ext cx="4667250" cy="322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Isosceles Triangle 11"/>
          <p:cNvSpPr/>
          <p:nvPr>
            <p:custDataLst>
              <p:tags r:id="rId10"/>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2"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3" name="TextBox 4"/>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10</a:t>
            </a:r>
            <a:endParaRPr lang="fil-PH" b="0" dirty="0">
              <a:ea typeface="LF_Kai"/>
            </a:endParaRPr>
          </a:p>
        </p:txBody>
      </p:sp>
    </p:spTree>
    <p:custDataLst>
      <p:tags r:id="rId1"/>
    </p:custDataLst>
    <p:extLst>
      <p:ext uri="{BB962C8B-B14F-4D97-AF65-F5344CB8AC3E}">
        <p14:creationId xmlns:p14="http://schemas.microsoft.com/office/powerpoint/2010/main" val="4056409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fr-FR" smtClean="0"/>
              <a:t>2. Stratégie d’Investissement</a:t>
            </a:r>
            <a:endParaRPr lang="fr-FR" dirty="0"/>
          </a:p>
        </p:txBody>
      </p:sp>
    </p:spTree>
    <p:custDataLst>
      <p:tags r:id="rId1"/>
    </p:custDataLst>
    <p:extLst>
      <p:ext uri="{BB962C8B-B14F-4D97-AF65-F5344CB8AC3E}">
        <p14:creationId xmlns:p14="http://schemas.microsoft.com/office/powerpoint/2010/main" val="367317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2.1  Stratégie de Taux</a:t>
            </a:r>
            <a:endParaRPr lang="fr-FR" dirty="0"/>
          </a:p>
        </p:txBody>
      </p:sp>
      <p:sp>
        <p:nvSpPr>
          <p:cNvPr id="5" name="Text Placeholder 4"/>
          <p:cNvSpPr>
            <a:spLocks noGrp="1"/>
          </p:cNvSpPr>
          <p:nvPr>
            <p:ph type="body" sz="quarter" idx="10"/>
            <p:custDataLst>
              <p:tags r:id="rId3"/>
            </p:custDataLst>
          </p:nvPr>
        </p:nvSpPr>
        <p:spPr>
          <a:xfrm>
            <a:off x="1967217" y="896939"/>
            <a:ext cx="7467600" cy="320675"/>
          </a:xfrm>
        </p:spPr>
        <p:txBody>
          <a:bodyPr/>
          <a:lstStyle/>
          <a:p>
            <a:r>
              <a:rPr lang="fr-FR" dirty="0" smtClean="0"/>
              <a:t>Une stratégie de gestion convexe : capter du rendement en limitant le risque lié à une éventuelle hausse des taux</a:t>
            </a:r>
            <a:endParaRPr lang="fr-FR" dirty="0"/>
          </a:p>
        </p:txBody>
      </p:sp>
      <p:sp>
        <p:nvSpPr>
          <p:cNvPr id="40" name="TextBox 39"/>
          <p:cNvSpPr txBox="1"/>
          <p:nvPr>
            <p:custDataLst>
              <p:tags r:id="rId4"/>
            </p:custDataLst>
          </p:nvPr>
        </p:nvSpPr>
        <p:spPr>
          <a:xfrm>
            <a:off x="1981730" y="1755229"/>
            <a:ext cx="7656255" cy="423469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1800" b="1" dirty="0"/>
              <a:t>Des taux historiquement bas</a:t>
            </a:r>
          </a:p>
          <a:p>
            <a:pPr marL="285750" indent="-285750">
              <a:lnSpc>
                <a:spcPct val="150000"/>
              </a:lnSpc>
              <a:buClr>
                <a:srgbClr val="92D050"/>
              </a:buClr>
              <a:buFont typeface="Wingdings 3" panose="05040102010807070707" pitchFamily="18" charset="2"/>
              <a:buChar char=""/>
            </a:pPr>
            <a:r>
              <a:rPr lang="fr-FR" sz="1800" dirty="0" smtClean="0">
                <a:latin typeface="Arial" pitchFamily="34" charset="0"/>
                <a:cs typeface="Arial" pitchFamily="34" charset="0"/>
              </a:rPr>
              <a:t>Se protéger contre la hausse des taux et l’accompagner</a:t>
            </a:r>
          </a:p>
          <a:p>
            <a:pPr marL="285750" indent="-285750">
              <a:lnSpc>
                <a:spcPct val="150000"/>
              </a:lnSpc>
              <a:buClr>
                <a:srgbClr val="92D050"/>
              </a:buClr>
              <a:buFont typeface="Wingdings 3" panose="05040102010807070707" pitchFamily="18" charset="2"/>
              <a:buChar char=""/>
            </a:pPr>
            <a:r>
              <a:rPr lang="fr-FR" sz="1800" dirty="0" smtClean="0">
                <a:latin typeface="Arial" pitchFamily="34" charset="0"/>
                <a:cs typeface="Arial" pitchFamily="34" charset="0"/>
              </a:rPr>
              <a:t>Favoriser les maturités intermédiaires</a:t>
            </a:r>
          </a:p>
          <a:p>
            <a:endParaRPr lang="fr-FR" sz="1800" dirty="0">
              <a:latin typeface="Arial" pitchFamily="34" charset="0"/>
              <a:cs typeface="Arial" pitchFamily="34" charset="0"/>
            </a:endParaRPr>
          </a:p>
          <a:p>
            <a:endParaRPr lang="fr-FR" sz="1800" dirty="0" smtClean="0">
              <a:latin typeface="Arial" pitchFamily="34" charset="0"/>
              <a:cs typeface="Arial" pitchFamily="34" charset="0"/>
            </a:endParaRPr>
          </a:p>
          <a:p>
            <a:r>
              <a:rPr lang="fr-FR" sz="1800" b="1" dirty="0"/>
              <a:t>Des opportunités à saisir</a:t>
            </a:r>
          </a:p>
          <a:p>
            <a:pPr marL="285750" indent="-285750">
              <a:lnSpc>
                <a:spcPct val="150000"/>
              </a:lnSpc>
              <a:buClr>
                <a:srgbClr val="92D050"/>
              </a:buClr>
              <a:buFont typeface="Wingdings 3" panose="05040102010807070707" pitchFamily="18" charset="2"/>
              <a:buChar char=""/>
            </a:pPr>
            <a:r>
              <a:rPr lang="fr-FR" sz="1800" dirty="0" err="1">
                <a:latin typeface="Arial" pitchFamily="34" charset="0"/>
                <a:cs typeface="Arial" pitchFamily="34" charset="0"/>
              </a:rPr>
              <a:t>Corporates</a:t>
            </a:r>
            <a:r>
              <a:rPr lang="fr-FR" sz="1800" dirty="0">
                <a:latin typeface="Arial" pitchFamily="34" charset="0"/>
                <a:cs typeface="Arial" pitchFamily="34" charset="0"/>
              </a:rPr>
              <a:t> BBB </a:t>
            </a:r>
          </a:p>
          <a:p>
            <a:pPr marL="285750" indent="-285750">
              <a:lnSpc>
                <a:spcPct val="150000"/>
              </a:lnSpc>
              <a:buClr>
                <a:srgbClr val="92D050"/>
              </a:buClr>
              <a:buFont typeface="Wingdings 3" panose="05040102010807070707" pitchFamily="18" charset="2"/>
              <a:buChar char=""/>
            </a:pPr>
            <a:r>
              <a:rPr lang="fr-FR" sz="1800" dirty="0">
                <a:latin typeface="Arial" pitchFamily="34" charset="0"/>
                <a:cs typeface="Arial" pitchFamily="34" charset="0"/>
              </a:rPr>
              <a:t>Financières :</a:t>
            </a:r>
          </a:p>
          <a:p>
            <a:pPr marL="715563" lvl="2" indent="-285750">
              <a:lnSpc>
                <a:spcPct val="150000"/>
              </a:lnSpc>
              <a:buClr>
                <a:srgbClr val="92D050"/>
              </a:buClr>
              <a:buFont typeface="Arial" panose="020B0604020202020204" pitchFamily="34" charset="0"/>
              <a:buChar char="•"/>
            </a:pPr>
            <a:r>
              <a:rPr lang="fr-FR" sz="1400" dirty="0">
                <a:latin typeface="Arial" pitchFamily="34" charset="0"/>
                <a:cs typeface="Arial" pitchFamily="34" charset="0"/>
              </a:rPr>
              <a:t>Pays </a:t>
            </a:r>
            <a:r>
              <a:rPr lang="fr-FR" sz="1400" dirty="0" err="1">
                <a:latin typeface="Arial" pitchFamily="34" charset="0"/>
                <a:cs typeface="Arial" pitchFamily="34" charset="0"/>
              </a:rPr>
              <a:t>core</a:t>
            </a:r>
            <a:r>
              <a:rPr lang="fr-FR" sz="1400" dirty="0">
                <a:latin typeface="Arial" pitchFamily="34" charset="0"/>
                <a:cs typeface="Arial" pitchFamily="34" charset="0"/>
              </a:rPr>
              <a:t> : dettes subordonnées</a:t>
            </a:r>
          </a:p>
          <a:p>
            <a:pPr marL="715563" lvl="2" indent="-285750">
              <a:lnSpc>
                <a:spcPct val="150000"/>
              </a:lnSpc>
              <a:buClr>
                <a:srgbClr val="92D050"/>
              </a:buClr>
              <a:buFont typeface="Arial" panose="020B0604020202020204" pitchFamily="34" charset="0"/>
              <a:buChar char="•"/>
            </a:pPr>
            <a:r>
              <a:rPr lang="fr-FR" sz="1400" dirty="0">
                <a:latin typeface="Arial" pitchFamily="34" charset="0"/>
                <a:cs typeface="Arial" pitchFamily="34" charset="0"/>
              </a:rPr>
              <a:t>Pays périphériques : dettes senior</a:t>
            </a:r>
          </a:p>
          <a:p>
            <a:pPr marL="285750" indent="-285750">
              <a:lnSpc>
                <a:spcPct val="150000"/>
              </a:lnSpc>
              <a:buClr>
                <a:srgbClr val="92D050"/>
              </a:buClr>
              <a:buFont typeface="Wingdings 3" panose="05040102010807070707" pitchFamily="18" charset="2"/>
              <a:buChar char=""/>
            </a:pPr>
            <a:r>
              <a:rPr lang="fr-FR" sz="1800" dirty="0">
                <a:solidFill>
                  <a:srgbClr val="A3D400"/>
                </a:solidFill>
                <a:latin typeface="Arial" pitchFamily="34" charset="0"/>
                <a:cs typeface="Arial" pitchFamily="34" charset="0"/>
              </a:rPr>
              <a:t>Bond picking</a:t>
            </a:r>
          </a:p>
          <a:p>
            <a:pPr marL="285750" indent="-285750">
              <a:lnSpc>
                <a:spcPct val="150000"/>
              </a:lnSpc>
              <a:buClr>
                <a:srgbClr val="92D050"/>
              </a:buClr>
              <a:buFont typeface="Wingdings 3" panose="05040102010807070707" pitchFamily="18" charset="2"/>
              <a:buChar char=""/>
            </a:pPr>
            <a:r>
              <a:rPr lang="fr-FR" sz="1800" dirty="0">
                <a:solidFill>
                  <a:srgbClr val="A3D400"/>
                </a:solidFill>
                <a:latin typeface="Arial" pitchFamily="34" charset="0"/>
                <a:cs typeface="Arial" pitchFamily="34" charset="0"/>
              </a:rPr>
              <a:t>Gestion réactive : saisir les mouvements de volatilité des marchés</a:t>
            </a:r>
          </a:p>
        </p:txBody>
      </p:sp>
      <p:sp>
        <p:nvSpPr>
          <p:cNvPr id="4" name="TextBox 3"/>
          <p:cNvSpPr txBox="1"/>
          <p:nvPr>
            <p:custDataLst>
              <p:tags r:id="rId5"/>
            </p:custDataLst>
          </p:nvPr>
        </p:nvSpPr>
        <p:spPr>
          <a:xfrm>
            <a:off x="5138736" y="2812482"/>
            <a:ext cx="2974481" cy="29527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fr-FR" sz="1800" b="1" dirty="0" smtClean="0">
                <a:solidFill>
                  <a:srgbClr val="00B0F0"/>
                </a:solidFill>
                <a:latin typeface="Arial" pitchFamily="34" charset="0"/>
                <a:cs typeface="Arial" pitchFamily="34" charset="0"/>
              </a:rPr>
              <a:t>Sensibilité faible</a:t>
            </a:r>
          </a:p>
        </p:txBody>
      </p:sp>
      <p:sp>
        <p:nvSpPr>
          <p:cNvPr id="15" name="TextBox 14"/>
          <p:cNvSpPr txBox="1"/>
          <p:nvPr>
            <p:custDataLst>
              <p:tags r:id="rId6"/>
            </p:custDataLst>
          </p:nvPr>
        </p:nvSpPr>
        <p:spPr>
          <a:xfrm>
            <a:off x="5472592" y="6047555"/>
            <a:ext cx="3965987" cy="295277"/>
          </a:xfrm>
          <a:prstGeom prst="rect">
            <a:avLst/>
          </a:prstGeom>
          <a:noFill/>
          <a:ln>
            <a:noFill/>
          </a:ln>
        </p:spPr>
        <p:txBody>
          <a:bodyPr vert="horz" wrap="square" lIns="0" tIns="0" rIns="0" bIns="0" numCol="1" rtlCol="0" anchor="ctr" anchorCtr="0" compatLnSpc="1">
            <a:prstTxWarp prst="textNoShape">
              <a:avLst/>
            </a:prstTxWarp>
            <a:noAutofit/>
          </a:bodyPr>
          <a:lstStyle/>
          <a:p>
            <a:pPr algn="r"/>
            <a:r>
              <a:rPr lang="fr-FR" sz="1800" b="1" dirty="0">
                <a:solidFill>
                  <a:srgbClr val="00B0F0"/>
                </a:solidFill>
                <a:latin typeface="Arial" pitchFamily="34" charset="0"/>
                <a:cs typeface="Arial" pitchFamily="34" charset="0"/>
              </a:rPr>
              <a:t>Capter les primes de risques</a:t>
            </a:r>
          </a:p>
        </p:txBody>
      </p:sp>
      <p:sp>
        <p:nvSpPr>
          <p:cNvPr id="23" name="Isosceles Triangle 22"/>
          <p:cNvSpPr/>
          <p:nvPr>
            <p:custDataLst>
              <p:tags r:id="rId7"/>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37" name="Isosceles Triangle 22"/>
          <p:cNvSpPr/>
          <p:nvPr>
            <p:custDataLst>
              <p:tags r:id="rId8"/>
            </p:custDataLst>
          </p:nvPr>
        </p:nvSpPr>
        <p:spPr bwMode="auto">
          <a:xfrm rot="5400000">
            <a:off x="6001746" y="2890583"/>
            <a:ext cx="313366" cy="180045"/>
          </a:xfrm>
          <a:prstGeom prst="triangle">
            <a:avLst>
              <a:gd name="adj" fmla="val 47849"/>
            </a:avLst>
          </a:prstGeom>
          <a:solidFill>
            <a:schemeClr val="accent2"/>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38" name="Isosceles Triangle 22"/>
          <p:cNvSpPr/>
          <p:nvPr>
            <p:custDataLst>
              <p:tags r:id="rId9"/>
            </p:custDataLst>
          </p:nvPr>
        </p:nvSpPr>
        <p:spPr bwMode="auto">
          <a:xfrm rot="5400000">
            <a:off x="6001747" y="6114216"/>
            <a:ext cx="313366" cy="180045"/>
          </a:xfrm>
          <a:prstGeom prst="triangle">
            <a:avLst>
              <a:gd name="adj" fmla="val 47849"/>
            </a:avLst>
          </a:prstGeom>
          <a:solidFill>
            <a:schemeClr val="accent2"/>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77"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78" name="TextBox 4"/>
          <p:cNvSpPr txBox="1"/>
          <p:nvPr>
            <p:custDataLst>
              <p:tags r:id="rId1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12</a:t>
            </a:r>
            <a:endParaRPr lang="fil-PH" b="0" dirty="0">
              <a:ea typeface="LF_Kai"/>
            </a:endParaRPr>
          </a:p>
        </p:txBody>
      </p:sp>
    </p:spTree>
    <p:custDataLst>
      <p:tags r:id="rId1"/>
    </p:custDataLst>
    <p:extLst>
      <p:ext uri="{BB962C8B-B14F-4D97-AF65-F5344CB8AC3E}">
        <p14:creationId xmlns:p14="http://schemas.microsoft.com/office/powerpoint/2010/main" val="212236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8bc20fe8-8d8d-4f30-9c23-37f341f9196d"/>
          <p:cNvPicPr>
            <a:picLocks noChangeAspect="1" noChangeArrowheads="1"/>
          </p:cNvPicPr>
          <p:nvPr>
            <p:custDataLst>
              <p:tags r:id="rId2"/>
            </p:custDataLst>
          </p:nvPr>
        </p:nvPicPr>
        <p:blipFill>
          <a:blip r:embed="rId17">
            <a:extLst>
              <a:ext uri="{28A0092B-C50C-407E-A947-70E740481C1C}">
                <a14:useLocalDpi xmlns:a14="http://schemas.microsoft.com/office/drawing/2010/main" val="0"/>
              </a:ext>
            </a:extLst>
          </a:blip>
          <a:srcRect/>
          <a:stretch>
            <a:fillRect/>
          </a:stretch>
        </p:blipFill>
        <p:spPr bwMode="auto">
          <a:xfrm>
            <a:off x="1927277" y="1815429"/>
            <a:ext cx="759142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3"/>
            </p:custDataLst>
          </p:nvPr>
        </p:nvSpPr>
        <p:spPr/>
        <p:txBody>
          <a:bodyPr/>
          <a:lstStyle/>
          <a:p>
            <a:r>
              <a:rPr lang="fr-FR" smtClean="0"/>
              <a:t>2.2 Marchés de taux</a:t>
            </a:r>
            <a:endParaRPr lang="fr-FR" dirty="0"/>
          </a:p>
        </p:txBody>
      </p:sp>
      <p:sp>
        <p:nvSpPr>
          <p:cNvPr id="3" name="Text Placeholder 2"/>
          <p:cNvSpPr>
            <a:spLocks noGrp="1"/>
          </p:cNvSpPr>
          <p:nvPr>
            <p:ph type="body" sz="quarter" idx="13"/>
            <p:custDataLst>
              <p:tags r:id="rId4"/>
            </p:custDataLst>
          </p:nvPr>
        </p:nvSpPr>
        <p:spPr>
          <a:xfrm>
            <a:off x="1980565" y="1536029"/>
            <a:ext cx="7465207" cy="230188"/>
          </a:xfrm>
        </p:spPr>
        <p:txBody>
          <a:bodyPr/>
          <a:lstStyle/>
          <a:p>
            <a:r>
              <a:rPr lang="fr-FR" dirty="0" err="1" smtClean="0"/>
              <a:t>Investment</a:t>
            </a:r>
            <a:r>
              <a:rPr lang="fr-FR" dirty="0" smtClean="0"/>
              <a:t> Grade : </a:t>
            </a:r>
            <a:r>
              <a:rPr lang="fr-FR" dirty="0" err="1"/>
              <a:t>s</a:t>
            </a:r>
            <a:r>
              <a:rPr lang="fr-FR" dirty="0" err="1" smtClean="0"/>
              <a:t>preads</a:t>
            </a:r>
            <a:r>
              <a:rPr lang="fr-FR" dirty="0" smtClean="0"/>
              <a:t> de crédit par rating (hors financières)</a:t>
            </a:r>
            <a:endParaRPr lang="fr-FR" dirty="0"/>
          </a:p>
        </p:txBody>
      </p:sp>
      <p:sp>
        <p:nvSpPr>
          <p:cNvPr id="5" name="Text Placeholder 4"/>
          <p:cNvSpPr>
            <a:spLocks noGrp="1"/>
          </p:cNvSpPr>
          <p:nvPr>
            <p:ph type="body" sz="quarter" idx="10"/>
            <p:custDataLst>
              <p:tags r:id="rId5"/>
            </p:custDataLst>
          </p:nvPr>
        </p:nvSpPr>
        <p:spPr/>
        <p:txBody>
          <a:bodyPr/>
          <a:lstStyle/>
          <a:p>
            <a:r>
              <a:rPr lang="fr-FR" dirty="0"/>
              <a:t>L’</a:t>
            </a:r>
            <a:r>
              <a:rPr lang="fr-FR" dirty="0" err="1"/>
              <a:t>Investment</a:t>
            </a:r>
            <a:r>
              <a:rPr lang="fr-FR" dirty="0"/>
              <a:t> Grade : capter les primes de crédit</a:t>
            </a:r>
          </a:p>
        </p:txBody>
      </p:sp>
      <p:sp>
        <p:nvSpPr>
          <p:cNvPr id="29" name="shpStrapLine"/>
          <p:cNvSpPr>
            <a:spLocks noChangeArrowheads="1"/>
          </p:cNvSpPr>
          <p:nvPr>
            <p:custDataLst>
              <p:tags r:id="rId6"/>
            </p:custDataLst>
          </p:nvPr>
        </p:nvSpPr>
        <p:spPr bwMode="gray">
          <a:xfrm>
            <a:off x="1822936" y="5744891"/>
            <a:ext cx="7696253"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tIns="0" rIns="0" bIns="0" anchor="b" anchorCtr="0">
            <a:spAutoFit/>
          </a:bodyPr>
          <a:lstStyle/>
          <a:p>
            <a:pPr eaLnBrk="0" hangingPunct="0"/>
            <a:r>
              <a:rPr lang="fr-FR" sz="1600" dirty="0" smtClean="0">
                <a:solidFill>
                  <a:srgbClr val="73B300"/>
                </a:solidFill>
                <a:latin typeface="Georgia" pitchFamily="18" charset="0"/>
                <a:ea typeface="LF_Kai"/>
                <a:cs typeface="+mn-cs"/>
              </a:rPr>
              <a:t>Une grande dispersion dans le marché : le BBB, deux fois plus rémunérateur que le A</a:t>
            </a:r>
            <a:endParaRPr lang="fr-FR" sz="1600" dirty="0">
              <a:solidFill>
                <a:srgbClr val="73B300"/>
              </a:solidFill>
              <a:latin typeface="Georgia" pitchFamily="18" charset="0"/>
              <a:ea typeface="LF_Kai"/>
              <a:cs typeface="+mn-cs"/>
            </a:endParaRPr>
          </a:p>
        </p:txBody>
      </p:sp>
      <p:sp>
        <p:nvSpPr>
          <p:cNvPr id="31" name="Rectangular Callout 30"/>
          <p:cNvSpPr/>
          <p:nvPr>
            <p:custDataLst>
              <p:tags r:id="rId7"/>
            </p:custDataLst>
          </p:nvPr>
        </p:nvSpPr>
        <p:spPr bwMode="auto">
          <a:xfrm>
            <a:off x="5130117" y="2016330"/>
            <a:ext cx="3243643" cy="457424"/>
          </a:xfrm>
          <a:prstGeom prst="wedgeRectCallout">
            <a:avLst>
              <a:gd name="adj1" fmla="val 71245"/>
              <a:gd name="adj2" fmla="val 180105"/>
            </a:avLst>
          </a:prstGeom>
          <a:solidFill>
            <a:schemeClr val="bg1">
              <a:lumMod val="85000"/>
              <a:alpha val="42000"/>
            </a:schemeClr>
          </a:solidFill>
          <a:ln w="12700" cap="flat" cmpd="sng" algn="ctr">
            <a:solidFill>
              <a:srgbClr val="92D05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r>
              <a:rPr lang="fr-FR" dirty="0" smtClean="0">
                <a:latin typeface="Arial" pitchFamily="-112" charset="0"/>
              </a:rPr>
              <a:t>Des </a:t>
            </a:r>
            <a:r>
              <a:rPr lang="fr-FR" dirty="0" err="1" smtClean="0">
                <a:latin typeface="Arial" pitchFamily="-112" charset="0"/>
              </a:rPr>
              <a:t>spreads</a:t>
            </a:r>
            <a:r>
              <a:rPr lang="fr-FR" dirty="0" smtClean="0">
                <a:latin typeface="Arial" pitchFamily="-112" charset="0"/>
              </a:rPr>
              <a:t> resserrés, mais le BBB est très attractif. </a:t>
            </a:r>
          </a:p>
          <a:p>
            <a:pPr algn="ctr" eaLnBrk="0" hangingPunct="0">
              <a:spcBef>
                <a:spcPct val="50000"/>
              </a:spcBef>
            </a:pPr>
            <a:r>
              <a:rPr lang="fr-FR" dirty="0" smtClean="0">
                <a:latin typeface="Arial" pitchFamily="-112" charset="0"/>
              </a:rPr>
              <a:t>Des opportunités à saisir.</a:t>
            </a:r>
            <a:endParaRPr kumimoji="0" lang="fr-FR" b="0" i="0" u="none" strike="noStrike" cap="none" normalizeH="0" baseline="0" dirty="0">
              <a:ln>
                <a:noFill/>
              </a:ln>
              <a:solidFill>
                <a:schemeClr val="tx1"/>
              </a:solidFill>
              <a:effectLst/>
              <a:latin typeface="Arial" pitchFamily="-112" charset="0"/>
            </a:endParaRPr>
          </a:p>
        </p:txBody>
      </p:sp>
      <p:sp>
        <p:nvSpPr>
          <p:cNvPr id="6" name="Right Arrow 5"/>
          <p:cNvSpPr/>
          <p:nvPr>
            <p:custDataLst>
              <p:tags r:id="rId8"/>
            </p:custDataLst>
          </p:nvPr>
        </p:nvSpPr>
        <p:spPr bwMode="auto">
          <a:xfrm>
            <a:off x="1827696" y="4458127"/>
            <a:ext cx="258279" cy="450115"/>
          </a:xfrm>
          <a:prstGeom prst="rightArrow">
            <a:avLst/>
          </a:prstGeom>
          <a:solidFill>
            <a:srgbClr val="73B200"/>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7" name="TextBox 6"/>
          <p:cNvSpPr txBox="1"/>
          <p:nvPr>
            <p:custDataLst>
              <p:tags r:id="rId9"/>
            </p:custDataLst>
          </p:nvPr>
        </p:nvSpPr>
        <p:spPr>
          <a:xfrm>
            <a:off x="343752" y="4431629"/>
            <a:ext cx="1515939" cy="647700"/>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smtClean="0">
                <a:latin typeface="Arial" pitchFamily="34" charset="0"/>
                <a:cs typeface="Arial" pitchFamily="34" charset="0"/>
              </a:rPr>
              <a:t>Pas de différentiation, le marché est homogène</a:t>
            </a:r>
            <a:endParaRPr lang="fr-FR" b="1" dirty="0">
              <a:latin typeface="Arial" pitchFamily="34" charset="0"/>
              <a:cs typeface="Arial" pitchFamily="34" charset="0"/>
            </a:endParaRPr>
          </a:p>
        </p:txBody>
      </p:sp>
      <p:sp>
        <p:nvSpPr>
          <p:cNvPr id="15" name="Oval 14"/>
          <p:cNvSpPr/>
          <p:nvPr>
            <p:custDataLst>
              <p:tags r:id="rId10"/>
            </p:custDataLst>
          </p:nvPr>
        </p:nvSpPr>
        <p:spPr bwMode="auto">
          <a:xfrm>
            <a:off x="8660823" y="3877445"/>
            <a:ext cx="597478" cy="878033"/>
          </a:xfrm>
          <a:prstGeom prst="ellipse">
            <a:avLst/>
          </a:prstGeom>
          <a:noFill/>
          <a:ln w="15875" cap="flat" cmpd="sng" algn="ctr">
            <a:solidFill>
              <a:srgbClr val="73B2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16" name="Oval 15"/>
          <p:cNvSpPr/>
          <p:nvPr>
            <p:custDataLst>
              <p:tags r:id="rId11"/>
            </p:custDataLst>
          </p:nvPr>
        </p:nvSpPr>
        <p:spPr bwMode="auto">
          <a:xfrm>
            <a:off x="2177276" y="4165106"/>
            <a:ext cx="503579" cy="743136"/>
          </a:xfrm>
          <a:prstGeom prst="ellipse">
            <a:avLst/>
          </a:prstGeom>
          <a:noFill/>
          <a:ln w="15875" cap="flat" cmpd="sng" algn="ctr">
            <a:solidFill>
              <a:srgbClr val="73B200"/>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17" name="Isosceles Triangle 16"/>
          <p:cNvSpPr/>
          <p:nvPr>
            <p:custDataLst>
              <p:tags r:id="rId12"/>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7" name="shpChapterHeading"/>
          <p:cNvSpPr txBox="1"/>
          <p:nvPr>
            <p:custDataLst>
              <p:tags r:id="rId1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8" name="TextBox 4"/>
          <p:cNvSpPr txBox="1"/>
          <p:nvPr>
            <p:custDataLst>
              <p:tags r:id="rId1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13</a:t>
            </a:r>
            <a:endParaRPr lang="fil-PH" b="0" dirty="0">
              <a:ea typeface="LF_Kai"/>
            </a:endParaRPr>
          </a:p>
        </p:txBody>
      </p:sp>
    </p:spTree>
    <p:custDataLst>
      <p:tags r:id="rId1"/>
    </p:custDataLst>
    <p:extLst>
      <p:ext uri="{BB962C8B-B14F-4D97-AF65-F5344CB8AC3E}">
        <p14:creationId xmlns:p14="http://schemas.microsoft.com/office/powerpoint/2010/main" val="1605845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custDataLst>
              <p:tags r:id="rId2"/>
            </p:custDataLst>
          </p:nvPr>
        </p:nvSpPr>
        <p:spPr bwMode="auto">
          <a:xfrm>
            <a:off x="1987417" y="1755108"/>
            <a:ext cx="7464425" cy="233363"/>
          </a:xfrm>
          <a:prstGeom prst="rect">
            <a:avLst/>
          </a:prstGeom>
          <a:solidFill>
            <a:srgbClr val="848FA0"/>
          </a:solidFill>
          <a:ln>
            <a:noFill/>
          </a:ln>
          <a:effectLst/>
          <a:extLst/>
        </p:spPr>
        <p:txBody>
          <a:bodyPr lIns="72000" tIns="0" rIns="36000" bIns="0" anchor="ctr"/>
          <a:lstStyle/>
          <a:p>
            <a:pPr eaLnBrk="0" hangingPunct="0">
              <a:spcBef>
                <a:spcPct val="50000"/>
              </a:spcBef>
              <a:defRPr/>
            </a:pPr>
            <a:r>
              <a:rPr lang="fr-FR" b="1" dirty="0" smtClean="0">
                <a:solidFill>
                  <a:schemeClr val="bg1"/>
                </a:solidFill>
                <a:latin typeface="+mn-lt"/>
              </a:rPr>
              <a:t>Evolution des </a:t>
            </a:r>
            <a:r>
              <a:rPr lang="fr-FR" b="1" dirty="0" err="1" smtClean="0">
                <a:solidFill>
                  <a:schemeClr val="bg1"/>
                </a:solidFill>
                <a:latin typeface="+mn-lt"/>
              </a:rPr>
              <a:t>spreads</a:t>
            </a:r>
            <a:r>
              <a:rPr lang="fr-FR" b="1" dirty="0" smtClean="0">
                <a:solidFill>
                  <a:schemeClr val="bg1"/>
                </a:solidFill>
                <a:latin typeface="+mn-lt"/>
              </a:rPr>
              <a:t> des obligations financières</a:t>
            </a:r>
            <a:endParaRPr lang="fr-FR" b="1" dirty="0">
              <a:solidFill>
                <a:schemeClr val="bg1"/>
              </a:solidFill>
              <a:latin typeface="+mn-lt"/>
            </a:endParaRPr>
          </a:p>
        </p:txBody>
      </p:sp>
      <p:sp>
        <p:nvSpPr>
          <p:cNvPr id="24" name="Title 1"/>
          <p:cNvSpPr>
            <a:spLocks noGrp="1"/>
          </p:cNvSpPr>
          <p:nvPr>
            <p:ph type="title"/>
            <p:custDataLst>
              <p:tags r:id="rId3"/>
            </p:custDataLst>
          </p:nvPr>
        </p:nvSpPr>
        <p:spPr>
          <a:xfrm>
            <a:off x="1982709" y="485779"/>
            <a:ext cx="7463064" cy="352425"/>
          </a:xfrm>
        </p:spPr>
        <p:txBody>
          <a:bodyPr/>
          <a:lstStyle/>
          <a:p>
            <a:r>
              <a:rPr lang="fr-FR" smtClean="0"/>
              <a:t>2.2 Marchés de taux</a:t>
            </a:r>
            <a:endParaRPr lang="fr-FR" dirty="0"/>
          </a:p>
        </p:txBody>
      </p:sp>
      <p:sp>
        <p:nvSpPr>
          <p:cNvPr id="30" name="shpSlideDescription"/>
          <p:cNvSpPr txBox="1"/>
          <p:nvPr>
            <p:custDataLst>
              <p:tags r:id="rId4"/>
            </p:custDataLst>
          </p:nvPr>
        </p:nvSpPr>
        <p:spPr>
          <a:xfrm>
            <a:off x="1981199" y="868364"/>
            <a:ext cx="7467600" cy="661986"/>
          </a:xfrm>
          <a:prstGeom prst="rect">
            <a:avLst/>
          </a:prstGeom>
          <a:noFill/>
          <a:ln>
            <a:noFill/>
          </a:ln>
        </p:spPr>
        <p:txBody>
          <a:bodyPr vert="horz" wrap="square" lIns="0" tIns="0" rIns="0" bIns="108000" numCol="1" anchor="t"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r-FR" dirty="0"/>
              <a:t>Le marché du crédit : l’opportunité </a:t>
            </a:r>
            <a:r>
              <a:rPr lang="fr-FR" dirty="0" smtClean="0"/>
              <a:t>bancaire</a:t>
            </a:r>
          </a:p>
        </p:txBody>
      </p:sp>
      <p:pic>
        <p:nvPicPr>
          <p:cNvPr id="15362" name="Picture 2" descr="81366c23-20e2-466a-b81d-740baa9b6260"/>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733549" y="2111859"/>
            <a:ext cx="77914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hpStrapLine"/>
          <p:cNvSpPr>
            <a:spLocks noChangeArrowheads="1"/>
          </p:cNvSpPr>
          <p:nvPr>
            <p:custDataLst>
              <p:tags r:id="rId6"/>
            </p:custDataLst>
          </p:nvPr>
        </p:nvSpPr>
        <p:spPr bwMode="gray">
          <a:xfrm>
            <a:off x="1981200" y="5787867"/>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marL="0" lvl="2" eaLnBrk="0" hangingPunct="0"/>
            <a:r>
              <a:rPr lang="fr-FR" sz="1600" dirty="0">
                <a:solidFill>
                  <a:srgbClr val="73B200"/>
                </a:solidFill>
                <a:latin typeface="Georgia" pitchFamily="18" charset="0"/>
                <a:ea typeface="LF_Kai"/>
                <a:cs typeface="+mn-cs"/>
              </a:rPr>
              <a:t>Des écarts de rendement importants entre les différents rangs de subordination</a:t>
            </a:r>
          </a:p>
        </p:txBody>
      </p:sp>
      <p:sp>
        <p:nvSpPr>
          <p:cNvPr id="10" name="Isosceles Triangle 9"/>
          <p:cNvSpPr/>
          <p:nvPr>
            <p:custDataLst>
              <p:tags r:id="rId7"/>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0" name="shpChapterHeading"/>
          <p:cNvSpPr txBox="1"/>
          <p:nvPr>
            <p:custDataLst>
              <p:tags r:id="rId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1" name="TextBox 4"/>
          <p:cNvSpPr txBox="1"/>
          <p:nvPr>
            <p:custDataLst>
              <p:tags r:id="rId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14</a:t>
            </a:r>
            <a:endParaRPr lang="fil-PH" b="0" dirty="0">
              <a:ea typeface="LF_Kai"/>
            </a:endParaRPr>
          </a:p>
        </p:txBody>
      </p:sp>
    </p:spTree>
    <p:custDataLst>
      <p:tags r:id="rId1"/>
    </p:custDataLst>
    <p:extLst>
      <p:ext uri="{BB962C8B-B14F-4D97-AF65-F5344CB8AC3E}">
        <p14:creationId xmlns:p14="http://schemas.microsoft.com/office/powerpoint/2010/main" val="129859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2.2 Marchés de taux</a:t>
            </a:r>
            <a:endParaRPr lang="fr-FR" dirty="0"/>
          </a:p>
        </p:txBody>
      </p:sp>
      <p:sp>
        <p:nvSpPr>
          <p:cNvPr id="5" name="Text Placeholder 4"/>
          <p:cNvSpPr>
            <a:spLocks noGrp="1"/>
          </p:cNvSpPr>
          <p:nvPr>
            <p:ph type="body" sz="quarter" idx="10"/>
            <p:custDataLst>
              <p:tags r:id="rId3"/>
            </p:custDataLst>
          </p:nvPr>
        </p:nvSpPr>
        <p:spPr/>
        <p:txBody>
          <a:bodyPr/>
          <a:lstStyle/>
          <a:p>
            <a:r>
              <a:rPr lang="fr-FR" dirty="0"/>
              <a:t>Des spreads de crédit </a:t>
            </a:r>
            <a:r>
              <a:rPr lang="fr-FR" dirty="0" smtClean="0"/>
              <a:t>attractifs sur l’</a:t>
            </a:r>
            <a:r>
              <a:rPr lang="fr-FR" dirty="0" err="1" smtClean="0"/>
              <a:t>Investment</a:t>
            </a:r>
            <a:r>
              <a:rPr lang="fr-FR" dirty="0" smtClean="0"/>
              <a:t> Grade</a:t>
            </a:r>
            <a:endParaRPr lang="fr-FR" dirty="0"/>
          </a:p>
        </p:txBody>
      </p:sp>
      <p:sp>
        <p:nvSpPr>
          <p:cNvPr id="28" name="shpStrapLine"/>
          <p:cNvSpPr>
            <a:spLocks noChangeArrowheads="1"/>
          </p:cNvSpPr>
          <p:nvPr>
            <p:custDataLst>
              <p:tags r:id="rId4"/>
            </p:custDataLst>
          </p:nvPr>
        </p:nvSpPr>
        <p:spPr bwMode="gray">
          <a:xfrm>
            <a:off x="1996022" y="5729718"/>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chorCtr="0">
            <a:spAutoFit/>
          </a:bodyPr>
          <a:lstStyle/>
          <a:p>
            <a:pPr eaLnBrk="0" hangingPunct="0"/>
            <a:r>
              <a:rPr lang="fr-FR" sz="1600" dirty="0" smtClean="0">
                <a:solidFill>
                  <a:srgbClr val="73B300"/>
                </a:solidFill>
                <a:latin typeface="Georgia" pitchFamily="18" charset="0"/>
                <a:ea typeface="LF_Kai"/>
                <a:cs typeface="+mn-cs"/>
              </a:rPr>
              <a:t>Peu de potentiel sur le High </a:t>
            </a:r>
            <a:r>
              <a:rPr lang="fr-FR" sz="1600" dirty="0" err="1" smtClean="0">
                <a:solidFill>
                  <a:srgbClr val="73B300"/>
                </a:solidFill>
                <a:latin typeface="Georgia" pitchFamily="18" charset="0"/>
                <a:ea typeface="LF_Kai"/>
                <a:cs typeface="+mn-cs"/>
              </a:rPr>
              <a:t>Yield</a:t>
            </a:r>
            <a:r>
              <a:rPr lang="fr-FR" sz="1600" dirty="0" smtClean="0">
                <a:solidFill>
                  <a:srgbClr val="73B300"/>
                </a:solidFill>
                <a:latin typeface="Georgia" pitchFamily="18" charset="0"/>
                <a:ea typeface="LF_Kai"/>
                <a:cs typeface="+mn-cs"/>
              </a:rPr>
              <a:t>, relativement à l’</a:t>
            </a:r>
            <a:r>
              <a:rPr lang="fr-FR" sz="1600" dirty="0" err="1" smtClean="0">
                <a:solidFill>
                  <a:srgbClr val="73B300"/>
                </a:solidFill>
                <a:latin typeface="Georgia" pitchFamily="18" charset="0"/>
                <a:ea typeface="LF_Kai"/>
                <a:cs typeface="+mn-cs"/>
              </a:rPr>
              <a:t>Investment</a:t>
            </a:r>
            <a:r>
              <a:rPr lang="fr-FR" sz="1600" dirty="0" smtClean="0">
                <a:solidFill>
                  <a:srgbClr val="73B300"/>
                </a:solidFill>
                <a:latin typeface="Georgia" pitchFamily="18" charset="0"/>
                <a:ea typeface="LF_Kai"/>
                <a:cs typeface="+mn-cs"/>
              </a:rPr>
              <a:t> Grade</a:t>
            </a:r>
          </a:p>
        </p:txBody>
      </p:sp>
      <p:pic>
        <p:nvPicPr>
          <p:cNvPr id="12290" name="Picture 2" descr="2e58616f-d256-4578-873f-e5147b373e75"/>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915737" y="1800785"/>
            <a:ext cx="759142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Isosceles Triangle 9"/>
          <p:cNvSpPr/>
          <p:nvPr>
            <p:custDataLst>
              <p:tags r:id="rId6"/>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3" name="Text Placeholder 2"/>
          <p:cNvSpPr>
            <a:spLocks noGrp="1"/>
          </p:cNvSpPr>
          <p:nvPr>
            <p:ph type="body" sz="quarter" idx="13"/>
            <p:custDataLst>
              <p:tags r:id="rId7"/>
            </p:custDataLst>
          </p:nvPr>
        </p:nvSpPr>
        <p:spPr>
          <a:xfrm>
            <a:off x="1983646" y="1763271"/>
            <a:ext cx="7465207" cy="230188"/>
          </a:xfrm>
        </p:spPr>
        <p:txBody>
          <a:bodyPr/>
          <a:lstStyle/>
          <a:p>
            <a:r>
              <a:rPr lang="fr-FR" dirty="0" err="1" smtClean="0"/>
              <a:t>Spreads</a:t>
            </a:r>
            <a:r>
              <a:rPr lang="fr-FR" dirty="0" smtClean="0"/>
              <a:t> de crédit par rating (hors financières)</a:t>
            </a:r>
            <a:endParaRPr lang="fr-FR" dirty="0"/>
          </a:p>
        </p:txBody>
      </p:sp>
      <p:sp>
        <p:nvSpPr>
          <p:cNvPr id="49" name="shpChapterHeading"/>
          <p:cNvSpPr txBox="1"/>
          <p:nvPr>
            <p:custDataLst>
              <p:tags r:id="rId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0" name="TextBox 4"/>
          <p:cNvSpPr txBox="1"/>
          <p:nvPr>
            <p:custDataLst>
              <p:tags r:id="rId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15</a:t>
            </a:r>
            <a:endParaRPr lang="fil-PH" b="0" dirty="0">
              <a:ea typeface="LF_Kai"/>
            </a:endParaRPr>
          </a:p>
        </p:txBody>
      </p:sp>
    </p:spTree>
    <p:custDataLst>
      <p:tags r:id="rId1"/>
    </p:custDataLst>
    <p:extLst>
      <p:ext uri="{BB962C8B-B14F-4D97-AF65-F5344CB8AC3E}">
        <p14:creationId xmlns:p14="http://schemas.microsoft.com/office/powerpoint/2010/main" val="49038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2.2 Marchés de taux</a:t>
            </a:r>
            <a:endParaRPr lang="fr-FR" dirty="0"/>
          </a:p>
        </p:txBody>
      </p:sp>
      <p:sp>
        <p:nvSpPr>
          <p:cNvPr id="3" name="Text Placeholder 2"/>
          <p:cNvSpPr>
            <a:spLocks noGrp="1"/>
          </p:cNvSpPr>
          <p:nvPr>
            <p:ph type="body" sz="quarter" idx="13"/>
            <p:custDataLst>
              <p:tags r:id="rId3"/>
            </p:custDataLst>
          </p:nvPr>
        </p:nvSpPr>
        <p:spPr>
          <a:xfrm>
            <a:off x="1990613" y="1772946"/>
            <a:ext cx="7465207" cy="230188"/>
          </a:xfrm>
        </p:spPr>
        <p:txBody>
          <a:bodyPr/>
          <a:lstStyle/>
          <a:p>
            <a:r>
              <a:rPr lang="fr-FR" dirty="0"/>
              <a:t>Etats-Unis : </a:t>
            </a:r>
            <a:r>
              <a:rPr lang="fr-FR" dirty="0" err="1"/>
              <a:t>Spreads</a:t>
            </a:r>
            <a:r>
              <a:rPr lang="fr-FR" dirty="0"/>
              <a:t> de crédit </a:t>
            </a:r>
            <a:r>
              <a:rPr lang="fr-FR" dirty="0" err="1"/>
              <a:t>I</a:t>
            </a:r>
            <a:r>
              <a:rPr lang="fr-FR" dirty="0" err="1" smtClean="0"/>
              <a:t>nvestment</a:t>
            </a:r>
            <a:r>
              <a:rPr lang="fr-FR" dirty="0" smtClean="0"/>
              <a:t> </a:t>
            </a:r>
            <a:r>
              <a:rPr lang="fr-FR" dirty="0"/>
              <a:t>G</a:t>
            </a:r>
            <a:r>
              <a:rPr lang="fr-FR" dirty="0" smtClean="0"/>
              <a:t>rade en période de </a:t>
            </a:r>
            <a:r>
              <a:rPr lang="fr-FR" dirty="0"/>
              <a:t>hausse des </a:t>
            </a:r>
            <a:r>
              <a:rPr lang="fr-FR" dirty="0" smtClean="0"/>
              <a:t>taux </a:t>
            </a:r>
            <a:endParaRPr lang="fr-FR" dirty="0"/>
          </a:p>
        </p:txBody>
      </p:sp>
      <p:sp>
        <p:nvSpPr>
          <p:cNvPr id="5" name="Text Placeholder 4"/>
          <p:cNvSpPr>
            <a:spLocks noGrp="1"/>
          </p:cNvSpPr>
          <p:nvPr>
            <p:ph type="body" sz="quarter" idx="10"/>
            <p:custDataLst>
              <p:tags r:id="rId4"/>
            </p:custDataLst>
          </p:nvPr>
        </p:nvSpPr>
        <p:spPr/>
        <p:txBody>
          <a:bodyPr/>
          <a:lstStyle/>
          <a:p>
            <a:r>
              <a:rPr lang="fr-FR" dirty="0"/>
              <a:t>Des hausses de taux sans impact sur les spreads</a:t>
            </a:r>
          </a:p>
        </p:txBody>
      </p:sp>
      <p:sp>
        <p:nvSpPr>
          <p:cNvPr id="4" name="Rectangle 3"/>
          <p:cNvSpPr/>
          <p:nvPr>
            <p:custDataLst>
              <p:tags r:id="rId5"/>
            </p:custDataLst>
          </p:nvPr>
        </p:nvSpPr>
        <p:spPr bwMode="auto">
          <a:xfrm>
            <a:off x="3439048" y="2108129"/>
            <a:ext cx="295275" cy="2693670"/>
          </a:xfrm>
          <a:prstGeom prst="rect">
            <a:avLst/>
          </a:prstGeom>
          <a:solidFill>
            <a:srgbClr val="FFA028">
              <a:alpha val="40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6" name="shpStrapLine"/>
          <p:cNvSpPr>
            <a:spLocks noChangeArrowheads="1"/>
          </p:cNvSpPr>
          <p:nvPr>
            <p:custDataLst>
              <p:tags r:id="rId6"/>
            </p:custDataLst>
          </p:nvPr>
        </p:nvSpPr>
        <p:spPr bwMode="gray">
          <a:xfrm>
            <a:off x="1996022" y="5747153"/>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chorCtr="0">
            <a:spAutoFit/>
          </a:bodyPr>
          <a:lstStyle/>
          <a:p>
            <a:pPr eaLnBrk="0" hangingPunct="0"/>
            <a:r>
              <a:rPr lang="fr-FR" sz="1600" dirty="0" smtClean="0">
                <a:solidFill>
                  <a:srgbClr val="73B300"/>
                </a:solidFill>
                <a:latin typeface="Georgia" pitchFamily="18" charset="0"/>
                <a:ea typeface="LF_Kai"/>
                <a:cs typeface="+mn-cs"/>
              </a:rPr>
              <a:t>Depuis 1990, pas d’impact de la hausse des taux sur les </a:t>
            </a:r>
            <a:r>
              <a:rPr lang="fr-FR" sz="1600" dirty="0" err="1" smtClean="0">
                <a:solidFill>
                  <a:srgbClr val="73B300"/>
                </a:solidFill>
                <a:latin typeface="Georgia" pitchFamily="18" charset="0"/>
                <a:ea typeface="LF_Kai"/>
                <a:cs typeface="+mn-cs"/>
              </a:rPr>
              <a:t>spreads</a:t>
            </a:r>
            <a:r>
              <a:rPr lang="fr-FR" sz="1600" dirty="0" smtClean="0">
                <a:solidFill>
                  <a:srgbClr val="73B300"/>
                </a:solidFill>
                <a:latin typeface="Georgia" pitchFamily="18" charset="0"/>
                <a:ea typeface="LF_Kai"/>
                <a:cs typeface="+mn-cs"/>
              </a:rPr>
              <a:t> de crédit</a:t>
            </a:r>
          </a:p>
        </p:txBody>
      </p:sp>
      <p:sp>
        <p:nvSpPr>
          <p:cNvPr id="27" name="Rectangle 26"/>
          <p:cNvSpPr/>
          <p:nvPr>
            <p:custDataLst>
              <p:tags r:id="rId7"/>
            </p:custDataLst>
          </p:nvPr>
        </p:nvSpPr>
        <p:spPr bwMode="auto">
          <a:xfrm>
            <a:off x="5050688" y="2108129"/>
            <a:ext cx="295275" cy="2693669"/>
          </a:xfrm>
          <a:prstGeom prst="rect">
            <a:avLst/>
          </a:prstGeom>
          <a:solidFill>
            <a:srgbClr val="FFA028">
              <a:alpha val="40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28" name="Rectangle 27"/>
          <p:cNvSpPr/>
          <p:nvPr>
            <p:custDataLst>
              <p:tags r:id="rId8"/>
            </p:custDataLst>
          </p:nvPr>
        </p:nvSpPr>
        <p:spPr bwMode="auto">
          <a:xfrm>
            <a:off x="4160854" y="2108129"/>
            <a:ext cx="147637" cy="2693669"/>
          </a:xfrm>
          <a:prstGeom prst="rect">
            <a:avLst/>
          </a:prstGeom>
          <a:solidFill>
            <a:srgbClr val="A3D400">
              <a:alpha val="26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30" name="Rectangle 29"/>
          <p:cNvSpPr/>
          <p:nvPr>
            <p:custDataLst>
              <p:tags r:id="rId9"/>
            </p:custDataLst>
          </p:nvPr>
        </p:nvSpPr>
        <p:spPr bwMode="auto">
          <a:xfrm>
            <a:off x="6338213" y="2108129"/>
            <a:ext cx="147637" cy="2693670"/>
          </a:xfrm>
          <a:prstGeom prst="rect">
            <a:avLst/>
          </a:prstGeom>
          <a:solidFill>
            <a:srgbClr val="A3D400">
              <a:alpha val="26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latin typeface="Arial" pitchFamily="-112" charset="0"/>
            </a:endParaRPr>
          </a:p>
        </p:txBody>
      </p:sp>
      <p:sp>
        <p:nvSpPr>
          <p:cNvPr id="31" name="Rectangle 30"/>
          <p:cNvSpPr/>
          <p:nvPr>
            <p:custDataLst>
              <p:tags r:id="rId10"/>
            </p:custDataLst>
          </p:nvPr>
        </p:nvSpPr>
        <p:spPr bwMode="auto">
          <a:xfrm>
            <a:off x="6601715" y="2108129"/>
            <a:ext cx="147637" cy="2693671"/>
          </a:xfrm>
          <a:prstGeom prst="rect">
            <a:avLst/>
          </a:prstGeom>
          <a:solidFill>
            <a:srgbClr val="A3D400">
              <a:alpha val="26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latin typeface="Arial" pitchFamily="-112" charset="0"/>
            </a:endParaRPr>
          </a:p>
        </p:txBody>
      </p:sp>
      <p:sp>
        <p:nvSpPr>
          <p:cNvPr id="32" name="Rectangle 31"/>
          <p:cNvSpPr/>
          <p:nvPr>
            <p:custDataLst>
              <p:tags r:id="rId11"/>
            </p:custDataLst>
          </p:nvPr>
        </p:nvSpPr>
        <p:spPr bwMode="auto">
          <a:xfrm>
            <a:off x="7986748" y="2108129"/>
            <a:ext cx="151320" cy="2693671"/>
          </a:xfrm>
          <a:prstGeom prst="rect">
            <a:avLst/>
          </a:prstGeom>
          <a:solidFill>
            <a:srgbClr val="A3D400">
              <a:alpha val="26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latin typeface="Arial" pitchFamily="-112" charset="0"/>
            </a:endParaRPr>
          </a:p>
        </p:txBody>
      </p:sp>
      <p:sp>
        <p:nvSpPr>
          <p:cNvPr id="33" name="Rectangle 32"/>
          <p:cNvSpPr/>
          <p:nvPr>
            <p:custDataLst>
              <p:tags r:id="rId12"/>
            </p:custDataLst>
          </p:nvPr>
        </p:nvSpPr>
        <p:spPr bwMode="auto">
          <a:xfrm>
            <a:off x="8484641" y="2108129"/>
            <a:ext cx="147637" cy="2693669"/>
          </a:xfrm>
          <a:prstGeom prst="rect">
            <a:avLst/>
          </a:prstGeom>
          <a:solidFill>
            <a:srgbClr val="A3D400">
              <a:alpha val="26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latin typeface="Arial" pitchFamily="-112" charset="0"/>
            </a:endParaRPr>
          </a:p>
        </p:txBody>
      </p:sp>
      <p:sp>
        <p:nvSpPr>
          <p:cNvPr id="51" name="Rectangle 50"/>
          <p:cNvSpPr/>
          <p:nvPr>
            <p:custDataLst>
              <p:tags r:id="rId13"/>
            </p:custDataLst>
          </p:nvPr>
        </p:nvSpPr>
        <p:spPr bwMode="auto">
          <a:xfrm>
            <a:off x="5886563" y="5180358"/>
            <a:ext cx="295275" cy="161223"/>
          </a:xfrm>
          <a:prstGeom prst="rect">
            <a:avLst/>
          </a:prstGeom>
          <a:solidFill>
            <a:srgbClr val="FFA028">
              <a:alpha val="40000"/>
            </a:srgbClr>
          </a:solidFill>
          <a:ln w="6350" cap="flat" cmpd="sng" algn="ctr">
            <a:solidFill>
              <a:schemeClr val="bg1">
                <a:lumMod val="8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12" name="TextBox 11"/>
          <p:cNvSpPr txBox="1"/>
          <p:nvPr>
            <p:custDataLst>
              <p:tags r:id="rId14"/>
            </p:custDataLst>
          </p:nvPr>
        </p:nvSpPr>
        <p:spPr>
          <a:xfrm>
            <a:off x="6227422" y="5199212"/>
            <a:ext cx="1341850" cy="14945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Hausse ≥ 1,5%</a:t>
            </a:r>
            <a:endParaRPr lang="fr-FR" sz="800" dirty="0">
              <a:latin typeface="Arial" pitchFamily="34" charset="0"/>
              <a:cs typeface="Arial" pitchFamily="34" charset="0"/>
            </a:endParaRPr>
          </a:p>
        </p:txBody>
      </p:sp>
      <p:sp>
        <p:nvSpPr>
          <p:cNvPr id="53" name="Rectangle 52"/>
          <p:cNvSpPr/>
          <p:nvPr>
            <p:custDataLst>
              <p:tags r:id="rId15"/>
            </p:custDataLst>
          </p:nvPr>
        </p:nvSpPr>
        <p:spPr bwMode="auto">
          <a:xfrm>
            <a:off x="7284919" y="5180358"/>
            <a:ext cx="147637" cy="161223"/>
          </a:xfrm>
          <a:prstGeom prst="rect">
            <a:avLst/>
          </a:prstGeom>
          <a:solidFill>
            <a:srgbClr val="A3D400">
              <a:alpha val="26000"/>
            </a:srgbClr>
          </a:solidFill>
          <a:ln w="6350" cap="flat" cmpd="sng" algn="ctr">
            <a:solidFill>
              <a:schemeClr val="bg1">
                <a:lumMod val="8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54" name="TextBox 53"/>
          <p:cNvSpPr txBox="1"/>
          <p:nvPr>
            <p:custDataLst>
              <p:tags r:id="rId16"/>
            </p:custDataLst>
          </p:nvPr>
        </p:nvSpPr>
        <p:spPr>
          <a:xfrm>
            <a:off x="7467143" y="5192726"/>
            <a:ext cx="1341850" cy="14945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1</a:t>
            </a:r>
            <a:r>
              <a:rPr lang="fr-FR" sz="800" dirty="0">
                <a:latin typeface="Arial" pitchFamily="34" charset="0"/>
                <a:cs typeface="Arial" pitchFamily="34" charset="0"/>
              </a:rPr>
              <a:t>,5% </a:t>
            </a:r>
            <a:r>
              <a:rPr lang="fr-FR" sz="800" dirty="0" smtClean="0">
                <a:latin typeface="Arial" pitchFamily="34" charset="0"/>
                <a:cs typeface="Arial" pitchFamily="34" charset="0"/>
              </a:rPr>
              <a:t>≥ Hausse ≥ 0,5%</a:t>
            </a:r>
            <a:endParaRPr lang="fr-FR" sz="800" dirty="0">
              <a:latin typeface="Arial" pitchFamily="34" charset="0"/>
              <a:cs typeface="Arial" pitchFamily="34" charset="0"/>
            </a:endParaRPr>
          </a:p>
        </p:txBody>
      </p:sp>
      <p:sp>
        <p:nvSpPr>
          <p:cNvPr id="24" name="Rectangle 23"/>
          <p:cNvSpPr/>
          <p:nvPr>
            <p:custDataLst>
              <p:tags r:id="rId17"/>
            </p:custDataLst>
          </p:nvPr>
        </p:nvSpPr>
        <p:spPr bwMode="auto">
          <a:xfrm>
            <a:off x="9269659" y="2108129"/>
            <a:ext cx="189241" cy="2693669"/>
          </a:xfrm>
          <a:prstGeom prst="rect">
            <a:avLst/>
          </a:prstGeom>
          <a:solidFill>
            <a:srgbClr val="A3D400">
              <a:alpha val="26000"/>
            </a:srgbClr>
          </a:solidFill>
          <a:ln w="3175" cap="flat" cmpd="sng" algn="ctr">
            <a:solidFill>
              <a:schemeClr val="bg1">
                <a:lumMod val="50000"/>
              </a:schemeClr>
            </a:solid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latin typeface="Arial" pitchFamily="-112" charset="0"/>
            </a:endParaRPr>
          </a:p>
        </p:txBody>
      </p:sp>
      <p:pic>
        <p:nvPicPr>
          <p:cNvPr id="10242" name="Picture 2" descr="8f93febb-4400-4eed-a6d5-49d5b4003356"/>
          <p:cNvPicPr>
            <a:picLocks noChangeAspect="1" noChangeArrowheads="1"/>
          </p:cNvPicPr>
          <p:nvPr>
            <p:custDataLst>
              <p:tags r:id="rId18"/>
            </p:custDataLst>
          </p:nvPr>
        </p:nvPicPr>
        <p:blipFill>
          <a:blip r:embed="rId24">
            <a:extLst>
              <a:ext uri="{28A0092B-C50C-407E-A947-70E740481C1C}">
                <a14:useLocalDpi xmlns:a14="http://schemas.microsoft.com/office/drawing/2010/main" val="0"/>
              </a:ext>
            </a:extLst>
          </a:blip>
          <a:srcRect/>
          <a:stretch>
            <a:fillRect/>
          </a:stretch>
        </p:blipFill>
        <p:spPr bwMode="auto">
          <a:xfrm>
            <a:off x="2032786" y="1980229"/>
            <a:ext cx="75914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Isosceles Triangle 21"/>
          <p:cNvSpPr/>
          <p:nvPr>
            <p:custDataLst>
              <p:tags r:id="rId19"/>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70" name="shpChapterHeading"/>
          <p:cNvSpPr txBox="1"/>
          <p:nvPr>
            <p:custDataLst>
              <p:tags r:id="rId2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71" name="TextBox 4"/>
          <p:cNvSpPr txBox="1"/>
          <p:nvPr>
            <p:custDataLst>
              <p:tags r:id="rId2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16</a:t>
            </a:r>
            <a:endParaRPr lang="fil-PH" b="0" dirty="0">
              <a:ea typeface="LF_Kai"/>
            </a:endParaRPr>
          </a:p>
        </p:txBody>
      </p:sp>
    </p:spTree>
    <p:custDataLst>
      <p:tags r:id="rId1"/>
    </p:custDataLst>
    <p:extLst>
      <p:ext uri="{BB962C8B-B14F-4D97-AF65-F5344CB8AC3E}">
        <p14:creationId xmlns:p14="http://schemas.microsoft.com/office/powerpoint/2010/main" val="197784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2.2 Marchés de taux</a:t>
            </a:r>
            <a:endParaRPr lang="fr-FR" dirty="0"/>
          </a:p>
        </p:txBody>
      </p:sp>
      <p:sp>
        <p:nvSpPr>
          <p:cNvPr id="4" name="Espace réservé du texte 3"/>
          <p:cNvSpPr>
            <a:spLocks noGrp="1"/>
          </p:cNvSpPr>
          <p:nvPr>
            <p:ph type="body" sz="quarter" idx="10"/>
            <p:custDataLst>
              <p:tags r:id="rId3"/>
            </p:custDataLst>
          </p:nvPr>
        </p:nvSpPr>
        <p:spPr>
          <a:xfrm>
            <a:off x="529124" y="1743268"/>
            <a:ext cx="4432300" cy="320675"/>
          </a:xfrm>
        </p:spPr>
        <p:txBody>
          <a:bodyPr/>
          <a:lstStyle/>
          <a:p>
            <a:r>
              <a:rPr lang="fr-FR" dirty="0" smtClean="0"/>
              <a:t>Hausse des taux plus modérée en Allemagne</a:t>
            </a:r>
            <a:endParaRPr lang="fr-FR" dirty="0"/>
          </a:p>
        </p:txBody>
      </p:sp>
      <p:pic>
        <p:nvPicPr>
          <p:cNvPr id="3" name="Image 2" descr="&lt;Chart&gt;&lt;ImageInfo Version=&quot;5.1.0.1431&quot; GUID=&quot;e5bbd7202a9942bb9ef582bb0117b6c5&quot; DsId=&quot;ZROH001&quot; T1SubID=&quot;&quot; Width=&quot;1040&quot; Height=&quot;720&quot; Format=&quot;emf&quot; ChartGroupUID=&quot;13af689c-b90d-4445-98a3-58947096e7ab&quot; GroupName=&quot;International&quot; ChartName=&quot;INT- Taux d'Etat 10Y ALL / US&quot; ChartStyleName=&quot;1E 12 courbes&quot; GroupNameEncoded=&quot;International&quot; ChartNameEncoded=&quot;INT-+Taux+d'Etat+10Y+ALL+%2f+US&quot; ChartStyleNameEncoded=&quot;1E+12+courbes&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Germany vs United States Spread&quot; /&gt;&lt;/Chart&gt;"/>
          <p:cNvPicPr>
            <a:picLocks noChangeAspect="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a:xfrm>
            <a:off x="369665" y="2065111"/>
            <a:ext cx="4567436" cy="3236845"/>
          </a:xfrm>
          <a:prstGeom prst="rect">
            <a:avLst/>
          </a:prstGeom>
          <a:solidFill>
            <a:srgbClr val="FFFFFF"/>
          </a:solidFill>
          <a:ln>
            <a:noFill/>
          </a:ln>
        </p:spPr>
      </p:pic>
      <p:pic>
        <p:nvPicPr>
          <p:cNvPr id="8" name="Image 7" descr="&lt;Chart&gt;&lt;ImageInfo Version=&quot;5.1.0.1431&quot; GUID=&quot;8bc262cebe214280836843ea283dc8a9&quot; DsId=&quot;ZROH001&quot; T1SubID=&quot;&quot; Width=&quot;1040&quot; Height=&quot;720&quot; Format=&quot;emf&quot; ChartGroupUID=&quot;c65f3568-7c20-494c-ba17-c66e827dd100&quot; GroupName=&quot;EMU&quot; ChartName=&quot;EMU- Taux Spread IT ESP FR vs ALL&quot; ChartStyleName=&quot;1E 12 courbes&quot; GroupNameEncoded=&quot;EMU&quot; ChartNameEncoded=&quot;EMU-+Taux+Spread+IT+ESP+FR+vs+ALL&quot; ChartStyleNameEncoded=&quot;1E+12+courbes&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Spread de taux 10 ans&quot; /&gt;&lt;/Chart&gt;"/>
          <p:cNvPicPr>
            <a:picLocks noChangeAspect="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a:xfrm>
            <a:off x="5059343" y="2032913"/>
            <a:ext cx="4410000" cy="3812929"/>
          </a:xfrm>
          <a:prstGeom prst="rect">
            <a:avLst/>
          </a:prstGeom>
          <a:solidFill>
            <a:srgbClr val="FFFFFF"/>
          </a:solidFill>
          <a:ln>
            <a:noFill/>
          </a:ln>
        </p:spPr>
      </p:pic>
      <p:sp>
        <p:nvSpPr>
          <p:cNvPr id="7" name="Espace réservé du texte 3"/>
          <p:cNvSpPr>
            <a:spLocks noGrp="1"/>
          </p:cNvSpPr>
          <p:nvPr>
            <p:ph type="body" sz="quarter" idx="10"/>
            <p:custDataLst>
              <p:tags r:id="rId6"/>
            </p:custDataLst>
          </p:nvPr>
        </p:nvSpPr>
        <p:spPr>
          <a:xfrm>
            <a:off x="5061090" y="1743268"/>
            <a:ext cx="4432300" cy="320675"/>
          </a:xfrm>
        </p:spPr>
        <p:txBody>
          <a:bodyPr/>
          <a:lstStyle/>
          <a:p>
            <a:r>
              <a:rPr lang="fr-FR" dirty="0" smtClean="0"/>
              <a:t>Baisse des spreads des pays périphériques</a:t>
            </a:r>
            <a:endParaRPr lang="fr-FR" dirty="0"/>
          </a:p>
        </p:txBody>
      </p:sp>
      <p:sp>
        <p:nvSpPr>
          <p:cNvPr id="9" name="Rectangle 8"/>
          <p:cNvSpPr/>
          <p:nvPr>
            <p:custDataLst>
              <p:tags r:id="rId7"/>
            </p:custDataLst>
          </p:nvPr>
        </p:nvSpPr>
        <p:spPr bwMode="auto">
          <a:xfrm>
            <a:off x="527100" y="2012100"/>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err="1" smtClean="0">
                <a:solidFill>
                  <a:srgbClr val="FFFFFF"/>
                </a:solidFill>
                <a:latin typeface="Arial" pitchFamily="-112" charset="0"/>
              </a:rPr>
              <a:t>Spread</a:t>
            </a:r>
            <a:r>
              <a:rPr lang="fr-FR" b="1" dirty="0" smtClean="0">
                <a:solidFill>
                  <a:srgbClr val="FFFFFF"/>
                </a:solidFill>
                <a:latin typeface="Arial" pitchFamily="-112" charset="0"/>
              </a:rPr>
              <a:t> de taux Allemagne vs. Etats-Unis</a:t>
            </a:r>
            <a:endParaRPr lang="fr-FR" b="1" dirty="0">
              <a:solidFill>
                <a:srgbClr val="FFFFFF"/>
              </a:solidFill>
              <a:latin typeface="Arial" pitchFamily="-112" charset="0"/>
            </a:endParaRPr>
          </a:p>
        </p:txBody>
      </p:sp>
      <p:sp>
        <p:nvSpPr>
          <p:cNvPr id="11" name="Rectangle 10"/>
          <p:cNvSpPr/>
          <p:nvPr>
            <p:custDataLst>
              <p:tags r:id="rId8"/>
            </p:custDataLst>
          </p:nvPr>
        </p:nvSpPr>
        <p:spPr bwMode="auto">
          <a:xfrm>
            <a:off x="5059343" y="2012100"/>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err="1">
                <a:solidFill>
                  <a:srgbClr val="FFFFFF"/>
                </a:solidFill>
                <a:latin typeface="Arial" pitchFamily="-112" charset="0"/>
              </a:rPr>
              <a:t>Spread</a:t>
            </a:r>
            <a:r>
              <a:rPr lang="fr-FR" b="1" dirty="0">
                <a:solidFill>
                  <a:srgbClr val="FFFFFF"/>
                </a:solidFill>
                <a:latin typeface="Arial" pitchFamily="-112" charset="0"/>
              </a:rPr>
              <a:t> de </a:t>
            </a:r>
            <a:r>
              <a:rPr lang="fr-FR" b="1" dirty="0" smtClean="0">
                <a:solidFill>
                  <a:srgbClr val="FFFFFF"/>
                </a:solidFill>
                <a:latin typeface="Arial" pitchFamily="-112" charset="0"/>
              </a:rPr>
              <a:t>taux 10 ans en </a:t>
            </a:r>
            <a:r>
              <a:rPr lang="fr-FR" b="1" dirty="0" err="1" smtClean="0">
                <a:solidFill>
                  <a:srgbClr val="FFFFFF"/>
                </a:solidFill>
                <a:latin typeface="Arial" pitchFamily="-112" charset="0"/>
              </a:rPr>
              <a:t>Eurozone</a:t>
            </a:r>
            <a:endParaRPr lang="fr-FR" b="1" dirty="0">
              <a:solidFill>
                <a:srgbClr val="FFFFFF"/>
              </a:solidFill>
              <a:latin typeface="Arial" pitchFamily="-112" charset="0"/>
            </a:endParaRPr>
          </a:p>
        </p:txBody>
      </p:sp>
      <p:sp>
        <p:nvSpPr>
          <p:cNvPr id="12" name="Text Placeholder 4"/>
          <p:cNvSpPr>
            <a:spLocks noGrp="1"/>
          </p:cNvSpPr>
          <p:nvPr>
            <p:ph type="body" sz="quarter" idx="10"/>
            <p:custDataLst>
              <p:tags r:id="rId9"/>
            </p:custDataLst>
          </p:nvPr>
        </p:nvSpPr>
        <p:spPr>
          <a:xfrm>
            <a:off x="1981200" y="868364"/>
            <a:ext cx="7467600" cy="320675"/>
          </a:xfrm>
        </p:spPr>
        <p:txBody>
          <a:bodyPr/>
          <a:lstStyle/>
          <a:p>
            <a:r>
              <a:rPr lang="fr-FR" dirty="0" smtClean="0"/>
              <a:t>Potentiel de baisse des taux des pays du sud de l’Europe</a:t>
            </a:r>
            <a:endParaRPr lang="fr-FR" dirty="0"/>
          </a:p>
        </p:txBody>
      </p:sp>
      <p:sp>
        <p:nvSpPr>
          <p:cNvPr id="13" name="Isosceles Triangle 12"/>
          <p:cNvSpPr/>
          <p:nvPr>
            <p:custDataLst>
              <p:tags r:id="rId10"/>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1"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2" name="TextBox 4"/>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17</a:t>
            </a:r>
            <a:endParaRPr lang="fil-PH" b="0" dirty="0">
              <a:ea typeface="LF_Kai"/>
            </a:endParaRPr>
          </a:p>
        </p:txBody>
      </p:sp>
    </p:spTree>
    <p:custDataLst>
      <p:tags r:id="rId1"/>
    </p:custDataLst>
    <p:extLst>
      <p:ext uri="{BB962C8B-B14F-4D97-AF65-F5344CB8AC3E}">
        <p14:creationId xmlns:p14="http://schemas.microsoft.com/office/powerpoint/2010/main" val="2420702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2.3 Positionnement des fonds obligataires</a:t>
            </a:r>
            <a:endParaRPr lang="fr-FR" dirty="0"/>
          </a:p>
        </p:txBody>
      </p:sp>
      <p:sp>
        <p:nvSpPr>
          <p:cNvPr id="3" name="Text Placeholder 2"/>
          <p:cNvSpPr>
            <a:spLocks noGrp="1"/>
          </p:cNvSpPr>
          <p:nvPr>
            <p:ph type="body" sz="quarter" idx="10"/>
            <p:custDataLst>
              <p:tags r:id="rId3"/>
            </p:custDataLst>
          </p:nvPr>
        </p:nvSpPr>
        <p:spPr/>
        <p:txBody>
          <a:bodyPr/>
          <a:lstStyle/>
          <a:p>
            <a:r>
              <a:rPr lang="fr-FR" dirty="0" smtClean="0"/>
              <a:t>Déceler le potentiel des émetteurs européens et maîtriser la sensibilité</a:t>
            </a:r>
            <a:endParaRPr lang="fr-FR" dirty="0"/>
          </a:p>
        </p:txBody>
      </p:sp>
      <p:graphicFrame>
        <p:nvGraphicFramePr>
          <p:cNvPr id="11" name="Table 10"/>
          <p:cNvGraphicFramePr>
            <a:graphicFrameLocks noGrp="1"/>
          </p:cNvGraphicFramePr>
          <p:nvPr>
            <p:custDataLst>
              <p:tags r:id="rId4"/>
            </p:custDataLst>
            <p:extLst>
              <p:ext uri="{D42A27DB-BD31-4B8C-83A1-F6EECF244321}">
                <p14:modId xmlns:p14="http://schemas.microsoft.com/office/powerpoint/2010/main" val="942062640"/>
              </p:ext>
            </p:extLst>
          </p:nvPr>
        </p:nvGraphicFramePr>
        <p:xfrm>
          <a:off x="457201" y="2405159"/>
          <a:ext cx="5829302" cy="2914548"/>
        </p:xfrm>
        <a:graphic>
          <a:graphicData uri="http://schemas.openxmlformats.org/drawingml/2006/table">
            <a:tbl>
              <a:tblPr firstRow="1" bandRow="1">
                <a:tableStyleId>{5C22544A-7EE6-4342-B048-85BDC9FD1C3A}</a:tableStyleId>
              </a:tblPr>
              <a:tblGrid>
                <a:gridCol w="286172"/>
                <a:gridCol w="985722"/>
                <a:gridCol w="1055966"/>
                <a:gridCol w="1055966"/>
                <a:gridCol w="1222738"/>
                <a:gridCol w="1222738"/>
              </a:tblGrid>
              <a:tr h="352192">
                <a:tc>
                  <a:txBody>
                    <a:bodyPr/>
                    <a:lstStyle/>
                    <a:p>
                      <a:pPr algn="l"/>
                      <a:endParaRPr lang="fr-FR" sz="1000" b="1" dirty="0">
                        <a:solidFill>
                          <a:schemeClr val="bg1"/>
                        </a:solidFill>
                      </a:endParaRPr>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fr-FR" sz="1000"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000" b="1" dirty="0" err="1" smtClean="0"/>
                        <a:t>Core</a:t>
                      </a:r>
                      <a:endParaRPr lang="fr-FR" sz="1000" b="1" dirty="0" smtClean="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algn="ctr" defTabSz="457200" rtl="0" eaLnBrk="1" latinLnBrk="0" hangingPunct="1"/>
                      <a:r>
                        <a:rPr lang="fr-FR" sz="1000" b="1" kern="1200" dirty="0" smtClean="0">
                          <a:solidFill>
                            <a:schemeClr val="lt1"/>
                          </a:solidFill>
                          <a:latin typeface="+mn-lt"/>
                          <a:ea typeface="+mn-ea"/>
                          <a:cs typeface="+mn-cs"/>
                        </a:rPr>
                        <a:t>Périphériques</a:t>
                      </a:r>
                      <a:endParaRPr lang="fr-FR" sz="10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algn="ctr" defTabSz="457200" rtl="0" eaLnBrk="1" latinLnBrk="0" hangingPunct="1"/>
                      <a:r>
                        <a:rPr lang="fr-FR" sz="1000" b="1" kern="1200" dirty="0" err="1" smtClean="0">
                          <a:solidFill>
                            <a:schemeClr val="lt1"/>
                          </a:solidFill>
                          <a:latin typeface="+mn-lt"/>
                          <a:ea typeface="+mn-ea"/>
                          <a:cs typeface="+mn-cs"/>
                        </a:rPr>
                        <a:t>Core</a:t>
                      </a:r>
                      <a:endParaRPr lang="fr-FR" sz="10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algn="ctr" defTabSz="457200" rtl="0" eaLnBrk="1" latinLnBrk="0" hangingPunct="1"/>
                      <a:r>
                        <a:rPr lang="fr-FR" sz="1000" b="1" kern="1200" dirty="0" smtClean="0">
                          <a:solidFill>
                            <a:schemeClr val="lt1"/>
                          </a:solidFill>
                          <a:latin typeface="+mn-lt"/>
                          <a:ea typeface="+mn-ea"/>
                          <a:cs typeface="+mn-cs"/>
                        </a:rPr>
                        <a:t>Périphériques</a:t>
                      </a:r>
                      <a:endParaRPr lang="fr-FR" sz="10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r>
              <a:tr h="196334">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sz="800" b="1" dirty="0">
                        <a:solidFill>
                          <a:schemeClr val="bg1"/>
                        </a:solidFill>
                      </a:endParaRPr>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sz="800"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8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8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8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8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9642">
                <a:tc gridSpan="2">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100" b="1" kern="1200" dirty="0" smtClean="0">
                          <a:solidFill>
                            <a:schemeClr val="bg1"/>
                          </a:solidFill>
                          <a:latin typeface="+mn-lt"/>
                          <a:ea typeface="+mn-ea"/>
                          <a:cs typeface="+mn-cs"/>
                        </a:rPr>
                        <a:t>AAA-A</a:t>
                      </a:r>
                      <a:endParaRPr lang="fr-FR" sz="11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tr>
              <a:tr h="347973">
                <a:tc gridSpan="2">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100" b="0" i="1"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i="1"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2074">
                <a:tc gridSpan="2">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100" b="1" kern="1200" dirty="0" smtClean="0">
                          <a:solidFill>
                            <a:schemeClr val="bg1"/>
                          </a:solidFill>
                          <a:latin typeface="+mn-lt"/>
                          <a:ea typeface="+mn-ea"/>
                          <a:cs typeface="+mn-cs"/>
                        </a:rPr>
                        <a:t>BBB</a:t>
                      </a:r>
                      <a:endParaRPr lang="fr-FR" sz="1100" b="1" kern="1200" dirty="0">
                        <a:solidFill>
                          <a:schemeClr val="bg1"/>
                        </a:solidFill>
                        <a:latin typeface="+mn-lt"/>
                        <a:ea typeface="+mn-ea"/>
                        <a:cs typeface="+mn-cs"/>
                      </a:endParaRPr>
                    </a:p>
                  </a:txBody>
                  <a:tcPr marL="68580" marR="6858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kern="1200" dirty="0">
                        <a:solidFill>
                          <a:schemeClr val="bg1"/>
                        </a:solidFill>
                        <a:latin typeface="+mn-lt"/>
                        <a:ea typeface="+mn-ea"/>
                        <a:cs typeface="+mn-cs"/>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tx1">
                          <a:lumMod val="65000"/>
                          <a:lumOff val="35000"/>
                        </a:schemeClr>
                      </a:fgClr>
                      <a:bgClr>
                        <a:schemeClr val="bg1"/>
                      </a:bgClr>
                    </a:patt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r>
              <a:tr h="347973">
                <a:tc gridSpan="2">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100" b="0" i="1"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i="1"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1334">
                <a:tc gridSpan="2">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100" b="1" kern="1200" dirty="0" smtClean="0">
                          <a:solidFill>
                            <a:schemeClr val="bg1"/>
                          </a:solidFill>
                          <a:latin typeface="+mn-lt"/>
                          <a:ea typeface="+mn-ea"/>
                          <a:cs typeface="+mn-cs"/>
                        </a:rPr>
                        <a:t>High</a:t>
                      </a:r>
                      <a:r>
                        <a:rPr lang="fr-FR" sz="1100" b="1" kern="1200" baseline="0" dirty="0" smtClean="0">
                          <a:solidFill>
                            <a:schemeClr val="bg1"/>
                          </a:solidFill>
                          <a:latin typeface="+mn-lt"/>
                          <a:ea typeface="+mn-ea"/>
                          <a:cs typeface="+mn-cs"/>
                        </a:rPr>
                        <a:t> </a:t>
                      </a:r>
                      <a:r>
                        <a:rPr lang="fr-FR" sz="1100" b="1" kern="1200" baseline="0" dirty="0" err="1" smtClean="0">
                          <a:solidFill>
                            <a:schemeClr val="bg1"/>
                          </a:solidFill>
                          <a:latin typeface="+mn-lt"/>
                          <a:ea typeface="+mn-ea"/>
                          <a:cs typeface="+mn-cs"/>
                        </a:rPr>
                        <a:t>Yield</a:t>
                      </a:r>
                      <a:endParaRPr lang="fr-FR" sz="11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UpDiag">
                      <a:fgClr>
                        <a:schemeClr val="tx1">
                          <a:lumMod val="85000"/>
                          <a:lumOff val="15000"/>
                        </a:schemeClr>
                      </a:fgClr>
                      <a:bgClr>
                        <a:schemeClr val="bg1"/>
                      </a:bgClr>
                    </a:pattFill>
                  </a:tcPr>
                </a:tc>
                <a:tc>
                  <a:txBody>
                    <a:bodyPr/>
                    <a:lstStyle/>
                    <a:p>
                      <a:pPr marL="0" indent="0" algn="ctr">
                        <a:buFont typeface="Arial" pitchFamily="34" charset="0"/>
                        <a:buNone/>
                      </a:pPr>
                      <a:r>
                        <a:rPr lang="fr-FR" sz="1100" b="0" dirty="0" smtClean="0">
                          <a:solidFill>
                            <a:schemeClr val="tx1"/>
                          </a:solidFill>
                        </a:rPr>
                        <a:t>Portugal</a:t>
                      </a:r>
                      <a:endParaRPr lang="fr-FR" sz="11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100" b="0" kern="1200" dirty="0" smtClean="0">
                          <a:solidFill>
                            <a:schemeClr val="tx1"/>
                          </a:solidFill>
                          <a:latin typeface="+mn-lt"/>
                          <a:ea typeface="+mn-ea"/>
                          <a:cs typeface="+mn-cs"/>
                        </a:rPr>
                        <a:t>Investissement sélectif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hMerge="1">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r>
            </a:tbl>
          </a:graphicData>
        </a:graphic>
      </p:graphicFrame>
      <p:sp>
        <p:nvSpPr>
          <p:cNvPr id="1402" name="Oval 1401"/>
          <p:cNvSpPr/>
          <p:nvPr>
            <p:custDataLst>
              <p:tags r:id="rId5"/>
            </p:custDataLst>
          </p:nvPr>
        </p:nvSpPr>
        <p:spPr bwMode="auto">
          <a:xfrm>
            <a:off x="4353770" y="4029417"/>
            <a:ext cx="302842" cy="282496"/>
          </a:xfrm>
          <a:prstGeom prst="ellipse">
            <a:avLst/>
          </a:prstGeom>
          <a:solidFill>
            <a:srgbClr val="92D050"/>
          </a:solidFill>
          <a:ln w="9525">
            <a:solidFill>
              <a:srgbClr val="92D050"/>
            </a:solid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11" name="Oval 1410"/>
          <p:cNvSpPr/>
          <p:nvPr>
            <p:custDataLst>
              <p:tags r:id="rId6"/>
            </p:custDataLst>
          </p:nvPr>
        </p:nvSpPr>
        <p:spPr bwMode="auto">
          <a:xfrm>
            <a:off x="2087880" y="3114763"/>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982224111"/>
              </p:ext>
            </p:extLst>
          </p:nvPr>
        </p:nvGraphicFramePr>
        <p:xfrm>
          <a:off x="6324601" y="2427482"/>
          <a:ext cx="3316366" cy="2881313"/>
        </p:xfrm>
        <a:graphic>
          <a:graphicData uri="http://schemas.openxmlformats.org/drawingml/2006/table">
            <a:tbl>
              <a:tblPr firstRow="1" bandRow="1">
                <a:tableStyleId>{5C22544A-7EE6-4342-B048-85BDC9FD1C3A}</a:tableStyleId>
              </a:tblPr>
              <a:tblGrid>
                <a:gridCol w="1198233"/>
                <a:gridCol w="1068703"/>
                <a:gridCol w="1049430"/>
              </a:tblGrid>
              <a:tr h="316339">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pattFill prst="ltUpDiag">
                      <a:fgClr>
                        <a:srgbClr val="848FA0"/>
                      </a:fgClr>
                      <a:bgClr>
                        <a:schemeClr val="bg1"/>
                      </a:bgClr>
                    </a:patt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000" b="1" kern="1200" dirty="0" err="1" smtClean="0">
                          <a:solidFill>
                            <a:schemeClr val="bg1"/>
                          </a:solidFill>
                          <a:latin typeface="+mn-lt"/>
                          <a:ea typeface="+mn-ea"/>
                          <a:cs typeface="+mn-cs"/>
                        </a:rPr>
                        <a:t>Core</a:t>
                      </a:r>
                      <a:endParaRPr lang="fr-FR" sz="1000" b="1" kern="1200" dirty="0">
                        <a:solidFill>
                          <a:schemeClr val="bg1"/>
                        </a:solidFill>
                        <a:latin typeface="+mn-lt"/>
                        <a:ea typeface="+mn-ea"/>
                        <a:cs typeface="+mn-cs"/>
                      </a:endParaRPr>
                    </a:p>
                  </a:txBody>
                  <a:tcP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000" b="1" kern="1200" dirty="0" smtClean="0">
                          <a:solidFill>
                            <a:schemeClr val="bg1"/>
                          </a:solidFill>
                          <a:latin typeface="+mn-lt"/>
                          <a:ea typeface="+mn-ea"/>
                          <a:cs typeface="+mn-cs"/>
                        </a:rPr>
                        <a:t>Périphériques</a:t>
                      </a:r>
                      <a:endParaRPr lang="fr-FR" sz="900" b="1" kern="1200" dirty="0">
                        <a:solidFill>
                          <a:schemeClr val="bg1"/>
                        </a:solidFill>
                        <a:latin typeface="+mn-lt"/>
                        <a:ea typeface="+mn-ea"/>
                        <a:cs typeface="+mn-cs"/>
                      </a:endParaRPr>
                    </a:p>
                  </a:txBody>
                  <a:tcPr>
                    <a:solidFill>
                      <a:srgbClr val="848FA0"/>
                    </a:solidFill>
                  </a:tcPr>
                </a:tc>
              </a:tr>
              <a:tr h="246269">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200" b="0" kern="1200" dirty="0">
                        <a:solidFill>
                          <a:schemeClr val="tx1"/>
                        </a:solidFill>
                        <a:latin typeface="+mn-lt"/>
                        <a:ea typeface="+mn-ea"/>
                        <a:cs typeface="+mn-cs"/>
                      </a:endParaRPr>
                    </a:p>
                  </a:txBody>
                  <a:tcP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1"/>
                    </a:solidFill>
                  </a:tcPr>
                </a:tc>
              </a:tr>
              <a:tr h="942904">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100" b="1" kern="1200" dirty="0" smtClean="0">
                          <a:solidFill>
                            <a:schemeClr val="bg1"/>
                          </a:solidFill>
                          <a:latin typeface="+mn-lt"/>
                          <a:ea typeface="+mn-ea"/>
                          <a:cs typeface="+mn-cs"/>
                        </a:rPr>
                        <a:t>Senior</a:t>
                      </a:r>
                      <a:endParaRPr lang="fr-FR" sz="1100" b="1" kern="1200" dirty="0">
                        <a:solidFill>
                          <a:schemeClr val="bg1"/>
                        </a:solidFill>
                        <a:latin typeface="+mn-lt"/>
                        <a:ea typeface="+mn-ea"/>
                        <a:cs typeface="+mn-cs"/>
                      </a:endParaRPr>
                    </a:p>
                  </a:txBody>
                  <a:tcPr anchor="c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2">
                        <a:lumMod val="20000"/>
                        <a:lumOff val="80000"/>
                      </a:schemeClr>
                    </a:solidFill>
                  </a:tcPr>
                </a:tc>
              </a:tr>
              <a:tr h="477276">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1"/>
                    </a:solidFill>
                  </a:tcPr>
                </a:tc>
              </a:tr>
              <a:tr h="898525">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fr-FR" sz="1100" b="1" kern="1200" dirty="0" smtClean="0">
                          <a:solidFill>
                            <a:schemeClr val="bg1"/>
                          </a:solidFill>
                          <a:latin typeface="+mn-lt"/>
                          <a:ea typeface="+mn-ea"/>
                          <a:cs typeface="+mn-cs"/>
                        </a:rPr>
                        <a:t>Subordonnée</a:t>
                      </a:r>
                      <a:endParaRPr lang="fr-FR" sz="1100" b="1" kern="1200" dirty="0">
                        <a:solidFill>
                          <a:schemeClr val="bg1"/>
                        </a:solidFill>
                        <a:latin typeface="+mn-lt"/>
                        <a:ea typeface="+mn-ea"/>
                        <a:cs typeface="+mn-cs"/>
                      </a:endParaRPr>
                    </a:p>
                  </a:txBody>
                  <a:tcPr anchor="c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solidFill>
                      <a:schemeClr val="bg2">
                        <a:lumMod val="20000"/>
                        <a:lumOff val="80000"/>
                      </a:schemeClr>
                    </a:solidFill>
                  </a:tcPr>
                </a:tc>
              </a:tr>
            </a:tbl>
          </a:graphicData>
        </a:graphic>
      </p:graphicFrame>
      <p:sp>
        <p:nvSpPr>
          <p:cNvPr id="1420" name="Oval 1419"/>
          <p:cNvSpPr/>
          <p:nvPr>
            <p:custDataLst>
              <p:tags r:id="rId8"/>
            </p:custDataLst>
          </p:nvPr>
        </p:nvSpPr>
        <p:spPr bwMode="auto">
          <a:xfrm>
            <a:off x="3194632" y="4029417"/>
            <a:ext cx="302842" cy="282496"/>
          </a:xfrm>
          <a:prstGeom prst="ellipse">
            <a:avLst/>
          </a:prstGeom>
          <a:solidFill>
            <a:srgbClr val="848FA0"/>
          </a:solidFill>
          <a:ln w="9525">
            <a:noFill/>
            <a:miter lim="800000"/>
            <a:headEnd/>
            <a:tailEnd/>
          </a:ln>
        </p:spPr>
        <p:txBody>
          <a:bodyPr lIns="0" tIns="0" rIns="0" bIns="0" anchor="ctr"/>
          <a:lstStyle/>
          <a:p>
            <a:pPr algn="ctr"/>
            <a:r>
              <a:rPr lang="fr-FR" sz="1400" b="1" dirty="0">
                <a:solidFill>
                  <a:schemeClr val="bg1"/>
                </a:solidFill>
                <a:latin typeface="+mn-lt"/>
              </a:rPr>
              <a:t>=</a:t>
            </a:r>
          </a:p>
        </p:txBody>
      </p:sp>
      <p:sp>
        <p:nvSpPr>
          <p:cNvPr id="1423" name="Oval 1422"/>
          <p:cNvSpPr/>
          <p:nvPr>
            <p:custDataLst>
              <p:tags r:id="rId9"/>
            </p:custDataLst>
          </p:nvPr>
        </p:nvSpPr>
        <p:spPr bwMode="auto">
          <a:xfrm>
            <a:off x="5549131" y="4038349"/>
            <a:ext cx="302842" cy="282496"/>
          </a:xfrm>
          <a:prstGeom prst="ellipse">
            <a:avLst/>
          </a:prstGeom>
          <a:solidFill>
            <a:srgbClr val="92D050"/>
          </a:solidFill>
          <a:ln w="9525">
            <a:solidFill>
              <a:srgbClr val="92D050"/>
            </a:solid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24" name="Oval 1423"/>
          <p:cNvSpPr/>
          <p:nvPr>
            <p:custDataLst>
              <p:tags r:id="rId10"/>
            </p:custDataLst>
          </p:nvPr>
        </p:nvSpPr>
        <p:spPr bwMode="auto">
          <a:xfrm>
            <a:off x="8939052" y="3339781"/>
            <a:ext cx="302842" cy="282496"/>
          </a:xfrm>
          <a:prstGeom prst="ellipse">
            <a:avLst/>
          </a:prstGeom>
          <a:solidFill>
            <a:srgbClr val="92D050"/>
          </a:solidFill>
          <a:ln w="9525">
            <a:solidFill>
              <a:srgbClr val="92D050"/>
            </a:solid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25" name="Oval 1424"/>
          <p:cNvSpPr/>
          <p:nvPr>
            <p:custDataLst>
              <p:tags r:id="rId11"/>
            </p:custDataLst>
          </p:nvPr>
        </p:nvSpPr>
        <p:spPr bwMode="auto">
          <a:xfrm>
            <a:off x="7995151" y="4745860"/>
            <a:ext cx="302842" cy="282496"/>
          </a:xfrm>
          <a:prstGeom prst="ellipse">
            <a:avLst/>
          </a:prstGeom>
          <a:solidFill>
            <a:srgbClr val="92D050"/>
          </a:solidFill>
          <a:ln w="9525">
            <a:solidFill>
              <a:srgbClr val="92D050"/>
            </a:solid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28" name="Oval 1427"/>
          <p:cNvSpPr/>
          <p:nvPr>
            <p:custDataLst>
              <p:tags r:id="rId12"/>
            </p:custDataLst>
          </p:nvPr>
        </p:nvSpPr>
        <p:spPr bwMode="auto">
          <a:xfrm>
            <a:off x="4353770" y="3127133"/>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9" name="TextBox 8"/>
          <p:cNvSpPr txBox="1"/>
          <p:nvPr>
            <p:custDataLst>
              <p:tags r:id="rId13"/>
            </p:custDataLst>
          </p:nvPr>
        </p:nvSpPr>
        <p:spPr>
          <a:xfrm>
            <a:off x="1733549" y="1766030"/>
            <a:ext cx="2095501" cy="625475"/>
          </a:xfrm>
          <a:prstGeom prst="rect">
            <a:avLst/>
          </a:prstGeom>
          <a:solidFill>
            <a:schemeClr val="tx1">
              <a:lumMod val="50000"/>
              <a:lumOff val="50000"/>
            </a:schemeClr>
          </a:solidFill>
          <a:ln>
            <a:noFill/>
          </a:ln>
        </p:spPr>
        <p:txBody>
          <a:bodyPr vert="horz" wrap="square" lIns="0" tIns="0" rIns="0" bIns="0" numCol="1" rtlCol="0" anchor="ctr" anchorCtr="0" compatLnSpc="1">
            <a:prstTxWarp prst="textNoShape">
              <a:avLst/>
            </a:prstTxWarp>
            <a:noAutofit/>
          </a:bodyPr>
          <a:lstStyle/>
          <a:p>
            <a:pPr algn="ctr"/>
            <a:r>
              <a:rPr lang="fr-FR" sz="1100" b="1" dirty="0" smtClean="0">
                <a:solidFill>
                  <a:schemeClr val="bg1"/>
                </a:solidFill>
                <a:latin typeface="Arial" pitchFamily="34" charset="0"/>
                <a:cs typeface="Arial" pitchFamily="34" charset="0"/>
              </a:rPr>
              <a:t>Obligations d’Etat</a:t>
            </a:r>
            <a:endParaRPr lang="fr-FR" sz="1100" b="1" dirty="0">
              <a:solidFill>
                <a:schemeClr val="bg1"/>
              </a:solidFill>
              <a:latin typeface="Arial" pitchFamily="34" charset="0"/>
              <a:cs typeface="Arial" pitchFamily="34" charset="0"/>
            </a:endParaRPr>
          </a:p>
        </p:txBody>
      </p:sp>
      <p:sp>
        <p:nvSpPr>
          <p:cNvPr id="1429" name="TextBox 1428"/>
          <p:cNvSpPr txBox="1"/>
          <p:nvPr>
            <p:custDataLst>
              <p:tags r:id="rId14"/>
            </p:custDataLst>
          </p:nvPr>
        </p:nvSpPr>
        <p:spPr>
          <a:xfrm>
            <a:off x="3869532" y="2096230"/>
            <a:ext cx="2359818" cy="295275"/>
          </a:xfrm>
          <a:prstGeom prst="rect">
            <a:avLst/>
          </a:prstGeom>
          <a:solidFill>
            <a:schemeClr val="tx1">
              <a:lumMod val="50000"/>
              <a:lumOff val="50000"/>
            </a:schemeClr>
          </a:solidFill>
          <a:ln>
            <a:noFill/>
          </a:ln>
        </p:spPr>
        <p:txBody>
          <a:bodyPr vert="horz" wrap="square" lIns="0" tIns="0" rIns="0" bIns="0" numCol="1" rtlCol="0" anchor="ctr" anchorCtr="0" compatLnSpc="1">
            <a:prstTxWarp prst="textNoShape">
              <a:avLst/>
            </a:prstTxWarp>
            <a:noAutofit/>
          </a:bodyPr>
          <a:lstStyle/>
          <a:p>
            <a:pPr algn="ctr"/>
            <a:r>
              <a:rPr lang="fr-FR" sz="1100" b="1" dirty="0" err="1" smtClean="0">
                <a:solidFill>
                  <a:schemeClr val="bg1"/>
                </a:solidFill>
                <a:latin typeface="Arial" pitchFamily="34" charset="0"/>
                <a:cs typeface="Arial" pitchFamily="34" charset="0"/>
              </a:rPr>
              <a:t>Corporate</a:t>
            </a:r>
            <a:r>
              <a:rPr lang="fr-FR" sz="1100" b="1" dirty="0" smtClean="0">
                <a:solidFill>
                  <a:schemeClr val="bg1"/>
                </a:solidFill>
                <a:latin typeface="Arial" pitchFamily="34" charset="0"/>
                <a:cs typeface="Arial" pitchFamily="34" charset="0"/>
              </a:rPr>
              <a:t>	</a:t>
            </a:r>
            <a:endParaRPr lang="fr-FR" sz="1100" b="1" dirty="0">
              <a:solidFill>
                <a:schemeClr val="bg1"/>
              </a:solidFill>
              <a:latin typeface="Arial" pitchFamily="34" charset="0"/>
              <a:cs typeface="Arial" pitchFamily="34" charset="0"/>
            </a:endParaRPr>
          </a:p>
        </p:txBody>
      </p:sp>
      <p:sp>
        <p:nvSpPr>
          <p:cNvPr id="1430" name="TextBox 1429"/>
          <p:cNvSpPr txBox="1"/>
          <p:nvPr>
            <p:custDataLst>
              <p:tags r:id="rId15"/>
            </p:custDataLst>
          </p:nvPr>
        </p:nvSpPr>
        <p:spPr>
          <a:xfrm>
            <a:off x="6335346" y="2096230"/>
            <a:ext cx="3298740" cy="295275"/>
          </a:xfrm>
          <a:prstGeom prst="rect">
            <a:avLst/>
          </a:prstGeom>
          <a:solidFill>
            <a:schemeClr val="tx1">
              <a:lumMod val="50000"/>
              <a:lumOff val="50000"/>
            </a:schemeClr>
          </a:solidFill>
          <a:ln>
            <a:noFill/>
          </a:ln>
        </p:spPr>
        <p:txBody>
          <a:bodyPr vert="horz" wrap="square" lIns="0" tIns="0" rIns="0" bIns="0" numCol="1" rtlCol="0" anchor="ctr" anchorCtr="0" compatLnSpc="1">
            <a:prstTxWarp prst="textNoShape">
              <a:avLst/>
            </a:prstTxWarp>
            <a:noAutofit/>
          </a:bodyPr>
          <a:lstStyle/>
          <a:p>
            <a:pPr algn="ctr"/>
            <a:r>
              <a:rPr lang="fr-FR" sz="1100" b="1" dirty="0" smtClean="0">
                <a:solidFill>
                  <a:schemeClr val="bg1"/>
                </a:solidFill>
                <a:latin typeface="Arial" pitchFamily="34" charset="0"/>
                <a:cs typeface="Arial" pitchFamily="34" charset="0"/>
              </a:rPr>
              <a:t>Financières</a:t>
            </a:r>
            <a:endParaRPr lang="fr-FR" sz="1100" b="1" dirty="0">
              <a:solidFill>
                <a:schemeClr val="bg1"/>
              </a:solidFill>
              <a:latin typeface="Arial" pitchFamily="34" charset="0"/>
              <a:cs typeface="Arial" pitchFamily="34" charset="0"/>
            </a:endParaRPr>
          </a:p>
        </p:txBody>
      </p:sp>
      <p:sp>
        <p:nvSpPr>
          <p:cNvPr id="1431" name="Oval 1430"/>
          <p:cNvSpPr/>
          <p:nvPr>
            <p:custDataLst>
              <p:tags r:id="rId16"/>
            </p:custDataLst>
          </p:nvPr>
        </p:nvSpPr>
        <p:spPr bwMode="auto">
          <a:xfrm>
            <a:off x="7995151" y="3339781"/>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32" name="Oval 1431"/>
          <p:cNvSpPr/>
          <p:nvPr>
            <p:custDataLst>
              <p:tags r:id="rId17"/>
            </p:custDataLst>
          </p:nvPr>
        </p:nvSpPr>
        <p:spPr bwMode="auto">
          <a:xfrm>
            <a:off x="8939052" y="4745860"/>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33" name="TextBox 1432"/>
          <p:cNvSpPr txBox="1"/>
          <p:nvPr>
            <p:custDataLst>
              <p:tags r:id="rId18"/>
            </p:custDataLst>
          </p:nvPr>
        </p:nvSpPr>
        <p:spPr>
          <a:xfrm>
            <a:off x="3869531" y="1766030"/>
            <a:ext cx="5760000" cy="295275"/>
          </a:xfrm>
          <a:prstGeom prst="rect">
            <a:avLst/>
          </a:prstGeom>
          <a:solidFill>
            <a:schemeClr val="tx1">
              <a:lumMod val="50000"/>
              <a:lumOff val="50000"/>
            </a:schemeClr>
          </a:solidFill>
          <a:ln>
            <a:noFill/>
          </a:ln>
        </p:spPr>
        <p:txBody>
          <a:bodyPr vert="horz" wrap="square" lIns="0" tIns="0" rIns="0" bIns="0" numCol="1" rtlCol="0" anchor="ctr" anchorCtr="0" compatLnSpc="1">
            <a:prstTxWarp prst="textNoShape">
              <a:avLst/>
            </a:prstTxWarp>
            <a:noAutofit/>
          </a:bodyPr>
          <a:lstStyle/>
          <a:p>
            <a:pPr algn="ctr"/>
            <a:r>
              <a:rPr lang="fr-FR" sz="1100" b="1" dirty="0" smtClean="0">
                <a:solidFill>
                  <a:schemeClr val="bg1"/>
                </a:solidFill>
                <a:latin typeface="Arial" pitchFamily="34" charset="0"/>
                <a:cs typeface="Arial" pitchFamily="34" charset="0"/>
              </a:rPr>
              <a:t>Obligations privées</a:t>
            </a:r>
            <a:endParaRPr lang="fr-FR" sz="1100" b="1" dirty="0">
              <a:solidFill>
                <a:schemeClr val="bg1"/>
              </a:solidFill>
              <a:latin typeface="Arial" pitchFamily="34" charset="0"/>
              <a:cs typeface="Arial" pitchFamily="34" charset="0"/>
            </a:endParaRPr>
          </a:p>
        </p:txBody>
      </p:sp>
      <p:sp>
        <p:nvSpPr>
          <p:cNvPr id="29" name="shpStrapLine"/>
          <p:cNvSpPr>
            <a:spLocks noChangeArrowheads="1"/>
          </p:cNvSpPr>
          <p:nvPr>
            <p:custDataLst>
              <p:tags r:id="rId19"/>
            </p:custDataLst>
          </p:nvPr>
        </p:nvSpPr>
        <p:spPr bwMode="gray">
          <a:xfrm>
            <a:off x="685019" y="5703640"/>
            <a:ext cx="8991653"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tIns="0" rIns="0" bIns="0" anchor="b" anchorCtr="0">
            <a:spAutoFit/>
          </a:bodyPr>
          <a:lstStyle/>
          <a:p>
            <a:pPr eaLnBrk="0" hangingPunct="0"/>
            <a:r>
              <a:rPr lang="fr-FR" sz="1600" dirty="0" smtClean="0">
                <a:solidFill>
                  <a:srgbClr val="73B300"/>
                </a:solidFill>
                <a:latin typeface="Georgia" pitchFamily="18" charset="0"/>
                <a:ea typeface="LF_Kai"/>
                <a:cs typeface="+mn-cs"/>
              </a:rPr>
              <a:t>Détecter les opportunités convexes du marché européen : rendement et profil de risque attractifs</a:t>
            </a:r>
            <a:endParaRPr lang="fr-FR" sz="1600" dirty="0">
              <a:solidFill>
                <a:srgbClr val="73B300"/>
              </a:solidFill>
              <a:latin typeface="Georgia" pitchFamily="18" charset="0"/>
              <a:ea typeface="LF_Kai"/>
              <a:cs typeface="+mn-cs"/>
            </a:endParaRPr>
          </a:p>
        </p:txBody>
      </p:sp>
      <p:sp>
        <p:nvSpPr>
          <p:cNvPr id="23" name="Isosceles Triangle 22"/>
          <p:cNvSpPr/>
          <p:nvPr>
            <p:custDataLst>
              <p:tags r:id="rId20"/>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62" name="shpChapterHeading"/>
          <p:cNvSpPr txBox="1"/>
          <p:nvPr>
            <p:custDataLst>
              <p:tags r:id="rId2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63" name="TextBox 4"/>
          <p:cNvSpPr txBox="1"/>
          <p:nvPr>
            <p:custDataLst>
              <p:tags r:id="rId2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18</a:t>
            </a:r>
            <a:endParaRPr lang="fil-PH" b="0" dirty="0">
              <a:ea typeface="LF_Kai"/>
            </a:endParaRPr>
          </a:p>
        </p:txBody>
      </p:sp>
    </p:spTree>
    <p:custDataLst>
      <p:tags r:id="rId1"/>
    </p:custDataLst>
    <p:extLst>
      <p:ext uri="{BB962C8B-B14F-4D97-AF65-F5344CB8AC3E}">
        <p14:creationId xmlns:p14="http://schemas.microsoft.com/office/powerpoint/2010/main" val="419098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Table des matières</a:t>
            </a:r>
            <a:endParaRPr lang="fr-FR" dirty="0">
              <a:ea typeface="LF_Kai"/>
            </a:endParaRPr>
          </a:p>
        </p:txBody>
      </p:sp>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1095965025"/>
              </p:ext>
            </p:extLst>
          </p:nvPr>
        </p:nvGraphicFramePr>
        <p:xfrm>
          <a:off x="989967" y="1524000"/>
          <a:ext cx="8452778" cy="1260000"/>
        </p:xfrm>
        <a:graphic>
          <a:graphicData uri="http://schemas.openxmlformats.org/drawingml/2006/table">
            <a:tbl>
              <a:tblPr>
                <a:tableStyleId>{5C22544A-7EE6-4342-B048-85BDC9FD1C3A}</a:tableStyleId>
              </a:tblPr>
              <a:tblGrid>
                <a:gridCol w="978879"/>
                <a:gridCol w="6497737"/>
                <a:gridCol w="976162"/>
              </a:tblGrid>
              <a:tr h="180000">
                <a:tc>
                  <a:txBody>
                    <a:bodyPr/>
                    <a:lstStyle/>
                    <a:p>
                      <a:pPr marL="347472" indent="-347472" algn="r">
                        <a:lnSpc>
                          <a:spcPts val="1400"/>
                        </a:lnSpc>
                        <a:spcBef>
                          <a:spcPts val="500"/>
                        </a:spcBef>
                      </a:pPr>
                      <a:endParaRPr lang="fr-FR" sz="1100" dirty="0">
                        <a:solidFill>
                          <a:srgbClr val="000000"/>
                        </a:solidFill>
                        <a:latin typeface="Arial" pitchFamily="34" charset="0"/>
                        <a:cs typeface="Arial" pitchFamily="34" charset="0"/>
                      </a:endParaRPr>
                    </a:p>
                  </a:txBody>
                  <a:tcPr marL="0" marR="319937"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7472" indent="-347472">
                        <a:lnSpc>
                          <a:spcPts val="1400"/>
                        </a:lnSpc>
                        <a:spcBef>
                          <a:spcPts val="500"/>
                        </a:spcBef>
                      </a:pPr>
                      <a:r>
                        <a:rPr lang="fr-FR" sz="1100" b="1" dirty="0" smtClean="0">
                          <a:solidFill>
                            <a:srgbClr val="000000"/>
                          </a:solidFill>
                          <a:latin typeface="Arial" pitchFamily="34" charset="0"/>
                          <a:cs typeface="Arial" pitchFamily="34" charset="0"/>
                        </a:rPr>
                        <a:t>Sections</a:t>
                      </a:r>
                      <a:endParaRPr lang="fr-FR" sz="1100" b="1" dirty="0">
                        <a:solidFill>
                          <a:srgbClr val="000000"/>
                        </a:solidFill>
                        <a:latin typeface="Arial" pitchFamily="34" charset="0"/>
                        <a:cs typeface="Arial" pitchFamily="34" charset="0"/>
                      </a:endParaRPr>
                    </a:p>
                  </a:txBody>
                  <a:tcPr marL="0" marR="0" marT="0" marB="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endParaRPr lang="fr-FR" sz="1100" dirty="0">
                        <a:solidFill>
                          <a:srgbClr val="000000"/>
                        </a:solidFill>
                        <a:latin typeface="Arial" pitchFamily="34" charset="0"/>
                        <a:cs typeface="Arial" pitchFamily="34" charset="0"/>
                      </a:endParaRP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dirty="0" smtClean="0">
                          <a:solidFill>
                            <a:srgbClr val="000000"/>
                          </a:solidFill>
                          <a:latin typeface="Arial" pitchFamily="34" charset="0"/>
                          <a:cs typeface="Arial" pitchFamily="34" charset="0"/>
                        </a:rPr>
                        <a:t>1</a:t>
                      </a:r>
                      <a:endParaRPr lang="fr-FR" sz="1100" dirty="0">
                        <a:solidFill>
                          <a:srgbClr val="000000"/>
                        </a:solidFill>
                        <a:latin typeface="Arial" pitchFamily="34" charset="0"/>
                        <a:cs typeface="Arial" pitchFamily="34" charset="0"/>
                      </a:endParaRPr>
                    </a:p>
                  </a:txBody>
                  <a:tcPr marL="0" marR="3199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7472" indent="-347472">
                        <a:lnSpc>
                          <a:spcPts val="1400"/>
                        </a:lnSpc>
                        <a:spcBef>
                          <a:spcPts val="500"/>
                        </a:spcBef>
                      </a:pPr>
                      <a:r>
                        <a:rPr lang="fr-FR" sz="1100" dirty="0" smtClean="0">
                          <a:solidFill>
                            <a:srgbClr val="000000"/>
                          </a:solidFill>
                          <a:latin typeface="Arial" pitchFamily="34" charset="0"/>
                          <a:cs typeface="Arial" pitchFamily="34" charset="0"/>
                        </a:rPr>
                        <a:t>L’Environnement Economique</a:t>
                      </a:r>
                      <a:endParaRPr lang="fr-FR" sz="110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dirty="0" smtClean="0">
                          <a:solidFill>
                            <a:srgbClr val="000000"/>
                          </a:solidFill>
                          <a:latin typeface="Arial" pitchFamily="34" charset="0"/>
                          <a:cs typeface="Arial" pitchFamily="34" charset="0"/>
                        </a:rPr>
                        <a:t>1</a:t>
                      </a:r>
                      <a:endParaRPr lang="fr-FR" sz="11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dirty="0" smtClean="0">
                          <a:solidFill>
                            <a:srgbClr val="000000"/>
                          </a:solidFill>
                          <a:latin typeface="Arial" pitchFamily="34" charset="0"/>
                          <a:cs typeface="Arial" pitchFamily="34" charset="0"/>
                        </a:rPr>
                        <a:t>2</a:t>
                      </a:r>
                      <a:endParaRPr lang="fr-FR" sz="1100" dirty="0">
                        <a:solidFill>
                          <a:srgbClr val="000000"/>
                        </a:solidFill>
                        <a:latin typeface="Arial" pitchFamily="34" charset="0"/>
                        <a:cs typeface="Arial" pitchFamily="34" charset="0"/>
                      </a:endParaRPr>
                    </a:p>
                  </a:txBody>
                  <a:tcPr marL="0" marR="3199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7472" indent="-347472">
                        <a:lnSpc>
                          <a:spcPts val="1400"/>
                        </a:lnSpc>
                        <a:spcBef>
                          <a:spcPts val="500"/>
                        </a:spcBef>
                      </a:pPr>
                      <a:r>
                        <a:rPr lang="fr-FR" sz="1100" dirty="0" smtClean="0">
                          <a:solidFill>
                            <a:srgbClr val="000000"/>
                          </a:solidFill>
                          <a:latin typeface="Arial" pitchFamily="34" charset="0"/>
                          <a:cs typeface="Arial" pitchFamily="34" charset="0"/>
                        </a:rPr>
                        <a:t>Stratégie d’Investissement</a:t>
                      </a:r>
                      <a:endParaRPr lang="fr-FR" sz="110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dirty="0" smtClean="0">
                          <a:solidFill>
                            <a:srgbClr val="000000"/>
                          </a:solidFill>
                          <a:latin typeface="Arial" pitchFamily="34" charset="0"/>
                          <a:cs typeface="Arial" pitchFamily="34" charset="0"/>
                        </a:rPr>
                        <a:t>10</a:t>
                      </a:r>
                      <a:endParaRPr lang="fr-FR" sz="11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dirty="0" smtClean="0">
                          <a:solidFill>
                            <a:srgbClr val="000000"/>
                          </a:solidFill>
                          <a:latin typeface="Arial" pitchFamily="34" charset="0"/>
                          <a:cs typeface="Arial" pitchFamily="34" charset="0"/>
                        </a:rPr>
                        <a:t>3</a:t>
                      </a:r>
                      <a:endParaRPr lang="fr-FR" sz="1100" dirty="0">
                        <a:solidFill>
                          <a:srgbClr val="000000"/>
                        </a:solidFill>
                        <a:latin typeface="Arial" pitchFamily="34" charset="0"/>
                        <a:cs typeface="Arial" pitchFamily="34" charset="0"/>
                      </a:endParaRPr>
                    </a:p>
                  </a:txBody>
                  <a:tcPr marL="0" marR="3199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7472" indent="-347472">
                        <a:lnSpc>
                          <a:spcPts val="1400"/>
                        </a:lnSpc>
                        <a:spcBef>
                          <a:spcPts val="500"/>
                        </a:spcBef>
                      </a:pPr>
                      <a:r>
                        <a:rPr lang="fr-FR" sz="1100" dirty="0" smtClean="0">
                          <a:solidFill>
                            <a:srgbClr val="000000"/>
                          </a:solidFill>
                          <a:latin typeface="Arial" pitchFamily="34" charset="0"/>
                          <a:cs typeface="Arial" pitchFamily="34" charset="0"/>
                        </a:rPr>
                        <a:t>Conclusion &amp; Illustrations</a:t>
                      </a:r>
                      <a:endParaRPr lang="fr-FR" sz="110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dirty="0" smtClean="0">
                          <a:solidFill>
                            <a:srgbClr val="000000"/>
                          </a:solidFill>
                          <a:latin typeface="Arial" pitchFamily="34" charset="0"/>
                          <a:cs typeface="Arial" pitchFamily="34" charset="0"/>
                        </a:rPr>
                        <a:t>28</a:t>
                      </a:r>
                      <a:endParaRPr lang="fr-FR" sz="11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endParaRPr lang="fr-FR" sz="1100" dirty="0">
                        <a:solidFill>
                          <a:srgbClr val="000000"/>
                        </a:solidFill>
                        <a:latin typeface="Arial" pitchFamily="34" charset="0"/>
                        <a:cs typeface="Arial" pitchFamily="34" charset="0"/>
                      </a:endParaRPr>
                    </a:p>
                  </a:txBody>
                  <a:tcPr marL="0" marR="3199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7472" indent="-347472">
                        <a:lnSpc>
                          <a:spcPts val="1400"/>
                        </a:lnSpc>
                        <a:spcBef>
                          <a:spcPts val="500"/>
                        </a:spcBef>
                      </a:pPr>
                      <a:endParaRPr lang="fr-FR" sz="110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endParaRPr lang="fr-FR" sz="110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TextBox 4"/>
          <p:cNvSpPr txBox="1"/>
          <p:nvPr>
            <p:custDataLst>
              <p:tags r:id="rId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a:t>
            </a:r>
            <a:endParaRPr lang="fil-PH" b="0" dirty="0">
              <a:ea typeface="LF_Kai"/>
            </a:endParaRPr>
          </a:p>
        </p:txBody>
      </p:sp>
    </p:spTree>
    <p:custDataLst>
      <p:tags r:id="rId1"/>
    </p:custDataLst>
    <p:extLst>
      <p:ext uri="{BB962C8B-B14F-4D97-AF65-F5344CB8AC3E}">
        <p14:creationId xmlns:p14="http://schemas.microsoft.com/office/powerpoint/2010/main" val="2128730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custDataLst>
              <p:tags r:id="rId2"/>
            </p:custDataLst>
          </p:nvPr>
        </p:nvSpPr>
        <p:spPr>
          <a:xfrm>
            <a:off x="1980565" y="485779"/>
            <a:ext cx="7465207" cy="352425"/>
          </a:xfrm>
        </p:spPr>
        <p:txBody>
          <a:bodyPr/>
          <a:lstStyle/>
          <a:p>
            <a:r>
              <a:rPr lang="fr-FR" smtClean="0"/>
              <a:t>2.4 Marchés actions : surpondération Europe</a:t>
            </a:r>
            <a:endParaRPr lang="fr-FR" dirty="0"/>
          </a:p>
        </p:txBody>
      </p:sp>
      <p:sp>
        <p:nvSpPr>
          <p:cNvPr id="8" name="shpSlideDescription"/>
          <p:cNvSpPr txBox="1"/>
          <p:nvPr>
            <p:custDataLst>
              <p:tags r:id="rId3"/>
            </p:custDataLst>
          </p:nvPr>
        </p:nvSpPr>
        <p:spPr>
          <a:xfrm>
            <a:off x="1981199"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342900" indent="-342900" eaLnBrk="1" hangingPunct="1">
              <a:spcBef>
                <a:spcPts val="400"/>
              </a:spcBef>
              <a:defRPr lang="en-US" sz="1600" b="0" dirty="0">
                <a:solidFill>
                  <a:srgbClr val="000000"/>
                </a:solidFill>
                <a:latin typeface="+mj-lt"/>
                <a:ea typeface="ＭＳ Ｐゴシック" pitchFamily="-112" charset="-128"/>
                <a:cs typeface="ＭＳ Ｐゴシック" pitchFamily="-112" charset="-128"/>
              </a:defRPr>
            </a:lvl1pPr>
            <a:lvl2pPr marL="1588" indent="455613"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1028700" indent="-188913" fontAlgn="base">
              <a:spcBef>
                <a:spcPts val="400"/>
              </a:spcBef>
              <a:spcAft>
                <a:spcPct val="0"/>
              </a:spcAft>
              <a:buChar char="–"/>
              <a:defRPr sz="1100">
                <a:latin typeface="+mn-lt"/>
                <a:ea typeface="ＭＳ Ｐゴシック" pitchFamily="-112" charset="-128"/>
              </a:defRPr>
            </a:lvl6pPr>
            <a:lvl7pPr marL="1485900" indent="-188913" fontAlgn="base">
              <a:spcBef>
                <a:spcPts val="400"/>
              </a:spcBef>
              <a:spcAft>
                <a:spcPct val="0"/>
              </a:spcAft>
              <a:buChar char="–"/>
              <a:defRPr sz="1100">
                <a:latin typeface="+mn-lt"/>
                <a:ea typeface="ＭＳ Ｐゴシック" pitchFamily="-112" charset="-128"/>
              </a:defRPr>
            </a:lvl7pPr>
            <a:lvl8pPr marL="1943100" indent="-188913" fontAlgn="base">
              <a:spcBef>
                <a:spcPts val="400"/>
              </a:spcBef>
              <a:spcAft>
                <a:spcPct val="0"/>
              </a:spcAft>
              <a:buChar char="–"/>
              <a:defRPr sz="1100">
                <a:latin typeface="+mn-lt"/>
                <a:ea typeface="ＭＳ Ｐゴシック" pitchFamily="-112" charset="-128"/>
              </a:defRPr>
            </a:lvl8pPr>
            <a:lvl9pPr marL="2400300" indent="-188913" fontAlgn="base">
              <a:spcBef>
                <a:spcPts val="400"/>
              </a:spcBef>
              <a:spcAft>
                <a:spcPct val="0"/>
              </a:spcAft>
              <a:buChar char="–"/>
              <a:defRPr sz="1100">
                <a:latin typeface="+mn-lt"/>
                <a:ea typeface="ＭＳ Ｐゴシック" pitchFamily="-112" charset="-128"/>
              </a:defRPr>
            </a:lvl9pPr>
          </a:lstStyle>
          <a:p>
            <a:r>
              <a:rPr lang="fr-FR" dirty="0" smtClean="0">
                <a:ea typeface="LF_Kai"/>
              </a:rPr>
              <a:t>Capacité de résistance à la hausse des taux en 2014 contrairement à 1994</a:t>
            </a:r>
            <a:endParaRPr lang="fr-FR" dirty="0">
              <a:ea typeface="LF_Kai"/>
            </a:endParaRPr>
          </a:p>
        </p:txBody>
      </p:sp>
      <p:sp>
        <p:nvSpPr>
          <p:cNvPr id="10" name="shpNotes"/>
          <p:cNvSpPr>
            <a:spLocks noChangeArrowheads="1"/>
          </p:cNvSpPr>
          <p:nvPr>
            <p:custDataLst>
              <p:tags r:id="rId4"/>
            </p:custDataLst>
          </p:nvPr>
        </p:nvSpPr>
        <p:spPr bwMode="auto">
          <a:xfrm>
            <a:off x="496887" y="3906748"/>
            <a:ext cx="4408487" cy="1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700" dirty="0" smtClean="0">
                <a:latin typeface="Arial" pitchFamily="34" charset="0"/>
                <a:ea typeface="LF_Kai"/>
                <a:cs typeface="Arial" pitchFamily="34" charset="0"/>
              </a:rPr>
              <a:t>Source : Rothschild &amp; Cie Gestion, 07/11/2013</a:t>
            </a:r>
            <a:endParaRPr lang="fr-FR" sz="700" dirty="0">
              <a:latin typeface="Arial" pitchFamily="34" charset="0"/>
              <a:ea typeface="LF_Kai"/>
              <a:cs typeface="Arial" pitchFamily="34" charset="0"/>
            </a:endParaRPr>
          </a:p>
        </p:txBody>
      </p:sp>
      <p:sp>
        <p:nvSpPr>
          <p:cNvPr id="9" name="Text Placeholder 3"/>
          <p:cNvSpPr>
            <a:spLocks noGrp="1"/>
          </p:cNvSpPr>
          <p:nvPr>
            <p:ph type="body" sz="quarter" idx="13"/>
            <p:custDataLst>
              <p:tags r:id="rId5"/>
            </p:custDataLst>
          </p:nvPr>
        </p:nvSpPr>
        <p:spPr>
          <a:xfrm>
            <a:off x="457200" y="1219955"/>
            <a:ext cx="4320000" cy="230188"/>
          </a:xfrm>
        </p:spPr>
        <p:txBody>
          <a:bodyPr/>
          <a:lstStyle/>
          <a:p>
            <a:r>
              <a:rPr lang="fr-FR" dirty="0" smtClean="0"/>
              <a:t>Evolution de la prime de risque - Europe</a:t>
            </a:r>
            <a:endParaRPr lang="fr-FR" dirty="0"/>
          </a:p>
        </p:txBody>
      </p:sp>
      <p:sp>
        <p:nvSpPr>
          <p:cNvPr id="11" name="Text Placeholder 3"/>
          <p:cNvSpPr>
            <a:spLocks noGrp="1"/>
          </p:cNvSpPr>
          <p:nvPr>
            <p:ph type="body" sz="quarter" idx="13"/>
            <p:custDataLst>
              <p:tags r:id="rId6"/>
            </p:custDataLst>
          </p:nvPr>
        </p:nvSpPr>
        <p:spPr>
          <a:xfrm>
            <a:off x="5128853" y="1219955"/>
            <a:ext cx="4320000" cy="230188"/>
          </a:xfrm>
        </p:spPr>
        <p:txBody>
          <a:bodyPr/>
          <a:lstStyle/>
          <a:p>
            <a:r>
              <a:rPr lang="fr-FR" dirty="0" smtClean="0"/>
              <a:t>Evolution de la prime de risque - US</a:t>
            </a:r>
            <a:endParaRPr lang="fr-FR" dirty="0"/>
          </a:p>
        </p:txBody>
      </p:sp>
      <p:sp>
        <p:nvSpPr>
          <p:cNvPr id="12" name="shpNotes"/>
          <p:cNvSpPr>
            <a:spLocks noChangeArrowheads="1"/>
          </p:cNvSpPr>
          <p:nvPr>
            <p:custDataLst>
              <p:tags r:id="rId7"/>
            </p:custDataLst>
          </p:nvPr>
        </p:nvSpPr>
        <p:spPr bwMode="auto">
          <a:xfrm>
            <a:off x="4892459" y="3885580"/>
            <a:ext cx="4408487" cy="1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lgn="r">
              <a:tabLst>
                <a:tab pos="709155" algn="l"/>
              </a:tabLst>
            </a:pPr>
            <a:r>
              <a:rPr lang="fr-FR" sz="700" dirty="0" smtClean="0">
                <a:latin typeface="Arial" pitchFamily="34" charset="0"/>
                <a:ea typeface="LF_Kai"/>
                <a:cs typeface="Arial" pitchFamily="34" charset="0"/>
              </a:rPr>
              <a:t>Source : Rothschild &amp; Cie Gestion, 07/11/2013</a:t>
            </a:r>
            <a:endParaRPr lang="fr-FR" sz="700" dirty="0">
              <a:latin typeface="Arial" pitchFamily="34" charset="0"/>
              <a:ea typeface="LF_Kai"/>
              <a:cs typeface="Arial" pitchFamily="34" charset="0"/>
            </a:endParaRPr>
          </a:p>
        </p:txBody>
      </p:sp>
      <p:graphicFrame>
        <p:nvGraphicFramePr>
          <p:cNvPr id="13" name="Chart 2"/>
          <p:cNvGraphicFramePr>
            <a:graphicFrameLocks/>
          </p:cNvGraphicFramePr>
          <p:nvPr>
            <p:custDataLst>
              <p:tags r:id="rId8"/>
            </p:custDataLst>
            <p:extLst>
              <p:ext uri="{D42A27DB-BD31-4B8C-83A1-F6EECF244321}">
                <p14:modId xmlns:p14="http://schemas.microsoft.com/office/powerpoint/2010/main" val="3289931692"/>
              </p:ext>
            </p:extLst>
          </p:nvPr>
        </p:nvGraphicFramePr>
        <p:xfrm>
          <a:off x="2429175" y="4298622"/>
          <a:ext cx="5383334" cy="2529923"/>
        </p:xfrm>
        <a:graphic>
          <a:graphicData uri="http://schemas.openxmlformats.org/drawingml/2006/chart">
            <c:chart xmlns:c="http://schemas.openxmlformats.org/drawingml/2006/chart" xmlns:r="http://schemas.openxmlformats.org/officeDocument/2006/relationships" r:id="rId20"/>
          </a:graphicData>
        </a:graphic>
      </p:graphicFrame>
      <p:sp>
        <p:nvSpPr>
          <p:cNvPr id="14" name="Text Placeholder 3"/>
          <p:cNvSpPr>
            <a:spLocks noGrp="1"/>
          </p:cNvSpPr>
          <p:nvPr>
            <p:ph type="body" sz="quarter" idx="13"/>
            <p:custDataLst>
              <p:tags r:id="rId9"/>
            </p:custDataLst>
          </p:nvPr>
        </p:nvSpPr>
        <p:spPr>
          <a:xfrm>
            <a:off x="2533485" y="4044663"/>
            <a:ext cx="5174713" cy="229075"/>
          </a:xfrm>
        </p:spPr>
        <p:txBody>
          <a:bodyPr/>
          <a:lstStyle/>
          <a:p>
            <a:r>
              <a:rPr lang="fr-FR" dirty="0" smtClean="0"/>
              <a:t>Impact d’une hausse des taux sur les marchés, comparaison avec 1994</a:t>
            </a:r>
            <a:endParaRPr lang="fr-FR" dirty="0"/>
          </a:p>
        </p:txBody>
      </p:sp>
      <p:pic>
        <p:nvPicPr>
          <p:cNvPr id="56322" name="Picture 2" descr="51380113-b525-47b9-9c6d-fd4d2a9aee7c"/>
          <p:cNvPicPr>
            <a:picLocks noChangeAspect="1" noChangeArrowheads="1"/>
          </p:cNvPicPr>
          <p:nvPr>
            <p:custDataLst>
              <p:tags r:id="rId10"/>
            </p:custDataLst>
          </p:nvPr>
        </p:nvPicPr>
        <p:blipFill>
          <a:blip r:embed="rId21">
            <a:extLst>
              <a:ext uri="{28A0092B-C50C-407E-A947-70E740481C1C}">
                <a14:useLocalDpi xmlns:a14="http://schemas.microsoft.com/office/drawing/2010/main" val="0"/>
              </a:ext>
            </a:extLst>
          </a:blip>
          <a:srcRect/>
          <a:stretch>
            <a:fillRect/>
          </a:stretch>
        </p:blipFill>
        <p:spPr bwMode="auto">
          <a:xfrm>
            <a:off x="456479" y="1458876"/>
            <a:ext cx="43148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descr="c95e71fe-f441-4acd-a85c-1e57f3238933"/>
          <p:cNvPicPr>
            <a:picLocks noChangeAspect="1" noChangeArrowheads="1"/>
          </p:cNvPicPr>
          <p:nvPr>
            <p:custDataLst>
              <p:tags r:id="rId11"/>
            </p:custDataLst>
          </p:nvPr>
        </p:nvPicPr>
        <p:blipFill>
          <a:blip r:embed="rId22">
            <a:extLst>
              <a:ext uri="{28A0092B-C50C-407E-A947-70E740481C1C}">
                <a14:useLocalDpi xmlns:a14="http://schemas.microsoft.com/office/drawing/2010/main" val="0"/>
              </a:ext>
            </a:extLst>
          </a:blip>
          <a:srcRect/>
          <a:stretch>
            <a:fillRect/>
          </a:stretch>
        </p:blipFill>
        <p:spPr bwMode="auto">
          <a:xfrm>
            <a:off x="5130269" y="1450019"/>
            <a:ext cx="43053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Isosceles Triangle 14"/>
          <p:cNvSpPr/>
          <p:nvPr>
            <p:custDataLst>
              <p:tags r:id="rId12"/>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cxnSp>
        <p:nvCxnSpPr>
          <p:cNvPr id="26" name="Straight Connector 25"/>
          <p:cNvCxnSpPr/>
          <p:nvPr>
            <p:custDataLst>
              <p:tags r:id="rId13"/>
            </p:custDataLst>
          </p:nvPr>
        </p:nvCxnSpPr>
        <p:spPr bwMode="auto">
          <a:xfrm flipV="1">
            <a:off x="3962400" y="4266000"/>
            <a:ext cx="0" cy="2592000"/>
          </a:xfrm>
          <a:prstGeom prst="line">
            <a:avLst/>
          </a:prstGeom>
          <a:solidFill>
            <a:schemeClr val="accent1"/>
          </a:solidFill>
          <a:ln w="12700" cap="flat" cmpd="sng" algn="ctr">
            <a:solidFill>
              <a:schemeClr val="bg1">
                <a:lumMod val="65000"/>
              </a:schemeClr>
            </a:solidFill>
            <a:prstDash val="lgDash"/>
            <a:round/>
            <a:headEnd type="none" w="med" len="med"/>
            <a:tailEnd type="none" w="sm" len="sm"/>
          </a:ln>
          <a:effectLst/>
        </p:spPr>
      </p:cxnSp>
      <p:cxnSp>
        <p:nvCxnSpPr>
          <p:cNvPr id="27" name="Straight Connector 26"/>
          <p:cNvCxnSpPr/>
          <p:nvPr>
            <p:custDataLst>
              <p:tags r:id="rId14"/>
            </p:custDataLst>
          </p:nvPr>
        </p:nvCxnSpPr>
        <p:spPr bwMode="auto">
          <a:xfrm flipV="1">
            <a:off x="5267325" y="4266000"/>
            <a:ext cx="0" cy="2592000"/>
          </a:xfrm>
          <a:prstGeom prst="line">
            <a:avLst/>
          </a:prstGeom>
          <a:solidFill>
            <a:schemeClr val="accent1"/>
          </a:solidFill>
          <a:ln w="12700" cap="flat" cmpd="sng" algn="ctr">
            <a:solidFill>
              <a:schemeClr val="bg1">
                <a:lumMod val="65000"/>
              </a:schemeClr>
            </a:solidFill>
            <a:prstDash val="lgDash"/>
            <a:round/>
            <a:headEnd type="none" w="med" len="med"/>
            <a:tailEnd type="none" w="sm" len="sm"/>
          </a:ln>
          <a:effectLst/>
        </p:spPr>
      </p:cxnSp>
      <p:cxnSp>
        <p:nvCxnSpPr>
          <p:cNvPr id="28" name="Straight Connector 27"/>
          <p:cNvCxnSpPr/>
          <p:nvPr>
            <p:custDataLst>
              <p:tags r:id="rId15"/>
            </p:custDataLst>
          </p:nvPr>
        </p:nvCxnSpPr>
        <p:spPr bwMode="auto">
          <a:xfrm flipV="1">
            <a:off x="6553200" y="4266000"/>
            <a:ext cx="0" cy="2592000"/>
          </a:xfrm>
          <a:prstGeom prst="line">
            <a:avLst/>
          </a:prstGeom>
          <a:solidFill>
            <a:schemeClr val="accent1"/>
          </a:solidFill>
          <a:ln w="12700" cap="flat" cmpd="sng" algn="ctr">
            <a:solidFill>
              <a:schemeClr val="bg1">
                <a:lumMod val="65000"/>
              </a:schemeClr>
            </a:solidFill>
            <a:prstDash val="lgDash"/>
            <a:round/>
            <a:headEnd type="none" w="med" len="med"/>
            <a:tailEnd type="none" w="sm" len="sm"/>
          </a:ln>
          <a:effectLst/>
        </p:spPr>
      </p:cxnSp>
      <p:sp>
        <p:nvSpPr>
          <p:cNvPr id="59" name="shpChapterHeading"/>
          <p:cNvSpPr txBox="1"/>
          <p:nvPr>
            <p:custDataLst>
              <p:tags r:id="rId1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60" name="TextBox 4"/>
          <p:cNvSpPr txBox="1"/>
          <p:nvPr>
            <p:custDataLst>
              <p:tags r:id="rId1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19</a:t>
            </a:r>
            <a:endParaRPr lang="fil-PH" b="0" dirty="0">
              <a:ea typeface="LF_Kai"/>
            </a:endParaRPr>
          </a:p>
        </p:txBody>
      </p:sp>
    </p:spTree>
    <p:custDataLst>
      <p:tags r:id="rId1"/>
    </p:custDataLst>
    <p:extLst>
      <p:ext uri="{BB962C8B-B14F-4D97-AF65-F5344CB8AC3E}">
        <p14:creationId xmlns:p14="http://schemas.microsoft.com/office/powerpoint/2010/main" val="2796140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2.4 Marchés actions : surpondération Europe</a:t>
            </a:r>
            <a:endParaRPr lang="fr-FR" dirty="0"/>
          </a:p>
        </p:txBody>
      </p:sp>
      <p:sp>
        <p:nvSpPr>
          <p:cNvPr id="12" name="Espace réservé du texte 3"/>
          <p:cNvSpPr>
            <a:spLocks noGrp="1"/>
          </p:cNvSpPr>
          <p:nvPr>
            <p:ph type="body" sz="quarter" idx="13"/>
            <p:custDataLst>
              <p:tags r:id="rId3"/>
            </p:custDataLst>
          </p:nvPr>
        </p:nvSpPr>
        <p:spPr>
          <a:xfrm>
            <a:off x="487069" y="1768125"/>
            <a:ext cx="4410000" cy="230188"/>
          </a:xfrm>
        </p:spPr>
        <p:txBody>
          <a:bodyPr/>
          <a:lstStyle/>
          <a:p>
            <a:r>
              <a:rPr lang="fr-FR" dirty="0" smtClean="0"/>
              <a:t>EuroStoxx par rapport au S&amp;P 500 - 2013</a:t>
            </a:r>
            <a:endParaRPr lang="fr-FR" dirty="0"/>
          </a:p>
        </p:txBody>
      </p:sp>
      <p:sp>
        <p:nvSpPr>
          <p:cNvPr id="6" name="Text Placeholder 5"/>
          <p:cNvSpPr>
            <a:spLocks noGrp="1"/>
          </p:cNvSpPr>
          <p:nvPr>
            <p:ph type="body" sz="quarter" idx="14"/>
            <p:custDataLst>
              <p:tags r:id="rId4"/>
            </p:custDataLst>
          </p:nvPr>
        </p:nvSpPr>
        <p:spPr>
          <a:xfrm>
            <a:off x="5027319" y="1768125"/>
            <a:ext cx="4410000" cy="230188"/>
          </a:xfrm>
        </p:spPr>
        <p:txBody>
          <a:bodyPr/>
          <a:lstStyle/>
          <a:p>
            <a:r>
              <a:rPr lang="fr-FR" dirty="0" err="1"/>
              <a:t>EuroStoxx</a:t>
            </a:r>
            <a:r>
              <a:rPr lang="fr-FR" dirty="0"/>
              <a:t> par rapport au S&amp;P 500 </a:t>
            </a:r>
            <a:r>
              <a:rPr lang="fr-FR" dirty="0" smtClean="0"/>
              <a:t>– depuis 2008</a:t>
            </a:r>
            <a:endParaRPr lang="fr-FR" dirty="0"/>
          </a:p>
        </p:txBody>
      </p:sp>
      <p:sp>
        <p:nvSpPr>
          <p:cNvPr id="4" name="Espace réservé du texte 3"/>
          <p:cNvSpPr>
            <a:spLocks noGrp="1"/>
          </p:cNvSpPr>
          <p:nvPr>
            <p:ph type="body" sz="quarter" idx="10"/>
            <p:custDataLst>
              <p:tags r:id="rId5"/>
            </p:custDataLst>
          </p:nvPr>
        </p:nvSpPr>
        <p:spPr/>
        <p:txBody>
          <a:bodyPr/>
          <a:lstStyle/>
          <a:p>
            <a:r>
              <a:rPr lang="fr-FR" dirty="0" err="1" smtClean="0"/>
              <a:t>EuroStoxx</a:t>
            </a:r>
            <a:r>
              <a:rPr lang="fr-FR" dirty="0" smtClean="0"/>
              <a:t> </a:t>
            </a:r>
            <a:r>
              <a:rPr lang="fr-FR" dirty="0"/>
              <a:t>par rapport au S&amp;P </a:t>
            </a:r>
            <a:r>
              <a:rPr lang="fr-FR" dirty="0" smtClean="0"/>
              <a:t>500</a:t>
            </a:r>
            <a:endParaRPr lang="fr-FR" dirty="0"/>
          </a:p>
        </p:txBody>
      </p:sp>
      <p:sp>
        <p:nvSpPr>
          <p:cNvPr id="10" name="Rectangle 9"/>
          <p:cNvSpPr/>
          <p:nvPr>
            <p:custDataLst>
              <p:tags r:id="rId6"/>
            </p:custDataLst>
          </p:nvPr>
        </p:nvSpPr>
        <p:spPr>
          <a:xfrm>
            <a:off x="3359754" y="6531048"/>
            <a:ext cx="1941557" cy="200055"/>
          </a:xfrm>
          <a:prstGeom prst="rect">
            <a:avLst/>
          </a:prstGeom>
        </p:spPr>
        <p:txBody>
          <a:bodyPr wrap="none">
            <a:spAutoFit/>
          </a:bodyPr>
          <a:lstStyle/>
          <a:p>
            <a:r>
              <a:rPr lang="fr-FR" sz="700" dirty="0" smtClean="0"/>
              <a:t>Source : Rothschild &amp; Cie Gestion, 11/2013 </a:t>
            </a:r>
            <a:endParaRPr lang="fr-FR" sz="700" dirty="0"/>
          </a:p>
        </p:txBody>
      </p:sp>
      <p:pic>
        <p:nvPicPr>
          <p:cNvPr id="5" name="Image 4" descr="&lt;Chart&gt;&lt;ImageInfo Version=&quot;5.1.0.1431&quot; GUID=&quot;c0d0ea34d88841ba89c1d14c64617772&quot; DsId=&quot;ZROH001&quot; T1SubID=&quot;&quot; Width=&quot;1040&quot; Height=&quot;720&quot; Format=&quot;emf&quot; ChartGroupUID=&quot;aea1eeea-91f6-4125-bcf1-80e83a3347b6&quot; GroupName=&quot;Marchés actions &amp;amp; devises&quot; ChartName=&quot;Marchés - EuroStoxx &amp;amp; SP 500 perf relative&quot; ChartStyleName=&quot;1E 12 courbes&quot; GroupNameEncoded=&quot;March%c3%a9s+actions+%26+devises&quot; ChartNameEncoded=&quot;March%c3%a9s+-+EuroStoxx+%26+SP+500+perf+relative&quot; ChartStyleNameEncoded=&quot;1E+12+courbes&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Marchés actions&quot; /&gt;&lt;/Chart&gt;"/>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5008187" y="2009425"/>
            <a:ext cx="4456292" cy="3111503"/>
          </a:xfrm>
          <a:prstGeom prst="rect">
            <a:avLst/>
          </a:prstGeom>
          <a:solidFill>
            <a:srgbClr val="FFFFFF"/>
          </a:solidFill>
          <a:ln>
            <a:noFill/>
          </a:ln>
        </p:spPr>
      </p:pic>
      <p:pic>
        <p:nvPicPr>
          <p:cNvPr id="3" name="Image 2" descr="&lt;Chart&gt;&lt;ImageInfo Version=&quot;5.1.0.1431&quot; GUID=&quot;4ba6975d03394a499d5656a62edaafa3&quot; DsId=&quot;ZROH001&quot; T1SubID=&quot;&quot; Width=&quot;1040&quot; Height=&quot;720&quot; Format=&quot;emf&quot; ChartGroupUID=&quot;79697acf-04f7-4481-a245-3a2ac58c4a58&quot; GroupName=&quot;Marchés actions &amp;amp; devises&quot; ChartName=&quot;Marchés - EuroStoxx &amp;amp; SP 500 perf relative 100=2011&quot; ChartStyleName=&quot;1E 12 courbes&quot; GroupNameEncoded=&quot;March%c3%a9s+actions+%26+devises&quot; ChartNameEncoded=&quot;March%c3%a9s+-+EuroStoxx+%26+SP+500+perf+relative+100%3d2011&quot; ChartStyleNameEncoded=&quot;1E+12+courbes&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Marchés actions&quot; /&gt;&lt;/Chart&gt;"/>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476054" y="2009425"/>
            <a:ext cx="4433888" cy="3103672"/>
          </a:xfrm>
          <a:prstGeom prst="rect">
            <a:avLst/>
          </a:prstGeom>
          <a:solidFill>
            <a:srgbClr val="FFFFFF"/>
          </a:solidFill>
          <a:ln>
            <a:noFill/>
          </a:ln>
        </p:spPr>
      </p:pic>
      <p:sp>
        <p:nvSpPr>
          <p:cNvPr id="13" name="shpStrapLine"/>
          <p:cNvSpPr>
            <a:spLocks noChangeArrowheads="1"/>
          </p:cNvSpPr>
          <p:nvPr>
            <p:custDataLst>
              <p:tags r:id="rId7"/>
            </p:custDataLst>
          </p:nvPr>
        </p:nvSpPr>
        <p:spPr bwMode="gray">
          <a:xfrm>
            <a:off x="2458230" y="5566289"/>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chorCtr="0">
            <a:spAutoFit/>
          </a:bodyPr>
          <a:lstStyle/>
          <a:p>
            <a:pPr eaLnBrk="0" hangingPunct="0"/>
            <a:r>
              <a:rPr lang="fr-FR" sz="1600" dirty="0">
                <a:solidFill>
                  <a:srgbClr val="73B300"/>
                </a:solidFill>
                <a:latin typeface="Georgia" pitchFamily="18" charset="0"/>
                <a:ea typeface="LF_Kai"/>
                <a:cs typeface="+mn-cs"/>
              </a:rPr>
              <a:t>Début du mouvement de rattrapage des actions de l’</a:t>
            </a:r>
            <a:r>
              <a:rPr lang="fr-FR" sz="1600" dirty="0" err="1">
                <a:solidFill>
                  <a:srgbClr val="73B300"/>
                </a:solidFill>
                <a:latin typeface="Georgia" pitchFamily="18" charset="0"/>
                <a:ea typeface="LF_Kai"/>
                <a:cs typeface="+mn-cs"/>
              </a:rPr>
              <a:t>Eurozone</a:t>
            </a:r>
            <a:endParaRPr lang="fr-FR" sz="1600" dirty="0">
              <a:solidFill>
                <a:srgbClr val="73B300"/>
              </a:solidFill>
              <a:latin typeface="Georgia" pitchFamily="18" charset="0"/>
              <a:ea typeface="LF_Kai"/>
              <a:cs typeface="+mn-cs"/>
            </a:endParaRPr>
          </a:p>
        </p:txBody>
      </p:sp>
      <p:sp>
        <p:nvSpPr>
          <p:cNvPr id="14" name="Isosceles Triangle 13"/>
          <p:cNvSpPr/>
          <p:nvPr>
            <p:custDataLst>
              <p:tags r:id="rId8"/>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1" name="shpChapterHeading"/>
          <p:cNvSpPr txBox="1"/>
          <p:nvPr>
            <p:custDataLst>
              <p:tags r:id="rId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2" name="TextBox 4"/>
          <p:cNvSpPr txBox="1"/>
          <p:nvPr>
            <p:custDataLst>
              <p:tags r:id="rId1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20</a:t>
            </a:r>
            <a:endParaRPr lang="fil-PH" b="0" dirty="0">
              <a:ea typeface="LF_Kai"/>
            </a:endParaRPr>
          </a:p>
        </p:txBody>
      </p:sp>
    </p:spTree>
    <p:custDataLst>
      <p:tags r:id="rId1"/>
    </p:custDataLst>
    <p:extLst>
      <p:ext uri="{BB962C8B-B14F-4D97-AF65-F5344CB8AC3E}">
        <p14:creationId xmlns:p14="http://schemas.microsoft.com/office/powerpoint/2010/main" val="2365348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p:cNvGraphicFramePr>
            <a:graphicFrameLocks noChangeAspect="1"/>
          </p:cNvGraphicFramePr>
          <p:nvPr>
            <p:custDataLst>
              <p:tags r:id="rId3"/>
            </p:custDataLst>
            <p:extLst>
              <p:ext uri="{D42A27DB-BD31-4B8C-83A1-F6EECF244321}">
                <p14:modId xmlns:p14="http://schemas.microsoft.com/office/powerpoint/2010/main" val="1771894229"/>
              </p:ext>
            </p:extLst>
          </p:nvPr>
        </p:nvGraphicFramePr>
        <p:xfrm>
          <a:off x="5204311" y="1768327"/>
          <a:ext cx="4208463" cy="2733740"/>
        </p:xfrm>
        <a:graphic>
          <a:graphicData uri="http://schemas.openxmlformats.org/presentationml/2006/ole">
            <mc:AlternateContent xmlns:mc="http://schemas.openxmlformats.org/markup-compatibility/2006">
              <mc:Choice xmlns:v="urn:schemas-microsoft-com:vml" Requires="v">
                <p:oleObj spid="_x0000_s58388" name="Worksheet" r:id="rId17" imgW="3657600" imgH="3093701" progId="Excel.Sheet.12">
                  <p:link updateAutomatic="1"/>
                </p:oleObj>
              </mc:Choice>
              <mc:Fallback>
                <p:oleObj name="Worksheet" r:id="rId17" imgW="3657600" imgH="3093701" progId="Excel.Sheet.12">
                  <p:link updateAutomatic="1"/>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4311" y="1768327"/>
                        <a:ext cx="4208463" cy="2733740"/>
                      </a:xfrm>
                      <a:prstGeom prst="rect">
                        <a:avLst/>
                      </a:prstGeom>
                      <a:noFill/>
                      <a:ln>
                        <a:noFill/>
                      </a:ln>
                      <a:extLst/>
                    </p:spPr>
                  </p:pic>
                </p:oleObj>
              </mc:Fallback>
            </mc:AlternateContent>
          </a:graphicData>
        </a:graphic>
      </p:graphicFrame>
      <p:sp>
        <p:nvSpPr>
          <p:cNvPr id="2" name="Titre 1"/>
          <p:cNvSpPr>
            <a:spLocks noGrp="1"/>
          </p:cNvSpPr>
          <p:nvPr>
            <p:ph type="title"/>
            <p:custDataLst>
              <p:tags r:id="rId4"/>
            </p:custDataLst>
          </p:nvPr>
        </p:nvSpPr>
        <p:spPr/>
        <p:txBody>
          <a:bodyPr/>
          <a:lstStyle/>
          <a:p>
            <a:r>
              <a:rPr lang="fr-FR" smtClean="0"/>
              <a:t>2.4 Marchés actions : surpondération Europe</a:t>
            </a:r>
            <a:endParaRPr lang="fr-FR" dirty="0"/>
          </a:p>
        </p:txBody>
      </p:sp>
      <p:sp>
        <p:nvSpPr>
          <p:cNvPr id="3" name="Text Placeholder 2"/>
          <p:cNvSpPr>
            <a:spLocks noGrp="1"/>
          </p:cNvSpPr>
          <p:nvPr>
            <p:ph type="body" sz="quarter" idx="13"/>
            <p:custDataLst>
              <p:tags r:id="rId5"/>
            </p:custDataLst>
          </p:nvPr>
        </p:nvSpPr>
        <p:spPr>
          <a:xfrm>
            <a:off x="549028" y="1765152"/>
            <a:ext cx="4410000" cy="230188"/>
          </a:xfrm>
        </p:spPr>
        <p:txBody>
          <a:bodyPr/>
          <a:lstStyle/>
          <a:p>
            <a:r>
              <a:rPr lang="fr-FR" dirty="0"/>
              <a:t>Prime de risque calculée sur le PE de </a:t>
            </a:r>
            <a:r>
              <a:rPr lang="fr-FR" dirty="0" err="1"/>
              <a:t>Shiller</a:t>
            </a:r>
            <a:r>
              <a:rPr lang="fr-FR" dirty="0"/>
              <a:t>*</a:t>
            </a:r>
          </a:p>
        </p:txBody>
      </p:sp>
      <p:sp>
        <p:nvSpPr>
          <p:cNvPr id="5" name="Text Placeholder 4"/>
          <p:cNvSpPr>
            <a:spLocks noGrp="1"/>
          </p:cNvSpPr>
          <p:nvPr>
            <p:ph type="body" sz="quarter" idx="14"/>
            <p:custDataLst>
              <p:tags r:id="rId6"/>
            </p:custDataLst>
          </p:nvPr>
        </p:nvSpPr>
        <p:spPr>
          <a:xfrm>
            <a:off x="5097655" y="1765152"/>
            <a:ext cx="4410000" cy="230188"/>
          </a:xfrm>
        </p:spPr>
        <p:txBody>
          <a:bodyPr/>
          <a:lstStyle/>
          <a:p>
            <a:r>
              <a:rPr lang="fr-FR" dirty="0" smtClean="0"/>
              <a:t>Prix sur actif net – Europe vs. Etats-Unis</a:t>
            </a:r>
            <a:endParaRPr lang="fr-FR" dirty="0"/>
          </a:p>
        </p:txBody>
      </p:sp>
      <p:sp>
        <p:nvSpPr>
          <p:cNvPr id="4" name="Espace réservé du texte 3"/>
          <p:cNvSpPr>
            <a:spLocks noGrp="1"/>
          </p:cNvSpPr>
          <p:nvPr>
            <p:ph type="body" sz="quarter" idx="10"/>
            <p:custDataLst>
              <p:tags r:id="rId7"/>
            </p:custDataLst>
          </p:nvPr>
        </p:nvSpPr>
        <p:spPr/>
        <p:txBody>
          <a:bodyPr/>
          <a:lstStyle/>
          <a:p>
            <a:r>
              <a:rPr lang="fr-FR" dirty="0"/>
              <a:t>Valorisation </a:t>
            </a:r>
            <a:r>
              <a:rPr lang="fr-FR" dirty="0" smtClean="0"/>
              <a:t>plus attractive en Europe</a:t>
            </a:r>
            <a:endParaRPr lang="fr-FR" dirty="0"/>
          </a:p>
        </p:txBody>
      </p:sp>
      <p:sp>
        <p:nvSpPr>
          <p:cNvPr id="6" name="ZoneTexte 4"/>
          <p:cNvSpPr txBox="1"/>
          <p:nvPr>
            <p:custDataLst>
              <p:tags r:id="rId8"/>
            </p:custDataLst>
          </p:nvPr>
        </p:nvSpPr>
        <p:spPr>
          <a:xfrm>
            <a:off x="5458616" y="4622228"/>
            <a:ext cx="2409634" cy="21544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800" i="1" dirty="0"/>
              <a:t>Source</a:t>
            </a:r>
            <a:r>
              <a:rPr lang="fr-FR" sz="800" i="1" baseline="0" dirty="0"/>
              <a:t> Keplercheuvreux, Bloomberg, Rothschild</a:t>
            </a:r>
            <a:endParaRPr lang="fr-FR" sz="800" i="1" dirty="0"/>
          </a:p>
        </p:txBody>
      </p:sp>
      <p:sp>
        <p:nvSpPr>
          <p:cNvPr id="11" name="ZoneTexte 4"/>
          <p:cNvSpPr txBox="1"/>
          <p:nvPr>
            <p:custDataLst>
              <p:tags r:id="rId9"/>
            </p:custDataLst>
          </p:nvPr>
        </p:nvSpPr>
        <p:spPr>
          <a:xfrm>
            <a:off x="527536" y="5199298"/>
            <a:ext cx="3991798" cy="21544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fr-FR" sz="800" i="1" dirty="0" smtClean="0"/>
              <a:t>* PE de </a:t>
            </a:r>
            <a:r>
              <a:rPr lang="fr-FR" sz="800" i="1" dirty="0" err="1" smtClean="0"/>
              <a:t>Shiller</a:t>
            </a:r>
            <a:r>
              <a:rPr lang="fr-FR" sz="800" i="1" dirty="0" smtClean="0"/>
              <a:t> : PE calculé sur la moyenne des bénéfices des 10 dernières années</a:t>
            </a:r>
            <a:endParaRPr lang="fr-FR" sz="800" i="1" dirty="0"/>
          </a:p>
        </p:txBody>
      </p:sp>
      <p:sp>
        <p:nvSpPr>
          <p:cNvPr id="12" name="Rectangle 11"/>
          <p:cNvSpPr/>
          <p:nvPr>
            <p:custDataLst>
              <p:tags r:id="rId10"/>
            </p:custDataLst>
          </p:nvPr>
        </p:nvSpPr>
        <p:spPr>
          <a:xfrm>
            <a:off x="3339434" y="6531048"/>
            <a:ext cx="1941557" cy="200055"/>
          </a:xfrm>
          <a:prstGeom prst="rect">
            <a:avLst/>
          </a:prstGeom>
        </p:spPr>
        <p:txBody>
          <a:bodyPr wrap="none">
            <a:spAutoFit/>
          </a:bodyPr>
          <a:lstStyle/>
          <a:p>
            <a:r>
              <a:rPr lang="fr-FR" sz="700" dirty="0" smtClean="0"/>
              <a:t>Source : Rothschild &amp; Cie Gestion, 11/2013 </a:t>
            </a:r>
            <a:endParaRPr lang="fr-FR" sz="700" dirty="0"/>
          </a:p>
        </p:txBody>
      </p:sp>
      <p:pic>
        <p:nvPicPr>
          <p:cNvPr id="2140" name="Picture 42" descr="69269a46-79b2-4390-8f64-9280e7e4fc8d"/>
          <p:cNvPicPr>
            <a:picLocks noChangeAspect="1" noChangeArrowheads="1"/>
          </p:cNvPicPr>
          <p:nvPr>
            <p:custDataLst>
              <p:tags r:id="rId11"/>
            </p:custDataLst>
          </p:nvPr>
        </p:nvPicPr>
        <p:blipFill>
          <a:blip r:embed="rId19">
            <a:extLst>
              <a:ext uri="{28A0092B-C50C-407E-A947-70E740481C1C}">
                <a14:useLocalDpi xmlns:a14="http://schemas.microsoft.com/office/drawing/2010/main" val="0"/>
              </a:ext>
            </a:extLst>
          </a:blip>
          <a:srcRect/>
          <a:stretch>
            <a:fillRect/>
          </a:stretch>
        </p:blipFill>
        <p:spPr bwMode="auto">
          <a:xfrm>
            <a:off x="512034" y="2045311"/>
            <a:ext cx="44481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hpStrapLine"/>
          <p:cNvSpPr>
            <a:spLocks noChangeArrowheads="1"/>
          </p:cNvSpPr>
          <p:nvPr>
            <p:custDataLst>
              <p:tags r:id="rId12"/>
            </p:custDataLst>
          </p:nvPr>
        </p:nvSpPr>
        <p:spPr bwMode="gray">
          <a:xfrm>
            <a:off x="1996022" y="5676817"/>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chorCtr="0">
            <a:spAutoFit/>
          </a:bodyPr>
          <a:lstStyle/>
          <a:p>
            <a:pPr eaLnBrk="0" hangingPunct="0"/>
            <a:r>
              <a:rPr lang="fr-FR" sz="1600" dirty="0" smtClean="0">
                <a:solidFill>
                  <a:srgbClr val="73B300"/>
                </a:solidFill>
                <a:latin typeface="Georgia" pitchFamily="18" charset="0"/>
                <a:ea typeface="LF_Kai"/>
                <a:cs typeface="+mn-cs"/>
              </a:rPr>
              <a:t>Malgré les améliorations macroéconomiques, forte prime de risque en Europe</a:t>
            </a:r>
            <a:endParaRPr lang="fr-FR" sz="1600" dirty="0">
              <a:solidFill>
                <a:srgbClr val="73B300"/>
              </a:solidFill>
              <a:latin typeface="Georgia" pitchFamily="18" charset="0"/>
              <a:ea typeface="LF_Kai"/>
              <a:cs typeface="+mn-cs"/>
            </a:endParaRPr>
          </a:p>
        </p:txBody>
      </p:sp>
      <p:sp>
        <p:nvSpPr>
          <p:cNvPr id="15" name="Isosceles Triangle 14"/>
          <p:cNvSpPr/>
          <p:nvPr>
            <p:custDataLst>
              <p:tags r:id="rId13"/>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1" name="shpChapterHeading"/>
          <p:cNvSpPr txBox="1"/>
          <p:nvPr>
            <p:custDataLst>
              <p:tags r:id="rId1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2" name="TextBox 4"/>
          <p:cNvSpPr txBox="1"/>
          <p:nvPr>
            <p:custDataLst>
              <p:tags r:id="rId1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21</a:t>
            </a:r>
            <a:endParaRPr lang="fil-PH" b="0" dirty="0">
              <a:ea typeface="LF_Kai"/>
            </a:endParaRPr>
          </a:p>
        </p:txBody>
      </p:sp>
    </p:spTree>
    <p:custDataLst>
      <p:tags r:id="rId2"/>
    </p:custDataLst>
    <p:extLst>
      <p:ext uri="{BB962C8B-B14F-4D97-AF65-F5344CB8AC3E}">
        <p14:creationId xmlns:p14="http://schemas.microsoft.com/office/powerpoint/2010/main" val="3858015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503297"/>
            <a:ext cx="7464425" cy="427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13"/>
            <p:custDataLst>
              <p:tags r:id="rId3"/>
            </p:custDataLst>
          </p:nvPr>
        </p:nvSpPr>
        <p:spPr/>
        <p:txBody>
          <a:bodyPr/>
          <a:lstStyle/>
          <a:p>
            <a:r>
              <a:rPr lang="fr-FR" dirty="0"/>
              <a:t>Evolution des bénéfices par actions (prochains 12 mois)</a:t>
            </a:r>
          </a:p>
        </p:txBody>
      </p:sp>
      <p:sp>
        <p:nvSpPr>
          <p:cNvPr id="7" name="Espace réservé du texte 6"/>
          <p:cNvSpPr>
            <a:spLocks noGrp="1"/>
          </p:cNvSpPr>
          <p:nvPr>
            <p:ph type="body" sz="quarter" idx="10"/>
            <p:custDataLst>
              <p:tags r:id="rId4"/>
            </p:custDataLst>
          </p:nvPr>
        </p:nvSpPr>
        <p:spPr/>
        <p:txBody>
          <a:bodyPr/>
          <a:lstStyle/>
          <a:p>
            <a:r>
              <a:rPr lang="fr-FR" dirty="0" smtClean="0"/>
              <a:t>Forte baisse des résultats dans les pays périphériques</a:t>
            </a:r>
            <a:endParaRPr lang="fr-FR" dirty="0"/>
          </a:p>
        </p:txBody>
      </p:sp>
      <p:sp>
        <p:nvSpPr>
          <p:cNvPr id="16" name="Title 3"/>
          <p:cNvSpPr>
            <a:spLocks noGrp="1"/>
          </p:cNvSpPr>
          <p:nvPr>
            <p:ph type="title"/>
            <p:custDataLst>
              <p:tags r:id="rId5"/>
            </p:custDataLst>
          </p:nvPr>
        </p:nvSpPr>
        <p:spPr>
          <a:xfrm>
            <a:off x="1980565" y="485779"/>
            <a:ext cx="7465207" cy="352425"/>
          </a:xfrm>
        </p:spPr>
        <p:txBody>
          <a:bodyPr/>
          <a:lstStyle/>
          <a:p>
            <a:r>
              <a:rPr lang="fr-FR" sz="2200" smtClean="0"/>
              <a:t>2.5 2.5 Marchés actions : potentiel d’amélioration des résultats</a:t>
            </a:r>
            <a:endParaRPr lang="fr-FR" sz="2200" dirty="0"/>
          </a:p>
        </p:txBody>
      </p:sp>
      <p:sp>
        <p:nvSpPr>
          <p:cNvPr id="9" name="Isosceles Triangle 8"/>
          <p:cNvSpPr/>
          <p:nvPr>
            <p:custDataLst>
              <p:tags r:id="rId6"/>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47" name="shpChapterHeading"/>
          <p:cNvSpPr txBox="1"/>
          <p:nvPr>
            <p:custDataLst>
              <p:tags r:id="rId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48" name="TextBox 4"/>
          <p:cNvSpPr txBox="1"/>
          <p:nvPr>
            <p:custDataLst>
              <p:tags r:id="rId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22</a:t>
            </a:r>
            <a:endParaRPr lang="fil-PH" b="0" dirty="0">
              <a:ea typeface="LF_Kai"/>
            </a:endParaRPr>
          </a:p>
        </p:txBody>
      </p:sp>
    </p:spTree>
    <p:custDataLst>
      <p:tags r:id="rId1"/>
    </p:custDataLst>
    <p:extLst>
      <p:ext uri="{BB962C8B-B14F-4D97-AF65-F5344CB8AC3E}">
        <p14:creationId xmlns:p14="http://schemas.microsoft.com/office/powerpoint/2010/main" val="2721371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custDataLst>
              <p:tags r:id="rId2"/>
            </p:custDataLst>
          </p:nvPr>
        </p:nvPicPr>
        <p:blipFill>
          <a:blip r:embed="rId16">
            <a:extLst>
              <a:ext uri="{28A0092B-C50C-407E-A947-70E740481C1C}">
                <a14:useLocalDpi xmlns:a14="http://schemas.microsoft.com/office/drawing/2010/main" val="0"/>
              </a:ext>
            </a:extLst>
          </a:blip>
          <a:srcRect/>
          <a:stretch>
            <a:fillRect/>
          </a:stretch>
        </p:blipFill>
        <p:spPr>
          <a:xfrm>
            <a:off x="5024438" y="1682640"/>
            <a:ext cx="4535876" cy="3648986"/>
          </a:xfrm>
          <a:prstGeom prst="rect">
            <a:avLst/>
          </a:prstGeom>
          <a:noFill/>
          <a:ln/>
        </p:spPr>
      </p:pic>
      <p:pic>
        <p:nvPicPr>
          <p:cNvPr id="11" name="Picture 9"/>
          <p:cNvPicPr>
            <a:picLocks noChangeAspect="1" noChangeArrowheads="1"/>
          </p:cNvPicPr>
          <p:nvPr>
            <p:custDataLst>
              <p:tags r:id="rId3"/>
            </p:custDataLst>
          </p:nvPr>
        </p:nvPicPr>
        <p:blipFill>
          <a:blip r:embed="rId17">
            <a:extLst>
              <a:ext uri="{28A0092B-C50C-407E-A947-70E740481C1C}">
                <a14:useLocalDpi xmlns:a14="http://schemas.microsoft.com/office/drawing/2010/main" val="0"/>
              </a:ext>
            </a:extLst>
          </a:blip>
          <a:srcRect/>
          <a:stretch>
            <a:fillRect/>
          </a:stretch>
        </p:blipFill>
        <p:spPr bwMode="auto">
          <a:xfrm>
            <a:off x="411093" y="1701376"/>
            <a:ext cx="4153836" cy="346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custDataLst>
              <p:tags r:id="rId4"/>
            </p:custDataLst>
          </p:nvPr>
        </p:nvSpPr>
        <p:spPr/>
        <p:txBody>
          <a:bodyPr/>
          <a:lstStyle/>
          <a:p>
            <a:r>
              <a:rPr lang="fr-FR" smtClean="0"/>
              <a:t>2.6 Marchés actions</a:t>
            </a:r>
            <a:endParaRPr lang="fr-FR" dirty="0"/>
          </a:p>
        </p:txBody>
      </p:sp>
      <p:sp>
        <p:nvSpPr>
          <p:cNvPr id="6" name="Text Placeholder 5"/>
          <p:cNvSpPr>
            <a:spLocks noGrp="1"/>
          </p:cNvSpPr>
          <p:nvPr>
            <p:ph type="body" sz="quarter" idx="13"/>
            <p:custDataLst>
              <p:tags r:id="rId5"/>
            </p:custDataLst>
          </p:nvPr>
        </p:nvSpPr>
        <p:spPr>
          <a:xfrm>
            <a:off x="481965" y="1765152"/>
            <a:ext cx="4410000" cy="230188"/>
          </a:xfrm>
        </p:spPr>
        <p:txBody>
          <a:bodyPr/>
          <a:lstStyle/>
          <a:p>
            <a:r>
              <a:rPr lang="fr-FR" sz="950" dirty="0" smtClean="0"/>
              <a:t>Révision à la hausse des bénéfices des sociétés exposées à la Zone Euro</a:t>
            </a:r>
            <a:endParaRPr lang="fr-FR" sz="950" dirty="0"/>
          </a:p>
        </p:txBody>
      </p:sp>
      <p:sp>
        <p:nvSpPr>
          <p:cNvPr id="16" name="Text Placeholder 15"/>
          <p:cNvSpPr>
            <a:spLocks noGrp="1"/>
          </p:cNvSpPr>
          <p:nvPr>
            <p:ph type="body" sz="quarter" idx="14"/>
            <p:custDataLst>
              <p:tags r:id="rId6"/>
            </p:custDataLst>
          </p:nvPr>
        </p:nvSpPr>
        <p:spPr>
          <a:xfrm>
            <a:off x="5027319" y="1765152"/>
            <a:ext cx="4410000" cy="230188"/>
          </a:xfrm>
        </p:spPr>
        <p:txBody>
          <a:bodyPr/>
          <a:lstStyle/>
          <a:p>
            <a:r>
              <a:rPr lang="fr-FR" sz="950" dirty="0"/>
              <a:t>Révision à la </a:t>
            </a:r>
            <a:r>
              <a:rPr lang="fr-FR" sz="950" dirty="0" smtClean="0"/>
              <a:t>baisse des </a:t>
            </a:r>
            <a:r>
              <a:rPr lang="fr-FR" sz="950" dirty="0"/>
              <a:t>bénéfices des sociétés exposées </a:t>
            </a:r>
            <a:r>
              <a:rPr lang="fr-FR" sz="950" dirty="0" smtClean="0"/>
              <a:t>aux Emergents</a:t>
            </a:r>
            <a:endParaRPr lang="fr-FR" sz="950" dirty="0"/>
          </a:p>
        </p:txBody>
      </p:sp>
      <p:sp>
        <p:nvSpPr>
          <p:cNvPr id="4" name="Espace réservé du texte 3"/>
          <p:cNvSpPr>
            <a:spLocks noGrp="1"/>
          </p:cNvSpPr>
          <p:nvPr>
            <p:ph type="body" sz="quarter" idx="10"/>
            <p:custDataLst>
              <p:tags r:id="rId7"/>
            </p:custDataLst>
          </p:nvPr>
        </p:nvSpPr>
        <p:spPr/>
        <p:txBody>
          <a:bodyPr/>
          <a:lstStyle/>
          <a:p>
            <a:r>
              <a:rPr lang="fr-FR" dirty="0" smtClean="0"/>
              <a:t>Amélioration </a:t>
            </a:r>
            <a:r>
              <a:rPr lang="fr-FR" dirty="0"/>
              <a:t>des perspectives de </a:t>
            </a:r>
            <a:r>
              <a:rPr lang="fr-FR" dirty="0" smtClean="0"/>
              <a:t>résultats, notamment pour les sociétés exposées à la Zone Euro</a:t>
            </a:r>
            <a:endParaRPr lang="fr-FR" dirty="0"/>
          </a:p>
        </p:txBody>
      </p:sp>
      <p:sp>
        <p:nvSpPr>
          <p:cNvPr id="9" name="Rectangle 8"/>
          <p:cNvSpPr/>
          <p:nvPr>
            <p:custDataLst>
              <p:tags r:id="rId8"/>
            </p:custDataLst>
          </p:nvPr>
        </p:nvSpPr>
        <p:spPr>
          <a:xfrm>
            <a:off x="2059274" y="6510728"/>
            <a:ext cx="1941557" cy="200055"/>
          </a:xfrm>
          <a:prstGeom prst="rect">
            <a:avLst/>
          </a:prstGeom>
        </p:spPr>
        <p:txBody>
          <a:bodyPr wrap="none">
            <a:spAutoFit/>
          </a:bodyPr>
          <a:lstStyle/>
          <a:p>
            <a:r>
              <a:rPr lang="fr-FR" sz="700" dirty="0" smtClean="0">
                <a:solidFill>
                  <a:srgbClr val="000000"/>
                </a:solidFill>
              </a:rPr>
              <a:t>Source : Rothschild &amp; Cie Gestion, 10/2013 </a:t>
            </a:r>
            <a:endParaRPr lang="fr-FR" sz="700" dirty="0">
              <a:solidFill>
                <a:srgbClr val="000000"/>
              </a:solidFill>
            </a:endParaRPr>
          </a:p>
        </p:txBody>
      </p:sp>
      <p:sp>
        <p:nvSpPr>
          <p:cNvPr id="5" name="ZoneTexte 4"/>
          <p:cNvSpPr txBox="1"/>
          <p:nvPr>
            <p:custDataLst>
              <p:tags r:id="rId9"/>
            </p:custDataLst>
          </p:nvPr>
        </p:nvSpPr>
        <p:spPr>
          <a:xfrm>
            <a:off x="1253765" y="4319048"/>
            <a:ext cx="3011848" cy="221529"/>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r>
              <a:rPr lang="fr-FR" sz="800" b="1" dirty="0" smtClean="0">
                <a:latin typeface="Arial" pitchFamily="34" charset="0"/>
                <a:cs typeface="Arial" pitchFamily="34" charset="0"/>
              </a:rPr>
              <a:t>Révision des bénéfices sur les 3 derniers mois </a:t>
            </a:r>
            <a:br>
              <a:rPr lang="fr-FR" sz="800" b="1" dirty="0" smtClean="0">
                <a:latin typeface="Arial" pitchFamily="34" charset="0"/>
                <a:cs typeface="Arial" pitchFamily="34" charset="0"/>
              </a:rPr>
            </a:br>
            <a:r>
              <a:rPr lang="fr-FR" sz="800" b="1" dirty="0" smtClean="0">
                <a:latin typeface="Arial" pitchFamily="34" charset="0"/>
                <a:cs typeface="Arial" pitchFamily="34" charset="0"/>
              </a:rPr>
              <a:t>des titres exposés à la zone Euro</a:t>
            </a:r>
            <a:endParaRPr lang="fr-FR" sz="800" b="1" dirty="0">
              <a:latin typeface="Arial" pitchFamily="34" charset="0"/>
              <a:cs typeface="Arial" pitchFamily="34" charset="0"/>
            </a:endParaRPr>
          </a:p>
        </p:txBody>
      </p:sp>
      <p:sp>
        <p:nvSpPr>
          <p:cNvPr id="14" name="ZoneTexte 13"/>
          <p:cNvSpPr txBox="1"/>
          <p:nvPr>
            <p:custDataLst>
              <p:tags r:id="rId10"/>
            </p:custDataLst>
          </p:nvPr>
        </p:nvSpPr>
        <p:spPr>
          <a:xfrm>
            <a:off x="1253765" y="4559972"/>
            <a:ext cx="3011848" cy="221529"/>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r>
              <a:rPr lang="fr-FR" sz="800" b="1" dirty="0" smtClean="0">
                <a:latin typeface="Arial" pitchFamily="34" charset="0"/>
                <a:cs typeface="Arial" pitchFamily="34" charset="0"/>
              </a:rPr>
              <a:t>Performance relative des titres exposés à la zone Euro</a:t>
            </a:r>
            <a:endParaRPr lang="fr-FR" sz="800" b="1" dirty="0">
              <a:latin typeface="Arial" pitchFamily="34" charset="0"/>
              <a:cs typeface="Arial" pitchFamily="34" charset="0"/>
            </a:endParaRPr>
          </a:p>
        </p:txBody>
      </p:sp>
      <p:sp>
        <p:nvSpPr>
          <p:cNvPr id="15" name="ZoneTexte 14"/>
          <p:cNvSpPr txBox="1"/>
          <p:nvPr>
            <p:custDataLst>
              <p:tags r:id="rId11"/>
            </p:custDataLst>
          </p:nvPr>
        </p:nvSpPr>
        <p:spPr>
          <a:xfrm>
            <a:off x="6004192" y="4292356"/>
            <a:ext cx="3011848" cy="248762"/>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r>
              <a:rPr lang="fr-FR" sz="800" b="1" dirty="0" smtClean="0">
                <a:latin typeface="Arial" pitchFamily="34" charset="0"/>
                <a:cs typeface="Arial" pitchFamily="34" charset="0"/>
              </a:rPr>
              <a:t>Révision des bénéfices sur les 3 derniers mois </a:t>
            </a:r>
            <a:br>
              <a:rPr lang="fr-FR" sz="800" b="1" dirty="0" smtClean="0">
                <a:latin typeface="Arial" pitchFamily="34" charset="0"/>
                <a:cs typeface="Arial" pitchFamily="34" charset="0"/>
              </a:rPr>
            </a:br>
            <a:r>
              <a:rPr lang="fr-FR" sz="800" b="1" dirty="0" smtClean="0">
                <a:latin typeface="Arial" pitchFamily="34" charset="0"/>
                <a:cs typeface="Arial" pitchFamily="34" charset="0"/>
              </a:rPr>
              <a:t>des titres exposés aux Emergents</a:t>
            </a:r>
            <a:endParaRPr lang="fr-FR" sz="800" b="1" dirty="0">
              <a:latin typeface="Arial" pitchFamily="34" charset="0"/>
              <a:cs typeface="Arial" pitchFamily="34" charset="0"/>
            </a:endParaRPr>
          </a:p>
        </p:txBody>
      </p:sp>
      <p:sp>
        <p:nvSpPr>
          <p:cNvPr id="17" name="ZoneTexte 16"/>
          <p:cNvSpPr txBox="1"/>
          <p:nvPr>
            <p:custDataLst>
              <p:tags r:id="rId12"/>
            </p:custDataLst>
          </p:nvPr>
        </p:nvSpPr>
        <p:spPr>
          <a:xfrm>
            <a:off x="6004192" y="4541118"/>
            <a:ext cx="3011848" cy="221529"/>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r>
              <a:rPr lang="fr-FR" sz="800" b="1" dirty="0" smtClean="0">
                <a:latin typeface="Arial" pitchFamily="34" charset="0"/>
                <a:cs typeface="Arial" pitchFamily="34" charset="0"/>
              </a:rPr>
              <a:t>Performance relative des titres </a:t>
            </a:r>
            <a:r>
              <a:rPr lang="fr-FR" sz="800" b="1" dirty="0">
                <a:latin typeface="Arial" pitchFamily="34" charset="0"/>
                <a:cs typeface="Arial" pitchFamily="34" charset="0"/>
              </a:rPr>
              <a:t>exposés aux Emergents</a:t>
            </a:r>
          </a:p>
        </p:txBody>
      </p:sp>
      <p:sp>
        <p:nvSpPr>
          <p:cNvPr id="53" name="shpChapterHeading"/>
          <p:cNvSpPr txBox="1"/>
          <p:nvPr>
            <p:custDataLst>
              <p:tags r:id="rId1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4" name="TextBox 4"/>
          <p:cNvSpPr txBox="1"/>
          <p:nvPr>
            <p:custDataLst>
              <p:tags r:id="rId14"/>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23</a:t>
            </a:r>
            <a:endParaRPr lang="fil-PH" b="0" dirty="0">
              <a:ea typeface="LF_Kai"/>
            </a:endParaRPr>
          </a:p>
        </p:txBody>
      </p:sp>
    </p:spTree>
    <p:custDataLst>
      <p:tags r:id="rId1"/>
    </p:custDataLst>
    <p:extLst>
      <p:ext uri="{BB962C8B-B14F-4D97-AF65-F5344CB8AC3E}">
        <p14:creationId xmlns:p14="http://schemas.microsoft.com/office/powerpoint/2010/main" val="729654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t;Chart&gt;&lt;ImageInfo Version=&quot;5.1.0.1431&quot; GUID=&quot;ecdeb0aa7c6a4a22b362a2ea70a155c0&quot; DsId=&quot;ZROH001&quot; T1SubID=&quot;&quot; Width=&quot;960&quot; Height=&quot;720&quot; Format=&quot;emf&quot; ChartGroupUID=&quot;5b2a4cd7-2a1c-4098-953b-44104e00ac04&quot; GroupName=&quot;Marchés actions &amp;amp; devises&quot; ChartName=&quot;EMU- Marchés Allemagne &amp;amp; Italie vs STOXX 600&quot; ChartStyleName=&quot;&quot; GroupNameEncoded=&quot;March%c3%a9s+actions+%26+devises&quot; ChartNameEncoded=&quot;EMU-+March%c3%a9s+Allemagne+%26+Italie+vs+STOXX+600&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Marchés actions&quot; /&gt;&lt;/Chart&gt;"/>
          <p:cNvPicPr>
            <a:picLocks noChangeAspect="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a:xfrm>
            <a:off x="420688" y="1993752"/>
            <a:ext cx="4560887" cy="3110400"/>
          </a:xfrm>
          <a:prstGeom prst="rect">
            <a:avLst/>
          </a:prstGeom>
          <a:solidFill>
            <a:srgbClr val="FFFFFF"/>
          </a:solidFill>
          <a:ln>
            <a:noFill/>
          </a:ln>
        </p:spPr>
      </p:pic>
      <p:sp>
        <p:nvSpPr>
          <p:cNvPr id="3" name="Espace réservé du texte 2"/>
          <p:cNvSpPr>
            <a:spLocks noGrp="1"/>
          </p:cNvSpPr>
          <p:nvPr>
            <p:ph type="body" sz="quarter" idx="10"/>
            <p:custDataLst>
              <p:tags r:id="rId3"/>
            </p:custDataLst>
          </p:nvPr>
        </p:nvSpPr>
        <p:spPr/>
        <p:txBody>
          <a:bodyPr/>
          <a:lstStyle/>
          <a:p>
            <a:r>
              <a:rPr lang="fr-FR" dirty="0"/>
              <a:t>Inflexion géographique et thématique</a:t>
            </a:r>
          </a:p>
        </p:txBody>
      </p:sp>
      <p:pic>
        <p:nvPicPr>
          <p:cNvPr id="18" name="Image 5" descr="&lt;Chart&gt;&lt;ImageInfo Version=&quot;5.1.0.1431&quot; GUID=&quot;7515f7d919e143f4aa5c36b4ff26781f&quot; DsId=&quot;ZROH001&quot; T1SubID=&quot;&quot; Width=&quot;1040&quot; Height=&quot;720&quot; Format=&quot;emf&quot; ChartGroupUID=&quot;f2c5e09d-3132-4799-84d6-aee936c6da48&quot; GroupName=&quot;Marchés actions &amp;amp; devises&quot; ChartName=&quot;EMU- Marchés Growth &amp;amp; Value vs EuroStoxx- Performance relative&quot; ChartStyleName=&quot;&quot; GroupNameEncoded=&quot;March%c3%a9s+actions+%26+devises&quot; ChartNameEncoded=&quot;EMU-+March%c3%a9s+Growth+%26+Value+vs+EuroStoxx-+Performance+relative&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Indices thématiques - Performance relative&quot; /&gt;&lt;/Chart&gt;"/>
          <p:cNvPicPr>
            <a:picLocks noChangeAspect="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a:xfrm>
            <a:off x="5076826" y="2050901"/>
            <a:ext cx="4377268" cy="3030416"/>
          </a:xfrm>
          <a:prstGeom prst="rect">
            <a:avLst/>
          </a:prstGeom>
          <a:solidFill>
            <a:srgbClr val="FFFFFF"/>
          </a:solidFill>
          <a:ln>
            <a:noFill/>
          </a:ln>
        </p:spPr>
      </p:pic>
      <p:sp>
        <p:nvSpPr>
          <p:cNvPr id="19" name="Text Placeholder 5"/>
          <p:cNvSpPr>
            <a:spLocks noGrp="1"/>
          </p:cNvSpPr>
          <p:nvPr>
            <p:ph type="body" sz="quarter" idx="4294967295"/>
            <p:custDataLst>
              <p:tags r:id="rId5"/>
            </p:custDataLst>
          </p:nvPr>
        </p:nvSpPr>
        <p:spPr>
          <a:xfrm>
            <a:off x="486677" y="1765152"/>
            <a:ext cx="4410000" cy="230188"/>
          </a:xfrm>
          <a:prstGeom prst="rect">
            <a:avLst/>
          </a:prstGeom>
          <a:solidFill>
            <a:srgbClr val="848FA0"/>
          </a:solidFill>
        </p:spPr>
        <p:txBody>
          <a:bodyPr/>
          <a:lstStyle/>
          <a:p>
            <a:r>
              <a:rPr lang="fr-FR" sz="1000" dirty="0">
                <a:solidFill>
                  <a:schemeClr val="bg1"/>
                </a:solidFill>
              </a:rPr>
              <a:t>Potentiel de convergence des indices pays en </a:t>
            </a:r>
            <a:r>
              <a:rPr lang="fr-FR" sz="1000" dirty="0" smtClean="0">
                <a:solidFill>
                  <a:schemeClr val="bg1"/>
                </a:solidFill>
              </a:rPr>
              <a:t>Zone Euro</a:t>
            </a:r>
            <a:endParaRPr lang="fr-FR" sz="1000" dirty="0">
              <a:solidFill>
                <a:schemeClr val="bg1"/>
              </a:solidFill>
            </a:endParaRPr>
          </a:p>
        </p:txBody>
      </p:sp>
      <p:sp>
        <p:nvSpPr>
          <p:cNvPr id="20" name="Text Placeholder 15"/>
          <p:cNvSpPr>
            <a:spLocks noGrp="1"/>
          </p:cNvSpPr>
          <p:nvPr>
            <p:ph type="body" sz="quarter" idx="4294967295"/>
            <p:custDataLst>
              <p:tags r:id="rId6"/>
            </p:custDataLst>
          </p:nvPr>
        </p:nvSpPr>
        <p:spPr>
          <a:xfrm>
            <a:off x="5027319" y="1765152"/>
            <a:ext cx="4410000" cy="230188"/>
          </a:xfrm>
          <a:prstGeom prst="rect">
            <a:avLst/>
          </a:prstGeom>
          <a:solidFill>
            <a:srgbClr val="848FA0"/>
          </a:solidFill>
        </p:spPr>
        <p:txBody>
          <a:bodyPr/>
          <a:lstStyle/>
          <a:p>
            <a:r>
              <a:rPr lang="fr-FR" sz="1000" dirty="0">
                <a:solidFill>
                  <a:schemeClr val="bg1"/>
                </a:solidFill>
              </a:rPr>
              <a:t>Potentiel de convergence des indices de style</a:t>
            </a:r>
          </a:p>
        </p:txBody>
      </p:sp>
      <p:sp>
        <p:nvSpPr>
          <p:cNvPr id="4" name="Title 3"/>
          <p:cNvSpPr>
            <a:spLocks noGrp="1"/>
          </p:cNvSpPr>
          <p:nvPr>
            <p:ph type="title"/>
            <p:custDataLst>
              <p:tags r:id="rId7"/>
            </p:custDataLst>
          </p:nvPr>
        </p:nvSpPr>
        <p:spPr/>
        <p:txBody>
          <a:bodyPr/>
          <a:lstStyle/>
          <a:p>
            <a:r>
              <a:rPr lang="fr-FR" smtClean="0"/>
              <a:t>2.6 Marchés actions</a:t>
            </a:r>
            <a:endParaRPr lang="fr-FR" dirty="0"/>
          </a:p>
        </p:txBody>
      </p:sp>
      <p:sp>
        <p:nvSpPr>
          <p:cNvPr id="11" name="Isosceles Triangle 10"/>
          <p:cNvSpPr/>
          <p:nvPr>
            <p:custDataLst>
              <p:tags r:id="rId8"/>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0" name="shpChapterHeading"/>
          <p:cNvSpPr txBox="1"/>
          <p:nvPr>
            <p:custDataLst>
              <p:tags r:id="rId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51" name="TextBox 4"/>
          <p:cNvSpPr txBox="1"/>
          <p:nvPr>
            <p:custDataLst>
              <p:tags r:id="rId1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24</a:t>
            </a:r>
            <a:endParaRPr lang="fil-PH" b="0" dirty="0">
              <a:ea typeface="LF_Kai"/>
            </a:endParaRPr>
          </a:p>
        </p:txBody>
      </p:sp>
    </p:spTree>
    <p:custDataLst>
      <p:tags r:id="rId1"/>
    </p:custDataLst>
    <p:extLst>
      <p:ext uri="{BB962C8B-B14F-4D97-AF65-F5344CB8AC3E}">
        <p14:creationId xmlns:p14="http://schemas.microsoft.com/office/powerpoint/2010/main" val="811534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2"/>
            </p:custDataLst>
          </p:nvPr>
        </p:nvSpPr>
        <p:spPr/>
        <p:txBody>
          <a:bodyPr/>
          <a:lstStyle/>
          <a:p>
            <a:r>
              <a:rPr lang="fr-FR" dirty="0" err="1" smtClean="0"/>
              <a:t>EuroStoxx</a:t>
            </a:r>
            <a:r>
              <a:rPr lang="fr-FR" dirty="0" smtClean="0"/>
              <a:t> Value – </a:t>
            </a:r>
            <a:r>
              <a:rPr lang="fr-FR" dirty="0" err="1" smtClean="0"/>
              <a:t>EuroStoxx</a:t>
            </a:r>
            <a:r>
              <a:rPr lang="fr-FR" dirty="0" smtClean="0"/>
              <a:t> </a:t>
            </a:r>
            <a:r>
              <a:rPr lang="fr-FR" dirty="0" err="1" smtClean="0"/>
              <a:t>Growth</a:t>
            </a:r>
            <a:r>
              <a:rPr lang="fr-FR" dirty="0" smtClean="0"/>
              <a:t> vs </a:t>
            </a:r>
            <a:r>
              <a:rPr lang="fr-FR" dirty="0" err="1" smtClean="0"/>
              <a:t>EuroStoxx</a:t>
            </a:r>
            <a:endParaRPr lang="fr-FR" dirty="0" smtClean="0"/>
          </a:p>
        </p:txBody>
      </p:sp>
      <p:sp>
        <p:nvSpPr>
          <p:cNvPr id="7" name="Espace réservé du texte 6"/>
          <p:cNvSpPr>
            <a:spLocks noGrp="1"/>
          </p:cNvSpPr>
          <p:nvPr>
            <p:ph type="body" sz="quarter" idx="10"/>
            <p:custDataLst>
              <p:tags r:id="rId3"/>
            </p:custDataLst>
          </p:nvPr>
        </p:nvSpPr>
        <p:spPr>
          <a:xfrm>
            <a:off x="1981199" y="868364"/>
            <a:ext cx="7921625" cy="320675"/>
          </a:xfrm>
        </p:spPr>
        <p:txBody>
          <a:bodyPr/>
          <a:lstStyle/>
          <a:p>
            <a:r>
              <a:rPr lang="fr-FR" dirty="0"/>
              <a:t>Approche par </a:t>
            </a:r>
            <a:r>
              <a:rPr lang="fr-FR" dirty="0" smtClean="0"/>
              <a:t>style - exemple </a:t>
            </a:r>
            <a:r>
              <a:rPr lang="fr-FR" dirty="0"/>
              <a:t>historique de rotation thématique, la bulle TMT en 2000</a:t>
            </a:r>
          </a:p>
        </p:txBody>
      </p:sp>
      <p:sp>
        <p:nvSpPr>
          <p:cNvPr id="16" name="Title 3"/>
          <p:cNvSpPr>
            <a:spLocks noGrp="1"/>
          </p:cNvSpPr>
          <p:nvPr>
            <p:ph type="title"/>
            <p:custDataLst>
              <p:tags r:id="rId4"/>
            </p:custDataLst>
          </p:nvPr>
        </p:nvSpPr>
        <p:spPr>
          <a:xfrm>
            <a:off x="1980565" y="485779"/>
            <a:ext cx="7465207" cy="352425"/>
          </a:xfrm>
        </p:spPr>
        <p:txBody>
          <a:bodyPr/>
          <a:lstStyle/>
          <a:p>
            <a:r>
              <a:rPr lang="fr-FR" smtClean="0"/>
              <a:t>2.6 Marchés actions</a:t>
            </a:r>
            <a:endParaRPr lang="fr-FR" dirty="0"/>
          </a:p>
        </p:txBody>
      </p:sp>
      <p:sp>
        <p:nvSpPr>
          <p:cNvPr id="8" name="Isosceles Triangle 7"/>
          <p:cNvSpPr/>
          <p:nvPr>
            <p:custDataLst>
              <p:tags r:id="rId5"/>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pic>
        <p:nvPicPr>
          <p:cNvPr id="56322" name="Picture 2" descr="08b8b335-b735-456e-a646-c4938e7b6f97"/>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1199" y="1752600"/>
            <a:ext cx="75533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shpChapterHeading"/>
          <p:cNvSpPr txBox="1"/>
          <p:nvPr>
            <p:custDataLst>
              <p:tags r:id="rId7"/>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46" name="TextBox 4"/>
          <p:cNvSpPr txBox="1"/>
          <p:nvPr>
            <p:custDataLst>
              <p:tags r:id="rId8"/>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25</a:t>
            </a:r>
            <a:endParaRPr lang="fil-PH" b="0" dirty="0">
              <a:ea typeface="LF_Kai"/>
            </a:endParaRPr>
          </a:p>
        </p:txBody>
      </p:sp>
    </p:spTree>
    <p:custDataLst>
      <p:tags r:id="rId1"/>
    </p:custDataLst>
    <p:extLst>
      <p:ext uri="{BB962C8B-B14F-4D97-AF65-F5344CB8AC3E}">
        <p14:creationId xmlns:p14="http://schemas.microsoft.com/office/powerpoint/2010/main" val="896830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dirty="0" smtClean="0"/>
              <a:t>2.6 Marchés actions</a:t>
            </a:r>
            <a:endParaRPr lang="fr-FR" dirty="0"/>
          </a:p>
        </p:txBody>
      </p:sp>
      <p:sp>
        <p:nvSpPr>
          <p:cNvPr id="4" name="Espace réservé du texte 3"/>
          <p:cNvSpPr>
            <a:spLocks noGrp="1"/>
          </p:cNvSpPr>
          <p:nvPr>
            <p:ph type="body" sz="quarter" idx="10"/>
            <p:custDataLst>
              <p:tags r:id="rId3"/>
            </p:custDataLst>
          </p:nvPr>
        </p:nvSpPr>
        <p:spPr/>
        <p:txBody>
          <a:bodyPr/>
          <a:lstStyle/>
          <a:p>
            <a:r>
              <a:rPr lang="fr-FR" dirty="0" smtClean="0"/>
              <a:t>Des flux mieux orientés</a:t>
            </a:r>
            <a:endParaRPr lang="fr-FR" dirty="0"/>
          </a:p>
        </p:txBody>
      </p:sp>
      <p:sp>
        <p:nvSpPr>
          <p:cNvPr id="10" name="Rectangle 9"/>
          <p:cNvSpPr/>
          <p:nvPr>
            <p:custDataLst>
              <p:tags r:id="rId4"/>
            </p:custDataLst>
          </p:nvPr>
        </p:nvSpPr>
        <p:spPr bwMode="auto">
          <a:xfrm>
            <a:off x="1981199" y="1772923"/>
            <a:ext cx="7464425"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smtClean="0">
                <a:solidFill>
                  <a:srgbClr val="FFFFFF"/>
                </a:solidFill>
                <a:latin typeface="Arial" pitchFamily="-112" charset="0"/>
              </a:rPr>
              <a:t>Souscriptions nettes cumulées depuis le 1</a:t>
            </a:r>
            <a:r>
              <a:rPr lang="fr-FR" b="1" baseline="30000" dirty="0" smtClean="0">
                <a:solidFill>
                  <a:srgbClr val="FFFFFF"/>
                </a:solidFill>
                <a:latin typeface="Arial" pitchFamily="-112" charset="0"/>
              </a:rPr>
              <a:t>er</a:t>
            </a:r>
            <a:r>
              <a:rPr lang="fr-FR" b="1" dirty="0" smtClean="0">
                <a:solidFill>
                  <a:srgbClr val="FFFFFF"/>
                </a:solidFill>
                <a:latin typeface="Arial" pitchFamily="-112" charset="0"/>
              </a:rPr>
              <a:t> janvier 2007 dans les fonds d’investissement</a:t>
            </a:r>
            <a:endParaRPr lang="fr-FR" b="1" dirty="0">
              <a:solidFill>
                <a:srgbClr val="FFFFFF"/>
              </a:solidFill>
              <a:latin typeface="Arial" pitchFamily="-112" charset="0"/>
            </a:endParaRPr>
          </a:p>
        </p:txBody>
      </p:sp>
      <p:sp>
        <p:nvSpPr>
          <p:cNvPr id="9" name="Isosceles Triangle 8"/>
          <p:cNvSpPr/>
          <p:nvPr>
            <p:custDataLst>
              <p:tags r:id="rId5"/>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pic>
        <p:nvPicPr>
          <p:cNvPr id="56322" name="Picture 2"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1461" y="2006428"/>
            <a:ext cx="7444736" cy="38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shpChapterHeading"/>
          <p:cNvSpPr txBox="1"/>
          <p:nvPr>
            <p:custDataLst>
              <p:tags r:id="rId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47" name="TextBox 4"/>
          <p:cNvSpPr txBox="1"/>
          <p:nvPr>
            <p:custDataLst>
              <p:tags r:id="rId7"/>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26</a:t>
            </a:r>
            <a:endParaRPr lang="fil-PH" b="0" dirty="0">
              <a:ea typeface="LF_Kai"/>
            </a:endParaRPr>
          </a:p>
        </p:txBody>
      </p:sp>
    </p:spTree>
    <p:custDataLst>
      <p:tags r:id="rId1"/>
    </p:custDataLst>
    <p:extLst>
      <p:ext uri="{BB962C8B-B14F-4D97-AF65-F5344CB8AC3E}">
        <p14:creationId xmlns:p14="http://schemas.microsoft.com/office/powerpoint/2010/main" val="1392729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2.7 Stratégie Actions Eurozone</a:t>
            </a:r>
            <a:endParaRPr lang="fr-FR" dirty="0"/>
          </a:p>
        </p:txBody>
      </p:sp>
      <p:sp>
        <p:nvSpPr>
          <p:cNvPr id="4" name="ZoneTexte 3"/>
          <p:cNvSpPr txBox="1"/>
          <p:nvPr>
            <p:custDataLst>
              <p:tags r:id="rId3"/>
            </p:custDataLst>
          </p:nvPr>
        </p:nvSpPr>
        <p:spPr>
          <a:xfrm>
            <a:off x="1981201" y="1523999"/>
            <a:ext cx="7464424" cy="4461430"/>
          </a:xfrm>
          <a:prstGeom prst="rect">
            <a:avLst/>
          </a:prstGeom>
          <a:noFill/>
          <a:ln>
            <a:noFill/>
          </a:ln>
        </p:spPr>
        <p:txBody>
          <a:bodyPr vert="horz" wrap="square" lIns="0" tIns="0" rIns="0" bIns="0" numCol="1" rtlCol="0" anchor="t" anchorCtr="0" compatLnSpc="1">
            <a:prstTxWarp prst="textNoShape">
              <a:avLst/>
            </a:prstTxWarp>
            <a:noAutofit/>
          </a:bodyPr>
          <a:lstStyle/>
          <a:p>
            <a:pPr marL="285750" indent="-285750">
              <a:spcBef>
                <a:spcPts val="0"/>
              </a:spcBef>
              <a:spcAft>
                <a:spcPct val="40000"/>
              </a:spcAft>
              <a:buClr>
                <a:srgbClr val="A3D400"/>
              </a:buClr>
              <a:buFont typeface="Wingdings" pitchFamily="2" charset="2"/>
              <a:buChar char="§"/>
            </a:pPr>
            <a:r>
              <a:rPr lang="fr-FR" sz="1800" dirty="0" smtClean="0">
                <a:latin typeface="Arial" pitchFamily="34" charset="0"/>
                <a:cs typeface="Arial" pitchFamily="34" charset="0"/>
              </a:rPr>
              <a:t>Privilégier les sociétés en retournement : Veolia</a:t>
            </a:r>
            <a:r>
              <a:rPr lang="fr-FR" sz="1800" dirty="0">
                <a:latin typeface="Arial" pitchFamily="34" charset="0"/>
                <a:cs typeface="Arial" pitchFamily="34" charset="0"/>
              </a:rPr>
              <a:t>, STMicroelectronics, </a:t>
            </a:r>
            <a:r>
              <a:rPr lang="fr-FR" sz="1800" dirty="0" smtClean="0">
                <a:latin typeface="Arial" pitchFamily="34" charset="0"/>
                <a:cs typeface="Arial" pitchFamily="34" charset="0"/>
              </a:rPr>
              <a:t>Peugeot, </a:t>
            </a:r>
            <a:r>
              <a:rPr lang="fr-FR" sz="1800" dirty="0">
                <a:latin typeface="Arial" pitchFamily="34" charset="0"/>
                <a:cs typeface="Arial" pitchFamily="34" charset="0"/>
              </a:rPr>
              <a:t>NH </a:t>
            </a:r>
            <a:r>
              <a:rPr lang="fr-FR" sz="1800" dirty="0" err="1" smtClean="0">
                <a:latin typeface="Arial" pitchFamily="34" charset="0"/>
                <a:cs typeface="Arial" pitchFamily="34" charset="0"/>
              </a:rPr>
              <a:t>Hoteles</a:t>
            </a:r>
            <a:r>
              <a:rPr lang="fr-FR" sz="1800" dirty="0" smtClean="0">
                <a:latin typeface="Arial" pitchFamily="34" charset="0"/>
                <a:cs typeface="Arial" pitchFamily="34" charset="0"/>
              </a:rPr>
              <a:t>, </a:t>
            </a:r>
            <a:r>
              <a:rPr lang="fr-FR" sz="1800" dirty="0">
                <a:latin typeface="Arial" pitchFamily="34" charset="0"/>
                <a:cs typeface="Arial" pitchFamily="34" charset="0"/>
              </a:rPr>
              <a:t>HeidelbergCement</a:t>
            </a:r>
            <a:r>
              <a:rPr lang="fr-FR" sz="1800" dirty="0" smtClean="0">
                <a:latin typeface="Arial" pitchFamily="34" charset="0"/>
                <a:cs typeface="Arial" pitchFamily="34" charset="0"/>
              </a:rPr>
              <a:t>, Air France, Saint </a:t>
            </a:r>
            <a:r>
              <a:rPr lang="fr-FR" sz="1800" dirty="0">
                <a:latin typeface="Arial" pitchFamily="34" charset="0"/>
                <a:cs typeface="Arial" pitchFamily="34" charset="0"/>
              </a:rPr>
              <a:t>Gobain, </a:t>
            </a:r>
            <a:r>
              <a:rPr lang="fr-FR" sz="1800" dirty="0" err="1" smtClean="0">
                <a:latin typeface="Arial" pitchFamily="34" charset="0"/>
                <a:cs typeface="Arial" pitchFamily="34" charset="0"/>
              </a:rPr>
              <a:t>AkzoNobel</a:t>
            </a:r>
            <a:r>
              <a:rPr lang="fr-FR" sz="1800" dirty="0" smtClean="0">
                <a:latin typeface="Arial" pitchFamily="34" charset="0"/>
                <a:cs typeface="Arial" pitchFamily="34" charset="0"/>
              </a:rPr>
              <a:t>.</a:t>
            </a:r>
          </a:p>
          <a:p>
            <a:pPr>
              <a:spcBef>
                <a:spcPts val="0"/>
              </a:spcBef>
              <a:spcAft>
                <a:spcPct val="40000"/>
              </a:spcAft>
              <a:buClr>
                <a:srgbClr val="A3D400"/>
              </a:buClr>
            </a:pPr>
            <a:endParaRPr lang="fr-FR" sz="800" dirty="0" smtClean="0">
              <a:latin typeface="Arial" pitchFamily="34" charset="0"/>
              <a:cs typeface="Arial" pitchFamily="34" charset="0"/>
            </a:endParaRPr>
          </a:p>
          <a:p>
            <a:pPr marL="285750" indent="-285750">
              <a:spcBef>
                <a:spcPts val="0"/>
              </a:spcBef>
              <a:spcAft>
                <a:spcPct val="40000"/>
              </a:spcAft>
              <a:buClr>
                <a:srgbClr val="A3D400"/>
              </a:buClr>
              <a:buFont typeface="Wingdings" pitchFamily="2" charset="2"/>
              <a:buChar char="§"/>
            </a:pPr>
            <a:r>
              <a:rPr lang="fr-FR" sz="1800" dirty="0" smtClean="0">
                <a:latin typeface="Arial" pitchFamily="34" charset="0"/>
                <a:cs typeface="Arial" pitchFamily="34" charset="0"/>
              </a:rPr>
              <a:t>Rester à l’écart de certains titres de croissance qui présentent des risques liés :</a:t>
            </a:r>
          </a:p>
          <a:p>
            <a:pPr marL="893763" lvl="1" indent="-196850">
              <a:spcBef>
                <a:spcPts val="0"/>
              </a:spcBef>
              <a:spcAft>
                <a:spcPct val="40000"/>
              </a:spcAft>
              <a:buClr>
                <a:srgbClr val="A3D400"/>
              </a:buClr>
              <a:buFont typeface="Arial" panose="020B0604020202020204" pitchFamily="34" charset="0"/>
              <a:buChar char="•"/>
            </a:pPr>
            <a:r>
              <a:rPr lang="fr-FR" sz="1400" dirty="0" smtClean="0">
                <a:latin typeface="Arial" pitchFamily="34" charset="0"/>
                <a:cs typeface="Arial" pitchFamily="34" charset="0"/>
                <a:sym typeface="Wingdings" pitchFamily="2" charset="2"/>
              </a:rPr>
              <a:t>à des valorisations élevées, sensibles à une hausse de taux d’intérêt,</a:t>
            </a:r>
          </a:p>
          <a:p>
            <a:pPr marL="893763" lvl="1" indent="-196850">
              <a:spcBef>
                <a:spcPts val="0"/>
              </a:spcBef>
              <a:spcAft>
                <a:spcPct val="40000"/>
              </a:spcAft>
              <a:buClr>
                <a:srgbClr val="A3D400"/>
              </a:buClr>
              <a:buFont typeface="Arial" panose="020B0604020202020204" pitchFamily="34" charset="0"/>
              <a:buChar char="•"/>
            </a:pPr>
            <a:r>
              <a:rPr lang="fr-FR" sz="1400" dirty="0" smtClean="0">
                <a:latin typeface="Arial" pitchFamily="34" charset="0"/>
                <a:cs typeface="Arial" pitchFamily="34" charset="0"/>
                <a:sym typeface="Wingdings" pitchFamily="2" charset="2"/>
              </a:rPr>
              <a:t>une exposition aux pays émergents, pénalisante avec la baisse des devises : luxe, boissons, chimie.</a:t>
            </a:r>
          </a:p>
          <a:p>
            <a:pPr marL="696913" lvl="1">
              <a:spcBef>
                <a:spcPts val="0"/>
              </a:spcBef>
              <a:spcAft>
                <a:spcPct val="40000"/>
              </a:spcAft>
              <a:buClr>
                <a:srgbClr val="A3D400"/>
              </a:buClr>
            </a:pPr>
            <a:endParaRPr lang="fr-FR" sz="800" dirty="0" smtClean="0">
              <a:latin typeface="Arial" pitchFamily="34" charset="0"/>
              <a:cs typeface="Arial" pitchFamily="34" charset="0"/>
              <a:sym typeface="Wingdings" pitchFamily="2" charset="2"/>
            </a:endParaRPr>
          </a:p>
          <a:p>
            <a:pPr marL="285750" indent="-285750">
              <a:spcBef>
                <a:spcPts val="0"/>
              </a:spcBef>
              <a:spcAft>
                <a:spcPct val="40000"/>
              </a:spcAft>
              <a:buClr>
                <a:srgbClr val="A3D400"/>
              </a:buClr>
              <a:buFont typeface="Wingdings" pitchFamily="2" charset="2"/>
              <a:buChar char="§"/>
            </a:pPr>
            <a:r>
              <a:rPr lang="fr-FR" sz="1800" dirty="0" smtClean="0">
                <a:latin typeface="Arial" pitchFamily="34" charset="0"/>
                <a:cs typeface="Arial" pitchFamily="34" charset="0"/>
                <a:sym typeface="Wingdings" pitchFamily="2" charset="2"/>
              </a:rPr>
              <a:t>Maintenir une surpondération au secteur bancaire français et italien dont les valorisations intègrent des retours sur fonds propres trop faibles.</a:t>
            </a:r>
          </a:p>
          <a:p>
            <a:pPr>
              <a:spcBef>
                <a:spcPts val="0"/>
              </a:spcBef>
              <a:spcAft>
                <a:spcPct val="40000"/>
              </a:spcAft>
              <a:buClr>
                <a:srgbClr val="A3D400"/>
              </a:buClr>
            </a:pPr>
            <a:endParaRPr lang="fr-FR" sz="800" dirty="0" smtClean="0">
              <a:latin typeface="Arial" pitchFamily="34" charset="0"/>
              <a:cs typeface="Arial" pitchFamily="34" charset="0"/>
              <a:sym typeface="Wingdings" pitchFamily="2" charset="2"/>
            </a:endParaRPr>
          </a:p>
          <a:p>
            <a:pPr marL="285750" indent="-285750">
              <a:spcBef>
                <a:spcPts val="0"/>
              </a:spcBef>
              <a:spcAft>
                <a:spcPct val="40000"/>
              </a:spcAft>
              <a:buClr>
                <a:srgbClr val="A3D400"/>
              </a:buClr>
              <a:buFont typeface="Wingdings" pitchFamily="2" charset="2"/>
              <a:buChar char="§"/>
            </a:pPr>
            <a:r>
              <a:rPr lang="fr-FR" sz="1800" dirty="0" smtClean="0">
                <a:latin typeface="Arial" pitchFamily="34" charset="0"/>
                <a:cs typeface="Arial" pitchFamily="34" charset="0"/>
              </a:rPr>
              <a:t>Profiter </a:t>
            </a:r>
            <a:r>
              <a:rPr lang="fr-FR" sz="1800" dirty="0">
                <a:latin typeface="Arial" pitchFamily="34" charset="0"/>
                <a:cs typeface="Arial" pitchFamily="34" charset="0"/>
              </a:rPr>
              <a:t>de la volatilité pour réaliser des arbitrages sur les </a:t>
            </a:r>
            <a:r>
              <a:rPr lang="fr-FR" sz="1800" dirty="0" smtClean="0">
                <a:latin typeface="Arial" pitchFamily="34" charset="0"/>
                <a:cs typeface="Arial" pitchFamily="34" charset="0"/>
              </a:rPr>
              <a:t>valeurs bancaires.</a:t>
            </a:r>
            <a:endParaRPr lang="fr-FR" sz="1800" dirty="0">
              <a:latin typeface="Arial" pitchFamily="34" charset="0"/>
              <a:cs typeface="Arial" pitchFamily="34" charset="0"/>
            </a:endParaRPr>
          </a:p>
          <a:p>
            <a:pPr marL="179388" indent="-179388">
              <a:buFont typeface="Wingdings" pitchFamily="2" charset="2"/>
              <a:buChar char="Ø"/>
            </a:pPr>
            <a:endParaRPr lang="fr-FR" sz="1300" dirty="0" smtClean="0">
              <a:latin typeface="Arial" pitchFamily="34" charset="0"/>
              <a:cs typeface="Arial" pitchFamily="34" charset="0"/>
              <a:sym typeface="Wingdings" pitchFamily="2" charset="2"/>
            </a:endParaRPr>
          </a:p>
        </p:txBody>
      </p:sp>
      <p:sp>
        <p:nvSpPr>
          <p:cNvPr id="1415" name="ZoneTexte 1414"/>
          <p:cNvSpPr txBox="1"/>
          <p:nvPr>
            <p:custDataLst>
              <p:tags r:id="rId4"/>
            </p:custDataLst>
          </p:nvPr>
        </p:nvSpPr>
        <p:spPr>
          <a:xfrm>
            <a:off x="1981199" y="5985429"/>
            <a:ext cx="7464425" cy="27891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itchFamily="2" charset="2"/>
              <a:buChar char="Ø"/>
            </a:pPr>
            <a:endParaRPr lang="fr-FR" sz="1300" dirty="0">
              <a:latin typeface="Arial" pitchFamily="34" charset="0"/>
              <a:cs typeface="Arial" pitchFamily="34" charset="0"/>
            </a:endParaRPr>
          </a:p>
        </p:txBody>
      </p:sp>
      <p:sp>
        <p:nvSpPr>
          <p:cNvPr id="42" name="shpChapterHeading"/>
          <p:cNvSpPr txBox="1"/>
          <p:nvPr>
            <p:custDataLst>
              <p:tags r:id="rId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43" name="TextBox 4"/>
          <p:cNvSpPr txBox="1"/>
          <p:nvPr>
            <p:custDataLst>
              <p:tags r:id="rId6"/>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27</a:t>
            </a:r>
            <a:endParaRPr lang="fil-PH" b="0" dirty="0">
              <a:ea typeface="LF_Kai"/>
            </a:endParaRPr>
          </a:p>
        </p:txBody>
      </p:sp>
    </p:spTree>
    <p:custDataLst>
      <p:tags r:id="rId1"/>
    </p:custDataLst>
    <p:extLst>
      <p:ext uri="{BB962C8B-B14F-4D97-AF65-F5344CB8AC3E}">
        <p14:creationId xmlns:p14="http://schemas.microsoft.com/office/powerpoint/2010/main" val="297036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2.8 Marchés Emergents</a:t>
            </a:r>
            <a:endParaRPr lang="fr-FR" dirty="0"/>
          </a:p>
        </p:txBody>
      </p:sp>
      <p:sp>
        <p:nvSpPr>
          <p:cNvPr id="11" name="Text Placeholder 10"/>
          <p:cNvSpPr>
            <a:spLocks noGrp="1"/>
          </p:cNvSpPr>
          <p:nvPr>
            <p:ph type="body" sz="quarter" idx="10"/>
            <p:custDataLst>
              <p:tags r:id="rId3"/>
            </p:custDataLst>
          </p:nvPr>
        </p:nvSpPr>
        <p:spPr/>
        <p:txBody>
          <a:bodyPr/>
          <a:lstStyle/>
          <a:p>
            <a:r>
              <a:rPr lang="fr-FR" dirty="0"/>
              <a:t>Cercle vicieux dans les pays émergents à déficit </a:t>
            </a:r>
            <a:br>
              <a:rPr lang="fr-FR" dirty="0"/>
            </a:br>
            <a:r>
              <a:rPr lang="fr-FR" dirty="0"/>
              <a:t>(Brésil, Inde, Indonésie, Turquie, Afrique du Sud)</a:t>
            </a:r>
          </a:p>
        </p:txBody>
      </p:sp>
      <p:cxnSp>
        <p:nvCxnSpPr>
          <p:cNvPr id="53" name="Connecteur droit avec flèche 6"/>
          <p:cNvCxnSpPr>
            <a:stCxn id="60" idx="1"/>
            <a:endCxn id="57" idx="1"/>
          </p:cNvCxnSpPr>
          <p:nvPr>
            <p:custDataLst>
              <p:tags r:id="rId4"/>
            </p:custDataLst>
          </p:nvPr>
        </p:nvCxnSpPr>
        <p:spPr bwMode="auto">
          <a:xfrm flipV="1">
            <a:off x="3037840" y="3479851"/>
            <a:ext cx="1254278" cy="694442"/>
          </a:xfrm>
          <a:prstGeom prst="straightConnector1">
            <a:avLst/>
          </a:prstGeom>
          <a:solidFill>
            <a:schemeClr val="accent1"/>
          </a:solidFill>
          <a:ln w="6350" cap="flat" cmpd="sng" algn="ctr">
            <a:solidFill>
              <a:schemeClr val="tx2">
                <a:lumMod val="75000"/>
              </a:schemeClr>
            </a:solidFill>
            <a:prstDash val="solid"/>
            <a:round/>
            <a:headEnd type="none" w="med" len="med"/>
            <a:tailEnd type="arrow"/>
          </a:ln>
          <a:effectLst/>
        </p:spPr>
      </p:cxnSp>
      <p:cxnSp>
        <p:nvCxnSpPr>
          <p:cNvPr id="55" name="Connecteur droit avec flèche 7"/>
          <p:cNvCxnSpPr>
            <a:stCxn id="60" idx="1"/>
            <a:endCxn id="58" idx="1"/>
          </p:cNvCxnSpPr>
          <p:nvPr>
            <p:custDataLst>
              <p:tags r:id="rId5"/>
            </p:custDataLst>
          </p:nvPr>
        </p:nvCxnSpPr>
        <p:spPr bwMode="auto">
          <a:xfrm flipV="1">
            <a:off x="3037840" y="4168726"/>
            <a:ext cx="1254278" cy="5567"/>
          </a:xfrm>
          <a:prstGeom prst="straightConnector1">
            <a:avLst/>
          </a:prstGeom>
          <a:solidFill>
            <a:schemeClr val="accent1"/>
          </a:solidFill>
          <a:ln w="6350" cap="flat" cmpd="sng" algn="ctr">
            <a:solidFill>
              <a:schemeClr val="tx2">
                <a:lumMod val="75000"/>
              </a:schemeClr>
            </a:solidFill>
            <a:prstDash val="solid"/>
            <a:round/>
            <a:headEnd type="none" w="med" len="med"/>
            <a:tailEnd type="arrow"/>
          </a:ln>
          <a:effectLst/>
        </p:spPr>
      </p:cxnSp>
      <p:cxnSp>
        <p:nvCxnSpPr>
          <p:cNvPr id="56" name="Connecteur droit avec flèche 8"/>
          <p:cNvCxnSpPr>
            <a:stCxn id="60" idx="1"/>
            <a:endCxn id="59" idx="1"/>
          </p:cNvCxnSpPr>
          <p:nvPr>
            <p:custDataLst>
              <p:tags r:id="rId6"/>
            </p:custDataLst>
          </p:nvPr>
        </p:nvCxnSpPr>
        <p:spPr bwMode="auto">
          <a:xfrm>
            <a:off x="3037840" y="4174293"/>
            <a:ext cx="1254278" cy="350391"/>
          </a:xfrm>
          <a:prstGeom prst="straightConnector1">
            <a:avLst/>
          </a:prstGeom>
          <a:solidFill>
            <a:schemeClr val="accent1"/>
          </a:solidFill>
          <a:ln w="6350" cap="flat" cmpd="sng" algn="ctr">
            <a:solidFill>
              <a:schemeClr val="tx2">
                <a:lumMod val="75000"/>
              </a:schemeClr>
            </a:solidFill>
            <a:prstDash val="solid"/>
            <a:round/>
            <a:headEnd type="none" w="med" len="med"/>
            <a:tailEnd type="arrow"/>
          </a:ln>
          <a:effectLst/>
        </p:spPr>
      </p:cxnSp>
      <p:sp>
        <p:nvSpPr>
          <p:cNvPr id="57" name="Espace réservé du texte 3"/>
          <p:cNvSpPr>
            <a:spLocks noGrp="1"/>
          </p:cNvSpPr>
          <p:nvPr>
            <p:ph type="body" sz="quarter" idx="10"/>
            <p:custDataLst>
              <p:tags r:id="rId7"/>
            </p:custDataLst>
          </p:nvPr>
        </p:nvSpPr>
        <p:spPr>
          <a:xfrm>
            <a:off x="4292118" y="3341048"/>
            <a:ext cx="1860203" cy="277605"/>
          </a:xfrm>
          <a:solidFill>
            <a:srgbClr val="D5DE94"/>
          </a:solidFill>
          <a:ln w="31750" cmpd="dbl">
            <a:noFill/>
          </a:ln>
        </p:spPr>
        <p:txBody>
          <a:bodyPr/>
          <a:lstStyle/>
          <a:p>
            <a:pPr algn="ctr"/>
            <a:r>
              <a:rPr lang="fr-FR" sz="1200" dirty="0" smtClean="0">
                <a:solidFill>
                  <a:schemeClr val="tx1"/>
                </a:solidFill>
                <a:latin typeface="+mn-lt"/>
              </a:rPr>
              <a:t>Inflation</a:t>
            </a:r>
            <a:endParaRPr lang="fr-FR" sz="1200" dirty="0">
              <a:solidFill>
                <a:schemeClr val="tx1"/>
              </a:solidFill>
              <a:latin typeface="+mn-lt"/>
            </a:endParaRPr>
          </a:p>
        </p:txBody>
      </p:sp>
      <p:sp>
        <p:nvSpPr>
          <p:cNvPr id="58" name="Espace réservé du texte 3"/>
          <p:cNvSpPr>
            <a:spLocks noGrp="1"/>
          </p:cNvSpPr>
          <p:nvPr>
            <p:ph type="body" sz="quarter" idx="10"/>
            <p:custDataLst>
              <p:tags r:id="rId8"/>
            </p:custDataLst>
          </p:nvPr>
        </p:nvSpPr>
        <p:spPr>
          <a:xfrm>
            <a:off x="4292118" y="4029923"/>
            <a:ext cx="1860203" cy="277605"/>
          </a:xfrm>
          <a:solidFill>
            <a:srgbClr val="D5DE94"/>
          </a:solidFill>
          <a:ln w="31750" cmpd="dbl">
            <a:noFill/>
          </a:ln>
        </p:spPr>
        <p:txBody>
          <a:bodyPr/>
          <a:lstStyle/>
          <a:p>
            <a:pPr algn="ctr"/>
            <a:r>
              <a:rPr lang="fr-FR" sz="1200" dirty="0" smtClean="0">
                <a:solidFill>
                  <a:schemeClr val="tx1"/>
                </a:solidFill>
                <a:latin typeface="+mn-lt"/>
                <a:sym typeface="Wingdings"/>
              </a:rPr>
              <a:t> </a:t>
            </a:r>
            <a:r>
              <a:rPr lang="fr-FR" sz="1200" dirty="0">
                <a:solidFill>
                  <a:schemeClr val="tx1"/>
                </a:solidFill>
                <a:latin typeface="+mn-lt"/>
                <a:sym typeface="Wingdings"/>
              </a:rPr>
              <a:t>d</a:t>
            </a:r>
            <a:r>
              <a:rPr lang="fr-FR" sz="1200" dirty="0" smtClean="0">
                <a:solidFill>
                  <a:schemeClr val="tx1"/>
                </a:solidFill>
                <a:latin typeface="+mn-lt"/>
                <a:sym typeface="Wingdings"/>
              </a:rPr>
              <a:t>e l’i</a:t>
            </a:r>
            <a:r>
              <a:rPr lang="fr-FR" sz="1200" dirty="0" smtClean="0">
                <a:solidFill>
                  <a:schemeClr val="tx1"/>
                </a:solidFill>
                <a:latin typeface="+mn-lt"/>
              </a:rPr>
              <a:t>mmobilier</a:t>
            </a:r>
            <a:endParaRPr lang="fr-FR" sz="1200" dirty="0">
              <a:solidFill>
                <a:schemeClr val="tx1"/>
              </a:solidFill>
              <a:latin typeface="+mn-lt"/>
            </a:endParaRPr>
          </a:p>
        </p:txBody>
      </p:sp>
      <p:sp>
        <p:nvSpPr>
          <p:cNvPr id="59" name="Espace réservé du texte 3"/>
          <p:cNvSpPr>
            <a:spLocks noGrp="1"/>
          </p:cNvSpPr>
          <p:nvPr>
            <p:ph type="body" sz="quarter" idx="10"/>
            <p:custDataLst>
              <p:tags r:id="rId9"/>
            </p:custDataLst>
          </p:nvPr>
        </p:nvSpPr>
        <p:spPr>
          <a:xfrm>
            <a:off x="4292118" y="4385881"/>
            <a:ext cx="1860203" cy="277605"/>
          </a:xfrm>
          <a:solidFill>
            <a:srgbClr val="D5DE94"/>
          </a:solidFill>
          <a:ln w="31750" cmpd="dbl">
            <a:noFill/>
          </a:ln>
        </p:spPr>
        <p:txBody>
          <a:bodyPr/>
          <a:lstStyle/>
          <a:p>
            <a:pPr algn="ctr"/>
            <a:r>
              <a:rPr lang="fr-FR" sz="1200" dirty="0" smtClean="0">
                <a:solidFill>
                  <a:schemeClr val="tx1"/>
                </a:solidFill>
                <a:latin typeface="+mn-lt"/>
              </a:rPr>
              <a:t>Déficit courant</a:t>
            </a:r>
            <a:endParaRPr lang="fr-FR" sz="1200" dirty="0">
              <a:solidFill>
                <a:schemeClr val="tx1"/>
              </a:solidFill>
              <a:latin typeface="+mn-lt"/>
            </a:endParaRPr>
          </a:p>
        </p:txBody>
      </p:sp>
      <p:cxnSp>
        <p:nvCxnSpPr>
          <p:cNvPr id="61" name="Connecteur droit avec flèche 33"/>
          <p:cNvCxnSpPr>
            <a:stCxn id="57" idx="3"/>
          </p:cNvCxnSpPr>
          <p:nvPr>
            <p:custDataLst>
              <p:tags r:id="rId10"/>
            </p:custDataLst>
          </p:nvPr>
        </p:nvCxnSpPr>
        <p:spPr bwMode="auto">
          <a:xfrm>
            <a:off x="6152321" y="3479851"/>
            <a:ext cx="1401418" cy="0"/>
          </a:xfrm>
          <a:prstGeom prst="straightConnector1">
            <a:avLst/>
          </a:prstGeom>
          <a:solidFill>
            <a:schemeClr val="accent1"/>
          </a:solidFill>
          <a:ln w="6350" cap="flat" cmpd="sng" algn="ctr">
            <a:solidFill>
              <a:schemeClr val="tx2">
                <a:lumMod val="75000"/>
              </a:schemeClr>
            </a:solidFill>
            <a:prstDash val="solid"/>
            <a:round/>
            <a:headEnd type="none" w="med" len="med"/>
            <a:tailEnd type="arrow"/>
          </a:ln>
          <a:effectLst/>
        </p:spPr>
      </p:cxnSp>
      <p:cxnSp>
        <p:nvCxnSpPr>
          <p:cNvPr id="62" name="Connecteur droit avec flèche 36"/>
          <p:cNvCxnSpPr>
            <a:stCxn id="59" idx="3"/>
          </p:cNvCxnSpPr>
          <p:nvPr>
            <p:custDataLst>
              <p:tags r:id="rId11"/>
            </p:custDataLst>
          </p:nvPr>
        </p:nvCxnSpPr>
        <p:spPr bwMode="auto">
          <a:xfrm>
            <a:off x="6152321" y="4524684"/>
            <a:ext cx="1401418" cy="3462"/>
          </a:xfrm>
          <a:prstGeom prst="straightConnector1">
            <a:avLst/>
          </a:prstGeom>
          <a:solidFill>
            <a:schemeClr val="accent1"/>
          </a:solidFill>
          <a:ln w="6350" cap="flat" cmpd="sng" algn="ctr">
            <a:solidFill>
              <a:schemeClr val="tx2">
                <a:lumMod val="75000"/>
              </a:schemeClr>
            </a:solidFill>
            <a:prstDash val="solid"/>
            <a:round/>
            <a:headEnd type="none" w="med" len="med"/>
            <a:tailEnd type="arrow"/>
          </a:ln>
          <a:effectLst/>
        </p:spPr>
      </p:cxnSp>
      <p:sp>
        <p:nvSpPr>
          <p:cNvPr id="63" name="Espace réservé du texte 3"/>
          <p:cNvSpPr>
            <a:spLocks noGrp="1"/>
          </p:cNvSpPr>
          <p:nvPr>
            <p:ph type="body" sz="quarter" idx="10"/>
            <p:custDataLst>
              <p:tags r:id="rId12"/>
            </p:custDataLst>
          </p:nvPr>
        </p:nvSpPr>
        <p:spPr>
          <a:xfrm>
            <a:off x="2782957" y="5746633"/>
            <a:ext cx="1980000" cy="900000"/>
          </a:xfrm>
          <a:solidFill>
            <a:srgbClr val="DBE1E5"/>
          </a:solidFill>
          <a:ln w="31750" cmpd="dbl">
            <a:noFill/>
          </a:ln>
        </p:spPr>
        <p:txBody>
          <a:bodyPr vert="horz" wrap="square" lIns="0" tIns="0" rIns="0" bIns="108000" numCol="1" rtlCol="0" anchor="ctr" anchorCtr="0" compatLnSpc="1">
            <a:prstTxWarp prst="textNoShape">
              <a:avLst/>
            </a:prstTxWarp>
            <a:noAutofit/>
          </a:bodyPr>
          <a:lstStyle/>
          <a:p>
            <a:pPr marL="88900"/>
            <a:r>
              <a:rPr lang="fr-FR" sz="1200" b="1" dirty="0">
                <a:solidFill>
                  <a:schemeClr val="tx1"/>
                </a:solidFill>
                <a:latin typeface="+mn-lt"/>
              </a:rPr>
              <a:t>Entrée de capitaux</a:t>
            </a:r>
          </a:p>
          <a:p>
            <a:pPr marL="88900"/>
            <a:r>
              <a:rPr lang="fr-FR" sz="1200" dirty="0">
                <a:solidFill>
                  <a:schemeClr val="tx1"/>
                </a:solidFill>
                <a:latin typeface="+mn-lt"/>
                <a:sym typeface="Wingdings"/>
              </a:rPr>
              <a:t> des devises</a:t>
            </a:r>
            <a:endParaRPr lang="fr-FR" sz="1200" dirty="0">
              <a:solidFill>
                <a:schemeClr val="tx1"/>
              </a:solidFill>
              <a:latin typeface="+mn-lt"/>
            </a:endParaRPr>
          </a:p>
        </p:txBody>
      </p:sp>
      <p:sp>
        <p:nvSpPr>
          <p:cNvPr id="64" name="Espace réservé du texte 3"/>
          <p:cNvSpPr>
            <a:spLocks noGrp="1"/>
          </p:cNvSpPr>
          <p:nvPr>
            <p:ph type="body" sz="quarter" idx="10"/>
            <p:custDataLst>
              <p:tags r:id="rId13"/>
            </p:custDataLst>
          </p:nvPr>
        </p:nvSpPr>
        <p:spPr>
          <a:xfrm>
            <a:off x="5758061" y="1635839"/>
            <a:ext cx="1980000" cy="900000"/>
          </a:xfrm>
          <a:solidFill>
            <a:srgbClr val="DBE1E5"/>
          </a:solidFill>
          <a:ln w="31750" cmpd="dbl">
            <a:noFill/>
          </a:ln>
        </p:spPr>
        <p:txBody>
          <a:bodyPr anchor="ctr" anchorCtr="0"/>
          <a:lstStyle/>
          <a:p>
            <a:pPr marL="88900"/>
            <a:r>
              <a:rPr lang="fr-FR" sz="1200" b="1" dirty="0" smtClean="0">
                <a:solidFill>
                  <a:schemeClr val="tx1"/>
                </a:solidFill>
                <a:latin typeface="+mn-lt"/>
              </a:rPr>
              <a:t>Sortie de capitaux</a:t>
            </a:r>
          </a:p>
          <a:p>
            <a:pPr marL="88900"/>
            <a:r>
              <a:rPr lang="fr-FR" sz="1200" dirty="0" smtClean="0">
                <a:solidFill>
                  <a:schemeClr val="tx1"/>
                </a:solidFill>
                <a:latin typeface="+mn-lt"/>
                <a:sym typeface="Wingdings"/>
              </a:rPr>
              <a:t> des devises</a:t>
            </a:r>
            <a:endParaRPr lang="fr-FR" sz="1200" dirty="0">
              <a:solidFill>
                <a:schemeClr val="tx1"/>
              </a:solidFill>
              <a:latin typeface="+mn-lt"/>
            </a:endParaRPr>
          </a:p>
        </p:txBody>
      </p:sp>
      <p:sp>
        <p:nvSpPr>
          <p:cNvPr id="67" name="Espace réservé du texte 3"/>
          <p:cNvSpPr>
            <a:spLocks noGrp="1"/>
          </p:cNvSpPr>
          <p:nvPr>
            <p:ph type="body" sz="quarter" idx="10"/>
            <p:custDataLst>
              <p:tags r:id="rId14"/>
            </p:custDataLst>
          </p:nvPr>
        </p:nvSpPr>
        <p:spPr>
          <a:xfrm>
            <a:off x="2782957" y="1635839"/>
            <a:ext cx="1978720" cy="901148"/>
          </a:xfrm>
          <a:solidFill>
            <a:srgbClr val="F0F4D4"/>
          </a:solidFill>
          <a:ln w="31750" cmpd="dbl">
            <a:noFill/>
          </a:ln>
        </p:spPr>
        <p:txBody>
          <a:bodyPr anchor="ctr" anchorCtr="0"/>
          <a:lstStyle/>
          <a:p>
            <a:pPr marL="88900" indent="-1588">
              <a:tabLst>
                <a:tab pos="88900" algn="l"/>
              </a:tabLst>
            </a:pPr>
            <a:r>
              <a:rPr lang="fr-FR" sz="1200" b="1" dirty="0" smtClean="0">
                <a:solidFill>
                  <a:schemeClr val="tx1"/>
                </a:solidFill>
                <a:latin typeface="+mn-lt"/>
                <a:sym typeface="Wingdings" pitchFamily="2" charset="2"/>
              </a:rPr>
              <a:t>Hausse des marchés</a:t>
            </a:r>
          </a:p>
          <a:p>
            <a:pPr marL="258762" indent="-171450">
              <a:buFont typeface="Wingdings" pitchFamily="2" charset="2"/>
              <a:buChar char="§"/>
              <a:tabLst>
                <a:tab pos="88900" algn="l"/>
              </a:tabLst>
            </a:pPr>
            <a:r>
              <a:rPr lang="fr-FR" sz="1200" dirty="0" smtClean="0">
                <a:solidFill>
                  <a:schemeClr val="tx1"/>
                </a:solidFill>
                <a:latin typeface="+mn-lt"/>
                <a:sym typeface="Wingdings" pitchFamily="2" charset="2"/>
              </a:rPr>
              <a:t>Obligations</a:t>
            </a:r>
          </a:p>
          <a:p>
            <a:pPr marL="258762" indent="-171450">
              <a:buFont typeface="Wingdings" pitchFamily="2" charset="2"/>
              <a:buChar char="§"/>
              <a:tabLst>
                <a:tab pos="88900" algn="l"/>
              </a:tabLst>
            </a:pPr>
            <a:r>
              <a:rPr lang="fr-FR" sz="1200" dirty="0" smtClean="0">
                <a:solidFill>
                  <a:schemeClr val="tx1"/>
                </a:solidFill>
                <a:latin typeface="+mn-lt"/>
                <a:sym typeface="Wingdings" pitchFamily="2" charset="2"/>
              </a:rPr>
              <a:t>Actions</a:t>
            </a:r>
            <a:endParaRPr lang="fr-FR" sz="1200" dirty="0">
              <a:solidFill>
                <a:schemeClr val="tx1"/>
              </a:solidFill>
              <a:latin typeface="+mn-lt"/>
            </a:endParaRPr>
          </a:p>
        </p:txBody>
      </p:sp>
      <p:sp>
        <p:nvSpPr>
          <p:cNvPr id="68" name="Espace réservé du texte 3"/>
          <p:cNvSpPr>
            <a:spLocks noGrp="1"/>
          </p:cNvSpPr>
          <p:nvPr>
            <p:ph type="body" sz="quarter" idx="10"/>
            <p:custDataLst>
              <p:tags r:id="rId15"/>
            </p:custDataLst>
          </p:nvPr>
        </p:nvSpPr>
        <p:spPr>
          <a:xfrm>
            <a:off x="5758061" y="5689530"/>
            <a:ext cx="1980000" cy="900000"/>
          </a:xfrm>
          <a:solidFill>
            <a:srgbClr val="FCF5DD"/>
          </a:solidFill>
          <a:ln w="31750" cmpd="dbl">
            <a:noFill/>
          </a:ln>
        </p:spPr>
        <p:txBody>
          <a:bodyPr vert="horz" wrap="square" lIns="0" tIns="0" rIns="0" bIns="108000" numCol="1" rtlCol="0" anchor="ctr" anchorCtr="0" compatLnSpc="1">
            <a:prstTxWarp prst="textNoShape">
              <a:avLst/>
            </a:prstTxWarp>
            <a:noAutofit/>
          </a:bodyPr>
          <a:lstStyle/>
          <a:p>
            <a:pPr marL="88900"/>
            <a:r>
              <a:rPr lang="fr-FR" sz="1200" b="1" dirty="0">
                <a:solidFill>
                  <a:schemeClr val="tx1"/>
                </a:solidFill>
                <a:latin typeface="+mn-lt"/>
              </a:rPr>
              <a:t>Baisse des marchés</a:t>
            </a:r>
          </a:p>
          <a:p>
            <a:pPr marL="260350" indent="-171450">
              <a:buFont typeface="Wingdings" pitchFamily="2" charset="2"/>
              <a:buChar char="§"/>
            </a:pPr>
            <a:r>
              <a:rPr lang="fr-FR" sz="1200" dirty="0">
                <a:solidFill>
                  <a:schemeClr val="tx1"/>
                </a:solidFill>
                <a:latin typeface="+mn-lt"/>
                <a:sym typeface="Wingdings" pitchFamily="2" charset="2"/>
              </a:rPr>
              <a:t>Obligations</a:t>
            </a:r>
          </a:p>
          <a:p>
            <a:pPr marL="260350" indent="-171450">
              <a:buFont typeface="Wingdings" pitchFamily="2" charset="2"/>
              <a:buChar char="§"/>
            </a:pPr>
            <a:r>
              <a:rPr lang="fr-FR" sz="1200" dirty="0">
                <a:solidFill>
                  <a:schemeClr val="tx1"/>
                </a:solidFill>
                <a:latin typeface="+mn-lt"/>
                <a:sym typeface="Wingdings" pitchFamily="2" charset="2"/>
              </a:rPr>
              <a:t>Actions</a:t>
            </a:r>
            <a:endParaRPr lang="fr-FR" sz="1200" dirty="0">
              <a:solidFill>
                <a:schemeClr val="tx1"/>
              </a:solidFill>
              <a:latin typeface="+mn-lt"/>
            </a:endParaRPr>
          </a:p>
        </p:txBody>
      </p:sp>
      <p:sp>
        <p:nvSpPr>
          <p:cNvPr id="71" name="Espace réservé du texte 3"/>
          <p:cNvSpPr>
            <a:spLocks noGrp="1"/>
          </p:cNvSpPr>
          <p:nvPr>
            <p:ph type="body" sz="quarter" idx="10"/>
            <p:custDataLst>
              <p:tags r:id="rId16"/>
            </p:custDataLst>
          </p:nvPr>
        </p:nvSpPr>
        <p:spPr>
          <a:xfrm>
            <a:off x="4282397" y="3690164"/>
            <a:ext cx="1860203" cy="277605"/>
          </a:xfrm>
          <a:solidFill>
            <a:srgbClr val="D5DE94"/>
          </a:solidFill>
          <a:ln w="31750" cmpd="dbl">
            <a:noFill/>
          </a:ln>
        </p:spPr>
        <p:txBody>
          <a:bodyPr/>
          <a:lstStyle/>
          <a:p>
            <a:pPr algn="ctr"/>
            <a:r>
              <a:rPr lang="fr-FR" sz="1200" dirty="0" smtClean="0">
                <a:solidFill>
                  <a:schemeClr val="tx1"/>
                </a:solidFill>
                <a:latin typeface="+mn-lt"/>
                <a:sym typeface="Wingdings"/>
              </a:rPr>
              <a:t> </a:t>
            </a:r>
            <a:r>
              <a:rPr lang="fr-FR" sz="1200" dirty="0">
                <a:solidFill>
                  <a:schemeClr val="tx1"/>
                </a:solidFill>
                <a:latin typeface="+mn-lt"/>
                <a:sym typeface="Wingdings"/>
              </a:rPr>
              <a:t>d</a:t>
            </a:r>
            <a:r>
              <a:rPr lang="fr-FR" sz="1200" dirty="0" smtClean="0">
                <a:solidFill>
                  <a:schemeClr val="tx1"/>
                </a:solidFill>
                <a:latin typeface="+mn-lt"/>
                <a:sym typeface="Wingdings"/>
              </a:rPr>
              <a:t>u crédit</a:t>
            </a:r>
            <a:endParaRPr lang="fr-FR" sz="1200" dirty="0">
              <a:solidFill>
                <a:schemeClr val="tx1"/>
              </a:solidFill>
              <a:latin typeface="+mn-lt"/>
            </a:endParaRPr>
          </a:p>
        </p:txBody>
      </p:sp>
      <p:sp>
        <p:nvSpPr>
          <p:cNvPr id="72" name="Espace réservé du texte 3"/>
          <p:cNvSpPr>
            <a:spLocks noGrp="1"/>
          </p:cNvSpPr>
          <p:nvPr>
            <p:ph type="body" sz="quarter" idx="10"/>
            <p:custDataLst>
              <p:tags r:id="rId17"/>
            </p:custDataLst>
          </p:nvPr>
        </p:nvSpPr>
        <p:spPr>
          <a:xfrm>
            <a:off x="4292118" y="4744660"/>
            <a:ext cx="1860203" cy="277605"/>
          </a:xfrm>
          <a:solidFill>
            <a:srgbClr val="D5DE94"/>
          </a:solidFill>
          <a:ln w="31750" cmpd="dbl">
            <a:noFill/>
          </a:ln>
        </p:spPr>
        <p:txBody>
          <a:bodyPr/>
          <a:lstStyle/>
          <a:p>
            <a:pPr algn="ctr"/>
            <a:r>
              <a:rPr lang="fr-FR" sz="1200" dirty="0" smtClean="0">
                <a:solidFill>
                  <a:schemeClr val="tx1"/>
                </a:solidFill>
                <a:latin typeface="+mn-lt"/>
              </a:rPr>
              <a:t>Déficit budgétaire</a:t>
            </a:r>
            <a:endParaRPr lang="fr-FR" sz="1200" dirty="0">
              <a:solidFill>
                <a:schemeClr val="tx1"/>
              </a:solidFill>
              <a:latin typeface="+mn-lt"/>
            </a:endParaRPr>
          </a:p>
        </p:txBody>
      </p:sp>
      <p:cxnSp>
        <p:nvCxnSpPr>
          <p:cNvPr id="73" name="Connecteur droit avec flèche 37"/>
          <p:cNvCxnSpPr>
            <a:stCxn id="60" idx="1"/>
            <a:endCxn id="71" idx="1"/>
          </p:cNvCxnSpPr>
          <p:nvPr>
            <p:custDataLst>
              <p:tags r:id="rId18"/>
            </p:custDataLst>
          </p:nvPr>
        </p:nvCxnSpPr>
        <p:spPr bwMode="auto">
          <a:xfrm flipV="1">
            <a:off x="3037840" y="3828967"/>
            <a:ext cx="1244557" cy="345326"/>
          </a:xfrm>
          <a:prstGeom prst="straightConnector1">
            <a:avLst/>
          </a:prstGeom>
          <a:solidFill>
            <a:schemeClr val="accent1"/>
          </a:solidFill>
          <a:ln w="6350" cap="flat" cmpd="sng" algn="ctr">
            <a:solidFill>
              <a:schemeClr val="tx2">
                <a:lumMod val="75000"/>
              </a:schemeClr>
            </a:solidFill>
            <a:prstDash val="solid"/>
            <a:round/>
            <a:headEnd type="none" w="med" len="med"/>
            <a:tailEnd type="arrow"/>
          </a:ln>
          <a:effectLst/>
        </p:spPr>
      </p:cxnSp>
      <p:cxnSp>
        <p:nvCxnSpPr>
          <p:cNvPr id="74" name="Connecteur droit avec flèche 40"/>
          <p:cNvCxnSpPr>
            <a:stCxn id="60" idx="1"/>
          </p:cNvCxnSpPr>
          <p:nvPr>
            <p:custDataLst>
              <p:tags r:id="rId19"/>
            </p:custDataLst>
          </p:nvPr>
        </p:nvCxnSpPr>
        <p:spPr bwMode="auto">
          <a:xfrm>
            <a:off x="3037840" y="4174293"/>
            <a:ext cx="1224461" cy="690378"/>
          </a:xfrm>
          <a:prstGeom prst="straightConnector1">
            <a:avLst/>
          </a:prstGeom>
          <a:solidFill>
            <a:schemeClr val="accent1"/>
          </a:solidFill>
          <a:ln w="6350" cap="flat" cmpd="sng" algn="ctr">
            <a:solidFill>
              <a:schemeClr val="tx2">
                <a:lumMod val="75000"/>
              </a:schemeClr>
            </a:solidFill>
            <a:prstDash val="solid"/>
            <a:round/>
            <a:headEnd type="none" w="med" len="med"/>
            <a:tailEnd type="arrow"/>
          </a:ln>
          <a:effectLst/>
        </p:spPr>
      </p:cxnSp>
      <p:sp>
        <p:nvSpPr>
          <p:cNvPr id="75" name="Rounded Rectangle 74"/>
          <p:cNvSpPr/>
          <p:nvPr>
            <p:custDataLst>
              <p:tags r:id="rId20"/>
            </p:custDataLst>
          </p:nvPr>
        </p:nvSpPr>
        <p:spPr bwMode="auto">
          <a:xfrm>
            <a:off x="1272209" y="3562121"/>
            <a:ext cx="1639957" cy="547719"/>
          </a:xfrm>
          <a:prstGeom prst="roundRect">
            <a:avLst/>
          </a:prstGeom>
          <a:solidFill>
            <a:srgbClr val="C1C7D0"/>
          </a:solidFill>
          <a:ln w="6350" cap="flat" cmpd="sng" algn="ctr">
            <a:noFill/>
            <a:prstDash val="solid"/>
            <a:round/>
            <a:headEnd type="none" w="med" len="med"/>
            <a:tailEnd type="none" w="sm" len="sm"/>
          </a:ln>
          <a:effectLst/>
        </p:spPr>
        <p:txBody>
          <a:bodyPr vert="horz" wrap="square" lIns="36000" tIns="36000" rIns="36000" bIns="36000" numCol="1" rtlCol="0" anchor="ctr" anchorCtr="1" compatLnSpc="1">
            <a:prstTxWarp prst="textNoShape">
              <a:avLst/>
            </a:prstTxWarp>
            <a:noAutofit/>
          </a:bodyPr>
          <a:lstStyle/>
          <a:p>
            <a:pPr algn="ctr" eaLnBrk="0" hangingPunct="0">
              <a:spcBef>
                <a:spcPct val="50000"/>
              </a:spcBef>
            </a:pPr>
            <a:r>
              <a:rPr lang="fr-FR" sz="1200" b="1" dirty="0" smtClean="0">
                <a:solidFill>
                  <a:srgbClr val="000000"/>
                </a:solidFill>
                <a:latin typeface="Arial" pitchFamily="-112" charset="0"/>
              </a:rPr>
              <a:t>Croissance économique</a:t>
            </a:r>
            <a:endParaRPr lang="fr-FR" sz="1200" b="1" dirty="0">
              <a:solidFill>
                <a:srgbClr val="000000"/>
              </a:solidFill>
              <a:latin typeface="Arial" pitchFamily="-112" charset="0"/>
            </a:endParaRPr>
          </a:p>
        </p:txBody>
      </p:sp>
      <p:grpSp>
        <p:nvGrpSpPr>
          <p:cNvPr id="14" name="Group 13"/>
          <p:cNvGrpSpPr/>
          <p:nvPr>
            <p:custDataLst>
              <p:tags r:id="rId21"/>
            </p:custDataLst>
          </p:nvPr>
        </p:nvGrpSpPr>
        <p:grpSpPr>
          <a:xfrm>
            <a:off x="1272208" y="3512426"/>
            <a:ext cx="1765632" cy="1323734"/>
            <a:chOff x="1272208" y="3512426"/>
            <a:chExt cx="1765632" cy="1323734"/>
          </a:xfrm>
        </p:grpSpPr>
        <p:sp>
          <p:nvSpPr>
            <p:cNvPr id="60" name="Accolade fermante 24"/>
            <p:cNvSpPr/>
            <p:nvPr>
              <p:custDataLst>
                <p:tags r:id="rId26"/>
              </p:custDataLst>
            </p:nvPr>
          </p:nvSpPr>
          <p:spPr bwMode="auto">
            <a:xfrm>
              <a:off x="2971801" y="3512426"/>
              <a:ext cx="66039" cy="1323734"/>
            </a:xfrm>
            <a:prstGeom prst="rightBrace">
              <a:avLst/>
            </a:prstGeom>
            <a:noFill/>
            <a:ln w="6350" cap="flat" cmpd="sng" algn="ctr">
              <a:solidFill>
                <a:schemeClr val="tx2">
                  <a:lumMod val="7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000000"/>
                </a:solidFill>
                <a:latin typeface="Arial" pitchFamily="-112" charset="0"/>
              </a:endParaRPr>
            </a:p>
          </p:txBody>
        </p:sp>
        <p:sp>
          <p:nvSpPr>
            <p:cNvPr id="76" name="Rounded Rectangle 75"/>
            <p:cNvSpPr/>
            <p:nvPr>
              <p:custDataLst>
                <p:tags r:id="rId27"/>
              </p:custDataLst>
            </p:nvPr>
          </p:nvSpPr>
          <p:spPr bwMode="auto">
            <a:xfrm>
              <a:off x="1272208" y="4187220"/>
              <a:ext cx="1639957" cy="547719"/>
            </a:xfrm>
            <a:prstGeom prst="roundRect">
              <a:avLst/>
            </a:prstGeom>
            <a:solidFill>
              <a:srgbClr val="C1C7D0"/>
            </a:solidFill>
            <a:ln w="6350" cap="flat" cmpd="sng" algn="ctr">
              <a:noFill/>
              <a:prstDash val="solid"/>
              <a:round/>
              <a:headEnd type="none" w="med" len="med"/>
              <a:tailEnd type="none" w="sm" len="sm"/>
            </a:ln>
            <a:effectLst/>
          </p:spPr>
          <p:txBody>
            <a:bodyPr vert="horz" wrap="square" lIns="36000" tIns="36000" rIns="36000" bIns="36000" numCol="1" rtlCol="0" anchor="ctr" anchorCtr="1" compatLnSpc="1">
              <a:prstTxWarp prst="textNoShape">
                <a:avLst/>
              </a:prstTxWarp>
              <a:noAutofit/>
            </a:bodyPr>
            <a:lstStyle/>
            <a:p>
              <a:pPr algn="ctr" eaLnBrk="0" hangingPunct="0">
                <a:spcBef>
                  <a:spcPct val="50000"/>
                </a:spcBef>
              </a:pPr>
              <a:r>
                <a:rPr lang="fr-FR" sz="1200" b="1" dirty="0" smtClean="0">
                  <a:solidFill>
                    <a:srgbClr val="000000"/>
                  </a:solidFill>
                  <a:latin typeface="Arial" pitchFamily="-112" charset="0"/>
                </a:rPr>
                <a:t>Taux bas</a:t>
              </a:r>
              <a:endParaRPr lang="fr-FR" sz="1200" b="1" dirty="0">
                <a:solidFill>
                  <a:srgbClr val="000000"/>
                </a:solidFill>
                <a:latin typeface="Arial" pitchFamily="-112" charset="0"/>
              </a:endParaRPr>
            </a:p>
          </p:txBody>
        </p:sp>
      </p:grpSp>
      <p:grpSp>
        <p:nvGrpSpPr>
          <p:cNvPr id="86" name="Group 85"/>
          <p:cNvGrpSpPr/>
          <p:nvPr>
            <p:custDataLst>
              <p:tags r:id="rId22"/>
            </p:custDataLst>
          </p:nvPr>
        </p:nvGrpSpPr>
        <p:grpSpPr>
          <a:xfrm>
            <a:off x="3557933" y="2592866"/>
            <a:ext cx="5645702" cy="3006777"/>
            <a:chOff x="3557933" y="2592866"/>
            <a:chExt cx="5645702" cy="3006777"/>
          </a:xfrm>
        </p:grpSpPr>
        <p:sp>
          <p:nvSpPr>
            <p:cNvPr id="65" name="Flèche vers le haut 46"/>
            <p:cNvSpPr/>
            <p:nvPr/>
          </p:nvSpPr>
          <p:spPr bwMode="auto">
            <a:xfrm>
              <a:off x="3607904" y="4898866"/>
              <a:ext cx="417444" cy="700777"/>
            </a:xfrm>
            <a:prstGeom prst="upArrow">
              <a:avLst/>
            </a:prstGeom>
            <a:solidFill>
              <a:srgbClr val="848FA0"/>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000000"/>
                </a:solidFill>
                <a:latin typeface="Arial" pitchFamily="-112" charset="0"/>
              </a:endParaRPr>
            </a:p>
          </p:txBody>
        </p:sp>
        <p:sp>
          <p:nvSpPr>
            <p:cNvPr id="66" name="Flèche vers le haut 47"/>
            <p:cNvSpPr/>
            <p:nvPr/>
          </p:nvSpPr>
          <p:spPr bwMode="auto">
            <a:xfrm rot="10800000">
              <a:off x="6458853" y="4898865"/>
              <a:ext cx="417444" cy="700777"/>
            </a:xfrm>
            <a:prstGeom prst="upArrow">
              <a:avLst/>
            </a:prstGeom>
            <a:solidFill>
              <a:srgbClr val="F7DD9A"/>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000000"/>
                </a:solidFill>
                <a:latin typeface="Arial" pitchFamily="-112" charset="0"/>
              </a:endParaRPr>
            </a:p>
          </p:txBody>
        </p:sp>
        <p:grpSp>
          <p:nvGrpSpPr>
            <p:cNvPr id="85" name="Group 84"/>
            <p:cNvGrpSpPr/>
            <p:nvPr/>
          </p:nvGrpSpPr>
          <p:grpSpPr>
            <a:xfrm>
              <a:off x="3557933" y="2592866"/>
              <a:ext cx="3385798" cy="710824"/>
              <a:chOff x="3557933" y="2592866"/>
              <a:chExt cx="3385798" cy="710824"/>
            </a:xfrm>
          </p:grpSpPr>
          <p:sp>
            <p:nvSpPr>
              <p:cNvPr id="69" name="Flèche vers le haut 23"/>
              <p:cNvSpPr/>
              <p:nvPr/>
            </p:nvSpPr>
            <p:spPr bwMode="auto">
              <a:xfrm>
                <a:off x="3557933" y="2602913"/>
                <a:ext cx="417444" cy="700777"/>
              </a:xfrm>
              <a:prstGeom prst="upArrow">
                <a:avLst/>
              </a:prstGeom>
              <a:solidFill>
                <a:srgbClr val="D5DE94"/>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000000"/>
                  </a:solidFill>
                  <a:latin typeface="Arial" pitchFamily="-112" charset="0"/>
                </a:endParaRPr>
              </a:p>
            </p:txBody>
          </p:sp>
          <p:sp>
            <p:nvSpPr>
              <p:cNvPr id="70" name="Flèche vers le haut 27"/>
              <p:cNvSpPr/>
              <p:nvPr/>
            </p:nvSpPr>
            <p:spPr bwMode="auto">
              <a:xfrm rot="10800000">
                <a:off x="6526287" y="2592866"/>
                <a:ext cx="417444" cy="700777"/>
              </a:xfrm>
              <a:prstGeom prst="upArrow">
                <a:avLst/>
              </a:prstGeom>
              <a:solidFill>
                <a:srgbClr val="848FA0"/>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000000"/>
                  </a:solidFill>
                  <a:latin typeface="Arial" pitchFamily="-112" charset="0"/>
                </a:endParaRPr>
              </a:p>
            </p:txBody>
          </p:sp>
        </p:grpSp>
        <p:grpSp>
          <p:nvGrpSpPr>
            <p:cNvPr id="84" name="Group 83"/>
            <p:cNvGrpSpPr/>
            <p:nvPr/>
          </p:nvGrpSpPr>
          <p:grpSpPr>
            <a:xfrm>
              <a:off x="7692887" y="3219214"/>
              <a:ext cx="1510748" cy="1607453"/>
              <a:chOff x="7692887" y="3219214"/>
              <a:chExt cx="1510748" cy="1607453"/>
            </a:xfrm>
          </p:grpSpPr>
          <p:sp>
            <p:nvSpPr>
              <p:cNvPr id="77" name="Rounded Rectangle 76"/>
              <p:cNvSpPr/>
              <p:nvPr/>
            </p:nvSpPr>
            <p:spPr bwMode="auto">
              <a:xfrm>
                <a:off x="7692887" y="3219214"/>
                <a:ext cx="1510748" cy="566545"/>
              </a:xfrm>
              <a:prstGeom prst="roundRect">
                <a:avLst/>
              </a:prstGeom>
              <a:solidFill>
                <a:srgbClr val="848FA0"/>
              </a:solidFill>
              <a:ln w="6350" cap="flat" cmpd="sng" algn="ctr">
                <a:noFill/>
                <a:prstDash val="solid"/>
                <a:round/>
                <a:headEnd type="none" w="med" len="med"/>
                <a:tailEnd type="none" w="sm" len="sm"/>
              </a:ln>
              <a:effectLst/>
            </p:spPr>
            <p:txBody>
              <a:bodyPr vert="horz" wrap="square" lIns="36000" tIns="36000" rIns="36000" bIns="36000" numCol="1" rtlCol="0" anchor="ctr" anchorCtr="1" compatLnSpc="1">
                <a:prstTxWarp prst="textNoShape">
                  <a:avLst/>
                </a:prstTxWarp>
                <a:noAutofit/>
              </a:bodyPr>
              <a:lstStyle/>
              <a:p>
                <a:pPr algn="ctr" eaLnBrk="0" hangingPunct="0">
                  <a:spcBef>
                    <a:spcPct val="50000"/>
                  </a:spcBef>
                </a:pPr>
                <a:r>
                  <a:rPr lang="fr-FR" sz="1200" b="1" dirty="0" smtClean="0">
                    <a:solidFill>
                      <a:srgbClr val="FFFFFF"/>
                    </a:solidFill>
                    <a:latin typeface="Arial" pitchFamily="-112" charset="0"/>
                  </a:rPr>
                  <a:t>Hausse des Taux</a:t>
                </a:r>
                <a:endParaRPr lang="fr-FR" sz="1200" b="1" dirty="0">
                  <a:solidFill>
                    <a:srgbClr val="FFFFFF"/>
                  </a:solidFill>
                  <a:latin typeface="Arial" pitchFamily="-112" charset="0"/>
                </a:endParaRPr>
              </a:p>
            </p:txBody>
          </p:sp>
          <p:sp>
            <p:nvSpPr>
              <p:cNvPr id="78" name="Rounded Rectangle 77"/>
              <p:cNvSpPr/>
              <p:nvPr/>
            </p:nvSpPr>
            <p:spPr bwMode="auto">
              <a:xfrm>
                <a:off x="7692887" y="4260122"/>
                <a:ext cx="1510748" cy="566545"/>
              </a:xfrm>
              <a:prstGeom prst="roundRect">
                <a:avLst/>
              </a:prstGeom>
              <a:solidFill>
                <a:srgbClr val="848FA0"/>
              </a:solidFill>
              <a:ln w="6350" cap="flat" cmpd="sng" algn="ctr">
                <a:noFill/>
                <a:prstDash val="solid"/>
                <a:round/>
                <a:headEnd type="none" w="med" len="med"/>
                <a:tailEnd type="none" w="sm" len="sm"/>
              </a:ln>
              <a:effectLst/>
            </p:spPr>
            <p:txBody>
              <a:bodyPr vert="horz" wrap="square" lIns="36000" tIns="36000" rIns="36000" bIns="36000" numCol="1" rtlCol="0" anchor="ctr" anchorCtr="1" compatLnSpc="1">
                <a:prstTxWarp prst="textNoShape">
                  <a:avLst/>
                </a:prstTxWarp>
                <a:noAutofit/>
              </a:bodyPr>
              <a:lstStyle/>
              <a:p>
                <a:pPr algn="ctr" eaLnBrk="0" hangingPunct="0">
                  <a:spcBef>
                    <a:spcPct val="50000"/>
                  </a:spcBef>
                </a:pPr>
                <a:r>
                  <a:rPr lang="fr-FR" sz="1200" b="1" dirty="0" smtClean="0">
                    <a:solidFill>
                      <a:srgbClr val="FFFFFF"/>
                    </a:solidFill>
                    <a:latin typeface="Arial" pitchFamily="-112" charset="0"/>
                  </a:rPr>
                  <a:t>Baisse des devises</a:t>
                </a:r>
                <a:endParaRPr lang="fr-FR" sz="1200" b="1" dirty="0">
                  <a:solidFill>
                    <a:srgbClr val="FFFFFF"/>
                  </a:solidFill>
                  <a:latin typeface="Arial" pitchFamily="-112" charset="0"/>
                </a:endParaRPr>
              </a:p>
            </p:txBody>
          </p:sp>
        </p:grpSp>
      </p:grpSp>
      <p:sp>
        <p:nvSpPr>
          <p:cNvPr id="35" name="Isosceles Triangle 34"/>
          <p:cNvSpPr/>
          <p:nvPr>
            <p:custDataLst>
              <p:tags r:id="rId23"/>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99" name="shpChapterHeading"/>
          <p:cNvSpPr txBox="1"/>
          <p:nvPr>
            <p:custDataLst>
              <p:tags r:id="rId24"/>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2. Stratégie d’Investissement</a:t>
            </a:r>
            <a:endParaRPr lang="fil-PH" dirty="0">
              <a:ea typeface="LF_Kai"/>
            </a:endParaRPr>
          </a:p>
        </p:txBody>
      </p:sp>
      <p:sp>
        <p:nvSpPr>
          <p:cNvPr id="100" name="TextBox 4"/>
          <p:cNvSpPr txBox="1"/>
          <p:nvPr>
            <p:custDataLst>
              <p:tags r:id="rId25"/>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28</a:t>
            </a:r>
            <a:endParaRPr lang="fil-PH" b="0" dirty="0">
              <a:ea typeface="LF_Kai"/>
            </a:endParaRPr>
          </a:p>
        </p:txBody>
      </p:sp>
    </p:spTree>
    <p:custDataLst>
      <p:tags r:id="rId1"/>
    </p:custDataLst>
    <p:extLst>
      <p:ext uri="{BB962C8B-B14F-4D97-AF65-F5344CB8AC3E}">
        <p14:creationId xmlns:p14="http://schemas.microsoft.com/office/powerpoint/2010/main" val="233938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fr-FR" smtClean="0"/>
              <a:t>1. L’Environnement Economique</a:t>
            </a:r>
            <a:endParaRPr lang="fr-FR" dirty="0"/>
          </a:p>
        </p:txBody>
      </p:sp>
    </p:spTree>
    <p:custDataLst>
      <p:tags r:id="rId1"/>
    </p:custDataLst>
    <p:extLst>
      <p:ext uri="{BB962C8B-B14F-4D97-AF65-F5344CB8AC3E}">
        <p14:creationId xmlns:p14="http://schemas.microsoft.com/office/powerpoint/2010/main" val="995618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fr-FR" smtClean="0"/>
              <a:t>3. Conclusion &amp; Illustrations</a:t>
            </a:r>
            <a:endParaRPr lang="fr-FR" dirty="0"/>
          </a:p>
        </p:txBody>
      </p:sp>
    </p:spTree>
    <p:custDataLst>
      <p:tags r:id="rId1"/>
    </p:custDataLst>
    <p:extLst>
      <p:ext uri="{BB962C8B-B14F-4D97-AF65-F5344CB8AC3E}">
        <p14:creationId xmlns:p14="http://schemas.microsoft.com/office/powerpoint/2010/main" val="1768733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3.1 Conclusion : Choix d’allocation d’actifs</a:t>
            </a:r>
            <a:endParaRPr lang="fr-FR" dirty="0"/>
          </a:p>
        </p:txBody>
      </p:sp>
      <p:sp>
        <p:nvSpPr>
          <p:cNvPr id="3" name="Text Placeholder 2"/>
          <p:cNvSpPr>
            <a:spLocks noGrp="1"/>
          </p:cNvSpPr>
          <p:nvPr>
            <p:ph type="body" sz="quarter" idx="10"/>
            <p:custDataLst>
              <p:tags r:id="rId3"/>
            </p:custDataLst>
          </p:nvPr>
        </p:nvSpPr>
        <p:spPr/>
        <p:txBody>
          <a:bodyPr/>
          <a:lstStyle/>
          <a:p>
            <a:endParaRPr lang="fr-FR" dirty="0"/>
          </a:p>
        </p:txBody>
      </p:sp>
      <p:graphicFrame>
        <p:nvGraphicFramePr>
          <p:cNvPr id="11" name="Table 10"/>
          <p:cNvGraphicFramePr>
            <a:graphicFrameLocks noGrp="1"/>
          </p:cNvGraphicFramePr>
          <p:nvPr>
            <p:custDataLst>
              <p:tags r:id="rId4"/>
            </p:custDataLst>
            <p:extLst>
              <p:ext uri="{D42A27DB-BD31-4B8C-83A1-F6EECF244321}">
                <p14:modId xmlns:p14="http://schemas.microsoft.com/office/powerpoint/2010/main" val="3619608242"/>
              </p:ext>
            </p:extLst>
          </p:nvPr>
        </p:nvGraphicFramePr>
        <p:xfrm>
          <a:off x="2129465" y="1340598"/>
          <a:ext cx="7053563" cy="4209598"/>
        </p:xfrm>
        <a:graphic>
          <a:graphicData uri="http://schemas.openxmlformats.org/drawingml/2006/table">
            <a:tbl>
              <a:tblPr firstRow="1" bandRow="1">
                <a:tableStyleId>{5C22544A-7EE6-4342-B048-85BDC9FD1C3A}</a:tableStyleId>
              </a:tblPr>
              <a:tblGrid>
                <a:gridCol w="254030"/>
                <a:gridCol w="875008"/>
                <a:gridCol w="1536510"/>
                <a:gridCol w="1514919"/>
                <a:gridCol w="1436548"/>
                <a:gridCol w="1436548"/>
              </a:tblGrid>
              <a:tr h="283654">
                <a:tc>
                  <a:txBody>
                    <a:bodyPr/>
                    <a:lstStyle/>
                    <a:p>
                      <a:pPr algn="l"/>
                      <a:endParaRPr lang="fr-FR" sz="1000" b="1" dirty="0">
                        <a:solidFill>
                          <a:schemeClr val="bg1"/>
                        </a:solidFill>
                      </a:endParaRPr>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fr-FR" sz="1000"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000" dirty="0" smtClean="0"/>
                        <a:t>Europe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algn="ctr" defTabSz="457200" rtl="0" eaLnBrk="1" latinLnBrk="0" hangingPunct="1"/>
                      <a:r>
                        <a:rPr lang="fr-FR" sz="1000" b="1" kern="1200" dirty="0" smtClean="0">
                          <a:solidFill>
                            <a:schemeClr val="lt1"/>
                          </a:solidFill>
                          <a:latin typeface="+mn-lt"/>
                          <a:ea typeface="+mn-ea"/>
                          <a:cs typeface="+mn-cs"/>
                        </a:rPr>
                        <a:t>US</a:t>
                      </a:r>
                      <a:endParaRPr lang="fr-FR" sz="10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algn="ctr" defTabSz="457200" rtl="0" eaLnBrk="1" latinLnBrk="0" hangingPunct="1"/>
                      <a:r>
                        <a:rPr lang="fr-FR" sz="1000" b="1" kern="1200" dirty="0" smtClean="0">
                          <a:solidFill>
                            <a:schemeClr val="lt1"/>
                          </a:solidFill>
                          <a:latin typeface="+mn-lt"/>
                          <a:ea typeface="+mn-ea"/>
                          <a:cs typeface="+mn-cs"/>
                        </a:rPr>
                        <a:t>Japon</a:t>
                      </a:r>
                      <a:endParaRPr lang="fr-FR" sz="10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algn="ctr" defTabSz="457200" rtl="0" eaLnBrk="1" latinLnBrk="0" hangingPunct="1"/>
                      <a:r>
                        <a:rPr lang="fr-FR" sz="1000" b="1" kern="1200" dirty="0" smtClean="0">
                          <a:solidFill>
                            <a:schemeClr val="lt1"/>
                          </a:solidFill>
                          <a:latin typeface="+mn-lt"/>
                          <a:ea typeface="+mn-ea"/>
                          <a:cs typeface="+mn-cs"/>
                        </a:rPr>
                        <a:t>Reste du monde</a:t>
                      </a:r>
                      <a:endParaRPr lang="fr-FR" sz="10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r>
              <a:tr h="1753815">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dirty="0">
                        <a:solidFill>
                          <a:schemeClr val="bg1"/>
                        </a:solidFill>
                      </a:endParaRPr>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r>
              <a:tr h="280256">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dirty="0">
                        <a:solidFill>
                          <a:schemeClr val="bg1"/>
                        </a:solidFill>
                      </a:endParaRPr>
                    </a:p>
                  </a:txBody>
                  <a:tcP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6841">
                <a:tc gridSpan="2">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fr-FR" sz="1000" b="1" kern="1200" dirty="0" smtClean="0">
                          <a:solidFill>
                            <a:schemeClr val="bg1"/>
                          </a:solidFill>
                          <a:latin typeface="+mn-lt"/>
                          <a:ea typeface="+mn-ea"/>
                          <a:cs typeface="+mn-cs"/>
                        </a:rPr>
                        <a:t>Actions</a:t>
                      </a:r>
                      <a:endParaRPr lang="fr-FR" sz="10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r>
              <a:tr h="280256">
                <a:tc gridSpan="2">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i="1"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i="1"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8531">
                <a:tc gridSpan="2">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fr-FR" sz="1000" b="1" kern="1200" dirty="0" smtClean="0">
                          <a:solidFill>
                            <a:schemeClr val="bg1"/>
                          </a:solidFill>
                          <a:latin typeface="+mn-lt"/>
                          <a:ea typeface="+mn-ea"/>
                          <a:cs typeface="+mn-cs"/>
                        </a:rPr>
                        <a:t>Obligations</a:t>
                      </a:r>
                      <a:endParaRPr lang="fr-FR" sz="1000" b="1" kern="1200" dirty="0">
                        <a:solidFill>
                          <a:schemeClr val="bg1"/>
                        </a:solidFill>
                        <a:latin typeface="+mn-lt"/>
                        <a:ea typeface="+mn-ea"/>
                        <a:cs typeface="+mn-cs"/>
                      </a:endParaRPr>
                    </a:p>
                  </a:txBody>
                  <a:tcPr marL="68580" marR="6858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kern="1200" dirty="0">
                        <a:solidFill>
                          <a:schemeClr val="bg1"/>
                        </a:solidFill>
                        <a:latin typeface="+mn-lt"/>
                        <a:ea typeface="+mn-ea"/>
                        <a:cs typeface="+mn-cs"/>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r>
              <a:tr h="280256">
                <a:tc gridSpan="2">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i="1"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i="1"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5989">
                <a:tc gridSpan="2">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r>
                        <a:rPr lang="fr-FR" sz="1000" b="1" kern="1200" dirty="0" smtClean="0">
                          <a:solidFill>
                            <a:schemeClr val="bg1"/>
                          </a:solidFill>
                          <a:latin typeface="+mn-lt"/>
                          <a:ea typeface="+mn-ea"/>
                          <a:cs typeface="+mn-cs"/>
                        </a:rPr>
                        <a:t>Devises</a:t>
                      </a:r>
                      <a:endParaRPr lang="fr-FR" sz="10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hMerge="1">
                  <a:txBody>
                    <a:bodyPr/>
                    <a:lstStyle/>
                    <a:p>
                      <a:pPr marL="0" marR="0" indent="0" algn="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1"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8FA0"/>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indent="0" algn="ctr">
                        <a:buFont typeface="Arial" pitchFamily="34" charset="0"/>
                        <a:buNone/>
                      </a:pPr>
                      <a:endParaRPr lang="fr-FR" sz="10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fr-FR" sz="1000" b="0" kern="1200" dirty="0" smtClean="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5DD"/>
                    </a:solidFill>
                  </a:tcPr>
                </a:tc>
              </a:tr>
            </a:tbl>
          </a:graphicData>
        </a:graphic>
      </p:graphicFrame>
      <p:grpSp>
        <p:nvGrpSpPr>
          <p:cNvPr id="6" name="Group 5"/>
          <p:cNvGrpSpPr/>
          <p:nvPr>
            <p:custDataLst>
              <p:tags r:id="rId5"/>
            </p:custDataLst>
          </p:nvPr>
        </p:nvGrpSpPr>
        <p:grpSpPr>
          <a:xfrm>
            <a:off x="4910944" y="1943496"/>
            <a:ext cx="4165753" cy="1032380"/>
            <a:chOff x="4671252" y="1848534"/>
            <a:chExt cx="3406562" cy="905035"/>
          </a:xfrm>
        </p:grpSpPr>
        <p:grpSp>
          <p:nvGrpSpPr>
            <p:cNvPr id="228" name="Group 227"/>
            <p:cNvGrpSpPr/>
            <p:nvPr>
              <p:custDataLst>
                <p:tags r:id="rId23"/>
              </p:custDataLst>
            </p:nvPr>
          </p:nvGrpSpPr>
          <p:grpSpPr>
            <a:xfrm>
              <a:off x="4671252" y="2006442"/>
              <a:ext cx="1080263" cy="747127"/>
              <a:chOff x="2892425" y="1524000"/>
              <a:chExt cx="6176963" cy="3817938"/>
            </a:xfrm>
            <a:solidFill>
              <a:schemeClr val="bg1">
                <a:lumMod val="75000"/>
              </a:schemeClr>
            </a:solidFill>
          </p:grpSpPr>
          <p:grpSp>
            <p:nvGrpSpPr>
              <p:cNvPr id="229" name="Group 4"/>
              <p:cNvGrpSpPr>
                <a:grpSpLocks/>
              </p:cNvGrpSpPr>
              <p:nvPr>
                <p:custDataLst>
                  <p:tags r:id="rId25"/>
                </p:custDataLst>
              </p:nvPr>
            </p:nvGrpSpPr>
            <p:grpSpPr bwMode="auto">
              <a:xfrm>
                <a:off x="7516813" y="3128963"/>
                <a:ext cx="933450" cy="514350"/>
                <a:chOff x="4770" y="2346"/>
                <a:chExt cx="711" cy="392"/>
              </a:xfrm>
              <a:grpFill/>
            </p:grpSpPr>
            <p:sp>
              <p:nvSpPr>
                <p:cNvPr id="284" name="Freeform 5"/>
                <p:cNvSpPr>
                  <a:spLocks/>
                </p:cNvSpPr>
                <p:nvPr/>
              </p:nvSpPr>
              <p:spPr bwMode="auto">
                <a:xfrm>
                  <a:off x="4770" y="2346"/>
                  <a:ext cx="687" cy="392"/>
                </a:xfrm>
                <a:custGeom>
                  <a:avLst/>
                  <a:gdLst>
                    <a:gd name="T0" fmla="*/ 192 w 619"/>
                    <a:gd name="T1" fmla="*/ 332 h 354"/>
                    <a:gd name="T2" fmla="*/ 156 w 619"/>
                    <a:gd name="T3" fmla="*/ 335 h 354"/>
                    <a:gd name="T4" fmla="*/ 136 w 619"/>
                    <a:gd name="T5" fmla="*/ 338 h 354"/>
                    <a:gd name="T6" fmla="*/ 35 w 619"/>
                    <a:gd name="T7" fmla="*/ 335 h 354"/>
                    <a:gd name="T8" fmla="*/ 55 w 619"/>
                    <a:gd name="T9" fmla="*/ 310 h 354"/>
                    <a:gd name="T10" fmla="*/ 66 w 619"/>
                    <a:gd name="T11" fmla="*/ 292 h 354"/>
                    <a:gd name="T12" fmla="*/ 118 w 619"/>
                    <a:gd name="T13" fmla="*/ 241 h 354"/>
                    <a:gd name="T14" fmla="*/ 131 w 619"/>
                    <a:gd name="T15" fmla="*/ 263 h 354"/>
                    <a:gd name="T16" fmla="*/ 166 w 619"/>
                    <a:gd name="T17" fmla="*/ 262 h 354"/>
                    <a:gd name="T18" fmla="*/ 180 w 619"/>
                    <a:gd name="T19" fmla="*/ 259 h 354"/>
                    <a:gd name="T20" fmla="*/ 210 w 619"/>
                    <a:gd name="T21" fmla="*/ 252 h 354"/>
                    <a:gd name="T22" fmla="*/ 220 w 619"/>
                    <a:gd name="T23" fmla="*/ 243 h 354"/>
                    <a:gd name="T24" fmla="*/ 256 w 619"/>
                    <a:gd name="T25" fmla="*/ 214 h 354"/>
                    <a:gd name="T26" fmla="*/ 267 w 619"/>
                    <a:gd name="T27" fmla="*/ 170 h 354"/>
                    <a:gd name="T28" fmla="*/ 297 w 619"/>
                    <a:gd name="T29" fmla="*/ 109 h 354"/>
                    <a:gd name="T30" fmla="*/ 314 w 619"/>
                    <a:gd name="T31" fmla="*/ 116 h 354"/>
                    <a:gd name="T32" fmla="*/ 333 w 619"/>
                    <a:gd name="T33" fmla="*/ 70 h 354"/>
                    <a:gd name="T34" fmla="*/ 356 w 619"/>
                    <a:gd name="T35" fmla="*/ 57 h 354"/>
                    <a:gd name="T36" fmla="*/ 371 w 619"/>
                    <a:gd name="T37" fmla="*/ 32 h 354"/>
                    <a:gd name="T38" fmla="*/ 370 w 619"/>
                    <a:gd name="T39" fmla="*/ 6 h 354"/>
                    <a:gd name="T40" fmla="*/ 412 w 619"/>
                    <a:gd name="T41" fmla="*/ 23 h 354"/>
                    <a:gd name="T42" fmla="*/ 423 w 619"/>
                    <a:gd name="T43" fmla="*/ 3 h 354"/>
                    <a:gd name="T44" fmla="*/ 444 w 619"/>
                    <a:gd name="T45" fmla="*/ 8 h 354"/>
                    <a:gd name="T46" fmla="*/ 463 w 619"/>
                    <a:gd name="T47" fmla="*/ 26 h 354"/>
                    <a:gd name="T48" fmla="*/ 487 w 619"/>
                    <a:gd name="T49" fmla="*/ 46 h 354"/>
                    <a:gd name="T50" fmla="*/ 469 w 619"/>
                    <a:gd name="T51" fmla="*/ 84 h 354"/>
                    <a:gd name="T52" fmla="*/ 493 w 619"/>
                    <a:gd name="T53" fmla="*/ 90 h 354"/>
                    <a:gd name="T54" fmla="*/ 510 w 619"/>
                    <a:gd name="T55" fmla="*/ 102 h 354"/>
                    <a:gd name="T56" fmla="*/ 525 w 619"/>
                    <a:gd name="T57" fmla="*/ 106 h 354"/>
                    <a:gd name="T58" fmla="*/ 560 w 619"/>
                    <a:gd name="T59" fmla="*/ 120 h 354"/>
                    <a:gd name="T60" fmla="*/ 561 w 619"/>
                    <a:gd name="T61" fmla="*/ 136 h 354"/>
                    <a:gd name="T62" fmla="*/ 557 w 619"/>
                    <a:gd name="T63" fmla="*/ 154 h 354"/>
                    <a:gd name="T64" fmla="*/ 577 w 619"/>
                    <a:gd name="T65" fmla="*/ 172 h 354"/>
                    <a:gd name="T66" fmla="*/ 562 w 619"/>
                    <a:gd name="T67" fmla="*/ 177 h 354"/>
                    <a:gd name="T68" fmla="*/ 567 w 619"/>
                    <a:gd name="T69" fmla="*/ 186 h 354"/>
                    <a:gd name="T70" fmla="*/ 557 w 619"/>
                    <a:gd name="T71" fmla="*/ 192 h 354"/>
                    <a:gd name="T72" fmla="*/ 570 w 619"/>
                    <a:gd name="T73" fmla="*/ 198 h 354"/>
                    <a:gd name="T74" fmla="*/ 572 w 619"/>
                    <a:gd name="T75" fmla="*/ 216 h 354"/>
                    <a:gd name="T76" fmla="*/ 555 w 619"/>
                    <a:gd name="T77" fmla="*/ 217 h 354"/>
                    <a:gd name="T78" fmla="*/ 579 w 619"/>
                    <a:gd name="T79" fmla="*/ 224 h 354"/>
                    <a:gd name="T80" fmla="*/ 609 w 619"/>
                    <a:gd name="T81" fmla="*/ 218 h 354"/>
                    <a:gd name="T82" fmla="*/ 612 w 619"/>
                    <a:gd name="T83" fmla="*/ 2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9" h="354">
                      <a:moveTo>
                        <a:pt x="611" y="258"/>
                      </a:moveTo>
                      <a:lnTo>
                        <a:pt x="407" y="297"/>
                      </a:lnTo>
                      <a:lnTo>
                        <a:pt x="192" y="332"/>
                      </a:lnTo>
                      <a:lnTo>
                        <a:pt x="188" y="330"/>
                      </a:lnTo>
                      <a:lnTo>
                        <a:pt x="179" y="333"/>
                      </a:lnTo>
                      <a:lnTo>
                        <a:pt x="156" y="335"/>
                      </a:lnTo>
                      <a:lnTo>
                        <a:pt x="158" y="331"/>
                      </a:lnTo>
                      <a:lnTo>
                        <a:pt x="136" y="335"/>
                      </a:lnTo>
                      <a:lnTo>
                        <a:pt x="136" y="338"/>
                      </a:lnTo>
                      <a:lnTo>
                        <a:pt x="0" y="354"/>
                      </a:lnTo>
                      <a:lnTo>
                        <a:pt x="6" y="349"/>
                      </a:lnTo>
                      <a:lnTo>
                        <a:pt x="35" y="335"/>
                      </a:lnTo>
                      <a:lnTo>
                        <a:pt x="38" y="328"/>
                      </a:lnTo>
                      <a:lnTo>
                        <a:pt x="54" y="317"/>
                      </a:lnTo>
                      <a:lnTo>
                        <a:pt x="55" y="310"/>
                      </a:lnTo>
                      <a:lnTo>
                        <a:pt x="57" y="306"/>
                      </a:lnTo>
                      <a:lnTo>
                        <a:pt x="65" y="301"/>
                      </a:lnTo>
                      <a:lnTo>
                        <a:pt x="66" y="292"/>
                      </a:lnTo>
                      <a:lnTo>
                        <a:pt x="74" y="285"/>
                      </a:lnTo>
                      <a:lnTo>
                        <a:pt x="116" y="249"/>
                      </a:lnTo>
                      <a:lnTo>
                        <a:pt x="118" y="241"/>
                      </a:lnTo>
                      <a:lnTo>
                        <a:pt x="121" y="243"/>
                      </a:lnTo>
                      <a:lnTo>
                        <a:pt x="118" y="251"/>
                      </a:lnTo>
                      <a:lnTo>
                        <a:pt x="131" y="263"/>
                      </a:lnTo>
                      <a:lnTo>
                        <a:pt x="148" y="270"/>
                      </a:lnTo>
                      <a:lnTo>
                        <a:pt x="156" y="270"/>
                      </a:lnTo>
                      <a:lnTo>
                        <a:pt x="166" y="262"/>
                      </a:lnTo>
                      <a:lnTo>
                        <a:pt x="167" y="257"/>
                      </a:lnTo>
                      <a:lnTo>
                        <a:pt x="173" y="254"/>
                      </a:lnTo>
                      <a:lnTo>
                        <a:pt x="180" y="259"/>
                      </a:lnTo>
                      <a:lnTo>
                        <a:pt x="184" y="262"/>
                      </a:lnTo>
                      <a:lnTo>
                        <a:pt x="190" y="260"/>
                      </a:lnTo>
                      <a:lnTo>
                        <a:pt x="210" y="252"/>
                      </a:lnTo>
                      <a:lnTo>
                        <a:pt x="213" y="239"/>
                      </a:lnTo>
                      <a:lnTo>
                        <a:pt x="216" y="239"/>
                      </a:lnTo>
                      <a:lnTo>
                        <a:pt x="220" y="243"/>
                      </a:lnTo>
                      <a:lnTo>
                        <a:pt x="236" y="229"/>
                      </a:lnTo>
                      <a:lnTo>
                        <a:pt x="242" y="232"/>
                      </a:lnTo>
                      <a:lnTo>
                        <a:pt x="256" y="214"/>
                      </a:lnTo>
                      <a:lnTo>
                        <a:pt x="252" y="207"/>
                      </a:lnTo>
                      <a:lnTo>
                        <a:pt x="253" y="195"/>
                      </a:lnTo>
                      <a:lnTo>
                        <a:pt x="267" y="170"/>
                      </a:lnTo>
                      <a:lnTo>
                        <a:pt x="284" y="103"/>
                      </a:lnTo>
                      <a:lnTo>
                        <a:pt x="288" y="102"/>
                      </a:lnTo>
                      <a:lnTo>
                        <a:pt x="297" y="109"/>
                      </a:lnTo>
                      <a:lnTo>
                        <a:pt x="299" y="113"/>
                      </a:lnTo>
                      <a:lnTo>
                        <a:pt x="304" y="118"/>
                      </a:lnTo>
                      <a:lnTo>
                        <a:pt x="314" y="116"/>
                      </a:lnTo>
                      <a:lnTo>
                        <a:pt x="321" y="104"/>
                      </a:lnTo>
                      <a:lnTo>
                        <a:pt x="328" y="79"/>
                      </a:lnTo>
                      <a:lnTo>
                        <a:pt x="333" y="70"/>
                      </a:lnTo>
                      <a:lnTo>
                        <a:pt x="343" y="74"/>
                      </a:lnTo>
                      <a:lnTo>
                        <a:pt x="349" y="59"/>
                      </a:lnTo>
                      <a:lnTo>
                        <a:pt x="356" y="57"/>
                      </a:lnTo>
                      <a:lnTo>
                        <a:pt x="362" y="49"/>
                      </a:lnTo>
                      <a:lnTo>
                        <a:pt x="367" y="35"/>
                      </a:lnTo>
                      <a:lnTo>
                        <a:pt x="371" y="32"/>
                      </a:lnTo>
                      <a:lnTo>
                        <a:pt x="372" y="29"/>
                      </a:lnTo>
                      <a:lnTo>
                        <a:pt x="369" y="26"/>
                      </a:lnTo>
                      <a:lnTo>
                        <a:pt x="370" y="6"/>
                      </a:lnTo>
                      <a:lnTo>
                        <a:pt x="372" y="2"/>
                      </a:lnTo>
                      <a:lnTo>
                        <a:pt x="375" y="0"/>
                      </a:lnTo>
                      <a:lnTo>
                        <a:pt x="412" y="23"/>
                      </a:lnTo>
                      <a:lnTo>
                        <a:pt x="417" y="25"/>
                      </a:lnTo>
                      <a:lnTo>
                        <a:pt x="419" y="23"/>
                      </a:lnTo>
                      <a:lnTo>
                        <a:pt x="423" y="3"/>
                      </a:lnTo>
                      <a:lnTo>
                        <a:pt x="429" y="3"/>
                      </a:lnTo>
                      <a:lnTo>
                        <a:pt x="436" y="6"/>
                      </a:lnTo>
                      <a:lnTo>
                        <a:pt x="444" y="8"/>
                      </a:lnTo>
                      <a:lnTo>
                        <a:pt x="439" y="16"/>
                      </a:lnTo>
                      <a:lnTo>
                        <a:pt x="448" y="26"/>
                      </a:lnTo>
                      <a:lnTo>
                        <a:pt x="463" y="26"/>
                      </a:lnTo>
                      <a:lnTo>
                        <a:pt x="470" y="33"/>
                      </a:lnTo>
                      <a:lnTo>
                        <a:pt x="480" y="37"/>
                      </a:lnTo>
                      <a:lnTo>
                        <a:pt x="487" y="46"/>
                      </a:lnTo>
                      <a:lnTo>
                        <a:pt x="485" y="50"/>
                      </a:lnTo>
                      <a:lnTo>
                        <a:pt x="476" y="68"/>
                      </a:lnTo>
                      <a:lnTo>
                        <a:pt x="469" y="84"/>
                      </a:lnTo>
                      <a:lnTo>
                        <a:pt x="471" y="95"/>
                      </a:lnTo>
                      <a:lnTo>
                        <a:pt x="483" y="96"/>
                      </a:lnTo>
                      <a:lnTo>
                        <a:pt x="493" y="90"/>
                      </a:lnTo>
                      <a:lnTo>
                        <a:pt x="501" y="99"/>
                      </a:lnTo>
                      <a:lnTo>
                        <a:pt x="506" y="102"/>
                      </a:lnTo>
                      <a:lnTo>
                        <a:pt x="510" y="102"/>
                      </a:lnTo>
                      <a:lnTo>
                        <a:pt x="517" y="108"/>
                      </a:lnTo>
                      <a:lnTo>
                        <a:pt x="520" y="109"/>
                      </a:lnTo>
                      <a:lnTo>
                        <a:pt x="525" y="106"/>
                      </a:lnTo>
                      <a:lnTo>
                        <a:pt x="529" y="106"/>
                      </a:lnTo>
                      <a:lnTo>
                        <a:pt x="547" y="116"/>
                      </a:lnTo>
                      <a:lnTo>
                        <a:pt x="560" y="120"/>
                      </a:lnTo>
                      <a:lnTo>
                        <a:pt x="567" y="128"/>
                      </a:lnTo>
                      <a:lnTo>
                        <a:pt x="566" y="132"/>
                      </a:lnTo>
                      <a:lnTo>
                        <a:pt x="561" y="136"/>
                      </a:lnTo>
                      <a:lnTo>
                        <a:pt x="564" y="149"/>
                      </a:lnTo>
                      <a:lnTo>
                        <a:pt x="561" y="151"/>
                      </a:lnTo>
                      <a:lnTo>
                        <a:pt x="557" y="154"/>
                      </a:lnTo>
                      <a:lnTo>
                        <a:pt x="557" y="155"/>
                      </a:lnTo>
                      <a:lnTo>
                        <a:pt x="572" y="162"/>
                      </a:lnTo>
                      <a:lnTo>
                        <a:pt x="577" y="172"/>
                      </a:lnTo>
                      <a:lnTo>
                        <a:pt x="576" y="176"/>
                      </a:lnTo>
                      <a:lnTo>
                        <a:pt x="573" y="179"/>
                      </a:lnTo>
                      <a:lnTo>
                        <a:pt x="562" y="177"/>
                      </a:lnTo>
                      <a:lnTo>
                        <a:pt x="561" y="182"/>
                      </a:lnTo>
                      <a:lnTo>
                        <a:pt x="565" y="186"/>
                      </a:lnTo>
                      <a:lnTo>
                        <a:pt x="567" y="186"/>
                      </a:lnTo>
                      <a:lnTo>
                        <a:pt x="567" y="190"/>
                      </a:lnTo>
                      <a:lnTo>
                        <a:pt x="561" y="192"/>
                      </a:lnTo>
                      <a:lnTo>
                        <a:pt x="557" y="192"/>
                      </a:lnTo>
                      <a:lnTo>
                        <a:pt x="557" y="194"/>
                      </a:lnTo>
                      <a:lnTo>
                        <a:pt x="561" y="198"/>
                      </a:lnTo>
                      <a:lnTo>
                        <a:pt x="570" y="198"/>
                      </a:lnTo>
                      <a:lnTo>
                        <a:pt x="579" y="202"/>
                      </a:lnTo>
                      <a:lnTo>
                        <a:pt x="581" y="206"/>
                      </a:lnTo>
                      <a:lnTo>
                        <a:pt x="572" y="216"/>
                      </a:lnTo>
                      <a:lnTo>
                        <a:pt x="567" y="216"/>
                      </a:lnTo>
                      <a:lnTo>
                        <a:pt x="555" y="212"/>
                      </a:lnTo>
                      <a:lnTo>
                        <a:pt x="555" y="217"/>
                      </a:lnTo>
                      <a:lnTo>
                        <a:pt x="563" y="221"/>
                      </a:lnTo>
                      <a:lnTo>
                        <a:pt x="570" y="227"/>
                      </a:lnTo>
                      <a:lnTo>
                        <a:pt x="579" y="224"/>
                      </a:lnTo>
                      <a:lnTo>
                        <a:pt x="588" y="218"/>
                      </a:lnTo>
                      <a:lnTo>
                        <a:pt x="597" y="218"/>
                      </a:lnTo>
                      <a:lnTo>
                        <a:pt x="609" y="218"/>
                      </a:lnTo>
                      <a:lnTo>
                        <a:pt x="609" y="219"/>
                      </a:lnTo>
                      <a:lnTo>
                        <a:pt x="619" y="247"/>
                      </a:lnTo>
                      <a:lnTo>
                        <a:pt x="612" y="254"/>
                      </a:lnTo>
                      <a:lnTo>
                        <a:pt x="610" y="254"/>
                      </a:lnTo>
                      <a:lnTo>
                        <a:pt x="611" y="258"/>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85" name="Freeform 6"/>
                <p:cNvSpPr>
                  <a:spLocks/>
                </p:cNvSpPr>
                <p:nvPr/>
              </p:nvSpPr>
              <p:spPr bwMode="auto">
                <a:xfrm>
                  <a:off x="5433" y="2450"/>
                  <a:ext cx="48" cy="112"/>
                </a:xfrm>
                <a:custGeom>
                  <a:avLst/>
                  <a:gdLst>
                    <a:gd name="T0" fmla="*/ 10 w 43"/>
                    <a:gd name="T1" fmla="*/ 16 h 101"/>
                    <a:gd name="T2" fmla="*/ 12 w 43"/>
                    <a:gd name="T3" fmla="*/ 17 h 101"/>
                    <a:gd name="T4" fmla="*/ 13 w 43"/>
                    <a:gd name="T5" fmla="*/ 26 h 101"/>
                    <a:gd name="T6" fmla="*/ 12 w 43"/>
                    <a:gd name="T7" fmla="*/ 31 h 101"/>
                    <a:gd name="T8" fmla="*/ 6 w 43"/>
                    <a:gd name="T9" fmla="*/ 38 h 101"/>
                    <a:gd name="T10" fmla="*/ 3 w 43"/>
                    <a:gd name="T11" fmla="*/ 44 h 101"/>
                    <a:gd name="T12" fmla="*/ 0 w 43"/>
                    <a:gd name="T13" fmla="*/ 60 h 101"/>
                    <a:gd name="T14" fmla="*/ 3 w 43"/>
                    <a:gd name="T15" fmla="*/ 75 h 101"/>
                    <a:gd name="T16" fmla="*/ 3 w 43"/>
                    <a:gd name="T17" fmla="*/ 90 h 101"/>
                    <a:gd name="T18" fmla="*/ 7 w 43"/>
                    <a:gd name="T19" fmla="*/ 101 h 101"/>
                    <a:gd name="T20" fmla="*/ 9 w 43"/>
                    <a:gd name="T21" fmla="*/ 86 h 101"/>
                    <a:gd name="T22" fmla="*/ 14 w 43"/>
                    <a:gd name="T23" fmla="*/ 71 h 101"/>
                    <a:gd name="T24" fmla="*/ 24 w 43"/>
                    <a:gd name="T25" fmla="*/ 48 h 101"/>
                    <a:gd name="T26" fmla="*/ 28 w 43"/>
                    <a:gd name="T27" fmla="*/ 39 h 101"/>
                    <a:gd name="T28" fmla="*/ 30 w 43"/>
                    <a:gd name="T29" fmla="*/ 30 h 101"/>
                    <a:gd name="T30" fmla="*/ 29 w 43"/>
                    <a:gd name="T31" fmla="*/ 17 h 101"/>
                    <a:gd name="T32" fmla="*/ 30 w 43"/>
                    <a:gd name="T33" fmla="*/ 12 h 101"/>
                    <a:gd name="T34" fmla="*/ 41 w 43"/>
                    <a:gd name="T35" fmla="*/ 4 h 101"/>
                    <a:gd name="T36" fmla="*/ 43 w 43"/>
                    <a:gd name="T37" fmla="*/ 0 h 101"/>
                    <a:gd name="T38" fmla="*/ 16 w 43"/>
                    <a:gd name="T39" fmla="*/ 8 h 101"/>
                    <a:gd name="T40" fmla="*/ 10 w 43"/>
                    <a:gd name="T41"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101">
                      <a:moveTo>
                        <a:pt x="10" y="16"/>
                      </a:moveTo>
                      <a:lnTo>
                        <a:pt x="12" y="17"/>
                      </a:lnTo>
                      <a:lnTo>
                        <a:pt x="13" y="26"/>
                      </a:lnTo>
                      <a:lnTo>
                        <a:pt x="12" y="31"/>
                      </a:lnTo>
                      <a:lnTo>
                        <a:pt x="6" y="38"/>
                      </a:lnTo>
                      <a:lnTo>
                        <a:pt x="3" y="44"/>
                      </a:lnTo>
                      <a:lnTo>
                        <a:pt x="0" y="60"/>
                      </a:lnTo>
                      <a:lnTo>
                        <a:pt x="3" y="75"/>
                      </a:lnTo>
                      <a:lnTo>
                        <a:pt x="3" y="90"/>
                      </a:lnTo>
                      <a:lnTo>
                        <a:pt x="7" y="101"/>
                      </a:lnTo>
                      <a:lnTo>
                        <a:pt x="9" y="86"/>
                      </a:lnTo>
                      <a:lnTo>
                        <a:pt x="14" y="71"/>
                      </a:lnTo>
                      <a:lnTo>
                        <a:pt x="24" y="48"/>
                      </a:lnTo>
                      <a:lnTo>
                        <a:pt x="28" y="39"/>
                      </a:lnTo>
                      <a:lnTo>
                        <a:pt x="30" y="30"/>
                      </a:lnTo>
                      <a:lnTo>
                        <a:pt x="29" y="17"/>
                      </a:lnTo>
                      <a:lnTo>
                        <a:pt x="30" y="12"/>
                      </a:lnTo>
                      <a:lnTo>
                        <a:pt x="41" y="4"/>
                      </a:lnTo>
                      <a:lnTo>
                        <a:pt x="43" y="0"/>
                      </a:lnTo>
                      <a:lnTo>
                        <a:pt x="16" y="8"/>
                      </a:lnTo>
                      <a:lnTo>
                        <a:pt x="10" y="16"/>
                      </a:lnTo>
                      <a:close/>
                    </a:path>
                  </a:pathLst>
                </a:custGeom>
                <a:solidFill>
                  <a:srgbClr val="848FA0"/>
                </a:solidFill>
                <a:ln w="6350" cmpd="sng">
                  <a:solidFill>
                    <a:schemeClr val="bg1"/>
                  </a:solidFill>
                  <a:round/>
                  <a:headEnd/>
                  <a:tailEnd/>
                </a:ln>
              </p:spPr>
              <p:txBody>
                <a:bodyPr/>
                <a:lstStyle/>
                <a:p>
                  <a:endParaRPr lang="en-GB" dirty="0">
                    <a:latin typeface="+mn-lt"/>
                  </a:endParaRPr>
                </a:p>
              </p:txBody>
            </p:sp>
          </p:grpSp>
          <p:grpSp>
            <p:nvGrpSpPr>
              <p:cNvPr id="230" name="Group 7"/>
              <p:cNvGrpSpPr>
                <a:grpSpLocks/>
              </p:cNvGrpSpPr>
              <p:nvPr>
                <p:custDataLst>
                  <p:tags r:id="rId26"/>
                </p:custDataLst>
              </p:nvPr>
            </p:nvGrpSpPr>
            <p:grpSpPr bwMode="auto">
              <a:xfrm>
                <a:off x="2892425" y="2482850"/>
                <a:ext cx="944563" cy="1614488"/>
                <a:chOff x="1247" y="1854"/>
                <a:chExt cx="720" cy="1230"/>
              </a:xfrm>
              <a:grpFill/>
            </p:grpSpPr>
            <p:sp>
              <p:nvSpPr>
                <p:cNvPr id="280" name="Freeform 8"/>
                <p:cNvSpPr>
                  <a:spLocks/>
                </p:cNvSpPr>
                <p:nvPr/>
              </p:nvSpPr>
              <p:spPr bwMode="auto">
                <a:xfrm>
                  <a:off x="1247" y="1854"/>
                  <a:ext cx="720" cy="1230"/>
                </a:xfrm>
                <a:custGeom>
                  <a:avLst/>
                  <a:gdLst>
                    <a:gd name="T0" fmla="*/ 366 w 649"/>
                    <a:gd name="T1" fmla="*/ 1083 h 1109"/>
                    <a:gd name="T2" fmla="*/ 368 w 649"/>
                    <a:gd name="T3" fmla="*/ 1067 h 1109"/>
                    <a:gd name="T4" fmla="*/ 361 w 649"/>
                    <a:gd name="T5" fmla="*/ 1055 h 1109"/>
                    <a:gd name="T6" fmla="*/ 344 w 649"/>
                    <a:gd name="T7" fmla="*/ 983 h 1109"/>
                    <a:gd name="T8" fmla="*/ 306 w 649"/>
                    <a:gd name="T9" fmla="*/ 941 h 1109"/>
                    <a:gd name="T10" fmla="*/ 291 w 649"/>
                    <a:gd name="T11" fmla="*/ 925 h 1109"/>
                    <a:gd name="T12" fmla="*/ 282 w 649"/>
                    <a:gd name="T13" fmla="*/ 905 h 1109"/>
                    <a:gd name="T14" fmla="*/ 235 w 649"/>
                    <a:gd name="T15" fmla="*/ 885 h 1109"/>
                    <a:gd name="T16" fmla="*/ 201 w 649"/>
                    <a:gd name="T17" fmla="*/ 849 h 1109"/>
                    <a:gd name="T18" fmla="*/ 137 w 649"/>
                    <a:gd name="T19" fmla="*/ 822 h 1109"/>
                    <a:gd name="T20" fmla="*/ 133 w 649"/>
                    <a:gd name="T21" fmla="*/ 798 h 1109"/>
                    <a:gd name="T22" fmla="*/ 141 w 649"/>
                    <a:gd name="T23" fmla="*/ 765 h 1109"/>
                    <a:gd name="T24" fmla="*/ 127 w 649"/>
                    <a:gd name="T25" fmla="*/ 736 h 1109"/>
                    <a:gd name="T26" fmla="*/ 133 w 649"/>
                    <a:gd name="T27" fmla="*/ 722 h 1109"/>
                    <a:gd name="T28" fmla="*/ 97 w 649"/>
                    <a:gd name="T29" fmla="*/ 658 h 1109"/>
                    <a:gd name="T30" fmla="*/ 73 w 649"/>
                    <a:gd name="T31" fmla="*/ 613 h 1109"/>
                    <a:gd name="T32" fmla="*/ 84 w 649"/>
                    <a:gd name="T33" fmla="*/ 581 h 1109"/>
                    <a:gd name="T34" fmla="*/ 89 w 649"/>
                    <a:gd name="T35" fmla="*/ 549 h 1109"/>
                    <a:gd name="T36" fmla="*/ 58 w 649"/>
                    <a:gd name="T37" fmla="*/ 520 h 1109"/>
                    <a:gd name="T38" fmla="*/ 60 w 649"/>
                    <a:gd name="T39" fmla="*/ 472 h 1109"/>
                    <a:gd name="T40" fmla="*/ 70 w 649"/>
                    <a:gd name="T41" fmla="*/ 453 h 1109"/>
                    <a:gd name="T42" fmla="*/ 74 w 649"/>
                    <a:gd name="T43" fmla="*/ 476 h 1109"/>
                    <a:gd name="T44" fmla="*/ 90 w 649"/>
                    <a:gd name="T45" fmla="*/ 472 h 1109"/>
                    <a:gd name="T46" fmla="*/ 84 w 649"/>
                    <a:gd name="T47" fmla="*/ 428 h 1109"/>
                    <a:gd name="T48" fmla="*/ 73 w 649"/>
                    <a:gd name="T49" fmla="*/ 441 h 1109"/>
                    <a:gd name="T50" fmla="*/ 46 w 649"/>
                    <a:gd name="T51" fmla="*/ 425 h 1109"/>
                    <a:gd name="T52" fmla="*/ 41 w 649"/>
                    <a:gd name="T53" fmla="*/ 373 h 1109"/>
                    <a:gd name="T54" fmla="*/ 6 w 649"/>
                    <a:gd name="T55" fmla="*/ 310 h 1109"/>
                    <a:gd name="T56" fmla="*/ 9 w 649"/>
                    <a:gd name="T57" fmla="*/ 282 h 1109"/>
                    <a:gd name="T58" fmla="*/ 25 w 649"/>
                    <a:gd name="T59" fmla="*/ 242 h 1109"/>
                    <a:gd name="T60" fmla="*/ 12 w 649"/>
                    <a:gd name="T61" fmla="*/ 193 h 1109"/>
                    <a:gd name="T62" fmla="*/ 2 w 649"/>
                    <a:gd name="T63" fmla="*/ 173 h 1109"/>
                    <a:gd name="T64" fmla="*/ 2 w 649"/>
                    <a:gd name="T65" fmla="*/ 146 h 1109"/>
                    <a:gd name="T66" fmla="*/ 41 w 649"/>
                    <a:gd name="T67" fmla="*/ 91 h 1109"/>
                    <a:gd name="T68" fmla="*/ 57 w 649"/>
                    <a:gd name="T69" fmla="*/ 60 h 1109"/>
                    <a:gd name="T70" fmla="*/ 59 w 649"/>
                    <a:gd name="T71" fmla="*/ 6 h 1109"/>
                    <a:gd name="T72" fmla="*/ 290 w 649"/>
                    <a:gd name="T73" fmla="*/ 387 h 1109"/>
                    <a:gd name="T74" fmla="*/ 626 w 649"/>
                    <a:gd name="T75" fmla="*/ 900 h 1109"/>
                    <a:gd name="T76" fmla="*/ 631 w 649"/>
                    <a:gd name="T77" fmla="*/ 926 h 1109"/>
                    <a:gd name="T78" fmla="*/ 642 w 649"/>
                    <a:gd name="T79" fmla="*/ 949 h 1109"/>
                    <a:gd name="T80" fmla="*/ 647 w 649"/>
                    <a:gd name="T81" fmla="*/ 968 h 1109"/>
                    <a:gd name="T82" fmla="*/ 622 w 649"/>
                    <a:gd name="T83" fmla="*/ 978 h 1109"/>
                    <a:gd name="T84" fmla="*/ 590 w 649"/>
                    <a:gd name="T85" fmla="*/ 1039 h 1109"/>
                    <a:gd name="T86" fmla="*/ 583 w 649"/>
                    <a:gd name="T87" fmla="*/ 1052 h 1109"/>
                    <a:gd name="T88" fmla="*/ 582 w 649"/>
                    <a:gd name="T89" fmla="*/ 1077 h 1109"/>
                    <a:gd name="T90" fmla="*/ 591 w 649"/>
                    <a:gd name="T91" fmla="*/ 1095 h 1109"/>
                    <a:gd name="T92" fmla="*/ 578 w 649"/>
                    <a:gd name="T93" fmla="*/ 110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9" h="1109">
                      <a:moveTo>
                        <a:pt x="566" y="1105"/>
                      </a:moveTo>
                      <a:lnTo>
                        <a:pt x="368" y="1086"/>
                      </a:lnTo>
                      <a:lnTo>
                        <a:pt x="366" y="1083"/>
                      </a:lnTo>
                      <a:lnTo>
                        <a:pt x="364" y="1073"/>
                      </a:lnTo>
                      <a:lnTo>
                        <a:pt x="366" y="1068"/>
                      </a:lnTo>
                      <a:lnTo>
                        <a:pt x="368" y="1067"/>
                      </a:lnTo>
                      <a:lnTo>
                        <a:pt x="366" y="1064"/>
                      </a:lnTo>
                      <a:lnTo>
                        <a:pt x="364" y="1064"/>
                      </a:lnTo>
                      <a:lnTo>
                        <a:pt x="361" y="1055"/>
                      </a:lnTo>
                      <a:lnTo>
                        <a:pt x="362" y="1052"/>
                      </a:lnTo>
                      <a:lnTo>
                        <a:pt x="361" y="1019"/>
                      </a:lnTo>
                      <a:lnTo>
                        <a:pt x="344" y="983"/>
                      </a:lnTo>
                      <a:lnTo>
                        <a:pt x="334" y="973"/>
                      </a:lnTo>
                      <a:lnTo>
                        <a:pt x="326" y="958"/>
                      </a:lnTo>
                      <a:lnTo>
                        <a:pt x="306" y="941"/>
                      </a:lnTo>
                      <a:lnTo>
                        <a:pt x="294" y="941"/>
                      </a:lnTo>
                      <a:lnTo>
                        <a:pt x="287" y="934"/>
                      </a:lnTo>
                      <a:lnTo>
                        <a:pt x="291" y="925"/>
                      </a:lnTo>
                      <a:lnTo>
                        <a:pt x="288" y="918"/>
                      </a:lnTo>
                      <a:lnTo>
                        <a:pt x="289" y="913"/>
                      </a:lnTo>
                      <a:lnTo>
                        <a:pt x="282" y="905"/>
                      </a:lnTo>
                      <a:lnTo>
                        <a:pt x="262" y="902"/>
                      </a:lnTo>
                      <a:lnTo>
                        <a:pt x="250" y="897"/>
                      </a:lnTo>
                      <a:lnTo>
                        <a:pt x="235" y="885"/>
                      </a:lnTo>
                      <a:lnTo>
                        <a:pt x="226" y="862"/>
                      </a:lnTo>
                      <a:lnTo>
                        <a:pt x="214" y="853"/>
                      </a:lnTo>
                      <a:lnTo>
                        <a:pt x="201" y="849"/>
                      </a:lnTo>
                      <a:lnTo>
                        <a:pt x="164" y="833"/>
                      </a:lnTo>
                      <a:lnTo>
                        <a:pt x="152" y="833"/>
                      </a:lnTo>
                      <a:lnTo>
                        <a:pt x="137" y="822"/>
                      </a:lnTo>
                      <a:lnTo>
                        <a:pt x="127" y="813"/>
                      </a:lnTo>
                      <a:lnTo>
                        <a:pt x="127" y="805"/>
                      </a:lnTo>
                      <a:lnTo>
                        <a:pt x="133" y="798"/>
                      </a:lnTo>
                      <a:lnTo>
                        <a:pt x="136" y="781"/>
                      </a:lnTo>
                      <a:lnTo>
                        <a:pt x="138" y="769"/>
                      </a:lnTo>
                      <a:lnTo>
                        <a:pt x="141" y="765"/>
                      </a:lnTo>
                      <a:lnTo>
                        <a:pt x="138" y="752"/>
                      </a:lnTo>
                      <a:lnTo>
                        <a:pt x="128" y="747"/>
                      </a:lnTo>
                      <a:lnTo>
                        <a:pt x="127" y="736"/>
                      </a:lnTo>
                      <a:lnTo>
                        <a:pt x="130" y="733"/>
                      </a:lnTo>
                      <a:lnTo>
                        <a:pt x="132" y="733"/>
                      </a:lnTo>
                      <a:lnTo>
                        <a:pt x="133" y="722"/>
                      </a:lnTo>
                      <a:lnTo>
                        <a:pt x="123" y="714"/>
                      </a:lnTo>
                      <a:lnTo>
                        <a:pt x="98" y="670"/>
                      </a:lnTo>
                      <a:lnTo>
                        <a:pt x="97" y="658"/>
                      </a:lnTo>
                      <a:lnTo>
                        <a:pt x="92" y="649"/>
                      </a:lnTo>
                      <a:lnTo>
                        <a:pt x="90" y="639"/>
                      </a:lnTo>
                      <a:lnTo>
                        <a:pt x="73" y="613"/>
                      </a:lnTo>
                      <a:lnTo>
                        <a:pt x="74" y="588"/>
                      </a:lnTo>
                      <a:lnTo>
                        <a:pt x="79" y="583"/>
                      </a:lnTo>
                      <a:lnTo>
                        <a:pt x="84" y="581"/>
                      </a:lnTo>
                      <a:lnTo>
                        <a:pt x="93" y="572"/>
                      </a:lnTo>
                      <a:lnTo>
                        <a:pt x="94" y="555"/>
                      </a:lnTo>
                      <a:lnTo>
                        <a:pt x="89" y="549"/>
                      </a:lnTo>
                      <a:lnTo>
                        <a:pt x="76" y="543"/>
                      </a:lnTo>
                      <a:lnTo>
                        <a:pt x="63" y="532"/>
                      </a:lnTo>
                      <a:lnTo>
                        <a:pt x="58" y="520"/>
                      </a:lnTo>
                      <a:lnTo>
                        <a:pt x="59" y="485"/>
                      </a:lnTo>
                      <a:lnTo>
                        <a:pt x="62" y="481"/>
                      </a:lnTo>
                      <a:lnTo>
                        <a:pt x="60" y="472"/>
                      </a:lnTo>
                      <a:lnTo>
                        <a:pt x="64" y="470"/>
                      </a:lnTo>
                      <a:lnTo>
                        <a:pt x="66" y="454"/>
                      </a:lnTo>
                      <a:lnTo>
                        <a:pt x="70" y="453"/>
                      </a:lnTo>
                      <a:lnTo>
                        <a:pt x="73" y="459"/>
                      </a:lnTo>
                      <a:lnTo>
                        <a:pt x="73" y="472"/>
                      </a:lnTo>
                      <a:lnTo>
                        <a:pt x="74" y="476"/>
                      </a:lnTo>
                      <a:lnTo>
                        <a:pt x="86" y="485"/>
                      </a:lnTo>
                      <a:lnTo>
                        <a:pt x="89" y="481"/>
                      </a:lnTo>
                      <a:lnTo>
                        <a:pt x="90" y="472"/>
                      </a:lnTo>
                      <a:lnTo>
                        <a:pt x="84" y="453"/>
                      </a:lnTo>
                      <a:lnTo>
                        <a:pt x="82" y="442"/>
                      </a:lnTo>
                      <a:lnTo>
                        <a:pt x="84" y="428"/>
                      </a:lnTo>
                      <a:lnTo>
                        <a:pt x="82" y="427"/>
                      </a:lnTo>
                      <a:lnTo>
                        <a:pt x="73" y="436"/>
                      </a:lnTo>
                      <a:lnTo>
                        <a:pt x="73" y="441"/>
                      </a:lnTo>
                      <a:lnTo>
                        <a:pt x="70" y="446"/>
                      </a:lnTo>
                      <a:lnTo>
                        <a:pt x="58" y="442"/>
                      </a:lnTo>
                      <a:lnTo>
                        <a:pt x="46" y="425"/>
                      </a:lnTo>
                      <a:lnTo>
                        <a:pt x="35" y="421"/>
                      </a:lnTo>
                      <a:lnTo>
                        <a:pt x="41" y="409"/>
                      </a:lnTo>
                      <a:lnTo>
                        <a:pt x="41" y="373"/>
                      </a:lnTo>
                      <a:lnTo>
                        <a:pt x="25" y="355"/>
                      </a:lnTo>
                      <a:lnTo>
                        <a:pt x="18" y="341"/>
                      </a:lnTo>
                      <a:lnTo>
                        <a:pt x="6" y="310"/>
                      </a:lnTo>
                      <a:lnTo>
                        <a:pt x="13" y="300"/>
                      </a:lnTo>
                      <a:lnTo>
                        <a:pt x="10" y="290"/>
                      </a:lnTo>
                      <a:lnTo>
                        <a:pt x="9" y="282"/>
                      </a:lnTo>
                      <a:lnTo>
                        <a:pt x="15" y="259"/>
                      </a:lnTo>
                      <a:lnTo>
                        <a:pt x="22" y="248"/>
                      </a:lnTo>
                      <a:lnTo>
                        <a:pt x="25" y="242"/>
                      </a:lnTo>
                      <a:lnTo>
                        <a:pt x="22" y="220"/>
                      </a:lnTo>
                      <a:lnTo>
                        <a:pt x="13" y="199"/>
                      </a:lnTo>
                      <a:lnTo>
                        <a:pt x="12" y="193"/>
                      </a:lnTo>
                      <a:lnTo>
                        <a:pt x="10" y="188"/>
                      </a:lnTo>
                      <a:lnTo>
                        <a:pt x="5" y="183"/>
                      </a:lnTo>
                      <a:lnTo>
                        <a:pt x="2" y="173"/>
                      </a:lnTo>
                      <a:lnTo>
                        <a:pt x="0" y="160"/>
                      </a:lnTo>
                      <a:lnTo>
                        <a:pt x="2" y="156"/>
                      </a:lnTo>
                      <a:lnTo>
                        <a:pt x="2" y="146"/>
                      </a:lnTo>
                      <a:lnTo>
                        <a:pt x="12" y="129"/>
                      </a:lnTo>
                      <a:lnTo>
                        <a:pt x="41" y="97"/>
                      </a:lnTo>
                      <a:lnTo>
                        <a:pt x="41" y="91"/>
                      </a:lnTo>
                      <a:lnTo>
                        <a:pt x="43" y="78"/>
                      </a:lnTo>
                      <a:lnTo>
                        <a:pt x="50" y="72"/>
                      </a:lnTo>
                      <a:lnTo>
                        <a:pt x="57" y="60"/>
                      </a:lnTo>
                      <a:lnTo>
                        <a:pt x="59" y="32"/>
                      </a:lnTo>
                      <a:lnTo>
                        <a:pt x="54" y="20"/>
                      </a:lnTo>
                      <a:lnTo>
                        <a:pt x="59" y="6"/>
                      </a:lnTo>
                      <a:lnTo>
                        <a:pt x="63" y="0"/>
                      </a:lnTo>
                      <a:lnTo>
                        <a:pt x="367" y="84"/>
                      </a:lnTo>
                      <a:lnTo>
                        <a:pt x="290" y="387"/>
                      </a:lnTo>
                      <a:lnTo>
                        <a:pt x="626" y="880"/>
                      </a:lnTo>
                      <a:lnTo>
                        <a:pt x="625" y="894"/>
                      </a:lnTo>
                      <a:lnTo>
                        <a:pt x="626" y="900"/>
                      </a:lnTo>
                      <a:lnTo>
                        <a:pt x="625" y="904"/>
                      </a:lnTo>
                      <a:lnTo>
                        <a:pt x="631" y="917"/>
                      </a:lnTo>
                      <a:lnTo>
                        <a:pt x="631" y="926"/>
                      </a:lnTo>
                      <a:lnTo>
                        <a:pt x="634" y="933"/>
                      </a:lnTo>
                      <a:lnTo>
                        <a:pt x="638" y="945"/>
                      </a:lnTo>
                      <a:lnTo>
                        <a:pt x="642" y="949"/>
                      </a:lnTo>
                      <a:lnTo>
                        <a:pt x="647" y="955"/>
                      </a:lnTo>
                      <a:lnTo>
                        <a:pt x="649" y="965"/>
                      </a:lnTo>
                      <a:lnTo>
                        <a:pt x="647" y="968"/>
                      </a:lnTo>
                      <a:lnTo>
                        <a:pt x="644" y="965"/>
                      </a:lnTo>
                      <a:lnTo>
                        <a:pt x="634" y="974"/>
                      </a:lnTo>
                      <a:lnTo>
                        <a:pt x="622" y="978"/>
                      </a:lnTo>
                      <a:lnTo>
                        <a:pt x="613" y="990"/>
                      </a:lnTo>
                      <a:lnTo>
                        <a:pt x="606" y="1018"/>
                      </a:lnTo>
                      <a:lnTo>
                        <a:pt x="590" y="1039"/>
                      </a:lnTo>
                      <a:lnTo>
                        <a:pt x="582" y="1039"/>
                      </a:lnTo>
                      <a:lnTo>
                        <a:pt x="581" y="1045"/>
                      </a:lnTo>
                      <a:lnTo>
                        <a:pt x="583" y="1052"/>
                      </a:lnTo>
                      <a:lnTo>
                        <a:pt x="582" y="1057"/>
                      </a:lnTo>
                      <a:lnTo>
                        <a:pt x="578" y="1070"/>
                      </a:lnTo>
                      <a:lnTo>
                        <a:pt x="582" y="1077"/>
                      </a:lnTo>
                      <a:lnTo>
                        <a:pt x="593" y="1086"/>
                      </a:lnTo>
                      <a:lnTo>
                        <a:pt x="594" y="1090"/>
                      </a:lnTo>
                      <a:lnTo>
                        <a:pt x="591" y="1095"/>
                      </a:lnTo>
                      <a:lnTo>
                        <a:pt x="590" y="1101"/>
                      </a:lnTo>
                      <a:lnTo>
                        <a:pt x="582" y="1109"/>
                      </a:lnTo>
                      <a:lnTo>
                        <a:pt x="578" y="1108"/>
                      </a:lnTo>
                      <a:lnTo>
                        <a:pt x="566" y="1105"/>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81" name="Freeform 9"/>
                <p:cNvSpPr>
                  <a:spLocks/>
                </p:cNvSpPr>
                <p:nvPr/>
              </p:nvSpPr>
              <p:spPr bwMode="auto">
                <a:xfrm>
                  <a:off x="1533" y="2965"/>
                  <a:ext cx="20" cy="34"/>
                </a:xfrm>
                <a:custGeom>
                  <a:avLst/>
                  <a:gdLst>
                    <a:gd name="T0" fmla="*/ 0 w 18"/>
                    <a:gd name="T1" fmla="*/ 0 h 31"/>
                    <a:gd name="T2" fmla="*/ 18 w 18"/>
                    <a:gd name="T3" fmla="*/ 31 h 31"/>
                    <a:gd name="T4" fmla="*/ 9 w 18"/>
                    <a:gd name="T5" fmla="*/ 31 h 31"/>
                    <a:gd name="T6" fmla="*/ 0 w 18"/>
                    <a:gd name="T7" fmla="*/ 0 h 31"/>
                  </a:gdLst>
                  <a:ahLst/>
                  <a:cxnLst>
                    <a:cxn ang="0">
                      <a:pos x="T0" y="T1"/>
                    </a:cxn>
                    <a:cxn ang="0">
                      <a:pos x="T2" y="T3"/>
                    </a:cxn>
                    <a:cxn ang="0">
                      <a:pos x="T4" y="T5"/>
                    </a:cxn>
                    <a:cxn ang="0">
                      <a:pos x="T6" y="T7"/>
                    </a:cxn>
                  </a:cxnLst>
                  <a:rect l="0" t="0" r="r" b="b"/>
                  <a:pathLst>
                    <a:path w="18" h="31">
                      <a:moveTo>
                        <a:pt x="0" y="0"/>
                      </a:moveTo>
                      <a:lnTo>
                        <a:pt x="18" y="31"/>
                      </a:lnTo>
                      <a:lnTo>
                        <a:pt x="9" y="31"/>
                      </a:lnTo>
                      <a:lnTo>
                        <a:pt x="0"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82" name="Freeform 10"/>
                <p:cNvSpPr>
                  <a:spLocks/>
                </p:cNvSpPr>
                <p:nvPr/>
              </p:nvSpPr>
              <p:spPr bwMode="auto">
                <a:xfrm>
                  <a:off x="1448" y="2810"/>
                  <a:ext cx="25" cy="22"/>
                </a:xfrm>
                <a:custGeom>
                  <a:avLst/>
                  <a:gdLst>
                    <a:gd name="T0" fmla="*/ 0 w 23"/>
                    <a:gd name="T1" fmla="*/ 0 h 19"/>
                    <a:gd name="T2" fmla="*/ 23 w 23"/>
                    <a:gd name="T3" fmla="*/ 16 h 19"/>
                    <a:gd name="T4" fmla="*/ 6 w 23"/>
                    <a:gd name="T5" fmla="*/ 19 h 19"/>
                    <a:gd name="T6" fmla="*/ 0 w 23"/>
                    <a:gd name="T7" fmla="*/ 0 h 19"/>
                  </a:gdLst>
                  <a:ahLst/>
                  <a:cxnLst>
                    <a:cxn ang="0">
                      <a:pos x="T0" y="T1"/>
                    </a:cxn>
                    <a:cxn ang="0">
                      <a:pos x="T2" y="T3"/>
                    </a:cxn>
                    <a:cxn ang="0">
                      <a:pos x="T4" y="T5"/>
                    </a:cxn>
                    <a:cxn ang="0">
                      <a:pos x="T6" y="T7"/>
                    </a:cxn>
                  </a:cxnLst>
                  <a:rect l="0" t="0" r="r" b="b"/>
                  <a:pathLst>
                    <a:path w="23" h="19">
                      <a:moveTo>
                        <a:pt x="0" y="0"/>
                      </a:moveTo>
                      <a:lnTo>
                        <a:pt x="23" y="16"/>
                      </a:lnTo>
                      <a:lnTo>
                        <a:pt x="6" y="19"/>
                      </a:lnTo>
                      <a:lnTo>
                        <a:pt x="0"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83" name="Freeform 11"/>
                <p:cNvSpPr>
                  <a:spLocks/>
                </p:cNvSpPr>
                <p:nvPr/>
              </p:nvSpPr>
              <p:spPr bwMode="auto">
                <a:xfrm>
                  <a:off x="1413" y="2809"/>
                  <a:ext cx="19" cy="16"/>
                </a:xfrm>
                <a:custGeom>
                  <a:avLst/>
                  <a:gdLst>
                    <a:gd name="T0" fmla="*/ 0 w 17"/>
                    <a:gd name="T1" fmla="*/ 3 h 14"/>
                    <a:gd name="T2" fmla="*/ 11 w 17"/>
                    <a:gd name="T3" fmla="*/ 0 h 14"/>
                    <a:gd name="T4" fmla="*/ 17 w 17"/>
                    <a:gd name="T5" fmla="*/ 14 h 14"/>
                    <a:gd name="T6" fmla="*/ 0 w 17"/>
                    <a:gd name="T7" fmla="*/ 3 h 14"/>
                  </a:gdLst>
                  <a:ahLst/>
                  <a:cxnLst>
                    <a:cxn ang="0">
                      <a:pos x="T0" y="T1"/>
                    </a:cxn>
                    <a:cxn ang="0">
                      <a:pos x="T2" y="T3"/>
                    </a:cxn>
                    <a:cxn ang="0">
                      <a:pos x="T4" y="T5"/>
                    </a:cxn>
                    <a:cxn ang="0">
                      <a:pos x="T6" y="T7"/>
                    </a:cxn>
                  </a:cxnLst>
                  <a:rect l="0" t="0" r="r" b="b"/>
                  <a:pathLst>
                    <a:path w="17" h="14">
                      <a:moveTo>
                        <a:pt x="0" y="3"/>
                      </a:moveTo>
                      <a:lnTo>
                        <a:pt x="11" y="0"/>
                      </a:lnTo>
                      <a:lnTo>
                        <a:pt x="17" y="14"/>
                      </a:lnTo>
                      <a:lnTo>
                        <a:pt x="0" y="3"/>
                      </a:lnTo>
                      <a:close/>
                    </a:path>
                  </a:pathLst>
                </a:custGeom>
                <a:solidFill>
                  <a:srgbClr val="848FA0"/>
                </a:solidFill>
                <a:ln w="6350" cmpd="sng">
                  <a:solidFill>
                    <a:schemeClr val="bg1"/>
                  </a:solidFill>
                  <a:round/>
                  <a:headEnd/>
                  <a:tailEnd/>
                </a:ln>
              </p:spPr>
              <p:txBody>
                <a:bodyPr/>
                <a:lstStyle/>
                <a:p>
                  <a:endParaRPr lang="en-GB" dirty="0">
                    <a:latin typeface="+mn-lt"/>
                  </a:endParaRPr>
                </a:p>
              </p:txBody>
            </p:sp>
          </p:grpSp>
          <p:sp>
            <p:nvSpPr>
              <p:cNvPr id="231" name="Freeform 12"/>
              <p:cNvSpPr>
                <a:spLocks/>
              </p:cNvSpPr>
              <p:nvPr>
                <p:custDataLst>
                  <p:tags r:id="rId27"/>
                </p:custDataLst>
              </p:nvPr>
            </p:nvSpPr>
            <p:spPr bwMode="auto">
              <a:xfrm>
                <a:off x="3314700" y="2605088"/>
                <a:ext cx="757238" cy="1158875"/>
              </a:xfrm>
              <a:custGeom>
                <a:avLst/>
                <a:gdLst>
                  <a:gd name="T0" fmla="*/ 77 w 519"/>
                  <a:gd name="T1" fmla="*/ 0 h 796"/>
                  <a:gd name="T2" fmla="*/ 0 w 519"/>
                  <a:gd name="T3" fmla="*/ 303 h 796"/>
                  <a:gd name="T4" fmla="*/ 336 w 519"/>
                  <a:gd name="T5" fmla="*/ 796 h 796"/>
                  <a:gd name="T6" fmla="*/ 335 w 519"/>
                  <a:gd name="T7" fmla="*/ 791 h 796"/>
                  <a:gd name="T8" fmla="*/ 339 w 519"/>
                  <a:gd name="T9" fmla="*/ 784 h 796"/>
                  <a:gd name="T10" fmla="*/ 345 w 519"/>
                  <a:gd name="T11" fmla="*/ 762 h 796"/>
                  <a:gd name="T12" fmla="*/ 341 w 519"/>
                  <a:gd name="T13" fmla="*/ 755 h 796"/>
                  <a:gd name="T14" fmla="*/ 346 w 519"/>
                  <a:gd name="T15" fmla="*/ 706 h 796"/>
                  <a:gd name="T16" fmla="*/ 343 w 519"/>
                  <a:gd name="T17" fmla="*/ 687 h 796"/>
                  <a:gd name="T18" fmla="*/ 347 w 519"/>
                  <a:gd name="T19" fmla="*/ 682 h 796"/>
                  <a:gd name="T20" fmla="*/ 359 w 519"/>
                  <a:gd name="T21" fmla="*/ 680 h 796"/>
                  <a:gd name="T22" fmla="*/ 375 w 519"/>
                  <a:gd name="T23" fmla="*/ 684 h 796"/>
                  <a:gd name="T24" fmla="*/ 380 w 519"/>
                  <a:gd name="T25" fmla="*/ 691 h 796"/>
                  <a:gd name="T26" fmla="*/ 380 w 519"/>
                  <a:gd name="T27" fmla="*/ 694 h 796"/>
                  <a:gd name="T28" fmla="*/ 386 w 519"/>
                  <a:gd name="T29" fmla="*/ 701 h 796"/>
                  <a:gd name="T30" fmla="*/ 395 w 519"/>
                  <a:gd name="T31" fmla="*/ 701 h 796"/>
                  <a:gd name="T32" fmla="*/ 410 w 519"/>
                  <a:gd name="T33" fmla="*/ 657 h 796"/>
                  <a:gd name="T34" fmla="*/ 421 w 519"/>
                  <a:gd name="T35" fmla="*/ 605 h 796"/>
                  <a:gd name="T36" fmla="*/ 519 w 519"/>
                  <a:gd name="T37" fmla="*/ 97 h 796"/>
                  <a:gd name="T38" fmla="*/ 296 w 519"/>
                  <a:gd name="T39" fmla="*/ 51 h 796"/>
                  <a:gd name="T40" fmla="*/ 77 w 519"/>
                  <a:gd name="T41"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9" h="796">
                    <a:moveTo>
                      <a:pt x="77" y="0"/>
                    </a:moveTo>
                    <a:lnTo>
                      <a:pt x="0" y="303"/>
                    </a:lnTo>
                    <a:lnTo>
                      <a:pt x="336" y="796"/>
                    </a:lnTo>
                    <a:lnTo>
                      <a:pt x="335" y="791"/>
                    </a:lnTo>
                    <a:lnTo>
                      <a:pt x="339" y="784"/>
                    </a:lnTo>
                    <a:lnTo>
                      <a:pt x="345" y="762"/>
                    </a:lnTo>
                    <a:lnTo>
                      <a:pt x="341" y="755"/>
                    </a:lnTo>
                    <a:lnTo>
                      <a:pt x="346" y="706"/>
                    </a:lnTo>
                    <a:lnTo>
                      <a:pt x="343" y="687"/>
                    </a:lnTo>
                    <a:lnTo>
                      <a:pt x="347" y="682"/>
                    </a:lnTo>
                    <a:lnTo>
                      <a:pt x="359" y="680"/>
                    </a:lnTo>
                    <a:lnTo>
                      <a:pt x="375" y="684"/>
                    </a:lnTo>
                    <a:lnTo>
                      <a:pt x="380" y="691"/>
                    </a:lnTo>
                    <a:lnTo>
                      <a:pt x="380" y="694"/>
                    </a:lnTo>
                    <a:lnTo>
                      <a:pt x="386" y="701"/>
                    </a:lnTo>
                    <a:lnTo>
                      <a:pt x="395" y="701"/>
                    </a:lnTo>
                    <a:lnTo>
                      <a:pt x="410" y="657"/>
                    </a:lnTo>
                    <a:lnTo>
                      <a:pt x="421" y="605"/>
                    </a:lnTo>
                    <a:lnTo>
                      <a:pt x="519" y="97"/>
                    </a:lnTo>
                    <a:lnTo>
                      <a:pt x="296" y="51"/>
                    </a:lnTo>
                    <a:lnTo>
                      <a:pt x="77"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32" name="Freeform 13"/>
              <p:cNvSpPr>
                <a:spLocks/>
              </p:cNvSpPr>
              <p:nvPr>
                <p:custDataLst>
                  <p:tags r:id="rId28"/>
                </p:custDataLst>
              </p:nvPr>
            </p:nvSpPr>
            <p:spPr bwMode="auto">
              <a:xfrm>
                <a:off x="3706813" y="3486150"/>
                <a:ext cx="806450" cy="933450"/>
              </a:xfrm>
              <a:custGeom>
                <a:avLst/>
                <a:gdLst>
                  <a:gd name="T0" fmla="*/ 472 w 554"/>
                  <a:gd name="T1" fmla="*/ 640 h 640"/>
                  <a:gd name="T2" fmla="*/ 554 w 554"/>
                  <a:gd name="T3" fmla="*/ 63 h 640"/>
                  <a:gd name="T4" fmla="*/ 152 w 554"/>
                  <a:gd name="T5" fmla="*/ 0 h 640"/>
                  <a:gd name="T6" fmla="*/ 141 w 554"/>
                  <a:gd name="T7" fmla="*/ 52 h 640"/>
                  <a:gd name="T8" fmla="*/ 126 w 554"/>
                  <a:gd name="T9" fmla="*/ 96 h 640"/>
                  <a:gd name="T10" fmla="*/ 117 w 554"/>
                  <a:gd name="T11" fmla="*/ 96 h 640"/>
                  <a:gd name="T12" fmla="*/ 111 w 554"/>
                  <a:gd name="T13" fmla="*/ 89 h 640"/>
                  <a:gd name="T14" fmla="*/ 111 w 554"/>
                  <a:gd name="T15" fmla="*/ 86 h 640"/>
                  <a:gd name="T16" fmla="*/ 106 w 554"/>
                  <a:gd name="T17" fmla="*/ 79 h 640"/>
                  <a:gd name="T18" fmla="*/ 90 w 554"/>
                  <a:gd name="T19" fmla="*/ 75 h 640"/>
                  <a:gd name="T20" fmla="*/ 78 w 554"/>
                  <a:gd name="T21" fmla="*/ 77 h 640"/>
                  <a:gd name="T22" fmla="*/ 74 w 554"/>
                  <a:gd name="T23" fmla="*/ 82 h 640"/>
                  <a:gd name="T24" fmla="*/ 77 w 554"/>
                  <a:gd name="T25" fmla="*/ 101 h 640"/>
                  <a:gd name="T26" fmla="*/ 72 w 554"/>
                  <a:gd name="T27" fmla="*/ 150 h 640"/>
                  <a:gd name="T28" fmla="*/ 76 w 554"/>
                  <a:gd name="T29" fmla="*/ 157 h 640"/>
                  <a:gd name="T30" fmla="*/ 70 w 554"/>
                  <a:gd name="T31" fmla="*/ 179 h 640"/>
                  <a:gd name="T32" fmla="*/ 66 w 554"/>
                  <a:gd name="T33" fmla="*/ 186 h 640"/>
                  <a:gd name="T34" fmla="*/ 67 w 554"/>
                  <a:gd name="T35" fmla="*/ 191 h 640"/>
                  <a:gd name="T36" fmla="*/ 66 w 554"/>
                  <a:gd name="T37" fmla="*/ 205 h 640"/>
                  <a:gd name="T38" fmla="*/ 67 w 554"/>
                  <a:gd name="T39" fmla="*/ 211 h 640"/>
                  <a:gd name="T40" fmla="*/ 66 w 554"/>
                  <a:gd name="T41" fmla="*/ 215 h 640"/>
                  <a:gd name="T42" fmla="*/ 72 w 554"/>
                  <a:gd name="T43" fmla="*/ 228 h 640"/>
                  <a:gd name="T44" fmla="*/ 72 w 554"/>
                  <a:gd name="T45" fmla="*/ 237 h 640"/>
                  <a:gd name="T46" fmla="*/ 75 w 554"/>
                  <a:gd name="T47" fmla="*/ 244 h 640"/>
                  <a:gd name="T48" fmla="*/ 79 w 554"/>
                  <a:gd name="T49" fmla="*/ 256 h 640"/>
                  <a:gd name="T50" fmla="*/ 83 w 554"/>
                  <a:gd name="T51" fmla="*/ 260 h 640"/>
                  <a:gd name="T52" fmla="*/ 88 w 554"/>
                  <a:gd name="T53" fmla="*/ 266 h 640"/>
                  <a:gd name="T54" fmla="*/ 90 w 554"/>
                  <a:gd name="T55" fmla="*/ 276 h 640"/>
                  <a:gd name="T56" fmla="*/ 88 w 554"/>
                  <a:gd name="T57" fmla="*/ 279 h 640"/>
                  <a:gd name="T58" fmla="*/ 85 w 554"/>
                  <a:gd name="T59" fmla="*/ 276 h 640"/>
                  <a:gd name="T60" fmla="*/ 75 w 554"/>
                  <a:gd name="T61" fmla="*/ 285 h 640"/>
                  <a:gd name="T62" fmla="*/ 63 w 554"/>
                  <a:gd name="T63" fmla="*/ 289 h 640"/>
                  <a:gd name="T64" fmla="*/ 54 w 554"/>
                  <a:gd name="T65" fmla="*/ 301 h 640"/>
                  <a:gd name="T66" fmla="*/ 47 w 554"/>
                  <a:gd name="T67" fmla="*/ 329 h 640"/>
                  <a:gd name="T68" fmla="*/ 31 w 554"/>
                  <a:gd name="T69" fmla="*/ 350 h 640"/>
                  <a:gd name="T70" fmla="*/ 23 w 554"/>
                  <a:gd name="T71" fmla="*/ 350 h 640"/>
                  <a:gd name="T72" fmla="*/ 22 w 554"/>
                  <a:gd name="T73" fmla="*/ 356 h 640"/>
                  <a:gd name="T74" fmla="*/ 24 w 554"/>
                  <a:gd name="T75" fmla="*/ 363 h 640"/>
                  <a:gd name="T76" fmla="*/ 23 w 554"/>
                  <a:gd name="T77" fmla="*/ 368 h 640"/>
                  <a:gd name="T78" fmla="*/ 19 w 554"/>
                  <a:gd name="T79" fmla="*/ 381 h 640"/>
                  <a:gd name="T80" fmla="*/ 23 w 554"/>
                  <a:gd name="T81" fmla="*/ 388 h 640"/>
                  <a:gd name="T82" fmla="*/ 34 w 554"/>
                  <a:gd name="T83" fmla="*/ 397 h 640"/>
                  <a:gd name="T84" fmla="*/ 35 w 554"/>
                  <a:gd name="T85" fmla="*/ 401 h 640"/>
                  <a:gd name="T86" fmla="*/ 32 w 554"/>
                  <a:gd name="T87" fmla="*/ 406 h 640"/>
                  <a:gd name="T88" fmla="*/ 31 w 554"/>
                  <a:gd name="T89" fmla="*/ 412 h 640"/>
                  <a:gd name="T90" fmla="*/ 23 w 554"/>
                  <a:gd name="T91" fmla="*/ 420 h 640"/>
                  <a:gd name="T92" fmla="*/ 19 w 554"/>
                  <a:gd name="T93" fmla="*/ 419 h 640"/>
                  <a:gd name="T94" fmla="*/ 7 w 554"/>
                  <a:gd name="T95" fmla="*/ 416 h 640"/>
                  <a:gd name="T96" fmla="*/ 0 w 554"/>
                  <a:gd name="T97" fmla="*/ 440 h 640"/>
                  <a:gd name="T98" fmla="*/ 299 w 554"/>
                  <a:gd name="T99" fmla="*/ 612 h 640"/>
                  <a:gd name="T100" fmla="*/ 472 w 554"/>
                  <a:gd name="T101"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 h="640">
                    <a:moveTo>
                      <a:pt x="472" y="640"/>
                    </a:moveTo>
                    <a:lnTo>
                      <a:pt x="554" y="63"/>
                    </a:lnTo>
                    <a:lnTo>
                      <a:pt x="152" y="0"/>
                    </a:lnTo>
                    <a:lnTo>
                      <a:pt x="141" y="52"/>
                    </a:lnTo>
                    <a:lnTo>
                      <a:pt x="126" y="96"/>
                    </a:lnTo>
                    <a:lnTo>
                      <a:pt x="117" y="96"/>
                    </a:lnTo>
                    <a:lnTo>
                      <a:pt x="111" y="89"/>
                    </a:lnTo>
                    <a:lnTo>
                      <a:pt x="111" y="86"/>
                    </a:lnTo>
                    <a:lnTo>
                      <a:pt x="106" y="79"/>
                    </a:lnTo>
                    <a:lnTo>
                      <a:pt x="90" y="75"/>
                    </a:lnTo>
                    <a:lnTo>
                      <a:pt x="78" y="77"/>
                    </a:lnTo>
                    <a:lnTo>
                      <a:pt x="74" y="82"/>
                    </a:lnTo>
                    <a:lnTo>
                      <a:pt x="77" y="101"/>
                    </a:lnTo>
                    <a:lnTo>
                      <a:pt x="72" y="150"/>
                    </a:lnTo>
                    <a:lnTo>
                      <a:pt x="76" y="157"/>
                    </a:lnTo>
                    <a:lnTo>
                      <a:pt x="70" y="179"/>
                    </a:lnTo>
                    <a:lnTo>
                      <a:pt x="66" y="186"/>
                    </a:lnTo>
                    <a:lnTo>
                      <a:pt x="67" y="191"/>
                    </a:lnTo>
                    <a:lnTo>
                      <a:pt x="66" y="205"/>
                    </a:lnTo>
                    <a:lnTo>
                      <a:pt x="67" y="211"/>
                    </a:lnTo>
                    <a:lnTo>
                      <a:pt x="66" y="215"/>
                    </a:lnTo>
                    <a:lnTo>
                      <a:pt x="72" y="228"/>
                    </a:lnTo>
                    <a:lnTo>
                      <a:pt x="72" y="237"/>
                    </a:lnTo>
                    <a:lnTo>
                      <a:pt x="75" y="244"/>
                    </a:lnTo>
                    <a:lnTo>
                      <a:pt x="79" y="256"/>
                    </a:lnTo>
                    <a:lnTo>
                      <a:pt x="83" y="260"/>
                    </a:lnTo>
                    <a:lnTo>
                      <a:pt x="88" y="266"/>
                    </a:lnTo>
                    <a:lnTo>
                      <a:pt x="90" y="276"/>
                    </a:lnTo>
                    <a:lnTo>
                      <a:pt x="88" y="279"/>
                    </a:lnTo>
                    <a:lnTo>
                      <a:pt x="85" y="276"/>
                    </a:lnTo>
                    <a:lnTo>
                      <a:pt x="75" y="285"/>
                    </a:lnTo>
                    <a:lnTo>
                      <a:pt x="63" y="289"/>
                    </a:lnTo>
                    <a:lnTo>
                      <a:pt x="54" y="301"/>
                    </a:lnTo>
                    <a:lnTo>
                      <a:pt x="47" y="329"/>
                    </a:lnTo>
                    <a:lnTo>
                      <a:pt x="31" y="350"/>
                    </a:lnTo>
                    <a:lnTo>
                      <a:pt x="23" y="350"/>
                    </a:lnTo>
                    <a:lnTo>
                      <a:pt x="22" y="356"/>
                    </a:lnTo>
                    <a:lnTo>
                      <a:pt x="24" y="363"/>
                    </a:lnTo>
                    <a:lnTo>
                      <a:pt x="23" y="368"/>
                    </a:lnTo>
                    <a:lnTo>
                      <a:pt x="19" y="381"/>
                    </a:lnTo>
                    <a:lnTo>
                      <a:pt x="23" y="388"/>
                    </a:lnTo>
                    <a:lnTo>
                      <a:pt x="34" y="397"/>
                    </a:lnTo>
                    <a:lnTo>
                      <a:pt x="35" y="401"/>
                    </a:lnTo>
                    <a:lnTo>
                      <a:pt x="32" y="406"/>
                    </a:lnTo>
                    <a:lnTo>
                      <a:pt x="31" y="412"/>
                    </a:lnTo>
                    <a:lnTo>
                      <a:pt x="23" y="420"/>
                    </a:lnTo>
                    <a:lnTo>
                      <a:pt x="19" y="419"/>
                    </a:lnTo>
                    <a:lnTo>
                      <a:pt x="7" y="416"/>
                    </a:lnTo>
                    <a:lnTo>
                      <a:pt x="0" y="440"/>
                    </a:lnTo>
                    <a:lnTo>
                      <a:pt x="299" y="612"/>
                    </a:lnTo>
                    <a:lnTo>
                      <a:pt x="472" y="64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33" name="Freeform 14"/>
              <p:cNvSpPr>
                <a:spLocks/>
              </p:cNvSpPr>
              <p:nvPr>
                <p:custDataLst>
                  <p:tags r:id="rId29"/>
                </p:custDataLst>
              </p:nvPr>
            </p:nvSpPr>
            <p:spPr bwMode="auto">
              <a:xfrm>
                <a:off x="4394200" y="3576638"/>
                <a:ext cx="827088" cy="852487"/>
              </a:xfrm>
              <a:custGeom>
                <a:avLst/>
                <a:gdLst>
                  <a:gd name="T0" fmla="*/ 82 w 568"/>
                  <a:gd name="T1" fmla="*/ 0 h 585"/>
                  <a:gd name="T2" fmla="*/ 0 w 568"/>
                  <a:gd name="T3" fmla="*/ 577 h 585"/>
                  <a:gd name="T4" fmla="*/ 75 w 568"/>
                  <a:gd name="T5" fmla="*/ 585 h 585"/>
                  <a:gd name="T6" fmla="*/ 80 w 568"/>
                  <a:gd name="T7" fmla="*/ 541 h 585"/>
                  <a:gd name="T8" fmla="*/ 221 w 568"/>
                  <a:gd name="T9" fmla="*/ 558 h 585"/>
                  <a:gd name="T10" fmla="*/ 220 w 568"/>
                  <a:gd name="T11" fmla="*/ 557 h 585"/>
                  <a:gd name="T12" fmla="*/ 216 w 568"/>
                  <a:gd name="T13" fmla="*/ 549 h 585"/>
                  <a:gd name="T14" fmla="*/ 220 w 568"/>
                  <a:gd name="T15" fmla="*/ 542 h 585"/>
                  <a:gd name="T16" fmla="*/ 219 w 568"/>
                  <a:gd name="T17" fmla="*/ 541 h 585"/>
                  <a:gd name="T18" fmla="*/ 216 w 568"/>
                  <a:gd name="T19" fmla="*/ 537 h 585"/>
                  <a:gd name="T20" fmla="*/ 218 w 568"/>
                  <a:gd name="T21" fmla="*/ 536 h 585"/>
                  <a:gd name="T22" fmla="*/ 524 w 568"/>
                  <a:gd name="T23" fmla="*/ 565 h 585"/>
                  <a:gd name="T24" fmla="*/ 561 w 568"/>
                  <a:gd name="T25" fmla="*/ 104 h 585"/>
                  <a:gd name="T26" fmla="*/ 565 w 568"/>
                  <a:gd name="T27" fmla="*/ 104 h 585"/>
                  <a:gd name="T28" fmla="*/ 568 w 568"/>
                  <a:gd name="T29" fmla="*/ 54 h 585"/>
                  <a:gd name="T30" fmla="*/ 82 w 568"/>
                  <a:gd name="T3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585">
                    <a:moveTo>
                      <a:pt x="82" y="0"/>
                    </a:moveTo>
                    <a:lnTo>
                      <a:pt x="0" y="577"/>
                    </a:lnTo>
                    <a:lnTo>
                      <a:pt x="75" y="585"/>
                    </a:lnTo>
                    <a:lnTo>
                      <a:pt x="80" y="541"/>
                    </a:lnTo>
                    <a:lnTo>
                      <a:pt x="221" y="558"/>
                    </a:lnTo>
                    <a:lnTo>
                      <a:pt x="220" y="557"/>
                    </a:lnTo>
                    <a:lnTo>
                      <a:pt x="216" y="549"/>
                    </a:lnTo>
                    <a:lnTo>
                      <a:pt x="220" y="542"/>
                    </a:lnTo>
                    <a:lnTo>
                      <a:pt x="219" y="541"/>
                    </a:lnTo>
                    <a:lnTo>
                      <a:pt x="216" y="537"/>
                    </a:lnTo>
                    <a:lnTo>
                      <a:pt x="218" y="536"/>
                    </a:lnTo>
                    <a:lnTo>
                      <a:pt x="524" y="565"/>
                    </a:lnTo>
                    <a:lnTo>
                      <a:pt x="561" y="104"/>
                    </a:lnTo>
                    <a:lnTo>
                      <a:pt x="565" y="104"/>
                    </a:lnTo>
                    <a:lnTo>
                      <a:pt x="568" y="54"/>
                    </a:lnTo>
                    <a:lnTo>
                      <a:pt x="82" y="0"/>
                    </a:lnTo>
                    <a:close/>
                  </a:path>
                </a:pathLst>
              </a:custGeom>
              <a:solidFill>
                <a:srgbClr val="848FA0"/>
              </a:soli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latin typeface="+mn-lt"/>
                </a:endParaRPr>
              </a:p>
            </p:txBody>
          </p:sp>
          <p:grpSp>
            <p:nvGrpSpPr>
              <p:cNvPr id="234" name="Group 15"/>
              <p:cNvGrpSpPr>
                <a:grpSpLocks/>
              </p:cNvGrpSpPr>
              <p:nvPr>
                <p:custDataLst>
                  <p:tags r:id="rId30"/>
                </p:custDataLst>
              </p:nvPr>
            </p:nvGrpSpPr>
            <p:grpSpPr bwMode="auto">
              <a:xfrm>
                <a:off x="4708525" y="3729038"/>
                <a:ext cx="1655763" cy="1612900"/>
                <a:chOff x="2630" y="2804"/>
                <a:chExt cx="1261" cy="1228"/>
              </a:xfrm>
              <a:grpFill/>
            </p:grpSpPr>
            <p:sp>
              <p:nvSpPr>
                <p:cNvPr id="278" name="Freeform 16"/>
                <p:cNvSpPr>
                  <a:spLocks/>
                </p:cNvSpPr>
                <p:nvPr/>
              </p:nvSpPr>
              <p:spPr bwMode="auto">
                <a:xfrm>
                  <a:off x="3533" y="3755"/>
                  <a:ext cx="60" cy="62"/>
                </a:xfrm>
                <a:custGeom>
                  <a:avLst/>
                  <a:gdLst>
                    <a:gd name="T0" fmla="*/ 14 w 54"/>
                    <a:gd name="T1" fmla="*/ 32 h 56"/>
                    <a:gd name="T2" fmla="*/ 54 w 54"/>
                    <a:gd name="T3" fmla="*/ 0 h 56"/>
                    <a:gd name="T4" fmla="*/ 7 w 54"/>
                    <a:gd name="T5" fmla="*/ 56 h 56"/>
                    <a:gd name="T6" fmla="*/ 0 w 54"/>
                    <a:gd name="T7" fmla="*/ 53 h 56"/>
                    <a:gd name="T8" fmla="*/ 14 w 54"/>
                    <a:gd name="T9" fmla="*/ 32 h 56"/>
                  </a:gdLst>
                  <a:ahLst/>
                  <a:cxnLst>
                    <a:cxn ang="0">
                      <a:pos x="T0" y="T1"/>
                    </a:cxn>
                    <a:cxn ang="0">
                      <a:pos x="T2" y="T3"/>
                    </a:cxn>
                    <a:cxn ang="0">
                      <a:pos x="T4" y="T5"/>
                    </a:cxn>
                    <a:cxn ang="0">
                      <a:pos x="T6" y="T7"/>
                    </a:cxn>
                    <a:cxn ang="0">
                      <a:pos x="T8" y="T9"/>
                    </a:cxn>
                  </a:cxnLst>
                  <a:rect l="0" t="0" r="r" b="b"/>
                  <a:pathLst>
                    <a:path w="54" h="56">
                      <a:moveTo>
                        <a:pt x="14" y="32"/>
                      </a:moveTo>
                      <a:lnTo>
                        <a:pt x="54" y="0"/>
                      </a:lnTo>
                      <a:lnTo>
                        <a:pt x="7" y="56"/>
                      </a:lnTo>
                      <a:lnTo>
                        <a:pt x="0" y="53"/>
                      </a:lnTo>
                      <a:lnTo>
                        <a:pt x="14" y="32"/>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9" name="Freeform 17"/>
                <p:cNvSpPr>
                  <a:spLocks/>
                </p:cNvSpPr>
                <p:nvPr/>
              </p:nvSpPr>
              <p:spPr bwMode="auto">
                <a:xfrm>
                  <a:off x="2630" y="2804"/>
                  <a:ext cx="1261" cy="1228"/>
                </a:xfrm>
                <a:custGeom>
                  <a:avLst/>
                  <a:gdLst>
                    <a:gd name="T0" fmla="*/ 1032 w 1136"/>
                    <a:gd name="T1" fmla="*/ 304 h 1107"/>
                    <a:gd name="T2" fmla="*/ 958 w 1136"/>
                    <a:gd name="T3" fmla="*/ 286 h 1107"/>
                    <a:gd name="T4" fmla="*/ 912 w 1136"/>
                    <a:gd name="T5" fmla="*/ 294 h 1107"/>
                    <a:gd name="T6" fmla="*/ 872 w 1136"/>
                    <a:gd name="T7" fmla="*/ 294 h 1107"/>
                    <a:gd name="T8" fmla="*/ 860 w 1136"/>
                    <a:gd name="T9" fmla="*/ 294 h 1107"/>
                    <a:gd name="T10" fmla="*/ 843 w 1136"/>
                    <a:gd name="T11" fmla="*/ 284 h 1107"/>
                    <a:gd name="T12" fmla="*/ 824 w 1136"/>
                    <a:gd name="T13" fmla="*/ 307 h 1107"/>
                    <a:gd name="T14" fmla="*/ 814 w 1136"/>
                    <a:gd name="T15" fmla="*/ 288 h 1107"/>
                    <a:gd name="T16" fmla="*/ 776 w 1136"/>
                    <a:gd name="T17" fmla="*/ 281 h 1107"/>
                    <a:gd name="T18" fmla="*/ 753 w 1136"/>
                    <a:gd name="T19" fmla="*/ 277 h 1107"/>
                    <a:gd name="T20" fmla="*/ 716 w 1136"/>
                    <a:gd name="T21" fmla="*/ 269 h 1107"/>
                    <a:gd name="T22" fmla="*/ 694 w 1136"/>
                    <a:gd name="T23" fmla="*/ 260 h 1107"/>
                    <a:gd name="T24" fmla="*/ 656 w 1136"/>
                    <a:gd name="T25" fmla="*/ 250 h 1107"/>
                    <a:gd name="T26" fmla="*/ 640 w 1136"/>
                    <a:gd name="T27" fmla="*/ 229 h 1107"/>
                    <a:gd name="T28" fmla="*/ 600 w 1136"/>
                    <a:gd name="T29" fmla="*/ 217 h 1107"/>
                    <a:gd name="T30" fmla="*/ 349 w 1136"/>
                    <a:gd name="T31" fmla="*/ 0 h 1107"/>
                    <a:gd name="T32" fmla="*/ 0 w 1136"/>
                    <a:gd name="T33" fmla="*/ 433 h 1107"/>
                    <a:gd name="T34" fmla="*/ 4 w 1136"/>
                    <a:gd name="T35" fmla="*/ 453 h 1107"/>
                    <a:gd name="T36" fmla="*/ 32 w 1136"/>
                    <a:gd name="T37" fmla="*/ 489 h 1107"/>
                    <a:gd name="T38" fmla="*/ 138 w 1136"/>
                    <a:gd name="T39" fmla="*/ 594 h 1107"/>
                    <a:gd name="T40" fmla="*/ 152 w 1136"/>
                    <a:gd name="T41" fmla="*/ 629 h 1107"/>
                    <a:gd name="T42" fmla="*/ 228 w 1136"/>
                    <a:gd name="T43" fmla="*/ 739 h 1107"/>
                    <a:gd name="T44" fmla="*/ 296 w 1136"/>
                    <a:gd name="T45" fmla="*/ 751 h 1107"/>
                    <a:gd name="T46" fmla="*/ 336 w 1136"/>
                    <a:gd name="T47" fmla="*/ 689 h 1107"/>
                    <a:gd name="T48" fmla="*/ 360 w 1136"/>
                    <a:gd name="T49" fmla="*/ 681 h 1107"/>
                    <a:gd name="T50" fmla="*/ 404 w 1136"/>
                    <a:gd name="T51" fmla="*/ 696 h 1107"/>
                    <a:gd name="T52" fmla="*/ 449 w 1136"/>
                    <a:gd name="T53" fmla="*/ 717 h 1107"/>
                    <a:gd name="T54" fmla="*/ 465 w 1136"/>
                    <a:gd name="T55" fmla="*/ 729 h 1107"/>
                    <a:gd name="T56" fmla="*/ 503 w 1136"/>
                    <a:gd name="T57" fmla="*/ 778 h 1107"/>
                    <a:gd name="T58" fmla="*/ 564 w 1136"/>
                    <a:gd name="T59" fmla="*/ 895 h 1107"/>
                    <a:gd name="T60" fmla="*/ 600 w 1136"/>
                    <a:gd name="T61" fmla="*/ 935 h 1107"/>
                    <a:gd name="T62" fmla="*/ 614 w 1136"/>
                    <a:gd name="T63" fmla="*/ 997 h 1107"/>
                    <a:gd name="T64" fmla="*/ 667 w 1136"/>
                    <a:gd name="T65" fmla="*/ 1059 h 1107"/>
                    <a:gd name="T66" fmla="*/ 761 w 1136"/>
                    <a:gd name="T67" fmla="*/ 1088 h 1107"/>
                    <a:gd name="T68" fmla="*/ 811 w 1136"/>
                    <a:gd name="T69" fmla="*/ 1097 h 1107"/>
                    <a:gd name="T70" fmla="*/ 807 w 1136"/>
                    <a:gd name="T71" fmla="*/ 1082 h 1107"/>
                    <a:gd name="T72" fmla="*/ 788 w 1136"/>
                    <a:gd name="T73" fmla="*/ 976 h 1107"/>
                    <a:gd name="T74" fmla="*/ 780 w 1136"/>
                    <a:gd name="T75" fmla="*/ 962 h 1107"/>
                    <a:gd name="T76" fmla="*/ 803 w 1136"/>
                    <a:gd name="T77" fmla="*/ 924 h 1107"/>
                    <a:gd name="T78" fmla="*/ 809 w 1136"/>
                    <a:gd name="T79" fmla="*/ 907 h 1107"/>
                    <a:gd name="T80" fmla="*/ 824 w 1136"/>
                    <a:gd name="T81" fmla="*/ 871 h 1107"/>
                    <a:gd name="T82" fmla="*/ 839 w 1136"/>
                    <a:gd name="T83" fmla="*/ 872 h 1107"/>
                    <a:gd name="T84" fmla="*/ 848 w 1136"/>
                    <a:gd name="T85" fmla="*/ 856 h 1107"/>
                    <a:gd name="T86" fmla="*/ 860 w 1136"/>
                    <a:gd name="T87" fmla="*/ 854 h 1107"/>
                    <a:gd name="T88" fmla="*/ 884 w 1136"/>
                    <a:gd name="T89" fmla="*/ 841 h 1107"/>
                    <a:gd name="T90" fmla="*/ 896 w 1136"/>
                    <a:gd name="T91" fmla="*/ 821 h 1107"/>
                    <a:gd name="T92" fmla="*/ 904 w 1136"/>
                    <a:gd name="T93" fmla="*/ 829 h 1107"/>
                    <a:gd name="T94" fmla="*/ 994 w 1136"/>
                    <a:gd name="T95" fmla="*/ 782 h 1107"/>
                    <a:gd name="T96" fmla="*/ 1011 w 1136"/>
                    <a:gd name="T97" fmla="*/ 731 h 1107"/>
                    <a:gd name="T98" fmla="*/ 1030 w 1136"/>
                    <a:gd name="T99" fmla="*/ 726 h 1107"/>
                    <a:gd name="T100" fmla="*/ 1090 w 1136"/>
                    <a:gd name="T101" fmla="*/ 717 h 1107"/>
                    <a:gd name="T102" fmla="*/ 1108 w 1136"/>
                    <a:gd name="T103" fmla="*/ 707 h 1107"/>
                    <a:gd name="T104" fmla="*/ 1117 w 1136"/>
                    <a:gd name="T105" fmla="*/ 685 h 1107"/>
                    <a:gd name="T106" fmla="*/ 1121 w 1136"/>
                    <a:gd name="T107" fmla="*/ 641 h 1107"/>
                    <a:gd name="T108" fmla="*/ 1133 w 1136"/>
                    <a:gd name="T109" fmla="*/ 607 h 1107"/>
                    <a:gd name="T110" fmla="*/ 1126 w 1136"/>
                    <a:gd name="T111" fmla="*/ 550 h 1107"/>
                    <a:gd name="T112" fmla="*/ 1117 w 1136"/>
                    <a:gd name="T113" fmla="*/ 528 h 1107"/>
                    <a:gd name="T114" fmla="*/ 1105 w 1136"/>
                    <a:gd name="T115" fmla="*/ 494 h 1107"/>
                    <a:gd name="T116" fmla="*/ 1087 w 1136"/>
                    <a:gd name="T117" fmla="*/ 320 h 1107"/>
                    <a:gd name="T118" fmla="*/ 1046 w 1136"/>
                    <a:gd name="T119" fmla="*/ 3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6" h="1107">
                      <a:moveTo>
                        <a:pt x="1046" y="311"/>
                      </a:moveTo>
                      <a:lnTo>
                        <a:pt x="1042" y="310"/>
                      </a:lnTo>
                      <a:lnTo>
                        <a:pt x="1039" y="306"/>
                      </a:lnTo>
                      <a:lnTo>
                        <a:pt x="1032" y="304"/>
                      </a:lnTo>
                      <a:lnTo>
                        <a:pt x="991" y="282"/>
                      </a:lnTo>
                      <a:lnTo>
                        <a:pt x="989" y="285"/>
                      </a:lnTo>
                      <a:lnTo>
                        <a:pt x="977" y="289"/>
                      </a:lnTo>
                      <a:lnTo>
                        <a:pt x="958" y="286"/>
                      </a:lnTo>
                      <a:lnTo>
                        <a:pt x="951" y="286"/>
                      </a:lnTo>
                      <a:lnTo>
                        <a:pt x="945" y="287"/>
                      </a:lnTo>
                      <a:lnTo>
                        <a:pt x="930" y="293"/>
                      </a:lnTo>
                      <a:lnTo>
                        <a:pt x="912" y="294"/>
                      </a:lnTo>
                      <a:lnTo>
                        <a:pt x="907" y="297"/>
                      </a:lnTo>
                      <a:lnTo>
                        <a:pt x="893" y="307"/>
                      </a:lnTo>
                      <a:lnTo>
                        <a:pt x="881" y="298"/>
                      </a:lnTo>
                      <a:lnTo>
                        <a:pt x="872" y="294"/>
                      </a:lnTo>
                      <a:lnTo>
                        <a:pt x="872" y="292"/>
                      </a:lnTo>
                      <a:lnTo>
                        <a:pt x="870" y="290"/>
                      </a:lnTo>
                      <a:lnTo>
                        <a:pt x="864" y="289"/>
                      </a:lnTo>
                      <a:lnTo>
                        <a:pt x="860" y="294"/>
                      </a:lnTo>
                      <a:lnTo>
                        <a:pt x="856" y="294"/>
                      </a:lnTo>
                      <a:lnTo>
                        <a:pt x="847" y="291"/>
                      </a:lnTo>
                      <a:lnTo>
                        <a:pt x="846" y="285"/>
                      </a:lnTo>
                      <a:lnTo>
                        <a:pt x="843" y="284"/>
                      </a:lnTo>
                      <a:lnTo>
                        <a:pt x="835" y="289"/>
                      </a:lnTo>
                      <a:lnTo>
                        <a:pt x="828" y="297"/>
                      </a:lnTo>
                      <a:lnTo>
                        <a:pt x="829" y="303"/>
                      </a:lnTo>
                      <a:lnTo>
                        <a:pt x="824" y="307"/>
                      </a:lnTo>
                      <a:lnTo>
                        <a:pt x="820" y="301"/>
                      </a:lnTo>
                      <a:lnTo>
                        <a:pt x="822" y="292"/>
                      </a:lnTo>
                      <a:lnTo>
                        <a:pt x="821" y="288"/>
                      </a:lnTo>
                      <a:lnTo>
                        <a:pt x="814" y="288"/>
                      </a:lnTo>
                      <a:lnTo>
                        <a:pt x="805" y="294"/>
                      </a:lnTo>
                      <a:lnTo>
                        <a:pt x="802" y="294"/>
                      </a:lnTo>
                      <a:lnTo>
                        <a:pt x="782" y="279"/>
                      </a:lnTo>
                      <a:lnTo>
                        <a:pt x="776" y="281"/>
                      </a:lnTo>
                      <a:lnTo>
                        <a:pt x="772" y="292"/>
                      </a:lnTo>
                      <a:lnTo>
                        <a:pt x="756" y="289"/>
                      </a:lnTo>
                      <a:lnTo>
                        <a:pt x="756" y="278"/>
                      </a:lnTo>
                      <a:lnTo>
                        <a:pt x="753" y="277"/>
                      </a:lnTo>
                      <a:lnTo>
                        <a:pt x="744" y="269"/>
                      </a:lnTo>
                      <a:lnTo>
                        <a:pt x="744" y="265"/>
                      </a:lnTo>
                      <a:lnTo>
                        <a:pt x="722" y="262"/>
                      </a:lnTo>
                      <a:lnTo>
                        <a:pt x="716" y="269"/>
                      </a:lnTo>
                      <a:lnTo>
                        <a:pt x="708" y="265"/>
                      </a:lnTo>
                      <a:lnTo>
                        <a:pt x="702" y="257"/>
                      </a:lnTo>
                      <a:lnTo>
                        <a:pt x="696" y="258"/>
                      </a:lnTo>
                      <a:lnTo>
                        <a:pt x="694" y="260"/>
                      </a:lnTo>
                      <a:lnTo>
                        <a:pt x="689" y="260"/>
                      </a:lnTo>
                      <a:lnTo>
                        <a:pt x="681" y="256"/>
                      </a:lnTo>
                      <a:lnTo>
                        <a:pt x="659" y="252"/>
                      </a:lnTo>
                      <a:lnTo>
                        <a:pt x="656" y="250"/>
                      </a:lnTo>
                      <a:lnTo>
                        <a:pt x="652" y="243"/>
                      </a:lnTo>
                      <a:lnTo>
                        <a:pt x="652" y="238"/>
                      </a:lnTo>
                      <a:lnTo>
                        <a:pt x="650" y="233"/>
                      </a:lnTo>
                      <a:lnTo>
                        <a:pt x="640" y="229"/>
                      </a:lnTo>
                      <a:lnTo>
                        <a:pt x="635" y="233"/>
                      </a:lnTo>
                      <a:lnTo>
                        <a:pt x="618" y="235"/>
                      </a:lnTo>
                      <a:lnTo>
                        <a:pt x="612" y="233"/>
                      </a:lnTo>
                      <a:lnTo>
                        <a:pt x="600" y="217"/>
                      </a:lnTo>
                      <a:lnTo>
                        <a:pt x="596" y="213"/>
                      </a:lnTo>
                      <a:lnTo>
                        <a:pt x="587" y="212"/>
                      </a:lnTo>
                      <a:lnTo>
                        <a:pt x="593" y="14"/>
                      </a:lnTo>
                      <a:lnTo>
                        <a:pt x="349" y="0"/>
                      </a:lnTo>
                      <a:lnTo>
                        <a:pt x="345" y="0"/>
                      </a:lnTo>
                      <a:lnTo>
                        <a:pt x="308" y="461"/>
                      </a:lnTo>
                      <a:lnTo>
                        <a:pt x="2" y="432"/>
                      </a:lnTo>
                      <a:lnTo>
                        <a:pt x="0" y="433"/>
                      </a:lnTo>
                      <a:lnTo>
                        <a:pt x="3" y="437"/>
                      </a:lnTo>
                      <a:lnTo>
                        <a:pt x="4" y="438"/>
                      </a:lnTo>
                      <a:lnTo>
                        <a:pt x="0" y="445"/>
                      </a:lnTo>
                      <a:lnTo>
                        <a:pt x="4" y="453"/>
                      </a:lnTo>
                      <a:lnTo>
                        <a:pt x="5" y="454"/>
                      </a:lnTo>
                      <a:lnTo>
                        <a:pt x="21" y="465"/>
                      </a:lnTo>
                      <a:lnTo>
                        <a:pt x="25" y="475"/>
                      </a:lnTo>
                      <a:lnTo>
                        <a:pt x="32" y="489"/>
                      </a:lnTo>
                      <a:lnTo>
                        <a:pt x="48" y="500"/>
                      </a:lnTo>
                      <a:lnTo>
                        <a:pt x="95" y="557"/>
                      </a:lnTo>
                      <a:lnTo>
                        <a:pt x="135" y="589"/>
                      </a:lnTo>
                      <a:lnTo>
                        <a:pt x="138" y="594"/>
                      </a:lnTo>
                      <a:lnTo>
                        <a:pt x="140" y="601"/>
                      </a:lnTo>
                      <a:lnTo>
                        <a:pt x="140" y="610"/>
                      </a:lnTo>
                      <a:lnTo>
                        <a:pt x="143" y="615"/>
                      </a:lnTo>
                      <a:lnTo>
                        <a:pt x="152" y="629"/>
                      </a:lnTo>
                      <a:lnTo>
                        <a:pt x="151" y="662"/>
                      </a:lnTo>
                      <a:lnTo>
                        <a:pt x="153" y="672"/>
                      </a:lnTo>
                      <a:lnTo>
                        <a:pt x="168" y="695"/>
                      </a:lnTo>
                      <a:lnTo>
                        <a:pt x="228" y="739"/>
                      </a:lnTo>
                      <a:lnTo>
                        <a:pt x="268" y="765"/>
                      </a:lnTo>
                      <a:lnTo>
                        <a:pt x="280" y="766"/>
                      </a:lnTo>
                      <a:lnTo>
                        <a:pt x="288" y="762"/>
                      </a:lnTo>
                      <a:lnTo>
                        <a:pt x="296" y="751"/>
                      </a:lnTo>
                      <a:lnTo>
                        <a:pt x="304" y="745"/>
                      </a:lnTo>
                      <a:lnTo>
                        <a:pt x="321" y="705"/>
                      </a:lnTo>
                      <a:lnTo>
                        <a:pt x="329" y="693"/>
                      </a:lnTo>
                      <a:lnTo>
                        <a:pt x="336" y="689"/>
                      </a:lnTo>
                      <a:lnTo>
                        <a:pt x="350" y="693"/>
                      </a:lnTo>
                      <a:lnTo>
                        <a:pt x="353" y="693"/>
                      </a:lnTo>
                      <a:lnTo>
                        <a:pt x="356" y="686"/>
                      </a:lnTo>
                      <a:lnTo>
                        <a:pt x="360" y="681"/>
                      </a:lnTo>
                      <a:lnTo>
                        <a:pt x="368" y="685"/>
                      </a:lnTo>
                      <a:lnTo>
                        <a:pt x="375" y="689"/>
                      </a:lnTo>
                      <a:lnTo>
                        <a:pt x="398" y="693"/>
                      </a:lnTo>
                      <a:lnTo>
                        <a:pt x="404" y="696"/>
                      </a:lnTo>
                      <a:lnTo>
                        <a:pt x="419" y="700"/>
                      </a:lnTo>
                      <a:lnTo>
                        <a:pt x="427" y="697"/>
                      </a:lnTo>
                      <a:lnTo>
                        <a:pt x="445" y="707"/>
                      </a:lnTo>
                      <a:lnTo>
                        <a:pt x="449" y="717"/>
                      </a:lnTo>
                      <a:lnTo>
                        <a:pt x="452" y="719"/>
                      </a:lnTo>
                      <a:lnTo>
                        <a:pt x="454" y="723"/>
                      </a:lnTo>
                      <a:lnTo>
                        <a:pt x="457" y="724"/>
                      </a:lnTo>
                      <a:lnTo>
                        <a:pt x="465" y="729"/>
                      </a:lnTo>
                      <a:lnTo>
                        <a:pt x="476" y="743"/>
                      </a:lnTo>
                      <a:lnTo>
                        <a:pt x="493" y="758"/>
                      </a:lnTo>
                      <a:lnTo>
                        <a:pt x="502" y="772"/>
                      </a:lnTo>
                      <a:lnTo>
                        <a:pt x="503" y="778"/>
                      </a:lnTo>
                      <a:lnTo>
                        <a:pt x="529" y="841"/>
                      </a:lnTo>
                      <a:lnTo>
                        <a:pt x="533" y="854"/>
                      </a:lnTo>
                      <a:lnTo>
                        <a:pt x="562" y="887"/>
                      </a:lnTo>
                      <a:lnTo>
                        <a:pt x="564" y="895"/>
                      </a:lnTo>
                      <a:lnTo>
                        <a:pt x="584" y="917"/>
                      </a:lnTo>
                      <a:lnTo>
                        <a:pt x="590" y="920"/>
                      </a:lnTo>
                      <a:lnTo>
                        <a:pt x="598" y="929"/>
                      </a:lnTo>
                      <a:lnTo>
                        <a:pt x="600" y="935"/>
                      </a:lnTo>
                      <a:lnTo>
                        <a:pt x="599" y="957"/>
                      </a:lnTo>
                      <a:lnTo>
                        <a:pt x="605" y="965"/>
                      </a:lnTo>
                      <a:lnTo>
                        <a:pt x="608" y="989"/>
                      </a:lnTo>
                      <a:lnTo>
                        <a:pt x="614" y="997"/>
                      </a:lnTo>
                      <a:lnTo>
                        <a:pt x="635" y="1037"/>
                      </a:lnTo>
                      <a:lnTo>
                        <a:pt x="636" y="1048"/>
                      </a:lnTo>
                      <a:lnTo>
                        <a:pt x="651" y="1049"/>
                      </a:lnTo>
                      <a:lnTo>
                        <a:pt x="667" y="1059"/>
                      </a:lnTo>
                      <a:lnTo>
                        <a:pt x="686" y="1065"/>
                      </a:lnTo>
                      <a:lnTo>
                        <a:pt x="715" y="1084"/>
                      </a:lnTo>
                      <a:lnTo>
                        <a:pt x="753" y="1087"/>
                      </a:lnTo>
                      <a:lnTo>
                        <a:pt x="761" y="1088"/>
                      </a:lnTo>
                      <a:lnTo>
                        <a:pt x="782" y="1102"/>
                      </a:lnTo>
                      <a:lnTo>
                        <a:pt x="792" y="1107"/>
                      </a:lnTo>
                      <a:lnTo>
                        <a:pt x="802" y="1095"/>
                      </a:lnTo>
                      <a:lnTo>
                        <a:pt x="811" y="1097"/>
                      </a:lnTo>
                      <a:lnTo>
                        <a:pt x="814" y="1094"/>
                      </a:lnTo>
                      <a:lnTo>
                        <a:pt x="814" y="1089"/>
                      </a:lnTo>
                      <a:lnTo>
                        <a:pt x="805" y="1085"/>
                      </a:lnTo>
                      <a:lnTo>
                        <a:pt x="807" y="1082"/>
                      </a:lnTo>
                      <a:lnTo>
                        <a:pt x="798" y="1072"/>
                      </a:lnTo>
                      <a:lnTo>
                        <a:pt x="785" y="1024"/>
                      </a:lnTo>
                      <a:lnTo>
                        <a:pt x="779" y="1005"/>
                      </a:lnTo>
                      <a:lnTo>
                        <a:pt x="788" y="976"/>
                      </a:lnTo>
                      <a:lnTo>
                        <a:pt x="787" y="966"/>
                      </a:lnTo>
                      <a:lnTo>
                        <a:pt x="784" y="965"/>
                      </a:lnTo>
                      <a:lnTo>
                        <a:pt x="782" y="964"/>
                      </a:lnTo>
                      <a:lnTo>
                        <a:pt x="780" y="962"/>
                      </a:lnTo>
                      <a:lnTo>
                        <a:pt x="780" y="960"/>
                      </a:lnTo>
                      <a:lnTo>
                        <a:pt x="782" y="958"/>
                      </a:lnTo>
                      <a:lnTo>
                        <a:pt x="795" y="950"/>
                      </a:lnTo>
                      <a:lnTo>
                        <a:pt x="803" y="924"/>
                      </a:lnTo>
                      <a:lnTo>
                        <a:pt x="796" y="921"/>
                      </a:lnTo>
                      <a:lnTo>
                        <a:pt x="794" y="909"/>
                      </a:lnTo>
                      <a:lnTo>
                        <a:pt x="800" y="901"/>
                      </a:lnTo>
                      <a:lnTo>
                        <a:pt x="809" y="907"/>
                      </a:lnTo>
                      <a:lnTo>
                        <a:pt x="824" y="897"/>
                      </a:lnTo>
                      <a:lnTo>
                        <a:pt x="828" y="883"/>
                      </a:lnTo>
                      <a:lnTo>
                        <a:pt x="820" y="877"/>
                      </a:lnTo>
                      <a:lnTo>
                        <a:pt x="824" y="871"/>
                      </a:lnTo>
                      <a:lnTo>
                        <a:pt x="827" y="873"/>
                      </a:lnTo>
                      <a:lnTo>
                        <a:pt x="831" y="873"/>
                      </a:lnTo>
                      <a:lnTo>
                        <a:pt x="834" y="869"/>
                      </a:lnTo>
                      <a:lnTo>
                        <a:pt x="839" y="872"/>
                      </a:lnTo>
                      <a:lnTo>
                        <a:pt x="844" y="872"/>
                      </a:lnTo>
                      <a:lnTo>
                        <a:pt x="848" y="870"/>
                      </a:lnTo>
                      <a:lnTo>
                        <a:pt x="848" y="867"/>
                      </a:lnTo>
                      <a:lnTo>
                        <a:pt x="848" y="856"/>
                      </a:lnTo>
                      <a:lnTo>
                        <a:pt x="850" y="853"/>
                      </a:lnTo>
                      <a:lnTo>
                        <a:pt x="854" y="852"/>
                      </a:lnTo>
                      <a:lnTo>
                        <a:pt x="856" y="853"/>
                      </a:lnTo>
                      <a:lnTo>
                        <a:pt x="860" y="854"/>
                      </a:lnTo>
                      <a:lnTo>
                        <a:pt x="882" y="849"/>
                      </a:lnTo>
                      <a:lnTo>
                        <a:pt x="885" y="848"/>
                      </a:lnTo>
                      <a:lnTo>
                        <a:pt x="885" y="844"/>
                      </a:lnTo>
                      <a:lnTo>
                        <a:pt x="884" y="841"/>
                      </a:lnTo>
                      <a:lnTo>
                        <a:pt x="872" y="835"/>
                      </a:lnTo>
                      <a:lnTo>
                        <a:pt x="872" y="830"/>
                      </a:lnTo>
                      <a:lnTo>
                        <a:pt x="893" y="825"/>
                      </a:lnTo>
                      <a:lnTo>
                        <a:pt x="896" y="821"/>
                      </a:lnTo>
                      <a:lnTo>
                        <a:pt x="901" y="819"/>
                      </a:lnTo>
                      <a:lnTo>
                        <a:pt x="903" y="821"/>
                      </a:lnTo>
                      <a:lnTo>
                        <a:pt x="901" y="823"/>
                      </a:lnTo>
                      <a:lnTo>
                        <a:pt x="904" y="829"/>
                      </a:lnTo>
                      <a:lnTo>
                        <a:pt x="907" y="829"/>
                      </a:lnTo>
                      <a:lnTo>
                        <a:pt x="911" y="825"/>
                      </a:lnTo>
                      <a:lnTo>
                        <a:pt x="942" y="816"/>
                      </a:lnTo>
                      <a:lnTo>
                        <a:pt x="994" y="782"/>
                      </a:lnTo>
                      <a:lnTo>
                        <a:pt x="997" y="769"/>
                      </a:lnTo>
                      <a:lnTo>
                        <a:pt x="1021" y="749"/>
                      </a:lnTo>
                      <a:lnTo>
                        <a:pt x="1021" y="745"/>
                      </a:lnTo>
                      <a:lnTo>
                        <a:pt x="1011" y="731"/>
                      </a:lnTo>
                      <a:lnTo>
                        <a:pt x="1013" y="720"/>
                      </a:lnTo>
                      <a:lnTo>
                        <a:pt x="1029" y="713"/>
                      </a:lnTo>
                      <a:lnTo>
                        <a:pt x="1033" y="713"/>
                      </a:lnTo>
                      <a:lnTo>
                        <a:pt x="1030" y="726"/>
                      </a:lnTo>
                      <a:lnTo>
                        <a:pt x="1032" y="730"/>
                      </a:lnTo>
                      <a:lnTo>
                        <a:pt x="1050" y="728"/>
                      </a:lnTo>
                      <a:lnTo>
                        <a:pt x="1053" y="733"/>
                      </a:lnTo>
                      <a:lnTo>
                        <a:pt x="1090" y="717"/>
                      </a:lnTo>
                      <a:lnTo>
                        <a:pt x="1112" y="714"/>
                      </a:lnTo>
                      <a:lnTo>
                        <a:pt x="1113" y="713"/>
                      </a:lnTo>
                      <a:lnTo>
                        <a:pt x="1112" y="711"/>
                      </a:lnTo>
                      <a:lnTo>
                        <a:pt x="1108" y="707"/>
                      </a:lnTo>
                      <a:lnTo>
                        <a:pt x="1106" y="701"/>
                      </a:lnTo>
                      <a:lnTo>
                        <a:pt x="1109" y="697"/>
                      </a:lnTo>
                      <a:lnTo>
                        <a:pt x="1111" y="691"/>
                      </a:lnTo>
                      <a:lnTo>
                        <a:pt x="1117" y="685"/>
                      </a:lnTo>
                      <a:lnTo>
                        <a:pt x="1125" y="662"/>
                      </a:lnTo>
                      <a:lnTo>
                        <a:pt x="1119" y="653"/>
                      </a:lnTo>
                      <a:lnTo>
                        <a:pt x="1119" y="645"/>
                      </a:lnTo>
                      <a:lnTo>
                        <a:pt x="1121" y="641"/>
                      </a:lnTo>
                      <a:lnTo>
                        <a:pt x="1120" y="634"/>
                      </a:lnTo>
                      <a:lnTo>
                        <a:pt x="1122" y="621"/>
                      </a:lnTo>
                      <a:lnTo>
                        <a:pt x="1129" y="617"/>
                      </a:lnTo>
                      <a:lnTo>
                        <a:pt x="1133" y="607"/>
                      </a:lnTo>
                      <a:lnTo>
                        <a:pt x="1136" y="589"/>
                      </a:lnTo>
                      <a:lnTo>
                        <a:pt x="1136" y="577"/>
                      </a:lnTo>
                      <a:lnTo>
                        <a:pt x="1133" y="561"/>
                      </a:lnTo>
                      <a:lnTo>
                        <a:pt x="1126" y="550"/>
                      </a:lnTo>
                      <a:lnTo>
                        <a:pt x="1123" y="547"/>
                      </a:lnTo>
                      <a:lnTo>
                        <a:pt x="1125" y="541"/>
                      </a:lnTo>
                      <a:lnTo>
                        <a:pt x="1121" y="537"/>
                      </a:lnTo>
                      <a:lnTo>
                        <a:pt x="1117" y="528"/>
                      </a:lnTo>
                      <a:lnTo>
                        <a:pt x="1111" y="523"/>
                      </a:lnTo>
                      <a:lnTo>
                        <a:pt x="1109" y="520"/>
                      </a:lnTo>
                      <a:lnTo>
                        <a:pt x="1113" y="509"/>
                      </a:lnTo>
                      <a:lnTo>
                        <a:pt x="1105" y="494"/>
                      </a:lnTo>
                      <a:lnTo>
                        <a:pt x="1093" y="483"/>
                      </a:lnTo>
                      <a:lnTo>
                        <a:pt x="1089" y="477"/>
                      </a:lnTo>
                      <a:lnTo>
                        <a:pt x="1087" y="374"/>
                      </a:lnTo>
                      <a:lnTo>
                        <a:pt x="1087" y="320"/>
                      </a:lnTo>
                      <a:lnTo>
                        <a:pt x="1074" y="317"/>
                      </a:lnTo>
                      <a:lnTo>
                        <a:pt x="1063" y="321"/>
                      </a:lnTo>
                      <a:lnTo>
                        <a:pt x="1059" y="321"/>
                      </a:lnTo>
                      <a:lnTo>
                        <a:pt x="1046" y="311"/>
                      </a:lnTo>
                      <a:close/>
                    </a:path>
                  </a:pathLst>
                </a:custGeom>
                <a:solidFill>
                  <a:srgbClr val="848FA0"/>
                </a:solidFill>
                <a:ln w="6350" cmpd="sng">
                  <a:solidFill>
                    <a:schemeClr val="bg1"/>
                  </a:solidFill>
                  <a:round/>
                  <a:headEnd/>
                  <a:tailEnd/>
                </a:ln>
              </p:spPr>
              <p:txBody>
                <a:bodyPr/>
                <a:lstStyle/>
                <a:p>
                  <a:endParaRPr lang="en-GB" dirty="0">
                    <a:latin typeface="+mn-lt"/>
                  </a:endParaRPr>
                </a:p>
              </p:txBody>
            </p:sp>
          </p:grpSp>
          <p:sp>
            <p:nvSpPr>
              <p:cNvPr id="235" name="Freeform 18"/>
              <p:cNvSpPr>
                <a:spLocks/>
              </p:cNvSpPr>
              <p:nvPr>
                <p:custDataLst>
                  <p:tags r:id="rId31"/>
                </p:custDataLst>
              </p:nvPr>
            </p:nvSpPr>
            <p:spPr bwMode="auto">
              <a:xfrm>
                <a:off x="2971800" y="1885950"/>
                <a:ext cx="949325" cy="793750"/>
              </a:xfrm>
              <a:custGeom>
                <a:avLst/>
                <a:gdLst>
                  <a:gd name="T0" fmla="*/ 5 w 652"/>
                  <a:gd name="T1" fmla="*/ 405 h 544"/>
                  <a:gd name="T2" fmla="*/ 4 w 652"/>
                  <a:gd name="T3" fmla="*/ 373 h 544"/>
                  <a:gd name="T4" fmla="*/ 11 w 652"/>
                  <a:gd name="T5" fmla="*/ 349 h 544"/>
                  <a:gd name="T6" fmla="*/ 12 w 652"/>
                  <a:gd name="T7" fmla="*/ 309 h 544"/>
                  <a:gd name="T8" fmla="*/ 23 w 652"/>
                  <a:gd name="T9" fmla="*/ 301 h 544"/>
                  <a:gd name="T10" fmla="*/ 31 w 652"/>
                  <a:gd name="T11" fmla="*/ 286 h 544"/>
                  <a:gd name="T12" fmla="*/ 36 w 652"/>
                  <a:gd name="T13" fmla="*/ 271 h 544"/>
                  <a:gd name="T14" fmla="*/ 64 w 652"/>
                  <a:gd name="T15" fmla="*/ 226 h 544"/>
                  <a:gd name="T16" fmla="*/ 100 w 652"/>
                  <a:gd name="T17" fmla="*/ 138 h 544"/>
                  <a:gd name="T18" fmla="*/ 125 w 652"/>
                  <a:gd name="T19" fmla="*/ 79 h 544"/>
                  <a:gd name="T20" fmla="*/ 145 w 652"/>
                  <a:gd name="T21" fmla="*/ 20 h 544"/>
                  <a:gd name="T22" fmla="*/ 148 w 652"/>
                  <a:gd name="T23" fmla="*/ 2 h 544"/>
                  <a:gd name="T24" fmla="*/ 163 w 652"/>
                  <a:gd name="T25" fmla="*/ 2 h 544"/>
                  <a:gd name="T26" fmla="*/ 180 w 652"/>
                  <a:gd name="T27" fmla="*/ 6 h 544"/>
                  <a:gd name="T28" fmla="*/ 188 w 652"/>
                  <a:gd name="T29" fmla="*/ 16 h 544"/>
                  <a:gd name="T30" fmla="*/ 215 w 652"/>
                  <a:gd name="T31" fmla="*/ 29 h 544"/>
                  <a:gd name="T32" fmla="*/ 216 w 652"/>
                  <a:gd name="T33" fmla="*/ 49 h 544"/>
                  <a:gd name="T34" fmla="*/ 218 w 652"/>
                  <a:gd name="T35" fmla="*/ 83 h 544"/>
                  <a:gd name="T36" fmla="*/ 264 w 652"/>
                  <a:gd name="T37" fmla="*/ 96 h 544"/>
                  <a:gd name="T38" fmla="*/ 293 w 652"/>
                  <a:gd name="T39" fmla="*/ 96 h 544"/>
                  <a:gd name="T40" fmla="*/ 327 w 652"/>
                  <a:gd name="T41" fmla="*/ 113 h 544"/>
                  <a:gd name="T42" fmla="*/ 370 w 652"/>
                  <a:gd name="T43" fmla="*/ 113 h 544"/>
                  <a:gd name="T44" fmla="*/ 392 w 652"/>
                  <a:gd name="T45" fmla="*/ 118 h 544"/>
                  <a:gd name="T46" fmla="*/ 411 w 652"/>
                  <a:gd name="T47" fmla="*/ 112 h 544"/>
                  <a:gd name="T48" fmla="*/ 430 w 652"/>
                  <a:gd name="T49" fmla="*/ 114 h 544"/>
                  <a:gd name="T50" fmla="*/ 445 w 652"/>
                  <a:gd name="T51" fmla="*/ 112 h 544"/>
                  <a:gd name="T52" fmla="*/ 460 w 652"/>
                  <a:gd name="T53" fmla="*/ 115 h 544"/>
                  <a:gd name="T54" fmla="*/ 475 w 652"/>
                  <a:gd name="T55" fmla="*/ 117 h 544"/>
                  <a:gd name="T56" fmla="*/ 628 w 652"/>
                  <a:gd name="T57" fmla="*/ 146 h 544"/>
                  <a:gd name="T58" fmla="*/ 636 w 652"/>
                  <a:gd name="T59" fmla="*/ 165 h 544"/>
                  <a:gd name="T60" fmla="*/ 650 w 652"/>
                  <a:gd name="T61" fmla="*/ 173 h 544"/>
                  <a:gd name="T62" fmla="*/ 617 w 652"/>
                  <a:gd name="T63" fmla="*/ 241 h 544"/>
                  <a:gd name="T64" fmla="*/ 611 w 652"/>
                  <a:gd name="T65" fmla="*/ 254 h 544"/>
                  <a:gd name="T66" fmla="*/ 592 w 652"/>
                  <a:gd name="T67" fmla="*/ 268 h 544"/>
                  <a:gd name="T68" fmla="*/ 570 w 652"/>
                  <a:gd name="T69" fmla="*/ 308 h 544"/>
                  <a:gd name="T70" fmla="*/ 584 w 652"/>
                  <a:gd name="T71" fmla="*/ 320 h 544"/>
                  <a:gd name="T72" fmla="*/ 586 w 652"/>
                  <a:gd name="T73" fmla="*/ 333 h 544"/>
                  <a:gd name="T74" fmla="*/ 583 w 652"/>
                  <a:gd name="T75" fmla="*/ 338 h 544"/>
                  <a:gd name="T76" fmla="*/ 572 w 652"/>
                  <a:gd name="T77" fmla="*/ 363 h 544"/>
                  <a:gd name="T78" fmla="*/ 313 w 652"/>
                  <a:gd name="T79" fmla="*/ 493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2" h="544">
                    <a:moveTo>
                      <a:pt x="9" y="409"/>
                    </a:moveTo>
                    <a:lnTo>
                      <a:pt x="5" y="405"/>
                    </a:lnTo>
                    <a:lnTo>
                      <a:pt x="0" y="384"/>
                    </a:lnTo>
                    <a:lnTo>
                      <a:pt x="4" y="373"/>
                    </a:lnTo>
                    <a:lnTo>
                      <a:pt x="4" y="365"/>
                    </a:lnTo>
                    <a:lnTo>
                      <a:pt x="11" y="349"/>
                    </a:lnTo>
                    <a:lnTo>
                      <a:pt x="8" y="317"/>
                    </a:lnTo>
                    <a:lnTo>
                      <a:pt x="12" y="309"/>
                    </a:lnTo>
                    <a:lnTo>
                      <a:pt x="19" y="306"/>
                    </a:lnTo>
                    <a:lnTo>
                      <a:pt x="23" y="301"/>
                    </a:lnTo>
                    <a:lnTo>
                      <a:pt x="27" y="290"/>
                    </a:lnTo>
                    <a:lnTo>
                      <a:pt x="31" y="286"/>
                    </a:lnTo>
                    <a:lnTo>
                      <a:pt x="32" y="272"/>
                    </a:lnTo>
                    <a:lnTo>
                      <a:pt x="36" y="271"/>
                    </a:lnTo>
                    <a:lnTo>
                      <a:pt x="55" y="248"/>
                    </a:lnTo>
                    <a:lnTo>
                      <a:pt x="64" y="226"/>
                    </a:lnTo>
                    <a:lnTo>
                      <a:pt x="81" y="195"/>
                    </a:lnTo>
                    <a:lnTo>
                      <a:pt x="100" y="138"/>
                    </a:lnTo>
                    <a:lnTo>
                      <a:pt x="113" y="114"/>
                    </a:lnTo>
                    <a:lnTo>
                      <a:pt x="125" y="79"/>
                    </a:lnTo>
                    <a:lnTo>
                      <a:pt x="140" y="35"/>
                    </a:lnTo>
                    <a:lnTo>
                      <a:pt x="145" y="20"/>
                    </a:lnTo>
                    <a:lnTo>
                      <a:pt x="148" y="6"/>
                    </a:lnTo>
                    <a:lnTo>
                      <a:pt x="148" y="2"/>
                    </a:lnTo>
                    <a:lnTo>
                      <a:pt x="155" y="0"/>
                    </a:lnTo>
                    <a:lnTo>
                      <a:pt x="163" y="2"/>
                    </a:lnTo>
                    <a:lnTo>
                      <a:pt x="168" y="1"/>
                    </a:lnTo>
                    <a:lnTo>
                      <a:pt x="180" y="6"/>
                    </a:lnTo>
                    <a:lnTo>
                      <a:pt x="187" y="13"/>
                    </a:lnTo>
                    <a:lnTo>
                      <a:pt x="188" y="16"/>
                    </a:lnTo>
                    <a:lnTo>
                      <a:pt x="200" y="17"/>
                    </a:lnTo>
                    <a:lnTo>
                      <a:pt x="215" y="29"/>
                    </a:lnTo>
                    <a:lnTo>
                      <a:pt x="217" y="45"/>
                    </a:lnTo>
                    <a:lnTo>
                      <a:pt x="216" y="49"/>
                    </a:lnTo>
                    <a:lnTo>
                      <a:pt x="214" y="75"/>
                    </a:lnTo>
                    <a:lnTo>
                      <a:pt x="218" y="83"/>
                    </a:lnTo>
                    <a:lnTo>
                      <a:pt x="239" y="94"/>
                    </a:lnTo>
                    <a:lnTo>
                      <a:pt x="264" y="96"/>
                    </a:lnTo>
                    <a:lnTo>
                      <a:pt x="280" y="94"/>
                    </a:lnTo>
                    <a:lnTo>
                      <a:pt x="293" y="96"/>
                    </a:lnTo>
                    <a:lnTo>
                      <a:pt x="320" y="104"/>
                    </a:lnTo>
                    <a:lnTo>
                      <a:pt x="327" y="113"/>
                    </a:lnTo>
                    <a:lnTo>
                      <a:pt x="360" y="109"/>
                    </a:lnTo>
                    <a:lnTo>
                      <a:pt x="370" y="113"/>
                    </a:lnTo>
                    <a:lnTo>
                      <a:pt x="375" y="116"/>
                    </a:lnTo>
                    <a:lnTo>
                      <a:pt x="392" y="118"/>
                    </a:lnTo>
                    <a:lnTo>
                      <a:pt x="400" y="117"/>
                    </a:lnTo>
                    <a:lnTo>
                      <a:pt x="411" y="112"/>
                    </a:lnTo>
                    <a:lnTo>
                      <a:pt x="420" y="112"/>
                    </a:lnTo>
                    <a:lnTo>
                      <a:pt x="430" y="114"/>
                    </a:lnTo>
                    <a:lnTo>
                      <a:pt x="438" y="112"/>
                    </a:lnTo>
                    <a:lnTo>
                      <a:pt x="445" y="112"/>
                    </a:lnTo>
                    <a:lnTo>
                      <a:pt x="451" y="114"/>
                    </a:lnTo>
                    <a:lnTo>
                      <a:pt x="460" y="115"/>
                    </a:lnTo>
                    <a:lnTo>
                      <a:pt x="468" y="117"/>
                    </a:lnTo>
                    <a:lnTo>
                      <a:pt x="475" y="117"/>
                    </a:lnTo>
                    <a:lnTo>
                      <a:pt x="485" y="113"/>
                    </a:lnTo>
                    <a:lnTo>
                      <a:pt x="628" y="146"/>
                    </a:lnTo>
                    <a:lnTo>
                      <a:pt x="629" y="155"/>
                    </a:lnTo>
                    <a:lnTo>
                      <a:pt x="636" y="165"/>
                    </a:lnTo>
                    <a:lnTo>
                      <a:pt x="643" y="166"/>
                    </a:lnTo>
                    <a:lnTo>
                      <a:pt x="650" y="173"/>
                    </a:lnTo>
                    <a:lnTo>
                      <a:pt x="652" y="187"/>
                    </a:lnTo>
                    <a:lnTo>
                      <a:pt x="617" y="241"/>
                    </a:lnTo>
                    <a:lnTo>
                      <a:pt x="611" y="247"/>
                    </a:lnTo>
                    <a:lnTo>
                      <a:pt x="611" y="254"/>
                    </a:lnTo>
                    <a:lnTo>
                      <a:pt x="603" y="262"/>
                    </a:lnTo>
                    <a:lnTo>
                      <a:pt x="592" y="268"/>
                    </a:lnTo>
                    <a:lnTo>
                      <a:pt x="573" y="296"/>
                    </a:lnTo>
                    <a:lnTo>
                      <a:pt x="570" y="308"/>
                    </a:lnTo>
                    <a:lnTo>
                      <a:pt x="572" y="314"/>
                    </a:lnTo>
                    <a:lnTo>
                      <a:pt x="584" y="320"/>
                    </a:lnTo>
                    <a:lnTo>
                      <a:pt x="589" y="328"/>
                    </a:lnTo>
                    <a:lnTo>
                      <a:pt x="586" y="333"/>
                    </a:lnTo>
                    <a:lnTo>
                      <a:pt x="585" y="337"/>
                    </a:lnTo>
                    <a:lnTo>
                      <a:pt x="583" y="338"/>
                    </a:lnTo>
                    <a:lnTo>
                      <a:pt x="582" y="350"/>
                    </a:lnTo>
                    <a:lnTo>
                      <a:pt x="572" y="363"/>
                    </a:lnTo>
                    <a:lnTo>
                      <a:pt x="532" y="544"/>
                    </a:lnTo>
                    <a:lnTo>
                      <a:pt x="313" y="493"/>
                    </a:lnTo>
                    <a:lnTo>
                      <a:pt x="9" y="409"/>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36" name="Freeform 19"/>
              <p:cNvSpPr>
                <a:spLocks/>
              </p:cNvSpPr>
              <p:nvPr>
                <p:custDataLst>
                  <p:tags r:id="rId32"/>
                </p:custDataLst>
              </p:nvPr>
            </p:nvSpPr>
            <p:spPr bwMode="auto">
              <a:xfrm>
                <a:off x="3184525" y="1524000"/>
                <a:ext cx="787400" cy="574675"/>
              </a:xfrm>
              <a:custGeom>
                <a:avLst/>
                <a:gdLst>
                  <a:gd name="T0" fmla="*/ 483 w 540"/>
                  <a:gd name="T1" fmla="*/ 378 h 395"/>
                  <a:gd name="T2" fmla="*/ 481 w 540"/>
                  <a:gd name="T3" fmla="*/ 395 h 395"/>
                  <a:gd name="T4" fmla="*/ 328 w 540"/>
                  <a:gd name="T5" fmla="*/ 366 h 395"/>
                  <a:gd name="T6" fmla="*/ 313 w 540"/>
                  <a:gd name="T7" fmla="*/ 364 h 395"/>
                  <a:gd name="T8" fmla="*/ 298 w 540"/>
                  <a:gd name="T9" fmla="*/ 361 h 395"/>
                  <a:gd name="T10" fmla="*/ 283 w 540"/>
                  <a:gd name="T11" fmla="*/ 363 h 395"/>
                  <a:gd name="T12" fmla="*/ 264 w 540"/>
                  <a:gd name="T13" fmla="*/ 361 h 395"/>
                  <a:gd name="T14" fmla="*/ 245 w 540"/>
                  <a:gd name="T15" fmla="*/ 367 h 395"/>
                  <a:gd name="T16" fmla="*/ 223 w 540"/>
                  <a:gd name="T17" fmla="*/ 362 h 395"/>
                  <a:gd name="T18" fmla="*/ 180 w 540"/>
                  <a:gd name="T19" fmla="*/ 362 h 395"/>
                  <a:gd name="T20" fmla="*/ 146 w 540"/>
                  <a:gd name="T21" fmla="*/ 345 h 395"/>
                  <a:gd name="T22" fmla="*/ 117 w 540"/>
                  <a:gd name="T23" fmla="*/ 345 h 395"/>
                  <a:gd name="T24" fmla="*/ 71 w 540"/>
                  <a:gd name="T25" fmla="*/ 332 h 395"/>
                  <a:gd name="T26" fmla="*/ 69 w 540"/>
                  <a:gd name="T27" fmla="*/ 298 h 395"/>
                  <a:gd name="T28" fmla="*/ 68 w 540"/>
                  <a:gd name="T29" fmla="*/ 278 h 395"/>
                  <a:gd name="T30" fmla="*/ 41 w 540"/>
                  <a:gd name="T31" fmla="*/ 265 h 395"/>
                  <a:gd name="T32" fmla="*/ 33 w 540"/>
                  <a:gd name="T33" fmla="*/ 255 h 395"/>
                  <a:gd name="T34" fmla="*/ 19 w 540"/>
                  <a:gd name="T35" fmla="*/ 248 h 395"/>
                  <a:gd name="T36" fmla="*/ 2 w 540"/>
                  <a:gd name="T37" fmla="*/ 239 h 395"/>
                  <a:gd name="T38" fmla="*/ 0 w 540"/>
                  <a:gd name="T39" fmla="*/ 234 h 395"/>
                  <a:gd name="T40" fmla="*/ 5 w 540"/>
                  <a:gd name="T41" fmla="*/ 217 h 395"/>
                  <a:gd name="T42" fmla="*/ 5 w 540"/>
                  <a:gd name="T43" fmla="*/ 209 h 395"/>
                  <a:gd name="T44" fmla="*/ 9 w 540"/>
                  <a:gd name="T45" fmla="*/ 209 h 395"/>
                  <a:gd name="T46" fmla="*/ 9 w 540"/>
                  <a:gd name="T47" fmla="*/ 220 h 395"/>
                  <a:gd name="T48" fmla="*/ 9 w 540"/>
                  <a:gd name="T49" fmla="*/ 226 h 395"/>
                  <a:gd name="T50" fmla="*/ 18 w 540"/>
                  <a:gd name="T51" fmla="*/ 214 h 395"/>
                  <a:gd name="T52" fmla="*/ 22 w 540"/>
                  <a:gd name="T53" fmla="*/ 204 h 395"/>
                  <a:gd name="T54" fmla="*/ 13 w 540"/>
                  <a:gd name="T55" fmla="*/ 196 h 395"/>
                  <a:gd name="T56" fmla="*/ 15 w 540"/>
                  <a:gd name="T57" fmla="*/ 179 h 395"/>
                  <a:gd name="T58" fmla="*/ 22 w 540"/>
                  <a:gd name="T59" fmla="*/ 178 h 395"/>
                  <a:gd name="T60" fmla="*/ 25 w 540"/>
                  <a:gd name="T61" fmla="*/ 170 h 395"/>
                  <a:gd name="T62" fmla="*/ 23 w 540"/>
                  <a:gd name="T63" fmla="*/ 166 h 395"/>
                  <a:gd name="T64" fmla="*/ 16 w 540"/>
                  <a:gd name="T65" fmla="*/ 159 h 395"/>
                  <a:gd name="T66" fmla="*/ 18 w 540"/>
                  <a:gd name="T67" fmla="*/ 140 h 395"/>
                  <a:gd name="T68" fmla="*/ 16 w 540"/>
                  <a:gd name="T69" fmla="*/ 122 h 395"/>
                  <a:gd name="T70" fmla="*/ 20 w 540"/>
                  <a:gd name="T71" fmla="*/ 92 h 395"/>
                  <a:gd name="T72" fmla="*/ 12 w 540"/>
                  <a:gd name="T73" fmla="*/ 45 h 395"/>
                  <a:gd name="T74" fmla="*/ 17 w 540"/>
                  <a:gd name="T75" fmla="*/ 20 h 395"/>
                  <a:gd name="T76" fmla="*/ 94 w 540"/>
                  <a:gd name="T77" fmla="*/ 70 h 395"/>
                  <a:gd name="T78" fmla="*/ 127 w 540"/>
                  <a:gd name="T79" fmla="*/ 83 h 395"/>
                  <a:gd name="T80" fmla="*/ 141 w 540"/>
                  <a:gd name="T81" fmla="*/ 86 h 395"/>
                  <a:gd name="T82" fmla="*/ 147 w 540"/>
                  <a:gd name="T83" fmla="*/ 117 h 395"/>
                  <a:gd name="T84" fmla="*/ 137 w 540"/>
                  <a:gd name="T85" fmla="*/ 128 h 395"/>
                  <a:gd name="T86" fmla="*/ 134 w 540"/>
                  <a:gd name="T87" fmla="*/ 148 h 395"/>
                  <a:gd name="T88" fmla="*/ 134 w 540"/>
                  <a:gd name="T89" fmla="*/ 158 h 395"/>
                  <a:gd name="T90" fmla="*/ 132 w 540"/>
                  <a:gd name="T91" fmla="*/ 166 h 395"/>
                  <a:gd name="T92" fmla="*/ 146 w 540"/>
                  <a:gd name="T93" fmla="*/ 165 h 395"/>
                  <a:gd name="T94" fmla="*/ 157 w 540"/>
                  <a:gd name="T95" fmla="*/ 138 h 395"/>
                  <a:gd name="T96" fmla="*/ 174 w 540"/>
                  <a:gd name="T97" fmla="*/ 114 h 395"/>
                  <a:gd name="T98" fmla="*/ 169 w 540"/>
                  <a:gd name="T99" fmla="*/ 88 h 395"/>
                  <a:gd name="T100" fmla="*/ 158 w 540"/>
                  <a:gd name="T101" fmla="*/ 55 h 395"/>
                  <a:gd name="T102" fmla="*/ 167 w 540"/>
                  <a:gd name="T103" fmla="*/ 55 h 395"/>
                  <a:gd name="T104" fmla="*/ 173 w 540"/>
                  <a:gd name="T105" fmla="*/ 28 h 395"/>
                  <a:gd name="T106" fmla="*/ 163 w 540"/>
                  <a:gd name="T107" fmla="*/ 18 h 395"/>
                  <a:gd name="T108" fmla="*/ 269 w 540"/>
                  <a:gd name="T109" fmla="*/ 30 h 395"/>
                  <a:gd name="T110" fmla="*/ 540 w 540"/>
                  <a:gd name="T111" fmla="*/ 98 h 395"/>
                  <a:gd name="T112" fmla="*/ 480 w 540"/>
                  <a:gd name="T113" fmla="*/ 355 h 395"/>
                  <a:gd name="T114" fmla="*/ 485 w 540"/>
                  <a:gd name="T115" fmla="*/ 37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0" h="395">
                    <a:moveTo>
                      <a:pt x="485" y="372"/>
                    </a:moveTo>
                    <a:lnTo>
                      <a:pt x="483" y="378"/>
                    </a:lnTo>
                    <a:lnTo>
                      <a:pt x="480" y="382"/>
                    </a:lnTo>
                    <a:lnTo>
                      <a:pt x="481" y="395"/>
                    </a:lnTo>
                    <a:lnTo>
                      <a:pt x="338" y="362"/>
                    </a:lnTo>
                    <a:lnTo>
                      <a:pt x="328" y="366"/>
                    </a:lnTo>
                    <a:lnTo>
                      <a:pt x="321" y="366"/>
                    </a:lnTo>
                    <a:lnTo>
                      <a:pt x="313" y="364"/>
                    </a:lnTo>
                    <a:lnTo>
                      <a:pt x="304" y="363"/>
                    </a:lnTo>
                    <a:lnTo>
                      <a:pt x="298" y="361"/>
                    </a:lnTo>
                    <a:lnTo>
                      <a:pt x="291" y="361"/>
                    </a:lnTo>
                    <a:lnTo>
                      <a:pt x="283" y="363"/>
                    </a:lnTo>
                    <a:lnTo>
                      <a:pt x="273" y="361"/>
                    </a:lnTo>
                    <a:lnTo>
                      <a:pt x="264" y="361"/>
                    </a:lnTo>
                    <a:lnTo>
                      <a:pt x="253" y="366"/>
                    </a:lnTo>
                    <a:lnTo>
                      <a:pt x="245" y="367"/>
                    </a:lnTo>
                    <a:lnTo>
                      <a:pt x="228" y="365"/>
                    </a:lnTo>
                    <a:lnTo>
                      <a:pt x="223" y="362"/>
                    </a:lnTo>
                    <a:lnTo>
                      <a:pt x="213" y="358"/>
                    </a:lnTo>
                    <a:lnTo>
                      <a:pt x="180" y="362"/>
                    </a:lnTo>
                    <a:lnTo>
                      <a:pt x="173" y="353"/>
                    </a:lnTo>
                    <a:lnTo>
                      <a:pt x="146" y="345"/>
                    </a:lnTo>
                    <a:lnTo>
                      <a:pt x="133" y="343"/>
                    </a:lnTo>
                    <a:lnTo>
                      <a:pt x="117" y="345"/>
                    </a:lnTo>
                    <a:lnTo>
                      <a:pt x="92" y="343"/>
                    </a:lnTo>
                    <a:lnTo>
                      <a:pt x="71" y="332"/>
                    </a:lnTo>
                    <a:lnTo>
                      <a:pt x="67" y="324"/>
                    </a:lnTo>
                    <a:lnTo>
                      <a:pt x="69" y="298"/>
                    </a:lnTo>
                    <a:lnTo>
                      <a:pt x="70" y="294"/>
                    </a:lnTo>
                    <a:lnTo>
                      <a:pt x="68" y="278"/>
                    </a:lnTo>
                    <a:lnTo>
                      <a:pt x="53" y="266"/>
                    </a:lnTo>
                    <a:lnTo>
                      <a:pt x="41" y="265"/>
                    </a:lnTo>
                    <a:lnTo>
                      <a:pt x="40" y="262"/>
                    </a:lnTo>
                    <a:lnTo>
                      <a:pt x="33" y="255"/>
                    </a:lnTo>
                    <a:lnTo>
                      <a:pt x="21" y="250"/>
                    </a:lnTo>
                    <a:lnTo>
                      <a:pt x="19" y="248"/>
                    </a:lnTo>
                    <a:lnTo>
                      <a:pt x="6" y="240"/>
                    </a:lnTo>
                    <a:lnTo>
                      <a:pt x="2" y="239"/>
                    </a:lnTo>
                    <a:lnTo>
                      <a:pt x="0" y="238"/>
                    </a:lnTo>
                    <a:lnTo>
                      <a:pt x="0" y="234"/>
                    </a:lnTo>
                    <a:lnTo>
                      <a:pt x="3" y="222"/>
                    </a:lnTo>
                    <a:lnTo>
                      <a:pt x="5" y="217"/>
                    </a:lnTo>
                    <a:lnTo>
                      <a:pt x="5" y="212"/>
                    </a:lnTo>
                    <a:lnTo>
                      <a:pt x="5" y="209"/>
                    </a:lnTo>
                    <a:lnTo>
                      <a:pt x="8" y="208"/>
                    </a:lnTo>
                    <a:lnTo>
                      <a:pt x="9" y="209"/>
                    </a:lnTo>
                    <a:lnTo>
                      <a:pt x="10" y="216"/>
                    </a:lnTo>
                    <a:lnTo>
                      <a:pt x="9" y="220"/>
                    </a:lnTo>
                    <a:lnTo>
                      <a:pt x="9" y="222"/>
                    </a:lnTo>
                    <a:lnTo>
                      <a:pt x="9" y="226"/>
                    </a:lnTo>
                    <a:lnTo>
                      <a:pt x="19" y="217"/>
                    </a:lnTo>
                    <a:lnTo>
                      <a:pt x="18" y="214"/>
                    </a:lnTo>
                    <a:lnTo>
                      <a:pt x="18" y="209"/>
                    </a:lnTo>
                    <a:lnTo>
                      <a:pt x="22" y="204"/>
                    </a:lnTo>
                    <a:lnTo>
                      <a:pt x="19" y="198"/>
                    </a:lnTo>
                    <a:lnTo>
                      <a:pt x="13" y="196"/>
                    </a:lnTo>
                    <a:lnTo>
                      <a:pt x="13" y="181"/>
                    </a:lnTo>
                    <a:lnTo>
                      <a:pt x="15" y="179"/>
                    </a:lnTo>
                    <a:lnTo>
                      <a:pt x="21" y="181"/>
                    </a:lnTo>
                    <a:lnTo>
                      <a:pt x="22" y="178"/>
                    </a:lnTo>
                    <a:lnTo>
                      <a:pt x="33" y="176"/>
                    </a:lnTo>
                    <a:lnTo>
                      <a:pt x="25" y="170"/>
                    </a:lnTo>
                    <a:lnTo>
                      <a:pt x="25" y="168"/>
                    </a:lnTo>
                    <a:lnTo>
                      <a:pt x="23" y="166"/>
                    </a:lnTo>
                    <a:lnTo>
                      <a:pt x="16" y="170"/>
                    </a:lnTo>
                    <a:lnTo>
                      <a:pt x="16" y="159"/>
                    </a:lnTo>
                    <a:lnTo>
                      <a:pt x="16" y="153"/>
                    </a:lnTo>
                    <a:lnTo>
                      <a:pt x="18" y="140"/>
                    </a:lnTo>
                    <a:lnTo>
                      <a:pt x="17" y="130"/>
                    </a:lnTo>
                    <a:lnTo>
                      <a:pt x="16" y="122"/>
                    </a:lnTo>
                    <a:lnTo>
                      <a:pt x="18" y="101"/>
                    </a:lnTo>
                    <a:lnTo>
                      <a:pt x="20" y="92"/>
                    </a:lnTo>
                    <a:lnTo>
                      <a:pt x="11" y="64"/>
                    </a:lnTo>
                    <a:lnTo>
                      <a:pt x="12" y="45"/>
                    </a:lnTo>
                    <a:lnTo>
                      <a:pt x="15" y="34"/>
                    </a:lnTo>
                    <a:lnTo>
                      <a:pt x="17" y="20"/>
                    </a:lnTo>
                    <a:lnTo>
                      <a:pt x="68" y="55"/>
                    </a:lnTo>
                    <a:lnTo>
                      <a:pt x="94" y="70"/>
                    </a:lnTo>
                    <a:lnTo>
                      <a:pt x="115" y="76"/>
                    </a:lnTo>
                    <a:lnTo>
                      <a:pt x="127" y="83"/>
                    </a:lnTo>
                    <a:lnTo>
                      <a:pt x="137" y="83"/>
                    </a:lnTo>
                    <a:lnTo>
                      <a:pt x="141" y="86"/>
                    </a:lnTo>
                    <a:lnTo>
                      <a:pt x="145" y="92"/>
                    </a:lnTo>
                    <a:lnTo>
                      <a:pt x="147" y="117"/>
                    </a:lnTo>
                    <a:lnTo>
                      <a:pt x="145" y="122"/>
                    </a:lnTo>
                    <a:lnTo>
                      <a:pt x="137" y="128"/>
                    </a:lnTo>
                    <a:lnTo>
                      <a:pt x="134" y="139"/>
                    </a:lnTo>
                    <a:lnTo>
                      <a:pt x="134" y="148"/>
                    </a:lnTo>
                    <a:lnTo>
                      <a:pt x="135" y="153"/>
                    </a:lnTo>
                    <a:lnTo>
                      <a:pt x="134" y="158"/>
                    </a:lnTo>
                    <a:lnTo>
                      <a:pt x="132" y="162"/>
                    </a:lnTo>
                    <a:lnTo>
                      <a:pt x="132" y="166"/>
                    </a:lnTo>
                    <a:lnTo>
                      <a:pt x="137" y="170"/>
                    </a:lnTo>
                    <a:lnTo>
                      <a:pt x="146" y="165"/>
                    </a:lnTo>
                    <a:lnTo>
                      <a:pt x="153" y="142"/>
                    </a:lnTo>
                    <a:lnTo>
                      <a:pt x="157" y="138"/>
                    </a:lnTo>
                    <a:lnTo>
                      <a:pt x="161" y="127"/>
                    </a:lnTo>
                    <a:lnTo>
                      <a:pt x="174" y="114"/>
                    </a:lnTo>
                    <a:lnTo>
                      <a:pt x="175" y="108"/>
                    </a:lnTo>
                    <a:lnTo>
                      <a:pt x="169" y="88"/>
                    </a:lnTo>
                    <a:lnTo>
                      <a:pt x="159" y="60"/>
                    </a:lnTo>
                    <a:lnTo>
                      <a:pt x="158" y="55"/>
                    </a:lnTo>
                    <a:lnTo>
                      <a:pt x="161" y="54"/>
                    </a:lnTo>
                    <a:lnTo>
                      <a:pt x="167" y="55"/>
                    </a:lnTo>
                    <a:lnTo>
                      <a:pt x="173" y="42"/>
                    </a:lnTo>
                    <a:lnTo>
                      <a:pt x="173" y="28"/>
                    </a:lnTo>
                    <a:lnTo>
                      <a:pt x="164" y="28"/>
                    </a:lnTo>
                    <a:lnTo>
                      <a:pt x="163" y="18"/>
                    </a:lnTo>
                    <a:lnTo>
                      <a:pt x="162" y="0"/>
                    </a:lnTo>
                    <a:lnTo>
                      <a:pt x="269" y="30"/>
                    </a:lnTo>
                    <a:lnTo>
                      <a:pt x="371" y="57"/>
                    </a:lnTo>
                    <a:lnTo>
                      <a:pt x="540" y="98"/>
                    </a:lnTo>
                    <a:lnTo>
                      <a:pt x="483" y="351"/>
                    </a:lnTo>
                    <a:lnTo>
                      <a:pt x="480" y="355"/>
                    </a:lnTo>
                    <a:lnTo>
                      <a:pt x="480" y="364"/>
                    </a:lnTo>
                    <a:lnTo>
                      <a:pt x="485" y="372"/>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37" name="Freeform 20"/>
              <p:cNvSpPr>
                <a:spLocks/>
              </p:cNvSpPr>
              <p:nvPr>
                <p:custDataLst>
                  <p:tags r:id="rId33"/>
                </p:custDataLst>
              </p:nvPr>
            </p:nvSpPr>
            <p:spPr bwMode="auto">
              <a:xfrm>
                <a:off x="3746500" y="1666875"/>
                <a:ext cx="704850" cy="1136650"/>
              </a:xfrm>
              <a:custGeom>
                <a:avLst/>
                <a:gdLst>
                  <a:gd name="T0" fmla="*/ 220 w 485"/>
                  <a:gd name="T1" fmla="*/ 13 h 781"/>
                  <a:gd name="T2" fmla="*/ 214 w 485"/>
                  <a:gd name="T3" fmla="*/ 137 h 781"/>
                  <a:gd name="T4" fmla="*/ 214 w 485"/>
                  <a:gd name="T5" fmla="*/ 164 h 781"/>
                  <a:gd name="T6" fmla="*/ 215 w 485"/>
                  <a:gd name="T7" fmla="*/ 175 h 781"/>
                  <a:gd name="T8" fmla="*/ 241 w 485"/>
                  <a:gd name="T9" fmla="*/ 203 h 781"/>
                  <a:gd name="T10" fmla="*/ 255 w 485"/>
                  <a:gd name="T11" fmla="*/ 243 h 781"/>
                  <a:gd name="T12" fmla="*/ 272 w 485"/>
                  <a:gd name="T13" fmla="*/ 256 h 781"/>
                  <a:gd name="T14" fmla="*/ 288 w 485"/>
                  <a:gd name="T15" fmla="*/ 267 h 781"/>
                  <a:gd name="T16" fmla="*/ 277 w 485"/>
                  <a:gd name="T17" fmla="*/ 305 h 781"/>
                  <a:gd name="T18" fmla="*/ 272 w 485"/>
                  <a:gd name="T19" fmla="*/ 316 h 781"/>
                  <a:gd name="T20" fmla="*/ 273 w 485"/>
                  <a:gd name="T21" fmla="*/ 333 h 781"/>
                  <a:gd name="T22" fmla="*/ 260 w 485"/>
                  <a:gd name="T23" fmla="*/ 350 h 781"/>
                  <a:gd name="T24" fmla="*/ 261 w 485"/>
                  <a:gd name="T25" fmla="*/ 365 h 781"/>
                  <a:gd name="T26" fmla="*/ 271 w 485"/>
                  <a:gd name="T27" fmla="*/ 388 h 781"/>
                  <a:gd name="T28" fmla="*/ 297 w 485"/>
                  <a:gd name="T29" fmla="*/ 368 h 781"/>
                  <a:gd name="T30" fmla="*/ 303 w 485"/>
                  <a:gd name="T31" fmla="*/ 368 h 781"/>
                  <a:gd name="T32" fmla="*/ 309 w 485"/>
                  <a:gd name="T33" fmla="*/ 378 h 781"/>
                  <a:gd name="T34" fmla="*/ 310 w 485"/>
                  <a:gd name="T35" fmla="*/ 394 h 781"/>
                  <a:gd name="T36" fmla="*/ 315 w 485"/>
                  <a:gd name="T37" fmla="*/ 428 h 781"/>
                  <a:gd name="T38" fmla="*/ 323 w 485"/>
                  <a:gd name="T39" fmla="*/ 446 h 781"/>
                  <a:gd name="T40" fmla="*/ 326 w 485"/>
                  <a:gd name="T41" fmla="*/ 468 h 781"/>
                  <a:gd name="T42" fmla="*/ 342 w 485"/>
                  <a:gd name="T43" fmla="*/ 477 h 781"/>
                  <a:gd name="T44" fmla="*/ 341 w 485"/>
                  <a:gd name="T45" fmla="*/ 497 h 781"/>
                  <a:gd name="T46" fmla="*/ 346 w 485"/>
                  <a:gd name="T47" fmla="*/ 512 h 781"/>
                  <a:gd name="T48" fmla="*/ 361 w 485"/>
                  <a:gd name="T49" fmla="*/ 508 h 781"/>
                  <a:gd name="T50" fmla="*/ 381 w 485"/>
                  <a:gd name="T51" fmla="*/ 512 h 781"/>
                  <a:gd name="T52" fmla="*/ 395 w 485"/>
                  <a:gd name="T53" fmla="*/ 506 h 781"/>
                  <a:gd name="T54" fmla="*/ 405 w 485"/>
                  <a:gd name="T55" fmla="*/ 509 h 781"/>
                  <a:gd name="T56" fmla="*/ 433 w 485"/>
                  <a:gd name="T57" fmla="*/ 515 h 781"/>
                  <a:gd name="T58" fmla="*/ 457 w 485"/>
                  <a:gd name="T59" fmla="*/ 513 h 781"/>
                  <a:gd name="T60" fmla="*/ 465 w 485"/>
                  <a:gd name="T61" fmla="*/ 498 h 781"/>
                  <a:gd name="T62" fmla="*/ 478 w 485"/>
                  <a:gd name="T63" fmla="*/ 521 h 781"/>
                  <a:gd name="T64" fmla="*/ 449 w 485"/>
                  <a:gd name="T65" fmla="*/ 781 h 781"/>
                  <a:gd name="T66" fmla="*/ 223 w 485"/>
                  <a:gd name="T67" fmla="*/ 741 h 781"/>
                  <a:gd name="T68" fmla="*/ 40 w 485"/>
                  <a:gd name="T69" fmla="*/ 514 h 781"/>
                  <a:gd name="T70" fmla="*/ 51 w 485"/>
                  <a:gd name="T71" fmla="*/ 489 h 781"/>
                  <a:gd name="T72" fmla="*/ 54 w 485"/>
                  <a:gd name="T73" fmla="*/ 484 h 781"/>
                  <a:gd name="T74" fmla="*/ 52 w 485"/>
                  <a:gd name="T75" fmla="*/ 471 h 781"/>
                  <a:gd name="T76" fmla="*/ 38 w 485"/>
                  <a:gd name="T77" fmla="*/ 459 h 781"/>
                  <a:gd name="T78" fmla="*/ 60 w 485"/>
                  <a:gd name="T79" fmla="*/ 419 h 781"/>
                  <a:gd name="T80" fmla="*/ 79 w 485"/>
                  <a:gd name="T81" fmla="*/ 405 h 781"/>
                  <a:gd name="T82" fmla="*/ 85 w 485"/>
                  <a:gd name="T83" fmla="*/ 392 h 781"/>
                  <a:gd name="T84" fmla="*/ 118 w 485"/>
                  <a:gd name="T85" fmla="*/ 324 h 781"/>
                  <a:gd name="T86" fmla="*/ 104 w 485"/>
                  <a:gd name="T87" fmla="*/ 316 h 781"/>
                  <a:gd name="T88" fmla="*/ 96 w 485"/>
                  <a:gd name="T89" fmla="*/ 297 h 781"/>
                  <a:gd name="T90" fmla="*/ 98 w 485"/>
                  <a:gd name="T91" fmla="*/ 280 h 781"/>
                  <a:gd name="T92" fmla="*/ 95 w 485"/>
                  <a:gd name="T93" fmla="*/ 266 h 781"/>
                  <a:gd name="T94" fmla="*/ 98 w 485"/>
                  <a:gd name="T95" fmla="*/ 25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5" h="781">
                    <a:moveTo>
                      <a:pt x="155" y="0"/>
                    </a:moveTo>
                    <a:lnTo>
                      <a:pt x="220" y="13"/>
                    </a:lnTo>
                    <a:lnTo>
                      <a:pt x="202" y="111"/>
                    </a:lnTo>
                    <a:lnTo>
                      <a:pt x="214" y="137"/>
                    </a:lnTo>
                    <a:lnTo>
                      <a:pt x="217" y="154"/>
                    </a:lnTo>
                    <a:lnTo>
                      <a:pt x="214" y="164"/>
                    </a:lnTo>
                    <a:lnTo>
                      <a:pt x="210" y="169"/>
                    </a:lnTo>
                    <a:lnTo>
                      <a:pt x="215" y="175"/>
                    </a:lnTo>
                    <a:lnTo>
                      <a:pt x="223" y="186"/>
                    </a:lnTo>
                    <a:lnTo>
                      <a:pt x="241" y="203"/>
                    </a:lnTo>
                    <a:lnTo>
                      <a:pt x="253" y="230"/>
                    </a:lnTo>
                    <a:lnTo>
                      <a:pt x="255" y="243"/>
                    </a:lnTo>
                    <a:lnTo>
                      <a:pt x="261" y="256"/>
                    </a:lnTo>
                    <a:lnTo>
                      <a:pt x="272" y="256"/>
                    </a:lnTo>
                    <a:lnTo>
                      <a:pt x="273" y="264"/>
                    </a:lnTo>
                    <a:lnTo>
                      <a:pt x="288" y="267"/>
                    </a:lnTo>
                    <a:lnTo>
                      <a:pt x="293" y="272"/>
                    </a:lnTo>
                    <a:lnTo>
                      <a:pt x="277" y="305"/>
                    </a:lnTo>
                    <a:lnTo>
                      <a:pt x="277" y="311"/>
                    </a:lnTo>
                    <a:lnTo>
                      <a:pt x="272" y="316"/>
                    </a:lnTo>
                    <a:lnTo>
                      <a:pt x="271" y="332"/>
                    </a:lnTo>
                    <a:lnTo>
                      <a:pt x="273" y="333"/>
                    </a:lnTo>
                    <a:lnTo>
                      <a:pt x="272" y="342"/>
                    </a:lnTo>
                    <a:lnTo>
                      <a:pt x="260" y="350"/>
                    </a:lnTo>
                    <a:lnTo>
                      <a:pt x="260" y="359"/>
                    </a:lnTo>
                    <a:lnTo>
                      <a:pt x="261" y="365"/>
                    </a:lnTo>
                    <a:lnTo>
                      <a:pt x="257" y="373"/>
                    </a:lnTo>
                    <a:lnTo>
                      <a:pt x="271" y="388"/>
                    </a:lnTo>
                    <a:lnTo>
                      <a:pt x="275" y="386"/>
                    </a:lnTo>
                    <a:lnTo>
                      <a:pt x="297" y="368"/>
                    </a:lnTo>
                    <a:lnTo>
                      <a:pt x="301" y="367"/>
                    </a:lnTo>
                    <a:lnTo>
                      <a:pt x="303" y="368"/>
                    </a:lnTo>
                    <a:lnTo>
                      <a:pt x="306" y="376"/>
                    </a:lnTo>
                    <a:lnTo>
                      <a:pt x="309" y="378"/>
                    </a:lnTo>
                    <a:lnTo>
                      <a:pt x="313" y="381"/>
                    </a:lnTo>
                    <a:lnTo>
                      <a:pt x="310" y="394"/>
                    </a:lnTo>
                    <a:lnTo>
                      <a:pt x="310" y="415"/>
                    </a:lnTo>
                    <a:lnTo>
                      <a:pt x="315" y="428"/>
                    </a:lnTo>
                    <a:lnTo>
                      <a:pt x="323" y="440"/>
                    </a:lnTo>
                    <a:lnTo>
                      <a:pt x="323" y="446"/>
                    </a:lnTo>
                    <a:lnTo>
                      <a:pt x="318" y="455"/>
                    </a:lnTo>
                    <a:lnTo>
                      <a:pt x="326" y="468"/>
                    </a:lnTo>
                    <a:lnTo>
                      <a:pt x="335" y="468"/>
                    </a:lnTo>
                    <a:lnTo>
                      <a:pt x="342" y="477"/>
                    </a:lnTo>
                    <a:lnTo>
                      <a:pt x="344" y="484"/>
                    </a:lnTo>
                    <a:lnTo>
                      <a:pt x="341" y="497"/>
                    </a:lnTo>
                    <a:lnTo>
                      <a:pt x="341" y="501"/>
                    </a:lnTo>
                    <a:lnTo>
                      <a:pt x="346" y="512"/>
                    </a:lnTo>
                    <a:lnTo>
                      <a:pt x="357" y="518"/>
                    </a:lnTo>
                    <a:lnTo>
                      <a:pt x="361" y="508"/>
                    </a:lnTo>
                    <a:lnTo>
                      <a:pt x="365" y="505"/>
                    </a:lnTo>
                    <a:lnTo>
                      <a:pt x="381" y="512"/>
                    </a:lnTo>
                    <a:lnTo>
                      <a:pt x="389" y="512"/>
                    </a:lnTo>
                    <a:lnTo>
                      <a:pt x="395" y="506"/>
                    </a:lnTo>
                    <a:lnTo>
                      <a:pt x="401" y="505"/>
                    </a:lnTo>
                    <a:lnTo>
                      <a:pt x="405" y="509"/>
                    </a:lnTo>
                    <a:lnTo>
                      <a:pt x="424" y="510"/>
                    </a:lnTo>
                    <a:lnTo>
                      <a:pt x="433" y="515"/>
                    </a:lnTo>
                    <a:lnTo>
                      <a:pt x="436" y="513"/>
                    </a:lnTo>
                    <a:lnTo>
                      <a:pt x="457" y="513"/>
                    </a:lnTo>
                    <a:lnTo>
                      <a:pt x="456" y="505"/>
                    </a:lnTo>
                    <a:lnTo>
                      <a:pt x="465" y="498"/>
                    </a:lnTo>
                    <a:lnTo>
                      <a:pt x="475" y="509"/>
                    </a:lnTo>
                    <a:lnTo>
                      <a:pt x="478" y="521"/>
                    </a:lnTo>
                    <a:lnTo>
                      <a:pt x="485" y="528"/>
                    </a:lnTo>
                    <a:lnTo>
                      <a:pt x="449" y="781"/>
                    </a:lnTo>
                    <a:lnTo>
                      <a:pt x="448" y="781"/>
                    </a:lnTo>
                    <a:lnTo>
                      <a:pt x="223" y="741"/>
                    </a:lnTo>
                    <a:lnTo>
                      <a:pt x="0" y="695"/>
                    </a:lnTo>
                    <a:lnTo>
                      <a:pt x="40" y="514"/>
                    </a:lnTo>
                    <a:lnTo>
                      <a:pt x="50" y="501"/>
                    </a:lnTo>
                    <a:lnTo>
                      <a:pt x="51" y="489"/>
                    </a:lnTo>
                    <a:lnTo>
                      <a:pt x="53" y="488"/>
                    </a:lnTo>
                    <a:lnTo>
                      <a:pt x="54" y="484"/>
                    </a:lnTo>
                    <a:lnTo>
                      <a:pt x="57" y="479"/>
                    </a:lnTo>
                    <a:lnTo>
                      <a:pt x="52" y="471"/>
                    </a:lnTo>
                    <a:lnTo>
                      <a:pt x="40" y="465"/>
                    </a:lnTo>
                    <a:lnTo>
                      <a:pt x="38" y="459"/>
                    </a:lnTo>
                    <a:lnTo>
                      <a:pt x="41" y="447"/>
                    </a:lnTo>
                    <a:lnTo>
                      <a:pt x="60" y="419"/>
                    </a:lnTo>
                    <a:lnTo>
                      <a:pt x="71" y="413"/>
                    </a:lnTo>
                    <a:lnTo>
                      <a:pt x="79" y="405"/>
                    </a:lnTo>
                    <a:lnTo>
                      <a:pt x="79" y="398"/>
                    </a:lnTo>
                    <a:lnTo>
                      <a:pt x="85" y="392"/>
                    </a:lnTo>
                    <a:lnTo>
                      <a:pt x="120" y="338"/>
                    </a:lnTo>
                    <a:lnTo>
                      <a:pt x="118" y="324"/>
                    </a:lnTo>
                    <a:lnTo>
                      <a:pt x="111" y="317"/>
                    </a:lnTo>
                    <a:lnTo>
                      <a:pt x="104" y="316"/>
                    </a:lnTo>
                    <a:lnTo>
                      <a:pt x="97" y="306"/>
                    </a:lnTo>
                    <a:lnTo>
                      <a:pt x="96" y="297"/>
                    </a:lnTo>
                    <a:lnTo>
                      <a:pt x="95" y="284"/>
                    </a:lnTo>
                    <a:lnTo>
                      <a:pt x="98" y="280"/>
                    </a:lnTo>
                    <a:lnTo>
                      <a:pt x="100" y="274"/>
                    </a:lnTo>
                    <a:lnTo>
                      <a:pt x="95" y="266"/>
                    </a:lnTo>
                    <a:lnTo>
                      <a:pt x="95" y="257"/>
                    </a:lnTo>
                    <a:lnTo>
                      <a:pt x="98" y="253"/>
                    </a:lnTo>
                    <a:lnTo>
                      <a:pt x="155"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38" name="Freeform 21"/>
              <p:cNvSpPr>
                <a:spLocks/>
              </p:cNvSpPr>
              <p:nvPr>
                <p:custDataLst>
                  <p:tags r:id="rId34"/>
                </p:custDataLst>
              </p:nvPr>
            </p:nvSpPr>
            <p:spPr bwMode="auto">
              <a:xfrm>
                <a:off x="4040188" y="1685925"/>
                <a:ext cx="1208087" cy="765175"/>
              </a:xfrm>
              <a:custGeom>
                <a:avLst/>
                <a:gdLst>
                  <a:gd name="T0" fmla="*/ 291 w 830"/>
                  <a:gd name="T1" fmla="*/ 463 h 525"/>
                  <a:gd name="T2" fmla="*/ 276 w 830"/>
                  <a:gd name="T3" fmla="*/ 508 h 525"/>
                  <a:gd name="T4" fmla="*/ 263 w 830"/>
                  <a:gd name="T5" fmla="*/ 485 h 525"/>
                  <a:gd name="T6" fmla="*/ 255 w 830"/>
                  <a:gd name="T7" fmla="*/ 500 h 525"/>
                  <a:gd name="T8" fmla="*/ 231 w 830"/>
                  <a:gd name="T9" fmla="*/ 502 h 525"/>
                  <a:gd name="T10" fmla="*/ 203 w 830"/>
                  <a:gd name="T11" fmla="*/ 496 h 525"/>
                  <a:gd name="T12" fmla="*/ 193 w 830"/>
                  <a:gd name="T13" fmla="*/ 493 h 525"/>
                  <a:gd name="T14" fmla="*/ 179 w 830"/>
                  <a:gd name="T15" fmla="*/ 499 h 525"/>
                  <a:gd name="T16" fmla="*/ 159 w 830"/>
                  <a:gd name="T17" fmla="*/ 495 h 525"/>
                  <a:gd name="T18" fmla="*/ 144 w 830"/>
                  <a:gd name="T19" fmla="*/ 499 h 525"/>
                  <a:gd name="T20" fmla="*/ 139 w 830"/>
                  <a:gd name="T21" fmla="*/ 484 h 525"/>
                  <a:gd name="T22" fmla="*/ 140 w 830"/>
                  <a:gd name="T23" fmla="*/ 464 h 525"/>
                  <a:gd name="T24" fmla="*/ 124 w 830"/>
                  <a:gd name="T25" fmla="*/ 455 h 525"/>
                  <a:gd name="T26" fmla="*/ 121 w 830"/>
                  <a:gd name="T27" fmla="*/ 433 h 525"/>
                  <a:gd name="T28" fmla="*/ 113 w 830"/>
                  <a:gd name="T29" fmla="*/ 415 h 525"/>
                  <a:gd name="T30" fmla="*/ 108 w 830"/>
                  <a:gd name="T31" fmla="*/ 381 h 525"/>
                  <a:gd name="T32" fmla="*/ 107 w 830"/>
                  <a:gd name="T33" fmla="*/ 365 h 525"/>
                  <a:gd name="T34" fmla="*/ 101 w 830"/>
                  <a:gd name="T35" fmla="*/ 355 h 525"/>
                  <a:gd name="T36" fmla="*/ 95 w 830"/>
                  <a:gd name="T37" fmla="*/ 355 h 525"/>
                  <a:gd name="T38" fmla="*/ 69 w 830"/>
                  <a:gd name="T39" fmla="*/ 375 h 525"/>
                  <a:gd name="T40" fmla="*/ 59 w 830"/>
                  <a:gd name="T41" fmla="*/ 352 h 525"/>
                  <a:gd name="T42" fmla="*/ 58 w 830"/>
                  <a:gd name="T43" fmla="*/ 337 h 525"/>
                  <a:gd name="T44" fmla="*/ 71 w 830"/>
                  <a:gd name="T45" fmla="*/ 320 h 525"/>
                  <a:gd name="T46" fmla="*/ 70 w 830"/>
                  <a:gd name="T47" fmla="*/ 303 h 525"/>
                  <a:gd name="T48" fmla="*/ 75 w 830"/>
                  <a:gd name="T49" fmla="*/ 292 h 525"/>
                  <a:gd name="T50" fmla="*/ 86 w 830"/>
                  <a:gd name="T51" fmla="*/ 254 h 525"/>
                  <a:gd name="T52" fmla="*/ 70 w 830"/>
                  <a:gd name="T53" fmla="*/ 243 h 525"/>
                  <a:gd name="T54" fmla="*/ 53 w 830"/>
                  <a:gd name="T55" fmla="*/ 230 h 525"/>
                  <a:gd name="T56" fmla="*/ 39 w 830"/>
                  <a:gd name="T57" fmla="*/ 190 h 525"/>
                  <a:gd name="T58" fmla="*/ 13 w 830"/>
                  <a:gd name="T59" fmla="*/ 162 h 525"/>
                  <a:gd name="T60" fmla="*/ 12 w 830"/>
                  <a:gd name="T61" fmla="*/ 151 h 525"/>
                  <a:gd name="T62" fmla="*/ 12 w 830"/>
                  <a:gd name="T63" fmla="*/ 124 h 525"/>
                  <a:gd name="T64" fmla="*/ 18 w 830"/>
                  <a:gd name="T65" fmla="*/ 0 h 525"/>
                  <a:gd name="T66" fmla="*/ 297 w 830"/>
                  <a:gd name="T67" fmla="*/ 47 h 525"/>
                  <a:gd name="T68" fmla="*/ 830 w 830"/>
                  <a:gd name="T69" fmla="*/ 116 h 525"/>
                  <a:gd name="T70" fmla="*/ 795 w 830"/>
                  <a:gd name="T7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0" h="525">
                    <a:moveTo>
                      <a:pt x="795" y="525"/>
                    </a:moveTo>
                    <a:lnTo>
                      <a:pt x="291" y="463"/>
                    </a:lnTo>
                    <a:lnTo>
                      <a:pt x="283" y="515"/>
                    </a:lnTo>
                    <a:lnTo>
                      <a:pt x="276" y="508"/>
                    </a:lnTo>
                    <a:lnTo>
                      <a:pt x="273" y="496"/>
                    </a:lnTo>
                    <a:lnTo>
                      <a:pt x="263" y="485"/>
                    </a:lnTo>
                    <a:lnTo>
                      <a:pt x="254" y="492"/>
                    </a:lnTo>
                    <a:lnTo>
                      <a:pt x="255" y="500"/>
                    </a:lnTo>
                    <a:lnTo>
                      <a:pt x="234" y="500"/>
                    </a:lnTo>
                    <a:lnTo>
                      <a:pt x="231" y="502"/>
                    </a:lnTo>
                    <a:lnTo>
                      <a:pt x="222" y="497"/>
                    </a:lnTo>
                    <a:lnTo>
                      <a:pt x="203" y="496"/>
                    </a:lnTo>
                    <a:lnTo>
                      <a:pt x="199" y="492"/>
                    </a:lnTo>
                    <a:lnTo>
                      <a:pt x="193" y="493"/>
                    </a:lnTo>
                    <a:lnTo>
                      <a:pt x="187" y="499"/>
                    </a:lnTo>
                    <a:lnTo>
                      <a:pt x="179" y="499"/>
                    </a:lnTo>
                    <a:lnTo>
                      <a:pt x="163" y="492"/>
                    </a:lnTo>
                    <a:lnTo>
                      <a:pt x="159" y="495"/>
                    </a:lnTo>
                    <a:lnTo>
                      <a:pt x="155" y="505"/>
                    </a:lnTo>
                    <a:lnTo>
                      <a:pt x="144" y="499"/>
                    </a:lnTo>
                    <a:lnTo>
                      <a:pt x="139" y="488"/>
                    </a:lnTo>
                    <a:lnTo>
                      <a:pt x="139" y="484"/>
                    </a:lnTo>
                    <a:lnTo>
                      <a:pt x="142" y="471"/>
                    </a:lnTo>
                    <a:lnTo>
                      <a:pt x="140" y="464"/>
                    </a:lnTo>
                    <a:lnTo>
                      <a:pt x="133" y="455"/>
                    </a:lnTo>
                    <a:lnTo>
                      <a:pt x="124" y="455"/>
                    </a:lnTo>
                    <a:lnTo>
                      <a:pt x="116" y="442"/>
                    </a:lnTo>
                    <a:lnTo>
                      <a:pt x="121" y="433"/>
                    </a:lnTo>
                    <a:lnTo>
                      <a:pt x="121" y="427"/>
                    </a:lnTo>
                    <a:lnTo>
                      <a:pt x="113" y="415"/>
                    </a:lnTo>
                    <a:lnTo>
                      <a:pt x="108" y="402"/>
                    </a:lnTo>
                    <a:lnTo>
                      <a:pt x="108" y="381"/>
                    </a:lnTo>
                    <a:lnTo>
                      <a:pt x="111" y="368"/>
                    </a:lnTo>
                    <a:lnTo>
                      <a:pt x="107" y="365"/>
                    </a:lnTo>
                    <a:lnTo>
                      <a:pt x="104" y="363"/>
                    </a:lnTo>
                    <a:lnTo>
                      <a:pt x="101" y="355"/>
                    </a:lnTo>
                    <a:lnTo>
                      <a:pt x="99" y="354"/>
                    </a:lnTo>
                    <a:lnTo>
                      <a:pt x="95" y="355"/>
                    </a:lnTo>
                    <a:lnTo>
                      <a:pt x="73" y="373"/>
                    </a:lnTo>
                    <a:lnTo>
                      <a:pt x="69" y="375"/>
                    </a:lnTo>
                    <a:lnTo>
                      <a:pt x="55" y="360"/>
                    </a:lnTo>
                    <a:lnTo>
                      <a:pt x="59" y="352"/>
                    </a:lnTo>
                    <a:lnTo>
                      <a:pt x="58" y="346"/>
                    </a:lnTo>
                    <a:lnTo>
                      <a:pt x="58" y="337"/>
                    </a:lnTo>
                    <a:lnTo>
                      <a:pt x="70" y="329"/>
                    </a:lnTo>
                    <a:lnTo>
                      <a:pt x="71" y="320"/>
                    </a:lnTo>
                    <a:lnTo>
                      <a:pt x="69" y="319"/>
                    </a:lnTo>
                    <a:lnTo>
                      <a:pt x="70" y="303"/>
                    </a:lnTo>
                    <a:lnTo>
                      <a:pt x="75" y="298"/>
                    </a:lnTo>
                    <a:lnTo>
                      <a:pt x="75" y="292"/>
                    </a:lnTo>
                    <a:lnTo>
                      <a:pt x="91" y="259"/>
                    </a:lnTo>
                    <a:lnTo>
                      <a:pt x="86" y="254"/>
                    </a:lnTo>
                    <a:lnTo>
                      <a:pt x="71" y="251"/>
                    </a:lnTo>
                    <a:lnTo>
                      <a:pt x="70" y="243"/>
                    </a:lnTo>
                    <a:lnTo>
                      <a:pt x="59" y="243"/>
                    </a:lnTo>
                    <a:lnTo>
                      <a:pt x="53" y="230"/>
                    </a:lnTo>
                    <a:lnTo>
                      <a:pt x="51" y="217"/>
                    </a:lnTo>
                    <a:lnTo>
                      <a:pt x="39" y="190"/>
                    </a:lnTo>
                    <a:lnTo>
                      <a:pt x="21" y="173"/>
                    </a:lnTo>
                    <a:lnTo>
                      <a:pt x="13" y="162"/>
                    </a:lnTo>
                    <a:lnTo>
                      <a:pt x="8" y="156"/>
                    </a:lnTo>
                    <a:lnTo>
                      <a:pt x="12" y="151"/>
                    </a:lnTo>
                    <a:lnTo>
                      <a:pt x="15" y="141"/>
                    </a:lnTo>
                    <a:lnTo>
                      <a:pt x="12" y="124"/>
                    </a:lnTo>
                    <a:lnTo>
                      <a:pt x="0" y="98"/>
                    </a:lnTo>
                    <a:lnTo>
                      <a:pt x="18" y="0"/>
                    </a:lnTo>
                    <a:lnTo>
                      <a:pt x="94" y="13"/>
                    </a:lnTo>
                    <a:lnTo>
                      <a:pt x="297" y="47"/>
                    </a:lnTo>
                    <a:lnTo>
                      <a:pt x="505" y="83"/>
                    </a:lnTo>
                    <a:lnTo>
                      <a:pt x="830" y="116"/>
                    </a:lnTo>
                    <a:lnTo>
                      <a:pt x="804" y="426"/>
                    </a:lnTo>
                    <a:lnTo>
                      <a:pt x="795" y="525"/>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39" name="Freeform 22"/>
              <p:cNvSpPr>
                <a:spLocks/>
              </p:cNvSpPr>
              <p:nvPr>
                <p:custDataLst>
                  <p:tags r:id="rId35"/>
                </p:custDataLst>
              </p:nvPr>
            </p:nvSpPr>
            <p:spPr bwMode="auto">
              <a:xfrm>
                <a:off x="4375150" y="2360613"/>
                <a:ext cx="822325" cy="684212"/>
              </a:xfrm>
              <a:custGeom>
                <a:avLst/>
                <a:gdLst>
                  <a:gd name="T0" fmla="*/ 531 w 565"/>
                  <a:gd name="T1" fmla="*/ 470 h 470"/>
                  <a:gd name="T2" fmla="*/ 549 w 565"/>
                  <a:gd name="T3" fmla="*/ 264 h 470"/>
                  <a:gd name="T4" fmla="*/ 565 w 565"/>
                  <a:gd name="T5" fmla="*/ 62 h 470"/>
                  <a:gd name="T6" fmla="*/ 61 w 565"/>
                  <a:gd name="T7" fmla="*/ 0 h 470"/>
                  <a:gd name="T8" fmla="*/ 53 w 565"/>
                  <a:gd name="T9" fmla="*/ 52 h 470"/>
                  <a:gd name="T10" fmla="*/ 17 w 565"/>
                  <a:gd name="T11" fmla="*/ 305 h 470"/>
                  <a:gd name="T12" fmla="*/ 16 w 565"/>
                  <a:gd name="T13" fmla="*/ 305 h 470"/>
                  <a:gd name="T14" fmla="*/ 0 w 565"/>
                  <a:gd name="T15" fmla="*/ 405 h 470"/>
                  <a:gd name="T16" fmla="*/ 150 w 565"/>
                  <a:gd name="T17" fmla="*/ 429 h 470"/>
                  <a:gd name="T18" fmla="*/ 531 w 565"/>
                  <a:gd name="T1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5" h="470">
                    <a:moveTo>
                      <a:pt x="531" y="470"/>
                    </a:moveTo>
                    <a:lnTo>
                      <a:pt x="549" y="264"/>
                    </a:lnTo>
                    <a:lnTo>
                      <a:pt x="565" y="62"/>
                    </a:lnTo>
                    <a:lnTo>
                      <a:pt x="61" y="0"/>
                    </a:lnTo>
                    <a:lnTo>
                      <a:pt x="53" y="52"/>
                    </a:lnTo>
                    <a:lnTo>
                      <a:pt x="17" y="305"/>
                    </a:lnTo>
                    <a:lnTo>
                      <a:pt x="16" y="305"/>
                    </a:lnTo>
                    <a:lnTo>
                      <a:pt x="0" y="405"/>
                    </a:lnTo>
                    <a:lnTo>
                      <a:pt x="150" y="429"/>
                    </a:lnTo>
                    <a:lnTo>
                      <a:pt x="531" y="47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0" name="Freeform 23"/>
              <p:cNvSpPr>
                <a:spLocks/>
              </p:cNvSpPr>
              <p:nvPr>
                <p:custDataLst>
                  <p:tags r:id="rId36"/>
                </p:custDataLst>
              </p:nvPr>
            </p:nvSpPr>
            <p:spPr bwMode="auto">
              <a:xfrm>
                <a:off x="4513263" y="2984500"/>
                <a:ext cx="858837" cy="679450"/>
              </a:xfrm>
              <a:custGeom>
                <a:avLst/>
                <a:gdLst>
                  <a:gd name="T0" fmla="*/ 0 w 590"/>
                  <a:gd name="T1" fmla="*/ 407 h 466"/>
                  <a:gd name="T2" fmla="*/ 55 w 590"/>
                  <a:gd name="T3" fmla="*/ 0 h 466"/>
                  <a:gd name="T4" fmla="*/ 436 w 590"/>
                  <a:gd name="T5" fmla="*/ 41 h 466"/>
                  <a:gd name="T6" fmla="*/ 590 w 590"/>
                  <a:gd name="T7" fmla="*/ 54 h 466"/>
                  <a:gd name="T8" fmla="*/ 583 w 590"/>
                  <a:gd name="T9" fmla="*/ 156 h 466"/>
                  <a:gd name="T10" fmla="*/ 566 w 590"/>
                  <a:gd name="T11" fmla="*/ 466 h 466"/>
                  <a:gd name="T12" fmla="*/ 486 w 590"/>
                  <a:gd name="T13" fmla="*/ 461 h 466"/>
                  <a:gd name="T14" fmla="*/ 0 w 590"/>
                  <a:gd name="T15" fmla="*/ 407 h 4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466">
                    <a:moveTo>
                      <a:pt x="0" y="407"/>
                    </a:moveTo>
                    <a:lnTo>
                      <a:pt x="55" y="0"/>
                    </a:lnTo>
                    <a:lnTo>
                      <a:pt x="436" y="41"/>
                    </a:lnTo>
                    <a:lnTo>
                      <a:pt x="590" y="54"/>
                    </a:lnTo>
                    <a:lnTo>
                      <a:pt x="583" y="156"/>
                    </a:lnTo>
                    <a:lnTo>
                      <a:pt x="566" y="466"/>
                    </a:lnTo>
                    <a:lnTo>
                      <a:pt x="486" y="461"/>
                    </a:lnTo>
                    <a:lnTo>
                      <a:pt x="0" y="407"/>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1" name="Freeform 24"/>
              <p:cNvSpPr>
                <a:spLocks/>
              </p:cNvSpPr>
              <p:nvPr>
                <p:custDataLst>
                  <p:tags r:id="rId37"/>
                </p:custDataLst>
              </p:nvPr>
            </p:nvSpPr>
            <p:spPr bwMode="auto">
              <a:xfrm>
                <a:off x="3927475" y="2746375"/>
                <a:ext cx="666750" cy="830263"/>
              </a:xfrm>
              <a:custGeom>
                <a:avLst/>
                <a:gdLst>
                  <a:gd name="T0" fmla="*/ 402 w 457"/>
                  <a:gd name="T1" fmla="*/ 571 h 571"/>
                  <a:gd name="T2" fmla="*/ 457 w 457"/>
                  <a:gd name="T3" fmla="*/ 164 h 571"/>
                  <a:gd name="T4" fmla="*/ 307 w 457"/>
                  <a:gd name="T5" fmla="*/ 140 h 571"/>
                  <a:gd name="T6" fmla="*/ 323 w 457"/>
                  <a:gd name="T7" fmla="*/ 40 h 571"/>
                  <a:gd name="T8" fmla="*/ 98 w 457"/>
                  <a:gd name="T9" fmla="*/ 0 h 571"/>
                  <a:gd name="T10" fmla="*/ 0 w 457"/>
                  <a:gd name="T11" fmla="*/ 508 h 571"/>
                  <a:gd name="T12" fmla="*/ 402 w 457"/>
                  <a:gd name="T13" fmla="*/ 571 h 571"/>
                </a:gdLst>
                <a:ahLst/>
                <a:cxnLst>
                  <a:cxn ang="0">
                    <a:pos x="T0" y="T1"/>
                  </a:cxn>
                  <a:cxn ang="0">
                    <a:pos x="T2" y="T3"/>
                  </a:cxn>
                  <a:cxn ang="0">
                    <a:pos x="T4" y="T5"/>
                  </a:cxn>
                  <a:cxn ang="0">
                    <a:pos x="T6" y="T7"/>
                  </a:cxn>
                  <a:cxn ang="0">
                    <a:pos x="T8" y="T9"/>
                  </a:cxn>
                  <a:cxn ang="0">
                    <a:pos x="T10" y="T11"/>
                  </a:cxn>
                  <a:cxn ang="0">
                    <a:pos x="T12" y="T13"/>
                  </a:cxn>
                </a:cxnLst>
                <a:rect l="0" t="0" r="r" b="b"/>
                <a:pathLst>
                  <a:path w="457" h="571">
                    <a:moveTo>
                      <a:pt x="402" y="571"/>
                    </a:moveTo>
                    <a:lnTo>
                      <a:pt x="457" y="164"/>
                    </a:lnTo>
                    <a:lnTo>
                      <a:pt x="307" y="140"/>
                    </a:lnTo>
                    <a:lnTo>
                      <a:pt x="323" y="40"/>
                    </a:lnTo>
                    <a:lnTo>
                      <a:pt x="98" y="0"/>
                    </a:lnTo>
                    <a:lnTo>
                      <a:pt x="0" y="508"/>
                    </a:lnTo>
                    <a:lnTo>
                      <a:pt x="402" y="571"/>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2" name="Freeform 25"/>
              <p:cNvSpPr>
                <a:spLocks/>
              </p:cNvSpPr>
              <p:nvPr>
                <p:custDataLst>
                  <p:tags r:id="rId38"/>
                </p:custDataLst>
              </p:nvPr>
            </p:nvSpPr>
            <p:spPr bwMode="auto">
              <a:xfrm>
                <a:off x="5338763" y="3213100"/>
                <a:ext cx="873125" cy="469900"/>
              </a:xfrm>
              <a:custGeom>
                <a:avLst/>
                <a:gdLst>
                  <a:gd name="T0" fmla="*/ 17 w 601"/>
                  <a:gd name="T1" fmla="*/ 0 h 323"/>
                  <a:gd name="T2" fmla="*/ 540 w 601"/>
                  <a:gd name="T3" fmla="*/ 12 h 323"/>
                  <a:gd name="T4" fmla="*/ 573 w 601"/>
                  <a:gd name="T5" fmla="*/ 38 h 323"/>
                  <a:gd name="T6" fmla="*/ 563 w 601"/>
                  <a:gd name="T7" fmla="*/ 51 h 323"/>
                  <a:gd name="T8" fmla="*/ 561 w 601"/>
                  <a:gd name="T9" fmla="*/ 64 h 323"/>
                  <a:gd name="T10" fmla="*/ 566 w 601"/>
                  <a:gd name="T11" fmla="*/ 70 h 323"/>
                  <a:gd name="T12" fmla="*/ 575 w 601"/>
                  <a:gd name="T13" fmla="*/ 74 h 323"/>
                  <a:gd name="T14" fmla="*/ 580 w 601"/>
                  <a:gd name="T15" fmla="*/ 92 h 323"/>
                  <a:gd name="T16" fmla="*/ 588 w 601"/>
                  <a:gd name="T17" fmla="*/ 97 h 323"/>
                  <a:gd name="T18" fmla="*/ 596 w 601"/>
                  <a:gd name="T19" fmla="*/ 99 h 323"/>
                  <a:gd name="T20" fmla="*/ 599 w 601"/>
                  <a:gd name="T21" fmla="*/ 101 h 323"/>
                  <a:gd name="T22" fmla="*/ 601 w 601"/>
                  <a:gd name="T23" fmla="*/ 323 h 323"/>
                  <a:gd name="T24" fmla="*/ 0 w 601"/>
                  <a:gd name="T25" fmla="*/ 310 h 323"/>
                  <a:gd name="T26" fmla="*/ 17 w 601"/>
                  <a:gd name="T2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1" h="323">
                    <a:moveTo>
                      <a:pt x="17" y="0"/>
                    </a:moveTo>
                    <a:lnTo>
                      <a:pt x="540" y="12"/>
                    </a:lnTo>
                    <a:lnTo>
                      <a:pt x="573" y="38"/>
                    </a:lnTo>
                    <a:lnTo>
                      <a:pt x="563" y="51"/>
                    </a:lnTo>
                    <a:lnTo>
                      <a:pt x="561" y="64"/>
                    </a:lnTo>
                    <a:lnTo>
                      <a:pt x="566" y="70"/>
                    </a:lnTo>
                    <a:lnTo>
                      <a:pt x="575" y="74"/>
                    </a:lnTo>
                    <a:lnTo>
                      <a:pt x="580" y="92"/>
                    </a:lnTo>
                    <a:lnTo>
                      <a:pt x="588" y="97"/>
                    </a:lnTo>
                    <a:lnTo>
                      <a:pt x="596" y="99"/>
                    </a:lnTo>
                    <a:lnTo>
                      <a:pt x="599" y="101"/>
                    </a:lnTo>
                    <a:lnTo>
                      <a:pt x="601" y="323"/>
                    </a:lnTo>
                    <a:lnTo>
                      <a:pt x="0" y="310"/>
                    </a:lnTo>
                    <a:lnTo>
                      <a:pt x="17"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3" name="Freeform 26"/>
              <p:cNvSpPr>
                <a:spLocks/>
              </p:cNvSpPr>
              <p:nvPr>
                <p:custDataLst>
                  <p:tags r:id="rId39"/>
                </p:custDataLst>
              </p:nvPr>
            </p:nvSpPr>
            <p:spPr bwMode="auto">
              <a:xfrm>
                <a:off x="5218113" y="3656013"/>
                <a:ext cx="1017587" cy="527050"/>
              </a:xfrm>
              <a:custGeom>
                <a:avLst/>
                <a:gdLst>
                  <a:gd name="T0" fmla="*/ 83 w 700"/>
                  <a:gd name="T1" fmla="*/ 5 h 361"/>
                  <a:gd name="T2" fmla="*/ 0 w 700"/>
                  <a:gd name="T3" fmla="*/ 50 h 361"/>
                  <a:gd name="T4" fmla="*/ 238 w 700"/>
                  <a:gd name="T5" fmla="*/ 262 h 361"/>
                  <a:gd name="T6" fmla="*/ 251 w 700"/>
                  <a:gd name="T7" fmla="*/ 267 h 361"/>
                  <a:gd name="T8" fmla="*/ 269 w 700"/>
                  <a:gd name="T9" fmla="*/ 285 h 361"/>
                  <a:gd name="T10" fmla="*/ 291 w 700"/>
                  <a:gd name="T11" fmla="*/ 279 h 361"/>
                  <a:gd name="T12" fmla="*/ 303 w 700"/>
                  <a:gd name="T13" fmla="*/ 288 h 361"/>
                  <a:gd name="T14" fmla="*/ 307 w 700"/>
                  <a:gd name="T15" fmla="*/ 300 h 361"/>
                  <a:gd name="T16" fmla="*/ 332 w 700"/>
                  <a:gd name="T17" fmla="*/ 306 h 361"/>
                  <a:gd name="T18" fmla="*/ 345 w 700"/>
                  <a:gd name="T19" fmla="*/ 310 h 361"/>
                  <a:gd name="T20" fmla="*/ 353 w 700"/>
                  <a:gd name="T21" fmla="*/ 307 h 361"/>
                  <a:gd name="T22" fmla="*/ 367 w 700"/>
                  <a:gd name="T23" fmla="*/ 319 h 361"/>
                  <a:gd name="T24" fmla="*/ 395 w 700"/>
                  <a:gd name="T25" fmla="*/ 315 h 361"/>
                  <a:gd name="T26" fmla="*/ 404 w 700"/>
                  <a:gd name="T27" fmla="*/ 327 h 361"/>
                  <a:gd name="T28" fmla="*/ 407 w 700"/>
                  <a:gd name="T29" fmla="*/ 339 h 361"/>
                  <a:gd name="T30" fmla="*/ 427 w 700"/>
                  <a:gd name="T31" fmla="*/ 331 h 361"/>
                  <a:gd name="T32" fmla="*/ 453 w 700"/>
                  <a:gd name="T33" fmla="*/ 344 h 361"/>
                  <a:gd name="T34" fmla="*/ 465 w 700"/>
                  <a:gd name="T35" fmla="*/ 338 h 361"/>
                  <a:gd name="T36" fmla="*/ 473 w 700"/>
                  <a:gd name="T37" fmla="*/ 342 h 361"/>
                  <a:gd name="T38" fmla="*/ 475 w 700"/>
                  <a:gd name="T39" fmla="*/ 357 h 361"/>
                  <a:gd name="T40" fmla="*/ 479 w 700"/>
                  <a:gd name="T41" fmla="*/ 347 h 361"/>
                  <a:gd name="T42" fmla="*/ 494 w 700"/>
                  <a:gd name="T43" fmla="*/ 334 h 361"/>
                  <a:gd name="T44" fmla="*/ 498 w 700"/>
                  <a:gd name="T45" fmla="*/ 341 h 361"/>
                  <a:gd name="T46" fmla="*/ 511 w 700"/>
                  <a:gd name="T47" fmla="*/ 344 h 361"/>
                  <a:gd name="T48" fmla="*/ 521 w 700"/>
                  <a:gd name="T49" fmla="*/ 340 h 361"/>
                  <a:gd name="T50" fmla="*/ 523 w 700"/>
                  <a:gd name="T51" fmla="*/ 344 h 361"/>
                  <a:gd name="T52" fmla="*/ 544 w 700"/>
                  <a:gd name="T53" fmla="*/ 357 h 361"/>
                  <a:gd name="T54" fmla="*/ 563 w 700"/>
                  <a:gd name="T55" fmla="*/ 344 h 361"/>
                  <a:gd name="T56" fmla="*/ 596 w 700"/>
                  <a:gd name="T57" fmla="*/ 337 h 361"/>
                  <a:gd name="T58" fmla="*/ 609 w 700"/>
                  <a:gd name="T59" fmla="*/ 336 h 361"/>
                  <a:gd name="T60" fmla="*/ 640 w 700"/>
                  <a:gd name="T61" fmla="*/ 335 h 361"/>
                  <a:gd name="T62" fmla="*/ 683 w 700"/>
                  <a:gd name="T63" fmla="*/ 354 h 361"/>
                  <a:gd name="T64" fmla="*/ 693 w 700"/>
                  <a:gd name="T65" fmla="*/ 360 h 361"/>
                  <a:gd name="T66" fmla="*/ 700 w 700"/>
                  <a:gd name="T67" fmla="*/ 181 h 361"/>
                  <a:gd name="T68" fmla="*/ 684 w 700"/>
                  <a:gd name="T69" fmla="*/ 1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0" h="361">
                    <a:moveTo>
                      <a:pt x="684" y="18"/>
                    </a:moveTo>
                    <a:lnTo>
                      <a:pt x="83" y="5"/>
                    </a:lnTo>
                    <a:lnTo>
                      <a:pt x="3" y="0"/>
                    </a:lnTo>
                    <a:lnTo>
                      <a:pt x="0" y="50"/>
                    </a:lnTo>
                    <a:lnTo>
                      <a:pt x="244" y="64"/>
                    </a:lnTo>
                    <a:lnTo>
                      <a:pt x="238" y="262"/>
                    </a:lnTo>
                    <a:lnTo>
                      <a:pt x="247" y="263"/>
                    </a:lnTo>
                    <a:lnTo>
                      <a:pt x="251" y="267"/>
                    </a:lnTo>
                    <a:lnTo>
                      <a:pt x="263" y="283"/>
                    </a:lnTo>
                    <a:lnTo>
                      <a:pt x="269" y="285"/>
                    </a:lnTo>
                    <a:lnTo>
                      <a:pt x="286" y="283"/>
                    </a:lnTo>
                    <a:lnTo>
                      <a:pt x="291" y="279"/>
                    </a:lnTo>
                    <a:lnTo>
                      <a:pt x="301" y="283"/>
                    </a:lnTo>
                    <a:lnTo>
                      <a:pt x="303" y="288"/>
                    </a:lnTo>
                    <a:lnTo>
                      <a:pt x="303" y="293"/>
                    </a:lnTo>
                    <a:lnTo>
                      <a:pt x="307" y="300"/>
                    </a:lnTo>
                    <a:lnTo>
                      <a:pt x="310" y="302"/>
                    </a:lnTo>
                    <a:lnTo>
                      <a:pt x="332" y="306"/>
                    </a:lnTo>
                    <a:lnTo>
                      <a:pt x="340" y="310"/>
                    </a:lnTo>
                    <a:lnTo>
                      <a:pt x="345" y="310"/>
                    </a:lnTo>
                    <a:lnTo>
                      <a:pt x="347" y="308"/>
                    </a:lnTo>
                    <a:lnTo>
                      <a:pt x="353" y="307"/>
                    </a:lnTo>
                    <a:lnTo>
                      <a:pt x="359" y="315"/>
                    </a:lnTo>
                    <a:lnTo>
                      <a:pt x="367" y="319"/>
                    </a:lnTo>
                    <a:lnTo>
                      <a:pt x="373" y="312"/>
                    </a:lnTo>
                    <a:lnTo>
                      <a:pt x="395" y="315"/>
                    </a:lnTo>
                    <a:lnTo>
                      <a:pt x="395" y="319"/>
                    </a:lnTo>
                    <a:lnTo>
                      <a:pt x="404" y="327"/>
                    </a:lnTo>
                    <a:lnTo>
                      <a:pt x="407" y="328"/>
                    </a:lnTo>
                    <a:lnTo>
                      <a:pt x="407" y="339"/>
                    </a:lnTo>
                    <a:lnTo>
                      <a:pt x="423" y="342"/>
                    </a:lnTo>
                    <a:lnTo>
                      <a:pt x="427" y="331"/>
                    </a:lnTo>
                    <a:lnTo>
                      <a:pt x="433" y="329"/>
                    </a:lnTo>
                    <a:lnTo>
                      <a:pt x="453" y="344"/>
                    </a:lnTo>
                    <a:lnTo>
                      <a:pt x="456" y="344"/>
                    </a:lnTo>
                    <a:lnTo>
                      <a:pt x="465" y="338"/>
                    </a:lnTo>
                    <a:lnTo>
                      <a:pt x="472" y="338"/>
                    </a:lnTo>
                    <a:lnTo>
                      <a:pt x="473" y="342"/>
                    </a:lnTo>
                    <a:lnTo>
                      <a:pt x="471" y="351"/>
                    </a:lnTo>
                    <a:lnTo>
                      <a:pt x="475" y="357"/>
                    </a:lnTo>
                    <a:lnTo>
                      <a:pt x="480" y="353"/>
                    </a:lnTo>
                    <a:lnTo>
                      <a:pt x="479" y="347"/>
                    </a:lnTo>
                    <a:lnTo>
                      <a:pt x="486" y="339"/>
                    </a:lnTo>
                    <a:lnTo>
                      <a:pt x="494" y="334"/>
                    </a:lnTo>
                    <a:lnTo>
                      <a:pt x="497" y="335"/>
                    </a:lnTo>
                    <a:lnTo>
                      <a:pt x="498" y="341"/>
                    </a:lnTo>
                    <a:lnTo>
                      <a:pt x="507" y="344"/>
                    </a:lnTo>
                    <a:lnTo>
                      <a:pt x="511" y="344"/>
                    </a:lnTo>
                    <a:lnTo>
                      <a:pt x="515" y="339"/>
                    </a:lnTo>
                    <a:lnTo>
                      <a:pt x="521" y="340"/>
                    </a:lnTo>
                    <a:lnTo>
                      <a:pt x="523" y="342"/>
                    </a:lnTo>
                    <a:lnTo>
                      <a:pt x="523" y="344"/>
                    </a:lnTo>
                    <a:lnTo>
                      <a:pt x="532" y="348"/>
                    </a:lnTo>
                    <a:lnTo>
                      <a:pt x="544" y="357"/>
                    </a:lnTo>
                    <a:lnTo>
                      <a:pt x="558" y="347"/>
                    </a:lnTo>
                    <a:lnTo>
                      <a:pt x="563" y="344"/>
                    </a:lnTo>
                    <a:lnTo>
                      <a:pt x="581" y="343"/>
                    </a:lnTo>
                    <a:lnTo>
                      <a:pt x="596" y="337"/>
                    </a:lnTo>
                    <a:lnTo>
                      <a:pt x="602" y="336"/>
                    </a:lnTo>
                    <a:lnTo>
                      <a:pt x="609" y="336"/>
                    </a:lnTo>
                    <a:lnTo>
                      <a:pt x="628" y="339"/>
                    </a:lnTo>
                    <a:lnTo>
                      <a:pt x="640" y="335"/>
                    </a:lnTo>
                    <a:lnTo>
                      <a:pt x="642" y="332"/>
                    </a:lnTo>
                    <a:lnTo>
                      <a:pt x="683" y="354"/>
                    </a:lnTo>
                    <a:lnTo>
                      <a:pt x="690" y="356"/>
                    </a:lnTo>
                    <a:lnTo>
                      <a:pt x="693" y="360"/>
                    </a:lnTo>
                    <a:lnTo>
                      <a:pt x="697" y="361"/>
                    </a:lnTo>
                    <a:lnTo>
                      <a:pt x="700" y="181"/>
                    </a:lnTo>
                    <a:lnTo>
                      <a:pt x="685" y="69"/>
                    </a:lnTo>
                    <a:lnTo>
                      <a:pt x="684" y="18"/>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4" name="Freeform 27"/>
              <p:cNvSpPr>
                <a:spLocks/>
              </p:cNvSpPr>
              <p:nvPr>
                <p:custDataLst>
                  <p:tags r:id="rId40"/>
                </p:custDataLst>
              </p:nvPr>
            </p:nvSpPr>
            <p:spPr bwMode="auto">
              <a:xfrm>
                <a:off x="5148263" y="2744788"/>
                <a:ext cx="977900" cy="484187"/>
              </a:xfrm>
              <a:custGeom>
                <a:avLst/>
                <a:gdLst>
                  <a:gd name="T0" fmla="*/ 0 w 671"/>
                  <a:gd name="T1" fmla="*/ 206 h 333"/>
                  <a:gd name="T2" fmla="*/ 18 w 671"/>
                  <a:gd name="T3" fmla="*/ 0 h 333"/>
                  <a:gd name="T4" fmla="*/ 430 w 671"/>
                  <a:gd name="T5" fmla="*/ 22 h 333"/>
                  <a:gd name="T6" fmla="*/ 442 w 671"/>
                  <a:gd name="T7" fmla="*/ 38 h 333"/>
                  <a:gd name="T8" fmla="*/ 455 w 671"/>
                  <a:gd name="T9" fmla="*/ 38 h 333"/>
                  <a:gd name="T10" fmla="*/ 466 w 671"/>
                  <a:gd name="T11" fmla="*/ 36 h 333"/>
                  <a:gd name="T12" fmla="*/ 474 w 671"/>
                  <a:gd name="T13" fmla="*/ 41 h 333"/>
                  <a:gd name="T14" fmla="*/ 480 w 671"/>
                  <a:gd name="T15" fmla="*/ 55 h 333"/>
                  <a:gd name="T16" fmla="*/ 490 w 671"/>
                  <a:gd name="T17" fmla="*/ 57 h 333"/>
                  <a:gd name="T18" fmla="*/ 502 w 671"/>
                  <a:gd name="T19" fmla="*/ 55 h 333"/>
                  <a:gd name="T20" fmla="*/ 512 w 671"/>
                  <a:gd name="T21" fmla="*/ 47 h 333"/>
                  <a:gd name="T22" fmla="*/ 526 w 671"/>
                  <a:gd name="T23" fmla="*/ 47 h 333"/>
                  <a:gd name="T24" fmla="*/ 534 w 671"/>
                  <a:gd name="T25" fmla="*/ 49 h 333"/>
                  <a:gd name="T26" fmla="*/ 566 w 671"/>
                  <a:gd name="T27" fmla="*/ 71 h 333"/>
                  <a:gd name="T28" fmla="*/ 583 w 671"/>
                  <a:gd name="T29" fmla="*/ 82 h 333"/>
                  <a:gd name="T30" fmla="*/ 583 w 671"/>
                  <a:gd name="T31" fmla="*/ 93 h 333"/>
                  <a:gd name="T32" fmla="*/ 595 w 671"/>
                  <a:gd name="T33" fmla="*/ 100 h 333"/>
                  <a:gd name="T34" fmla="*/ 595 w 671"/>
                  <a:gd name="T35" fmla="*/ 107 h 333"/>
                  <a:gd name="T36" fmla="*/ 590 w 671"/>
                  <a:gd name="T37" fmla="*/ 121 h 333"/>
                  <a:gd name="T38" fmla="*/ 598 w 671"/>
                  <a:gd name="T39" fmla="*/ 129 h 333"/>
                  <a:gd name="T40" fmla="*/ 603 w 671"/>
                  <a:gd name="T41" fmla="*/ 145 h 333"/>
                  <a:gd name="T42" fmla="*/ 611 w 671"/>
                  <a:gd name="T43" fmla="*/ 153 h 333"/>
                  <a:gd name="T44" fmla="*/ 608 w 671"/>
                  <a:gd name="T45" fmla="*/ 161 h 333"/>
                  <a:gd name="T46" fmla="*/ 611 w 671"/>
                  <a:gd name="T47" fmla="*/ 170 h 333"/>
                  <a:gd name="T48" fmla="*/ 622 w 671"/>
                  <a:gd name="T49" fmla="*/ 178 h 333"/>
                  <a:gd name="T50" fmla="*/ 625 w 671"/>
                  <a:gd name="T51" fmla="*/ 186 h 333"/>
                  <a:gd name="T52" fmla="*/ 622 w 671"/>
                  <a:gd name="T53" fmla="*/ 195 h 333"/>
                  <a:gd name="T54" fmla="*/ 619 w 671"/>
                  <a:gd name="T55" fmla="*/ 211 h 333"/>
                  <a:gd name="T56" fmla="*/ 630 w 671"/>
                  <a:gd name="T57" fmla="*/ 217 h 333"/>
                  <a:gd name="T58" fmla="*/ 633 w 671"/>
                  <a:gd name="T59" fmla="*/ 225 h 333"/>
                  <a:gd name="T60" fmla="*/ 627 w 671"/>
                  <a:gd name="T61" fmla="*/ 233 h 333"/>
                  <a:gd name="T62" fmla="*/ 630 w 671"/>
                  <a:gd name="T63" fmla="*/ 241 h 333"/>
                  <a:gd name="T64" fmla="*/ 635 w 671"/>
                  <a:gd name="T65" fmla="*/ 249 h 333"/>
                  <a:gd name="T66" fmla="*/ 633 w 671"/>
                  <a:gd name="T67" fmla="*/ 257 h 333"/>
                  <a:gd name="T68" fmla="*/ 635 w 671"/>
                  <a:gd name="T69" fmla="*/ 268 h 333"/>
                  <a:gd name="T70" fmla="*/ 639 w 671"/>
                  <a:gd name="T71" fmla="*/ 273 h 333"/>
                  <a:gd name="T72" fmla="*/ 644 w 671"/>
                  <a:gd name="T73" fmla="*/ 281 h 333"/>
                  <a:gd name="T74" fmla="*/ 652 w 671"/>
                  <a:gd name="T75" fmla="*/ 289 h 333"/>
                  <a:gd name="T76" fmla="*/ 655 w 671"/>
                  <a:gd name="T77" fmla="*/ 303 h 333"/>
                  <a:gd name="T78" fmla="*/ 666 w 671"/>
                  <a:gd name="T79" fmla="*/ 317 h 333"/>
                  <a:gd name="T80" fmla="*/ 671 w 671"/>
                  <a:gd name="T81" fmla="*/ 320 h 333"/>
                  <a:gd name="T82" fmla="*/ 668 w 671"/>
                  <a:gd name="T83" fmla="*/ 330 h 333"/>
                  <a:gd name="T84" fmla="*/ 670 w 671"/>
                  <a:gd name="T85" fmla="*/ 333 h 333"/>
                  <a:gd name="T86" fmla="*/ 147 w 671"/>
                  <a:gd name="T87" fmla="*/ 321 h 333"/>
                  <a:gd name="T88" fmla="*/ 154 w 671"/>
                  <a:gd name="T89" fmla="*/ 219 h 333"/>
                  <a:gd name="T90" fmla="*/ 0 w 671"/>
                  <a:gd name="T91" fmla="*/ 20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1" h="333">
                    <a:moveTo>
                      <a:pt x="0" y="206"/>
                    </a:moveTo>
                    <a:lnTo>
                      <a:pt x="18" y="0"/>
                    </a:lnTo>
                    <a:lnTo>
                      <a:pt x="430" y="22"/>
                    </a:lnTo>
                    <a:lnTo>
                      <a:pt x="442" y="38"/>
                    </a:lnTo>
                    <a:lnTo>
                      <a:pt x="455" y="38"/>
                    </a:lnTo>
                    <a:lnTo>
                      <a:pt x="466" y="36"/>
                    </a:lnTo>
                    <a:lnTo>
                      <a:pt x="474" y="41"/>
                    </a:lnTo>
                    <a:lnTo>
                      <a:pt x="480" y="55"/>
                    </a:lnTo>
                    <a:lnTo>
                      <a:pt x="490" y="57"/>
                    </a:lnTo>
                    <a:lnTo>
                      <a:pt x="502" y="55"/>
                    </a:lnTo>
                    <a:lnTo>
                      <a:pt x="512" y="47"/>
                    </a:lnTo>
                    <a:lnTo>
                      <a:pt x="526" y="47"/>
                    </a:lnTo>
                    <a:lnTo>
                      <a:pt x="534" y="49"/>
                    </a:lnTo>
                    <a:lnTo>
                      <a:pt x="566" y="71"/>
                    </a:lnTo>
                    <a:lnTo>
                      <a:pt x="583" y="82"/>
                    </a:lnTo>
                    <a:lnTo>
                      <a:pt x="583" y="93"/>
                    </a:lnTo>
                    <a:lnTo>
                      <a:pt x="595" y="100"/>
                    </a:lnTo>
                    <a:lnTo>
                      <a:pt x="595" y="107"/>
                    </a:lnTo>
                    <a:lnTo>
                      <a:pt x="590" y="121"/>
                    </a:lnTo>
                    <a:lnTo>
                      <a:pt x="598" y="129"/>
                    </a:lnTo>
                    <a:lnTo>
                      <a:pt x="603" y="145"/>
                    </a:lnTo>
                    <a:lnTo>
                      <a:pt x="611" y="153"/>
                    </a:lnTo>
                    <a:lnTo>
                      <a:pt x="608" y="161"/>
                    </a:lnTo>
                    <a:lnTo>
                      <a:pt x="611" y="170"/>
                    </a:lnTo>
                    <a:lnTo>
                      <a:pt x="622" y="178"/>
                    </a:lnTo>
                    <a:lnTo>
                      <a:pt x="625" y="186"/>
                    </a:lnTo>
                    <a:lnTo>
                      <a:pt x="622" y="195"/>
                    </a:lnTo>
                    <a:lnTo>
                      <a:pt x="619" y="211"/>
                    </a:lnTo>
                    <a:lnTo>
                      <a:pt x="630" y="217"/>
                    </a:lnTo>
                    <a:lnTo>
                      <a:pt x="633" y="225"/>
                    </a:lnTo>
                    <a:lnTo>
                      <a:pt x="627" y="233"/>
                    </a:lnTo>
                    <a:lnTo>
                      <a:pt x="630" y="241"/>
                    </a:lnTo>
                    <a:lnTo>
                      <a:pt x="635" y="249"/>
                    </a:lnTo>
                    <a:lnTo>
                      <a:pt x="633" y="257"/>
                    </a:lnTo>
                    <a:lnTo>
                      <a:pt x="635" y="268"/>
                    </a:lnTo>
                    <a:lnTo>
                      <a:pt x="639" y="273"/>
                    </a:lnTo>
                    <a:lnTo>
                      <a:pt x="644" y="281"/>
                    </a:lnTo>
                    <a:lnTo>
                      <a:pt x="652" y="289"/>
                    </a:lnTo>
                    <a:lnTo>
                      <a:pt x="655" y="303"/>
                    </a:lnTo>
                    <a:lnTo>
                      <a:pt x="666" y="317"/>
                    </a:lnTo>
                    <a:lnTo>
                      <a:pt x="671" y="320"/>
                    </a:lnTo>
                    <a:lnTo>
                      <a:pt x="668" y="330"/>
                    </a:lnTo>
                    <a:lnTo>
                      <a:pt x="670" y="333"/>
                    </a:lnTo>
                    <a:lnTo>
                      <a:pt x="147" y="321"/>
                    </a:lnTo>
                    <a:lnTo>
                      <a:pt x="154" y="219"/>
                    </a:lnTo>
                    <a:lnTo>
                      <a:pt x="0" y="206"/>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5" name="Freeform 28"/>
              <p:cNvSpPr>
                <a:spLocks/>
              </p:cNvSpPr>
              <p:nvPr>
                <p:custDataLst>
                  <p:tags r:id="rId41"/>
                </p:custDataLst>
              </p:nvPr>
            </p:nvSpPr>
            <p:spPr bwMode="auto">
              <a:xfrm>
                <a:off x="5173663" y="2306638"/>
                <a:ext cx="830262" cy="557212"/>
              </a:xfrm>
              <a:custGeom>
                <a:avLst/>
                <a:gdLst>
                  <a:gd name="T0" fmla="*/ 0 w 569"/>
                  <a:gd name="T1" fmla="*/ 301 h 383"/>
                  <a:gd name="T2" fmla="*/ 16 w 569"/>
                  <a:gd name="T3" fmla="*/ 99 h 383"/>
                  <a:gd name="T4" fmla="*/ 25 w 569"/>
                  <a:gd name="T5" fmla="*/ 0 h 383"/>
                  <a:gd name="T6" fmla="*/ 558 w 569"/>
                  <a:gd name="T7" fmla="*/ 23 h 383"/>
                  <a:gd name="T8" fmla="*/ 559 w 569"/>
                  <a:gd name="T9" fmla="*/ 32 h 383"/>
                  <a:gd name="T10" fmla="*/ 553 w 569"/>
                  <a:gd name="T11" fmla="*/ 42 h 383"/>
                  <a:gd name="T12" fmla="*/ 540 w 569"/>
                  <a:gd name="T13" fmla="*/ 56 h 383"/>
                  <a:gd name="T14" fmla="*/ 541 w 569"/>
                  <a:gd name="T15" fmla="*/ 65 h 383"/>
                  <a:gd name="T16" fmla="*/ 568 w 569"/>
                  <a:gd name="T17" fmla="*/ 89 h 383"/>
                  <a:gd name="T18" fmla="*/ 569 w 569"/>
                  <a:gd name="T19" fmla="*/ 276 h 383"/>
                  <a:gd name="T20" fmla="*/ 564 w 569"/>
                  <a:gd name="T21" fmla="*/ 275 h 383"/>
                  <a:gd name="T22" fmla="*/ 557 w 569"/>
                  <a:gd name="T23" fmla="*/ 276 h 383"/>
                  <a:gd name="T24" fmla="*/ 560 w 569"/>
                  <a:gd name="T25" fmla="*/ 282 h 383"/>
                  <a:gd name="T26" fmla="*/ 563 w 569"/>
                  <a:gd name="T27" fmla="*/ 288 h 383"/>
                  <a:gd name="T28" fmla="*/ 559 w 569"/>
                  <a:gd name="T29" fmla="*/ 298 h 383"/>
                  <a:gd name="T30" fmla="*/ 565 w 569"/>
                  <a:gd name="T31" fmla="*/ 304 h 383"/>
                  <a:gd name="T32" fmla="*/ 568 w 569"/>
                  <a:gd name="T33" fmla="*/ 319 h 383"/>
                  <a:gd name="T34" fmla="*/ 562 w 569"/>
                  <a:gd name="T35" fmla="*/ 324 h 383"/>
                  <a:gd name="T36" fmla="*/ 564 w 569"/>
                  <a:gd name="T37" fmla="*/ 333 h 383"/>
                  <a:gd name="T38" fmla="*/ 556 w 569"/>
                  <a:gd name="T39" fmla="*/ 351 h 383"/>
                  <a:gd name="T40" fmla="*/ 564 w 569"/>
                  <a:gd name="T41" fmla="*/ 370 h 383"/>
                  <a:gd name="T42" fmla="*/ 565 w 569"/>
                  <a:gd name="T43" fmla="*/ 381 h 383"/>
                  <a:gd name="T44" fmla="*/ 565 w 569"/>
                  <a:gd name="T45" fmla="*/ 383 h 383"/>
                  <a:gd name="T46" fmla="*/ 548 w 569"/>
                  <a:gd name="T47" fmla="*/ 372 h 383"/>
                  <a:gd name="T48" fmla="*/ 516 w 569"/>
                  <a:gd name="T49" fmla="*/ 350 h 383"/>
                  <a:gd name="T50" fmla="*/ 508 w 569"/>
                  <a:gd name="T51" fmla="*/ 348 h 383"/>
                  <a:gd name="T52" fmla="*/ 494 w 569"/>
                  <a:gd name="T53" fmla="*/ 348 h 383"/>
                  <a:gd name="T54" fmla="*/ 484 w 569"/>
                  <a:gd name="T55" fmla="*/ 356 h 383"/>
                  <a:gd name="T56" fmla="*/ 472 w 569"/>
                  <a:gd name="T57" fmla="*/ 358 h 383"/>
                  <a:gd name="T58" fmla="*/ 462 w 569"/>
                  <a:gd name="T59" fmla="*/ 356 h 383"/>
                  <a:gd name="T60" fmla="*/ 456 w 569"/>
                  <a:gd name="T61" fmla="*/ 342 h 383"/>
                  <a:gd name="T62" fmla="*/ 448 w 569"/>
                  <a:gd name="T63" fmla="*/ 337 h 383"/>
                  <a:gd name="T64" fmla="*/ 437 w 569"/>
                  <a:gd name="T65" fmla="*/ 339 h 383"/>
                  <a:gd name="T66" fmla="*/ 424 w 569"/>
                  <a:gd name="T67" fmla="*/ 339 h 383"/>
                  <a:gd name="T68" fmla="*/ 412 w 569"/>
                  <a:gd name="T69" fmla="*/ 323 h 383"/>
                  <a:gd name="T70" fmla="*/ 0 w 569"/>
                  <a:gd name="T71" fmla="*/ 3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9" h="383">
                    <a:moveTo>
                      <a:pt x="0" y="301"/>
                    </a:moveTo>
                    <a:lnTo>
                      <a:pt x="16" y="99"/>
                    </a:lnTo>
                    <a:lnTo>
                      <a:pt x="25" y="0"/>
                    </a:lnTo>
                    <a:lnTo>
                      <a:pt x="558" y="23"/>
                    </a:lnTo>
                    <a:lnTo>
                      <a:pt x="559" y="32"/>
                    </a:lnTo>
                    <a:lnTo>
                      <a:pt x="553" y="42"/>
                    </a:lnTo>
                    <a:lnTo>
                      <a:pt x="540" y="56"/>
                    </a:lnTo>
                    <a:lnTo>
                      <a:pt x="541" y="65"/>
                    </a:lnTo>
                    <a:lnTo>
                      <a:pt x="568" y="89"/>
                    </a:lnTo>
                    <a:lnTo>
                      <a:pt x="569" y="276"/>
                    </a:lnTo>
                    <a:lnTo>
                      <a:pt x="564" y="275"/>
                    </a:lnTo>
                    <a:lnTo>
                      <a:pt x="557" y="276"/>
                    </a:lnTo>
                    <a:lnTo>
                      <a:pt x="560" y="282"/>
                    </a:lnTo>
                    <a:lnTo>
                      <a:pt x="563" y="288"/>
                    </a:lnTo>
                    <a:lnTo>
                      <a:pt x="559" y="298"/>
                    </a:lnTo>
                    <a:lnTo>
                      <a:pt x="565" y="304"/>
                    </a:lnTo>
                    <a:lnTo>
                      <a:pt x="568" y="319"/>
                    </a:lnTo>
                    <a:lnTo>
                      <a:pt x="562" y="324"/>
                    </a:lnTo>
                    <a:lnTo>
                      <a:pt x="564" y="333"/>
                    </a:lnTo>
                    <a:lnTo>
                      <a:pt x="556" y="351"/>
                    </a:lnTo>
                    <a:lnTo>
                      <a:pt x="564" y="370"/>
                    </a:lnTo>
                    <a:lnTo>
                      <a:pt x="565" y="381"/>
                    </a:lnTo>
                    <a:lnTo>
                      <a:pt x="565" y="383"/>
                    </a:lnTo>
                    <a:lnTo>
                      <a:pt x="548" y="372"/>
                    </a:lnTo>
                    <a:lnTo>
                      <a:pt x="516" y="350"/>
                    </a:lnTo>
                    <a:lnTo>
                      <a:pt x="508" y="348"/>
                    </a:lnTo>
                    <a:lnTo>
                      <a:pt x="494" y="348"/>
                    </a:lnTo>
                    <a:lnTo>
                      <a:pt x="484" y="356"/>
                    </a:lnTo>
                    <a:lnTo>
                      <a:pt x="472" y="358"/>
                    </a:lnTo>
                    <a:lnTo>
                      <a:pt x="462" y="356"/>
                    </a:lnTo>
                    <a:lnTo>
                      <a:pt x="456" y="342"/>
                    </a:lnTo>
                    <a:lnTo>
                      <a:pt x="448" y="337"/>
                    </a:lnTo>
                    <a:lnTo>
                      <a:pt x="437" y="339"/>
                    </a:lnTo>
                    <a:lnTo>
                      <a:pt x="424" y="339"/>
                    </a:lnTo>
                    <a:lnTo>
                      <a:pt x="412" y="323"/>
                    </a:lnTo>
                    <a:lnTo>
                      <a:pt x="0" y="301"/>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6" name="Freeform 29"/>
              <p:cNvSpPr>
                <a:spLocks/>
              </p:cNvSpPr>
              <p:nvPr>
                <p:custDataLst>
                  <p:tags r:id="rId42"/>
                </p:custDataLst>
              </p:nvPr>
            </p:nvSpPr>
            <p:spPr bwMode="auto">
              <a:xfrm>
                <a:off x="5210175" y="1854200"/>
                <a:ext cx="779463" cy="485775"/>
              </a:xfrm>
              <a:custGeom>
                <a:avLst/>
                <a:gdLst>
                  <a:gd name="T0" fmla="*/ 0 w 534"/>
                  <a:gd name="T1" fmla="*/ 310 h 333"/>
                  <a:gd name="T2" fmla="*/ 26 w 534"/>
                  <a:gd name="T3" fmla="*/ 0 h 333"/>
                  <a:gd name="T4" fmla="*/ 163 w 534"/>
                  <a:gd name="T5" fmla="*/ 10 h 333"/>
                  <a:gd name="T6" fmla="*/ 261 w 534"/>
                  <a:gd name="T7" fmla="*/ 17 h 333"/>
                  <a:gd name="T8" fmla="*/ 491 w 534"/>
                  <a:gd name="T9" fmla="*/ 23 h 333"/>
                  <a:gd name="T10" fmla="*/ 491 w 534"/>
                  <a:gd name="T11" fmla="*/ 31 h 333"/>
                  <a:gd name="T12" fmla="*/ 499 w 534"/>
                  <a:gd name="T13" fmla="*/ 55 h 333"/>
                  <a:gd name="T14" fmla="*/ 496 w 534"/>
                  <a:gd name="T15" fmla="*/ 63 h 333"/>
                  <a:gd name="T16" fmla="*/ 494 w 534"/>
                  <a:gd name="T17" fmla="*/ 79 h 333"/>
                  <a:gd name="T18" fmla="*/ 495 w 534"/>
                  <a:gd name="T19" fmla="*/ 108 h 333"/>
                  <a:gd name="T20" fmla="*/ 501 w 534"/>
                  <a:gd name="T21" fmla="*/ 141 h 333"/>
                  <a:gd name="T22" fmla="*/ 510 w 534"/>
                  <a:gd name="T23" fmla="*/ 151 h 333"/>
                  <a:gd name="T24" fmla="*/ 515 w 534"/>
                  <a:gd name="T25" fmla="*/ 180 h 333"/>
                  <a:gd name="T26" fmla="*/ 517 w 534"/>
                  <a:gd name="T27" fmla="*/ 231 h 333"/>
                  <a:gd name="T28" fmla="*/ 520 w 534"/>
                  <a:gd name="T29" fmla="*/ 242 h 333"/>
                  <a:gd name="T30" fmla="*/ 520 w 534"/>
                  <a:gd name="T31" fmla="*/ 260 h 333"/>
                  <a:gd name="T32" fmla="*/ 521 w 534"/>
                  <a:gd name="T33" fmla="*/ 268 h 333"/>
                  <a:gd name="T34" fmla="*/ 534 w 534"/>
                  <a:gd name="T35" fmla="*/ 304 h 333"/>
                  <a:gd name="T36" fmla="*/ 532 w 534"/>
                  <a:gd name="T37" fmla="*/ 318 h 333"/>
                  <a:gd name="T38" fmla="*/ 533 w 534"/>
                  <a:gd name="T39" fmla="*/ 333 h 333"/>
                  <a:gd name="T40" fmla="*/ 0 w 534"/>
                  <a:gd name="T41" fmla="*/ 31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333">
                    <a:moveTo>
                      <a:pt x="0" y="310"/>
                    </a:moveTo>
                    <a:lnTo>
                      <a:pt x="26" y="0"/>
                    </a:lnTo>
                    <a:lnTo>
                      <a:pt x="163" y="10"/>
                    </a:lnTo>
                    <a:lnTo>
                      <a:pt x="261" y="17"/>
                    </a:lnTo>
                    <a:lnTo>
                      <a:pt x="491" y="23"/>
                    </a:lnTo>
                    <a:lnTo>
                      <a:pt x="491" y="31"/>
                    </a:lnTo>
                    <a:lnTo>
                      <a:pt x="499" y="55"/>
                    </a:lnTo>
                    <a:lnTo>
                      <a:pt x="496" y="63"/>
                    </a:lnTo>
                    <a:lnTo>
                      <a:pt x="494" y="79"/>
                    </a:lnTo>
                    <a:lnTo>
                      <a:pt x="495" y="108"/>
                    </a:lnTo>
                    <a:lnTo>
                      <a:pt x="501" y="141"/>
                    </a:lnTo>
                    <a:lnTo>
                      <a:pt x="510" y="151"/>
                    </a:lnTo>
                    <a:lnTo>
                      <a:pt x="515" y="180"/>
                    </a:lnTo>
                    <a:lnTo>
                      <a:pt x="517" y="231"/>
                    </a:lnTo>
                    <a:lnTo>
                      <a:pt x="520" y="242"/>
                    </a:lnTo>
                    <a:lnTo>
                      <a:pt x="520" y="260"/>
                    </a:lnTo>
                    <a:lnTo>
                      <a:pt x="521" y="268"/>
                    </a:lnTo>
                    <a:lnTo>
                      <a:pt x="534" y="304"/>
                    </a:lnTo>
                    <a:lnTo>
                      <a:pt x="532" y="318"/>
                    </a:lnTo>
                    <a:lnTo>
                      <a:pt x="533" y="333"/>
                    </a:lnTo>
                    <a:lnTo>
                      <a:pt x="0" y="31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7" name="Freeform 30"/>
              <p:cNvSpPr>
                <a:spLocks/>
              </p:cNvSpPr>
              <p:nvPr>
                <p:custDataLst>
                  <p:tags r:id="rId43"/>
                </p:custDataLst>
              </p:nvPr>
            </p:nvSpPr>
            <p:spPr bwMode="auto">
              <a:xfrm>
                <a:off x="5926138" y="1833563"/>
                <a:ext cx="777875" cy="874712"/>
              </a:xfrm>
              <a:custGeom>
                <a:avLst/>
                <a:gdLst>
                  <a:gd name="T0" fmla="*/ 52 w 534"/>
                  <a:gd name="T1" fmla="*/ 413 h 600"/>
                  <a:gd name="T2" fmla="*/ 24 w 534"/>
                  <a:gd name="T3" fmla="*/ 380 h 600"/>
                  <a:gd name="T4" fmla="*/ 43 w 534"/>
                  <a:gd name="T5" fmla="*/ 356 h 600"/>
                  <a:gd name="T6" fmla="*/ 41 w 534"/>
                  <a:gd name="T7" fmla="*/ 332 h 600"/>
                  <a:gd name="T8" fmla="*/ 30 w 534"/>
                  <a:gd name="T9" fmla="*/ 282 h 600"/>
                  <a:gd name="T10" fmla="*/ 29 w 534"/>
                  <a:gd name="T11" fmla="*/ 256 h 600"/>
                  <a:gd name="T12" fmla="*/ 24 w 534"/>
                  <a:gd name="T13" fmla="*/ 194 h 600"/>
                  <a:gd name="T14" fmla="*/ 10 w 534"/>
                  <a:gd name="T15" fmla="*/ 155 h 600"/>
                  <a:gd name="T16" fmla="*/ 3 w 534"/>
                  <a:gd name="T17" fmla="*/ 93 h 600"/>
                  <a:gd name="T18" fmla="*/ 8 w 534"/>
                  <a:gd name="T19" fmla="*/ 69 h 600"/>
                  <a:gd name="T20" fmla="*/ 0 w 534"/>
                  <a:gd name="T21" fmla="*/ 37 h 600"/>
                  <a:gd name="T22" fmla="*/ 140 w 534"/>
                  <a:gd name="T23" fmla="*/ 13 h 600"/>
                  <a:gd name="T24" fmla="*/ 152 w 534"/>
                  <a:gd name="T25" fmla="*/ 0 h 600"/>
                  <a:gd name="T26" fmla="*/ 168 w 534"/>
                  <a:gd name="T27" fmla="*/ 28 h 600"/>
                  <a:gd name="T28" fmla="*/ 171 w 534"/>
                  <a:gd name="T29" fmla="*/ 57 h 600"/>
                  <a:gd name="T30" fmla="*/ 192 w 534"/>
                  <a:gd name="T31" fmla="*/ 66 h 600"/>
                  <a:gd name="T32" fmla="*/ 207 w 534"/>
                  <a:gd name="T33" fmla="*/ 73 h 600"/>
                  <a:gd name="T34" fmla="*/ 232 w 534"/>
                  <a:gd name="T35" fmla="*/ 74 h 600"/>
                  <a:gd name="T36" fmla="*/ 235 w 534"/>
                  <a:gd name="T37" fmla="*/ 83 h 600"/>
                  <a:gd name="T38" fmla="*/ 261 w 534"/>
                  <a:gd name="T39" fmla="*/ 74 h 600"/>
                  <a:gd name="T40" fmla="*/ 310 w 534"/>
                  <a:gd name="T41" fmla="*/ 78 h 600"/>
                  <a:gd name="T42" fmla="*/ 312 w 534"/>
                  <a:gd name="T43" fmla="*/ 84 h 600"/>
                  <a:gd name="T44" fmla="*/ 321 w 534"/>
                  <a:gd name="T45" fmla="*/ 88 h 600"/>
                  <a:gd name="T46" fmla="*/ 328 w 534"/>
                  <a:gd name="T47" fmla="*/ 105 h 600"/>
                  <a:gd name="T48" fmla="*/ 343 w 534"/>
                  <a:gd name="T49" fmla="*/ 99 h 600"/>
                  <a:gd name="T50" fmla="*/ 355 w 534"/>
                  <a:gd name="T51" fmla="*/ 99 h 600"/>
                  <a:gd name="T52" fmla="*/ 376 w 534"/>
                  <a:gd name="T53" fmla="*/ 113 h 600"/>
                  <a:gd name="T54" fmla="*/ 388 w 534"/>
                  <a:gd name="T55" fmla="*/ 125 h 600"/>
                  <a:gd name="T56" fmla="*/ 409 w 534"/>
                  <a:gd name="T57" fmla="*/ 122 h 600"/>
                  <a:gd name="T58" fmla="*/ 439 w 534"/>
                  <a:gd name="T59" fmla="*/ 106 h 600"/>
                  <a:gd name="T60" fmla="*/ 486 w 534"/>
                  <a:gd name="T61" fmla="*/ 114 h 600"/>
                  <a:gd name="T62" fmla="*/ 497 w 534"/>
                  <a:gd name="T63" fmla="*/ 119 h 600"/>
                  <a:gd name="T64" fmla="*/ 517 w 534"/>
                  <a:gd name="T65" fmla="*/ 122 h 600"/>
                  <a:gd name="T66" fmla="*/ 524 w 534"/>
                  <a:gd name="T67" fmla="*/ 131 h 600"/>
                  <a:gd name="T68" fmla="*/ 488 w 534"/>
                  <a:gd name="T69" fmla="*/ 148 h 600"/>
                  <a:gd name="T70" fmla="*/ 468 w 534"/>
                  <a:gd name="T71" fmla="*/ 162 h 600"/>
                  <a:gd name="T72" fmla="*/ 438 w 534"/>
                  <a:gd name="T73" fmla="*/ 178 h 600"/>
                  <a:gd name="T74" fmla="*/ 357 w 534"/>
                  <a:gd name="T75" fmla="*/ 259 h 600"/>
                  <a:gd name="T76" fmla="*/ 346 w 534"/>
                  <a:gd name="T77" fmla="*/ 271 h 600"/>
                  <a:gd name="T78" fmla="*/ 342 w 534"/>
                  <a:gd name="T79" fmla="*/ 333 h 600"/>
                  <a:gd name="T80" fmla="*/ 315 w 534"/>
                  <a:gd name="T81" fmla="*/ 353 h 600"/>
                  <a:gd name="T82" fmla="*/ 312 w 534"/>
                  <a:gd name="T83" fmla="*/ 364 h 600"/>
                  <a:gd name="T84" fmla="*/ 317 w 534"/>
                  <a:gd name="T85" fmla="*/ 385 h 600"/>
                  <a:gd name="T86" fmla="*/ 318 w 534"/>
                  <a:gd name="T87" fmla="*/ 409 h 600"/>
                  <a:gd name="T88" fmla="*/ 317 w 534"/>
                  <a:gd name="T89" fmla="*/ 437 h 600"/>
                  <a:gd name="T90" fmla="*/ 321 w 534"/>
                  <a:gd name="T91" fmla="*/ 469 h 600"/>
                  <a:gd name="T92" fmla="*/ 331 w 534"/>
                  <a:gd name="T93" fmla="*/ 480 h 600"/>
                  <a:gd name="T94" fmla="*/ 353 w 534"/>
                  <a:gd name="T95" fmla="*/ 485 h 600"/>
                  <a:gd name="T96" fmla="*/ 359 w 534"/>
                  <a:gd name="T97" fmla="*/ 493 h 600"/>
                  <a:gd name="T98" fmla="*/ 389 w 534"/>
                  <a:gd name="T99" fmla="*/ 519 h 600"/>
                  <a:gd name="T100" fmla="*/ 432 w 534"/>
                  <a:gd name="T101" fmla="*/ 550 h 600"/>
                  <a:gd name="T102" fmla="*/ 434 w 534"/>
                  <a:gd name="T103" fmla="*/ 569 h 600"/>
                  <a:gd name="T104" fmla="*/ 53 w 534"/>
                  <a:gd name="T105"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4" h="600">
                    <a:moveTo>
                      <a:pt x="53" y="600"/>
                    </a:moveTo>
                    <a:lnTo>
                      <a:pt x="52" y="413"/>
                    </a:lnTo>
                    <a:lnTo>
                      <a:pt x="25" y="389"/>
                    </a:lnTo>
                    <a:lnTo>
                      <a:pt x="24" y="380"/>
                    </a:lnTo>
                    <a:lnTo>
                      <a:pt x="37" y="366"/>
                    </a:lnTo>
                    <a:lnTo>
                      <a:pt x="43" y="356"/>
                    </a:lnTo>
                    <a:lnTo>
                      <a:pt x="42" y="347"/>
                    </a:lnTo>
                    <a:lnTo>
                      <a:pt x="41" y="332"/>
                    </a:lnTo>
                    <a:lnTo>
                      <a:pt x="43" y="318"/>
                    </a:lnTo>
                    <a:lnTo>
                      <a:pt x="30" y="282"/>
                    </a:lnTo>
                    <a:lnTo>
                      <a:pt x="29" y="274"/>
                    </a:lnTo>
                    <a:lnTo>
                      <a:pt x="29" y="256"/>
                    </a:lnTo>
                    <a:lnTo>
                      <a:pt x="26" y="245"/>
                    </a:lnTo>
                    <a:lnTo>
                      <a:pt x="24" y="194"/>
                    </a:lnTo>
                    <a:lnTo>
                      <a:pt x="19" y="165"/>
                    </a:lnTo>
                    <a:lnTo>
                      <a:pt x="10" y="155"/>
                    </a:lnTo>
                    <a:lnTo>
                      <a:pt x="4" y="122"/>
                    </a:lnTo>
                    <a:lnTo>
                      <a:pt x="3" y="93"/>
                    </a:lnTo>
                    <a:lnTo>
                      <a:pt x="5" y="77"/>
                    </a:lnTo>
                    <a:lnTo>
                      <a:pt x="8" y="69"/>
                    </a:lnTo>
                    <a:lnTo>
                      <a:pt x="0" y="45"/>
                    </a:lnTo>
                    <a:lnTo>
                      <a:pt x="0" y="37"/>
                    </a:lnTo>
                    <a:lnTo>
                      <a:pt x="139" y="37"/>
                    </a:lnTo>
                    <a:lnTo>
                      <a:pt x="140" y="13"/>
                    </a:lnTo>
                    <a:lnTo>
                      <a:pt x="141" y="0"/>
                    </a:lnTo>
                    <a:lnTo>
                      <a:pt x="152" y="0"/>
                    </a:lnTo>
                    <a:lnTo>
                      <a:pt x="166" y="5"/>
                    </a:lnTo>
                    <a:lnTo>
                      <a:pt x="168" y="28"/>
                    </a:lnTo>
                    <a:lnTo>
                      <a:pt x="172" y="43"/>
                    </a:lnTo>
                    <a:lnTo>
                      <a:pt x="171" y="57"/>
                    </a:lnTo>
                    <a:lnTo>
                      <a:pt x="186" y="68"/>
                    </a:lnTo>
                    <a:lnTo>
                      <a:pt x="192" y="66"/>
                    </a:lnTo>
                    <a:lnTo>
                      <a:pt x="202" y="68"/>
                    </a:lnTo>
                    <a:lnTo>
                      <a:pt x="207" y="73"/>
                    </a:lnTo>
                    <a:lnTo>
                      <a:pt x="219" y="72"/>
                    </a:lnTo>
                    <a:lnTo>
                      <a:pt x="232" y="74"/>
                    </a:lnTo>
                    <a:lnTo>
                      <a:pt x="235" y="79"/>
                    </a:lnTo>
                    <a:lnTo>
                      <a:pt x="235" y="83"/>
                    </a:lnTo>
                    <a:lnTo>
                      <a:pt x="255" y="82"/>
                    </a:lnTo>
                    <a:lnTo>
                      <a:pt x="261" y="74"/>
                    </a:lnTo>
                    <a:lnTo>
                      <a:pt x="291" y="73"/>
                    </a:lnTo>
                    <a:lnTo>
                      <a:pt x="310" y="78"/>
                    </a:lnTo>
                    <a:lnTo>
                      <a:pt x="315" y="78"/>
                    </a:lnTo>
                    <a:lnTo>
                      <a:pt x="312" y="84"/>
                    </a:lnTo>
                    <a:lnTo>
                      <a:pt x="318" y="89"/>
                    </a:lnTo>
                    <a:lnTo>
                      <a:pt x="321" y="88"/>
                    </a:lnTo>
                    <a:lnTo>
                      <a:pt x="325" y="91"/>
                    </a:lnTo>
                    <a:lnTo>
                      <a:pt x="328" y="105"/>
                    </a:lnTo>
                    <a:lnTo>
                      <a:pt x="335" y="109"/>
                    </a:lnTo>
                    <a:lnTo>
                      <a:pt x="343" y="99"/>
                    </a:lnTo>
                    <a:lnTo>
                      <a:pt x="347" y="97"/>
                    </a:lnTo>
                    <a:lnTo>
                      <a:pt x="355" y="99"/>
                    </a:lnTo>
                    <a:lnTo>
                      <a:pt x="360" y="109"/>
                    </a:lnTo>
                    <a:lnTo>
                      <a:pt x="376" y="113"/>
                    </a:lnTo>
                    <a:lnTo>
                      <a:pt x="381" y="119"/>
                    </a:lnTo>
                    <a:lnTo>
                      <a:pt x="388" y="125"/>
                    </a:lnTo>
                    <a:lnTo>
                      <a:pt x="398" y="125"/>
                    </a:lnTo>
                    <a:lnTo>
                      <a:pt x="409" y="122"/>
                    </a:lnTo>
                    <a:lnTo>
                      <a:pt x="435" y="104"/>
                    </a:lnTo>
                    <a:lnTo>
                      <a:pt x="439" y="106"/>
                    </a:lnTo>
                    <a:lnTo>
                      <a:pt x="446" y="115"/>
                    </a:lnTo>
                    <a:lnTo>
                      <a:pt x="486" y="114"/>
                    </a:lnTo>
                    <a:lnTo>
                      <a:pt x="493" y="116"/>
                    </a:lnTo>
                    <a:lnTo>
                      <a:pt x="497" y="119"/>
                    </a:lnTo>
                    <a:lnTo>
                      <a:pt x="508" y="126"/>
                    </a:lnTo>
                    <a:lnTo>
                      <a:pt x="517" y="122"/>
                    </a:lnTo>
                    <a:lnTo>
                      <a:pt x="534" y="121"/>
                    </a:lnTo>
                    <a:lnTo>
                      <a:pt x="524" y="131"/>
                    </a:lnTo>
                    <a:lnTo>
                      <a:pt x="501" y="145"/>
                    </a:lnTo>
                    <a:lnTo>
                      <a:pt x="488" y="148"/>
                    </a:lnTo>
                    <a:lnTo>
                      <a:pt x="478" y="152"/>
                    </a:lnTo>
                    <a:lnTo>
                      <a:pt x="468" y="162"/>
                    </a:lnTo>
                    <a:lnTo>
                      <a:pt x="447" y="171"/>
                    </a:lnTo>
                    <a:lnTo>
                      <a:pt x="438" y="178"/>
                    </a:lnTo>
                    <a:lnTo>
                      <a:pt x="405" y="215"/>
                    </a:lnTo>
                    <a:lnTo>
                      <a:pt x="357" y="259"/>
                    </a:lnTo>
                    <a:lnTo>
                      <a:pt x="351" y="266"/>
                    </a:lnTo>
                    <a:lnTo>
                      <a:pt x="346" y="271"/>
                    </a:lnTo>
                    <a:lnTo>
                      <a:pt x="348" y="326"/>
                    </a:lnTo>
                    <a:lnTo>
                      <a:pt x="342" y="333"/>
                    </a:lnTo>
                    <a:lnTo>
                      <a:pt x="336" y="336"/>
                    </a:lnTo>
                    <a:lnTo>
                      <a:pt x="315" y="353"/>
                    </a:lnTo>
                    <a:lnTo>
                      <a:pt x="314" y="361"/>
                    </a:lnTo>
                    <a:lnTo>
                      <a:pt x="312" y="364"/>
                    </a:lnTo>
                    <a:lnTo>
                      <a:pt x="306" y="379"/>
                    </a:lnTo>
                    <a:lnTo>
                      <a:pt x="317" y="385"/>
                    </a:lnTo>
                    <a:lnTo>
                      <a:pt x="325" y="397"/>
                    </a:lnTo>
                    <a:lnTo>
                      <a:pt x="318" y="409"/>
                    </a:lnTo>
                    <a:lnTo>
                      <a:pt x="319" y="420"/>
                    </a:lnTo>
                    <a:lnTo>
                      <a:pt x="317" y="437"/>
                    </a:lnTo>
                    <a:lnTo>
                      <a:pt x="317" y="464"/>
                    </a:lnTo>
                    <a:lnTo>
                      <a:pt x="321" y="469"/>
                    </a:lnTo>
                    <a:lnTo>
                      <a:pt x="329" y="475"/>
                    </a:lnTo>
                    <a:lnTo>
                      <a:pt x="331" y="480"/>
                    </a:lnTo>
                    <a:lnTo>
                      <a:pt x="350" y="483"/>
                    </a:lnTo>
                    <a:lnTo>
                      <a:pt x="353" y="485"/>
                    </a:lnTo>
                    <a:lnTo>
                      <a:pt x="354" y="490"/>
                    </a:lnTo>
                    <a:lnTo>
                      <a:pt x="359" y="493"/>
                    </a:lnTo>
                    <a:lnTo>
                      <a:pt x="381" y="503"/>
                    </a:lnTo>
                    <a:lnTo>
                      <a:pt x="389" y="519"/>
                    </a:lnTo>
                    <a:lnTo>
                      <a:pt x="409" y="534"/>
                    </a:lnTo>
                    <a:lnTo>
                      <a:pt x="432" y="550"/>
                    </a:lnTo>
                    <a:lnTo>
                      <a:pt x="435" y="556"/>
                    </a:lnTo>
                    <a:lnTo>
                      <a:pt x="434" y="569"/>
                    </a:lnTo>
                    <a:lnTo>
                      <a:pt x="437" y="587"/>
                    </a:lnTo>
                    <a:lnTo>
                      <a:pt x="53" y="60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8" name="Freeform 31"/>
              <p:cNvSpPr>
                <a:spLocks/>
              </p:cNvSpPr>
              <p:nvPr>
                <p:custDataLst>
                  <p:tags r:id="rId44"/>
                </p:custDataLst>
              </p:nvPr>
            </p:nvSpPr>
            <p:spPr bwMode="auto">
              <a:xfrm>
                <a:off x="5984875" y="2689225"/>
                <a:ext cx="711200" cy="471488"/>
              </a:xfrm>
              <a:custGeom>
                <a:avLst/>
                <a:gdLst>
                  <a:gd name="T0" fmla="*/ 397 w 488"/>
                  <a:gd name="T1" fmla="*/ 0 h 324"/>
                  <a:gd name="T2" fmla="*/ 409 w 488"/>
                  <a:gd name="T3" fmla="*/ 21 h 324"/>
                  <a:gd name="T4" fmla="*/ 403 w 488"/>
                  <a:gd name="T5" fmla="*/ 37 h 324"/>
                  <a:gd name="T6" fmla="*/ 414 w 488"/>
                  <a:gd name="T7" fmla="*/ 78 h 324"/>
                  <a:gd name="T8" fmla="*/ 445 w 488"/>
                  <a:gd name="T9" fmla="*/ 92 h 324"/>
                  <a:gd name="T10" fmla="*/ 451 w 488"/>
                  <a:gd name="T11" fmla="*/ 107 h 324"/>
                  <a:gd name="T12" fmla="*/ 468 w 488"/>
                  <a:gd name="T13" fmla="*/ 128 h 324"/>
                  <a:gd name="T14" fmla="*/ 488 w 488"/>
                  <a:gd name="T15" fmla="*/ 155 h 324"/>
                  <a:gd name="T16" fmla="*/ 482 w 488"/>
                  <a:gd name="T17" fmla="*/ 174 h 324"/>
                  <a:gd name="T18" fmla="*/ 477 w 488"/>
                  <a:gd name="T19" fmla="*/ 188 h 324"/>
                  <a:gd name="T20" fmla="*/ 451 w 488"/>
                  <a:gd name="T21" fmla="*/ 207 h 324"/>
                  <a:gd name="T22" fmla="*/ 432 w 488"/>
                  <a:gd name="T23" fmla="*/ 211 h 324"/>
                  <a:gd name="T24" fmla="*/ 419 w 488"/>
                  <a:gd name="T25" fmla="*/ 227 h 324"/>
                  <a:gd name="T26" fmla="*/ 429 w 488"/>
                  <a:gd name="T27" fmla="*/ 245 h 324"/>
                  <a:gd name="T28" fmla="*/ 429 w 488"/>
                  <a:gd name="T29" fmla="*/ 267 h 324"/>
                  <a:gd name="T30" fmla="*/ 406 w 488"/>
                  <a:gd name="T31" fmla="*/ 299 h 324"/>
                  <a:gd name="T32" fmla="*/ 403 w 488"/>
                  <a:gd name="T33" fmla="*/ 315 h 324"/>
                  <a:gd name="T34" fmla="*/ 374 w 488"/>
                  <a:gd name="T35" fmla="*/ 301 h 324"/>
                  <a:gd name="T36" fmla="*/ 61 w 488"/>
                  <a:gd name="T37" fmla="*/ 306 h 324"/>
                  <a:gd name="T38" fmla="*/ 61 w 488"/>
                  <a:gd name="T39" fmla="*/ 287 h 324"/>
                  <a:gd name="T40" fmla="*/ 53 w 488"/>
                  <a:gd name="T41" fmla="*/ 271 h 324"/>
                  <a:gd name="T42" fmla="*/ 56 w 488"/>
                  <a:gd name="T43" fmla="*/ 255 h 324"/>
                  <a:gd name="T44" fmla="*/ 48 w 488"/>
                  <a:gd name="T45" fmla="*/ 233 h 324"/>
                  <a:gd name="T46" fmla="*/ 48 w 488"/>
                  <a:gd name="T47" fmla="*/ 216 h 324"/>
                  <a:gd name="T48" fmla="*/ 34 w 488"/>
                  <a:gd name="T49" fmla="*/ 199 h 324"/>
                  <a:gd name="T50" fmla="*/ 29 w 488"/>
                  <a:gd name="T51" fmla="*/ 183 h 324"/>
                  <a:gd name="T52" fmla="*/ 16 w 488"/>
                  <a:gd name="T53" fmla="*/ 159 h 324"/>
                  <a:gd name="T54" fmla="*/ 21 w 488"/>
                  <a:gd name="T55" fmla="*/ 138 h 324"/>
                  <a:gd name="T56" fmla="*/ 9 w 488"/>
                  <a:gd name="T57" fmla="*/ 120 h 324"/>
                  <a:gd name="T58" fmla="*/ 8 w 488"/>
                  <a:gd name="T59" fmla="*/ 107 h 324"/>
                  <a:gd name="T60" fmla="*/ 8 w 488"/>
                  <a:gd name="T61" fmla="*/ 70 h 324"/>
                  <a:gd name="T62" fmla="*/ 12 w 488"/>
                  <a:gd name="T63" fmla="*/ 56 h 324"/>
                  <a:gd name="T64" fmla="*/ 3 w 488"/>
                  <a:gd name="T65" fmla="*/ 35 h 324"/>
                  <a:gd name="T66" fmla="*/ 4 w 488"/>
                  <a:gd name="T67" fmla="*/ 19 h 324"/>
                  <a:gd name="T68" fmla="*/ 8 w 488"/>
                  <a:gd name="T69"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24">
                    <a:moveTo>
                      <a:pt x="13" y="13"/>
                    </a:moveTo>
                    <a:lnTo>
                      <a:pt x="397" y="0"/>
                    </a:lnTo>
                    <a:lnTo>
                      <a:pt x="401" y="13"/>
                    </a:lnTo>
                    <a:lnTo>
                      <a:pt x="409" y="21"/>
                    </a:lnTo>
                    <a:lnTo>
                      <a:pt x="409" y="27"/>
                    </a:lnTo>
                    <a:lnTo>
                      <a:pt x="403" y="37"/>
                    </a:lnTo>
                    <a:lnTo>
                      <a:pt x="407" y="50"/>
                    </a:lnTo>
                    <a:lnTo>
                      <a:pt x="414" y="78"/>
                    </a:lnTo>
                    <a:lnTo>
                      <a:pt x="437" y="86"/>
                    </a:lnTo>
                    <a:lnTo>
                      <a:pt x="445" y="92"/>
                    </a:lnTo>
                    <a:lnTo>
                      <a:pt x="448" y="102"/>
                    </a:lnTo>
                    <a:lnTo>
                      <a:pt x="451" y="107"/>
                    </a:lnTo>
                    <a:lnTo>
                      <a:pt x="466" y="118"/>
                    </a:lnTo>
                    <a:lnTo>
                      <a:pt x="468" y="128"/>
                    </a:lnTo>
                    <a:lnTo>
                      <a:pt x="483" y="137"/>
                    </a:lnTo>
                    <a:lnTo>
                      <a:pt x="488" y="155"/>
                    </a:lnTo>
                    <a:lnTo>
                      <a:pt x="487" y="163"/>
                    </a:lnTo>
                    <a:lnTo>
                      <a:pt x="482" y="174"/>
                    </a:lnTo>
                    <a:lnTo>
                      <a:pt x="477" y="179"/>
                    </a:lnTo>
                    <a:lnTo>
                      <a:pt x="477" y="188"/>
                    </a:lnTo>
                    <a:lnTo>
                      <a:pt x="463" y="203"/>
                    </a:lnTo>
                    <a:lnTo>
                      <a:pt x="451" y="207"/>
                    </a:lnTo>
                    <a:lnTo>
                      <a:pt x="447" y="211"/>
                    </a:lnTo>
                    <a:lnTo>
                      <a:pt x="432" y="211"/>
                    </a:lnTo>
                    <a:lnTo>
                      <a:pt x="424" y="216"/>
                    </a:lnTo>
                    <a:lnTo>
                      <a:pt x="419" y="227"/>
                    </a:lnTo>
                    <a:lnTo>
                      <a:pt x="420" y="235"/>
                    </a:lnTo>
                    <a:lnTo>
                      <a:pt x="429" y="245"/>
                    </a:lnTo>
                    <a:lnTo>
                      <a:pt x="432" y="251"/>
                    </a:lnTo>
                    <a:lnTo>
                      <a:pt x="429" y="267"/>
                    </a:lnTo>
                    <a:lnTo>
                      <a:pt x="418" y="291"/>
                    </a:lnTo>
                    <a:lnTo>
                      <a:pt x="406" y="299"/>
                    </a:lnTo>
                    <a:lnTo>
                      <a:pt x="402" y="307"/>
                    </a:lnTo>
                    <a:lnTo>
                      <a:pt x="403" y="315"/>
                    </a:lnTo>
                    <a:lnTo>
                      <a:pt x="397" y="324"/>
                    </a:lnTo>
                    <a:lnTo>
                      <a:pt x="374" y="301"/>
                    </a:lnTo>
                    <a:lnTo>
                      <a:pt x="65" y="311"/>
                    </a:lnTo>
                    <a:lnTo>
                      <a:pt x="61" y="306"/>
                    </a:lnTo>
                    <a:lnTo>
                      <a:pt x="59" y="295"/>
                    </a:lnTo>
                    <a:lnTo>
                      <a:pt x="61" y="287"/>
                    </a:lnTo>
                    <a:lnTo>
                      <a:pt x="56" y="279"/>
                    </a:lnTo>
                    <a:lnTo>
                      <a:pt x="53" y="271"/>
                    </a:lnTo>
                    <a:lnTo>
                      <a:pt x="59" y="263"/>
                    </a:lnTo>
                    <a:lnTo>
                      <a:pt x="56" y="255"/>
                    </a:lnTo>
                    <a:lnTo>
                      <a:pt x="45" y="249"/>
                    </a:lnTo>
                    <a:lnTo>
                      <a:pt x="48" y="233"/>
                    </a:lnTo>
                    <a:lnTo>
                      <a:pt x="51" y="224"/>
                    </a:lnTo>
                    <a:lnTo>
                      <a:pt x="48" y="216"/>
                    </a:lnTo>
                    <a:lnTo>
                      <a:pt x="37" y="208"/>
                    </a:lnTo>
                    <a:lnTo>
                      <a:pt x="34" y="199"/>
                    </a:lnTo>
                    <a:lnTo>
                      <a:pt x="37" y="191"/>
                    </a:lnTo>
                    <a:lnTo>
                      <a:pt x="29" y="183"/>
                    </a:lnTo>
                    <a:lnTo>
                      <a:pt x="24" y="167"/>
                    </a:lnTo>
                    <a:lnTo>
                      <a:pt x="16" y="159"/>
                    </a:lnTo>
                    <a:lnTo>
                      <a:pt x="21" y="145"/>
                    </a:lnTo>
                    <a:lnTo>
                      <a:pt x="21" y="138"/>
                    </a:lnTo>
                    <a:lnTo>
                      <a:pt x="9" y="131"/>
                    </a:lnTo>
                    <a:lnTo>
                      <a:pt x="9" y="120"/>
                    </a:lnTo>
                    <a:lnTo>
                      <a:pt x="9" y="118"/>
                    </a:lnTo>
                    <a:lnTo>
                      <a:pt x="8" y="107"/>
                    </a:lnTo>
                    <a:lnTo>
                      <a:pt x="0" y="88"/>
                    </a:lnTo>
                    <a:lnTo>
                      <a:pt x="8" y="70"/>
                    </a:lnTo>
                    <a:lnTo>
                      <a:pt x="6" y="61"/>
                    </a:lnTo>
                    <a:lnTo>
                      <a:pt x="12" y="56"/>
                    </a:lnTo>
                    <a:lnTo>
                      <a:pt x="9" y="41"/>
                    </a:lnTo>
                    <a:lnTo>
                      <a:pt x="3" y="35"/>
                    </a:lnTo>
                    <a:lnTo>
                      <a:pt x="7" y="25"/>
                    </a:lnTo>
                    <a:lnTo>
                      <a:pt x="4" y="19"/>
                    </a:lnTo>
                    <a:lnTo>
                      <a:pt x="1" y="13"/>
                    </a:lnTo>
                    <a:lnTo>
                      <a:pt x="8" y="12"/>
                    </a:lnTo>
                    <a:lnTo>
                      <a:pt x="13" y="13"/>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49" name="Freeform 32"/>
              <p:cNvSpPr>
                <a:spLocks/>
              </p:cNvSpPr>
              <p:nvPr>
                <p:custDataLst>
                  <p:tags r:id="rId45"/>
                </p:custDataLst>
              </p:nvPr>
            </p:nvSpPr>
            <p:spPr bwMode="auto">
              <a:xfrm>
                <a:off x="6078538" y="3128963"/>
                <a:ext cx="792162" cy="684212"/>
              </a:xfrm>
              <a:custGeom>
                <a:avLst/>
                <a:gdLst>
                  <a:gd name="T0" fmla="*/ 456 w 543"/>
                  <a:gd name="T1" fmla="*/ 416 h 470"/>
                  <a:gd name="T2" fmla="*/ 463 w 543"/>
                  <a:gd name="T3" fmla="*/ 426 h 470"/>
                  <a:gd name="T4" fmla="*/ 464 w 543"/>
                  <a:gd name="T5" fmla="*/ 442 h 470"/>
                  <a:gd name="T6" fmla="*/ 444 w 543"/>
                  <a:gd name="T7" fmla="*/ 462 h 470"/>
                  <a:gd name="T8" fmla="*/ 498 w 543"/>
                  <a:gd name="T9" fmla="*/ 466 h 470"/>
                  <a:gd name="T10" fmla="*/ 500 w 543"/>
                  <a:gd name="T11" fmla="*/ 445 h 470"/>
                  <a:gd name="T12" fmla="*/ 511 w 543"/>
                  <a:gd name="T13" fmla="*/ 413 h 470"/>
                  <a:gd name="T14" fmla="*/ 526 w 543"/>
                  <a:gd name="T15" fmla="*/ 401 h 470"/>
                  <a:gd name="T16" fmla="*/ 535 w 543"/>
                  <a:gd name="T17" fmla="*/ 400 h 470"/>
                  <a:gd name="T18" fmla="*/ 540 w 543"/>
                  <a:gd name="T19" fmla="*/ 365 h 470"/>
                  <a:gd name="T20" fmla="*/ 533 w 543"/>
                  <a:gd name="T21" fmla="*/ 360 h 470"/>
                  <a:gd name="T22" fmla="*/ 530 w 543"/>
                  <a:gd name="T23" fmla="*/ 356 h 470"/>
                  <a:gd name="T24" fmla="*/ 524 w 543"/>
                  <a:gd name="T25" fmla="*/ 360 h 470"/>
                  <a:gd name="T26" fmla="*/ 504 w 543"/>
                  <a:gd name="T27" fmla="*/ 334 h 470"/>
                  <a:gd name="T28" fmla="*/ 511 w 543"/>
                  <a:gd name="T29" fmla="*/ 323 h 470"/>
                  <a:gd name="T30" fmla="*/ 504 w 543"/>
                  <a:gd name="T31" fmla="*/ 310 h 470"/>
                  <a:gd name="T32" fmla="*/ 476 w 543"/>
                  <a:gd name="T33" fmla="*/ 273 h 470"/>
                  <a:gd name="T34" fmla="*/ 443 w 543"/>
                  <a:gd name="T35" fmla="*/ 254 h 470"/>
                  <a:gd name="T36" fmla="*/ 424 w 543"/>
                  <a:gd name="T37" fmla="*/ 230 h 470"/>
                  <a:gd name="T38" fmla="*/ 441 w 543"/>
                  <a:gd name="T39" fmla="*/ 206 h 470"/>
                  <a:gd name="T40" fmla="*/ 444 w 543"/>
                  <a:gd name="T41" fmla="*/ 179 h 470"/>
                  <a:gd name="T42" fmla="*/ 421 w 543"/>
                  <a:gd name="T43" fmla="*/ 163 h 470"/>
                  <a:gd name="T44" fmla="*/ 408 w 543"/>
                  <a:gd name="T45" fmla="*/ 174 h 470"/>
                  <a:gd name="T46" fmla="*/ 390 w 543"/>
                  <a:gd name="T47" fmla="*/ 134 h 470"/>
                  <a:gd name="T48" fmla="*/ 360 w 543"/>
                  <a:gd name="T49" fmla="*/ 109 h 470"/>
                  <a:gd name="T50" fmla="*/ 336 w 543"/>
                  <a:gd name="T51" fmla="*/ 74 h 470"/>
                  <a:gd name="T52" fmla="*/ 328 w 543"/>
                  <a:gd name="T53" fmla="*/ 38 h 470"/>
                  <a:gd name="T54" fmla="*/ 332 w 543"/>
                  <a:gd name="T55" fmla="*/ 23 h 470"/>
                  <a:gd name="T56" fmla="*/ 0 w 543"/>
                  <a:gd name="T57" fmla="*/ 10 h 470"/>
                  <a:gd name="T58" fmla="*/ 13 w 543"/>
                  <a:gd name="T59" fmla="*/ 26 h 470"/>
                  <a:gd name="T60" fmla="*/ 27 w 543"/>
                  <a:gd name="T61" fmla="*/ 54 h 470"/>
                  <a:gd name="T62" fmla="*/ 29 w 543"/>
                  <a:gd name="T63" fmla="*/ 67 h 470"/>
                  <a:gd name="T64" fmla="*/ 64 w 543"/>
                  <a:gd name="T65" fmla="*/ 96 h 470"/>
                  <a:gd name="T66" fmla="*/ 52 w 543"/>
                  <a:gd name="T67" fmla="*/ 122 h 470"/>
                  <a:gd name="T68" fmla="*/ 66 w 543"/>
                  <a:gd name="T69" fmla="*/ 132 h 470"/>
                  <a:gd name="T70" fmla="*/ 79 w 543"/>
                  <a:gd name="T71" fmla="*/ 155 h 470"/>
                  <a:gd name="T72" fmla="*/ 90 w 543"/>
                  <a:gd name="T73" fmla="*/ 159 h 470"/>
                  <a:gd name="T74" fmla="*/ 93 w 543"/>
                  <a:gd name="T75" fmla="*/ 43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470">
                    <a:moveTo>
                      <a:pt x="93" y="432"/>
                    </a:moveTo>
                    <a:lnTo>
                      <a:pt x="456" y="416"/>
                    </a:lnTo>
                    <a:lnTo>
                      <a:pt x="455" y="420"/>
                    </a:lnTo>
                    <a:lnTo>
                      <a:pt x="463" y="426"/>
                    </a:lnTo>
                    <a:lnTo>
                      <a:pt x="466" y="434"/>
                    </a:lnTo>
                    <a:lnTo>
                      <a:pt x="464" y="442"/>
                    </a:lnTo>
                    <a:lnTo>
                      <a:pt x="453" y="451"/>
                    </a:lnTo>
                    <a:lnTo>
                      <a:pt x="444" y="462"/>
                    </a:lnTo>
                    <a:lnTo>
                      <a:pt x="443" y="470"/>
                    </a:lnTo>
                    <a:lnTo>
                      <a:pt x="498" y="466"/>
                    </a:lnTo>
                    <a:lnTo>
                      <a:pt x="502" y="450"/>
                    </a:lnTo>
                    <a:lnTo>
                      <a:pt x="500" y="445"/>
                    </a:lnTo>
                    <a:lnTo>
                      <a:pt x="504" y="427"/>
                    </a:lnTo>
                    <a:lnTo>
                      <a:pt x="511" y="413"/>
                    </a:lnTo>
                    <a:lnTo>
                      <a:pt x="516" y="406"/>
                    </a:lnTo>
                    <a:lnTo>
                      <a:pt x="526" y="401"/>
                    </a:lnTo>
                    <a:lnTo>
                      <a:pt x="530" y="403"/>
                    </a:lnTo>
                    <a:lnTo>
                      <a:pt x="535" y="400"/>
                    </a:lnTo>
                    <a:lnTo>
                      <a:pt x="543" y="374"/>
                    </a:lnTo>
                    <a:lnTo>
                      <a:pt x="540" y="365"/>
                    </a:lnTo>
                    <a:lnTo>
                      <a:pt x="536" y="362"/>
                    </a:lnTo>
                    <a:lnTo>
                      <a:pt x="533" y="360"/>
                    </a:lnTo>
                    <a:lnTo>
                      <a:pt x="532" y="358"/>
                    </a:lnTo>
                    <a:lnTo>
                      <a:pt x="530" y="356"/>
                    </a:lnTo>
                    <a:lnTo>
                      <a:pt x="524" y="356"/>
                    </a:lnTo>
                    <a:lnTo>
                      <a:pt x="524" y="360"/>
                    </a:lnTo>
                    <a:lnTo>
                      <a:pt x="520" y="362"/>
                    </a:lnTo>
                    <a:lnTo>
                      <a:pt x="504" y="334"/>
                    </a:lnTo>
                    <a:lnTo>
                      <a:pt x="504" y="330"/>
                    </a:lnTo>
                    <a:lnTo>
                      <a:pt x="511" y="323"/>
                    </a:lnTo>
                    <a:lnTo>
                      <a:pt x="511" y="319"/>
                    </a:lnTo>
                    <a:lnTo>
                      <a:pt x="504" y="310"/>
                    </a:lnTo>
                    <a:lnTo>
                      <a:pt x="500" y="293"/>
                    </a:lnTo>
                    <a:lnTo>
                      <a:pt x="476" y="273"/>
                    </a:lnTo>
                    <a:lnTo>
                      <a:pt x="465" y="269"/>
                    </a:lnTo>
                    <a:lnTo>
                      <a:pt x="443" y="254"/>
                    </a:lnTo>
                    <a:lnTo>
                      <a:pt x="429" y="242"/>
                    </a:lnTo>
                    <a:lnTo>
                      <a:pt x="424" y="230"/>
                    </a:lnTo>
                    <a:lnTo>
                      <a:pt x="427" y="223"/>
                    </a:lnTo>
                    <a:lnTo>
                      <a:pt x="441" y="206"/>
                    </a:lnTo>
                    <a:lnTo>
                      <a:pt x="440" y="192"/>
                    </a:lnTo>
                    <a:lnTo>
                      <a:pt x="444" y="179"/>
                    </a:lnTo>
                    <a:lnTo>
                      <a:pt x="440" y="173"/>
                    </a:lnTo>
                    <a:lnTo>
                      <a:pt x="421" y="163"/>
                    </a:lnTo>
                    <a:lnTo>
                      <a:pt x="415" y="166"/>
                    </a:lnTo>
                    <a:lnTo>
                      <a:pt x="408" y="174"/>
                    </a:lnTo>
                    <a:lnTo>
                      <a:pt x="404" y="170"/>
                    </a:lnTo>
                    <a:lnTo>
                      <a:pt x="390" y="134"/>
                    </a:lnTo>
                    <a:lnTo>
                      <a:pt x="384" y="127"/>
                    </a:lnTo>
                    <a:lnTo>
                      <a:pt x="360" y="109"/>
                    </a:lnTo>
                    <a:lnTo>
                      <a:pt x="337" y="82"/>
                    </a:lnTo>
                    <a:lnTo>
                      <a:pt x="336" y="74"/>
                    </a:lnTo>
                    <a:lnTo>
                      <a:pt x="330" y="58"/>
                    </a:lnTo>
                    <a:lnTo>
                      <a:pt x="328" y="38"/>
                    </a:lnTo>
                    <a:lnTo>
                      <a:pt x="332" y="27"/>
                    </a:lnTo>
                    <a:lnTo>
                      <a:pt x="332" y="23"/>
                    </a:lnTo>
                    <a:lnTo>
                      <a:pt x="309" y="0"/>
                    </a:lnTo>
                    <a:lnTo>
                      <a:pt x="0" y="10"/>
                    </a:lnTo>
                    <a:lnTo>
                      <a:pt x="5" y="18"/>
                    </a:lnTo>
                    <a:lnTo>
                      <a:pt x="13" y="26"/>
                    </a:lnTo>
                    <a:lnTo>
                      <a:pt x="16" y="40"/>
                    </a:lnTo>
                    <a:lnTo>
                      <a:pt x="27" y="54"/>
                    </a:lnTo>
                    <a:lnTo>
                      <a:pt x="32" y="57"/>
                    </a:lnTo>
                    <a:lnTo>
                      <a:pt x="29" y="67"/>
                    </a:lnTo>
                    <a:lnTo>
                      <a:pt x="31" y="70"/>
                    </a:lnTo>
                    <a:lnTo>
                      <a:pt x="64" y="96"/>
                    </a:lnTo>
                    <a:lnTo>
                      <a:pt x="54" y="109"/>
                    </a:lnTo>
                    <a:lnTo>
                      <a:pt x="52" y="122"/>
                    </a:lnTo>
                    <a:lnTo>
                      <a:pt x="57" y="128"/>
                    </a:lnTo>
                    <a:lnTo>
                      <a:pt x="66" y="132"/>
                    </a:lnTo>
                    <a:lnTo>
                      <a:pt x="71" y="150"/>
                    </a:lnTo>
                    <a:lnTo>
                      <a:pt x="79" y="155"/>
                    </a:lnTo>
                    <a:lnTo>
                      <a:pt x="87" y="157"/>
                    </a:lnTo>
                    <a:lnTo>
                      <a:pt x="90" y="159"/>
                    </a:lnTo>
                    <a:lnTo>
                      <a:pt x="92" y="381"/>
                    </a:lnTo>
                    <a:lnTo>
                      <a:pt x="93" y="432"/>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0" name="Freeform 33"/>
              <p:cNvSpPr>
                <a:spLocks/>
              </p:cNvSpPr>
              <p:nvPr>
                <p:custDataLst>
                  <p:tags r:id="rId46"/>
                </p:custDataLst>
              </p:nvPr>
            </p:nvSpPr>
            <p:spPr bwMode="auto">
              <a:xfrm>
                <a:off x="6215063" y="3733800"/>
                <a:ext cx="588962" cy="541338"/>
              </a:xfrm>
              <a:custGeom>
                <a:avLst/>
                <a:gdLst>
                  <a:gd name="T0" fmla="*/ 0 w 405"/>
                  <a:gd name="T1" fmla="*/ 16 h 371"/>
                  <a:gd name="T2" fmla="*/ 363 w 405"/>
                  <a:gd name="T3" fmla="*/ 0 h 371"/>
                  <a:gd name="T4" fmla="*/ 362 w 405"/>
                  <a:gd name="T5" fmla="*/ 4 h 371"/>
                  <a:gd name="T6" fmla="*/ 370 w 405"/>
                  <a:gd name="T7" fmla="*/ 10 h 371"/>
                  <a:gd name="T8" fmla="*/ 373 w 405"/>
                  <a:gd name="T9" fmla="*/ 18 h 371"/>
                  <a:gd name="T10" fmla="*/ 371 w 405"/>
                  <a:gd name="T11" fmla="*/ 26 h 371"/>
                  <a:gd name="T12" fmla="*/ 360 w 405"/>
                  <a:gd name="T13" fmla="*/ 35 h 371"/>
                  <a:gd name="T14" fmla="*/ 351 w 405"/>
                  <a:gd name="T15" fmla="*/ 46 h 371"/>
                  <a:gd name="T16" fmla="*/ 350 w 405"/>
                  <a:gd name="T17" fmla="*/ 54 h 371"/>
                  <a:gd name="T18" fmla="*/ 405 w 405"/>
                  <a:gd name="T19" fmla="*/ 50 h 371"/>
                  <a:gd name="T20" fmla="*/ 402 w 405"/>
                  <a:gd name="T21" fmla="*/ 54 h 371"/>
                  <a:gd name="T22" fmla="*/ 403 w 405"/>
                  <a:gd name="T23" fmla="*/ 59 h 371"/>
                  <a:gd name="T24" fmla="*/ 400 w 405"/>
                  <a:gd name="T25" fmla="*/ 68 h 371"/>
                  <a:gd name="T26" fmla="*/ 390 w 405"/>
                  <a:gd name="T27" fmla="*/ 79 h 371"/>
                  <a:gd name="T28" fmla="*/ 386 w 405"/>
                  <a:gd name="T29" fmla="*/ 100 h 371"/>
                  <a:gd name="T30" fmla="*/ 375 w 405"/>
                  <a:gd name="T31" fmla="*/ 114 h 371"/>
                  <a:gd name="T32" fmla="*/ 377 w 405"/>
                  <a:gd name="T33" fmla="*/ 128 h 371"/>
                  <a:gd name="T34" fmla="*/ 376 w 405"/>
                  <a:gd name="T35" fmla="*/ 146 h 371"/>
                  <a:gd name="T36" fmla="*/ 373 w 405"/>
                  <a:gd name="T37" fmla="*/ 147 h 371"/>
                  <a:gd name="T38" fmla="*/ 364 w 405"/>
                  <a:gd name="T39" fmla="*/ 155 h 371"/>
                  <a:gd name="T40" fmla="*/ 363 w 405"/>
                  <a:gd name="T41" fmla="*/ 161 h 371"/>
                  <a:gd name="T42" fmla="*/ 347 w 405"/>
                  <a:gd name="T43" fmla="*/ 175 h 371"/>
                  <a:gd name="T44" fmla="*/ 342 w 405"/>
                  <a:gd name="T45" fmla="*/ 190 h 371"/>
                  <a:gd name="T46" fmla="*/ 343 w 405"/>
                  <a:gd name="T47" fmla="*/ 207 h 371"/>
                  <a:gd name="T48" fmla="*/ 341 w 405"/>
                  <a:gd name="T49" fmla="*/ 216 h 371"/>
                  <a:gd name="T50" fmla="*/ 326 w 405"/>
                  <a:gd name="T51" fmla="*/ 226 h 371"/>
                  <a:gd name="T52" fmla="*/ 315 w 405"/>
                  <a:gd name="T53" fmla="*/ 240 h 371"/>
                  <a:gd name="T54" fmla="*/ 311 w 405"/>
                  <a:gd name="T55" fmla="*/ 245 h 371"/>
                  <a:gd name="T56" fmla="*/ 311 w 405"/>
                  <a:gd name="T57" fmla="*/ 258 h 371"/>
                  <a:gd name="T58" fmla="*/ 304 w 405"/>
                  <a:gd name="T59" fmla="*/ 267 h 371"/>
                  <a:gd name="T60" fmla="*/ 304 w 405"/>
                  <a:gd name="T61" fmla="*/ 278 h 371"/>
                  <a:gd name="T62" fmla="*/ 299 w 405"/>
                  <a:gd name="T63" fmla="*/ 291 h 371"/>
                  <a:gd name="T64" fmla="*/ 291 w 405"/>
                  <a:gd name="T65" fmla="*/ 305 h 371"/>
                  <a:gd name="T66" fmla="*/ 295 w 405"/>
                  <a:gd name="T67" fmla="*/ 320 h 371"/>
                  <a:gd name="T68" fmla="*/ 302 w 405"/>
                  <a:gd name="T69" fmla="*/ 329 h 371"/>
                  <a:gd name="T70" fmla="*/ 303 w 405"/>
                  <a:gd name="T71" fmla="*/ 339 h 371"/>
                  <a:gd name="T72" fmla="*/ 306 w 405"/>
                  <a:gd name="T73" fmla="*/ 342 h 371"/>
                  <a:gd name="T74" fmla="*/ 306 w 405"/>
                  <a:gd name="T75" fmla="*/ 346 h 371"/>
                  <a:gd name="T76" fmla="*/ 301 w 405"/>
                  <a:gd name="T77" fmla="*/ 350 h 371"/>
                  <a:gd name="T78" fmla="*/ 299 w 405"/>
                  <a:gd name="T79" fmla="*/ 358 h 371"/>
                  <a:gd name="T80" fmla="*/ 299 w 405"/>
                  <a:gd name="T81" fmla="*/ 364 h 371"/>
                  <a:gd name="T82" fmla="*/ 53 w 405"/>
                  <a:gd name="T83" fmla="*/ 371 h 371"/>
                  <a:gd name="T84" fmla="*/ 53 w 405"/>
                  <a:gd name="T85" fmla="*/ 317 h 371"/>
                  <a:gd name="T86" fmla="*/ 40 w 405"/>
                  <a:gd name="T87" fmla="*/ 314 h 371"/>
                  <a:gd name="T88" fmla="*/ 29 w 405"/>
                  <a:gd name="T89" fmla="*/ 318 h 371"/>
                  <a:gd name="T90" fmla="*/ 25 w 405"/>
                  <a:gd name="T91" fmla="*/ 318 h 371"/>
                  <a:gd name="T92" fmla="*/ 12 w 405"/>
                  <a:gd name="T93" fmla="*/ 308 h 371"/>
                  <a:gd name="T94" fmla="*/ 15 w 405"/>
                  <a:gd name="T95" fmla="*/ 128 h 371"/>
                  <a:gd name="T96" fmla="*/ 0 w 405"/>
                  <a:gd name="T97" fmla="*/ 1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5" h="371">
                    <a:moveTo>
                      <a:pt x="0" y="16"/>
                    </a:moveTo>
                    <a:lnTo>
                      <a:pt x="363" y="0"/>
                    </a:lnTo>
                    <a:lnTo>
                      <a:pt x="362" y="4"/>
                    </a:lnTo>
                    <a:lnTo>
                      <a:pt x="370" y="10"/>
                    </a:lnTo>
                    <a:lnTo>
                      <a:pt x="373" y="18"/>
                    </a:lnTo>
                    <a:lnTo>
                      <a:pt x="371" y="26"/>
                    </a:lnTo>
                    <a:lnTo>
                      <a:pt x="360" y="35"/>
                    </a:lnTo>
                    <a:lnTo>
                      <a:pt x="351" y="46"/>
                    </a:lnTo>
                    <a:lnTo>
                      <a:pt x="350" y="54"/>
                    </a:lnTo>
                    <a:lnTo>
                      <a:pt x="405" y="50"/>
                    </a:lnTo>
                    <a:lnTo>
                      <a:pt x="402" y="54"/>
                    </a:lnTo>
                    <a:lnTo>
                      <a:pt x="403" y="59"/>
                    </a:lnTo>
                    <a:lnTo>
                      <a:pt x="400" y="68"/>
                    </a:lnTo>
                    <a:lnTo>
                      <a:pt x="390" y="79"/>
                    </a:lnTo>
                    <a:lnTo>
                      <a:pt x="386" y="100"/>
                    </a:lnTo>
                    <a:lnTo>
                      <a:pt x="375" y="114"/>
                    </a:lnTo>
                    <a:lnTo>
                      <a:pt x="377" y="128"/>
                    </a:lnTo>
                    <a:lnTo>
                      <a:pt x="376" y="146"/>
                    </a:lnTo>
                    <a:lnTo>
                      <a:pt x="373" y="147"/>
                    </a:lnTo>
                    <a:lnTo>
                      <a:pt x="364" y="155"/>
                    </a:lnTo>
                    <a:lnTo>
                      <a:pt x="363" y="161"/>
                    </a:lnTo>
                    <a:lnTo>
                      <a:pt x="347" y="175"/>
                    </a:lnTo>
                    <a:lnTo>
                      <a:pt x="342" y="190"/>
                    </a:lnTo>
                    <a:lnTo>
                      <a:pt x="343" y="207"/>
                    </a:lnTo>
                    <a:lnTo>
                      <a:pt x="341" y="216"/>
                    </a:lnTo>
                    <a:lnTo>
                      <a:pt x="326" y="226"/>
                    </a:lnTo>
                    <a:lnTo>
                      <a:pt x="315" y="240"/>
                    </a:lnTo>
                    <a:lnTo>
                      <a:pt x="311" y="245"/>
                    </a:lnTo>
                    <a:lnTo>
                      <a:pt x="311" y="258"/>
                    </a:lnTo>
                    <a:lnTo>
                      <a:pt x="304" y="267"/>
                    </a:lnTo>
                    <a:lnTo>
                      <a:pt x="304" y="278"/>
                    </a:lnTo>
                    <a:lnTo>
                      <a:pt x="299" y="291"/>
                    </a:lnTo>
                    <a:lnTo>
                      <a:pt x="291" y="305"/>
                    </a:lnTo>
                    <a:lnTo>
                      <a:pt x="295" y="320"/>
                    </a:lnTo>
                    <a:lnTo>
                      <a:pt x="302" y="329"/>
                    </a:lnTo>
                    <a:lnTo>
                      <a:pt x="303" y="339"/>
                    </a:lnTo>
                    <a:lnTo>
                      <a:pt x="306" y="342"/>
                    </a:lnTo>
                    <a:lnTo>
                      <a:pt x="306" y="346"/>
                    </a:lnTo>
                    <a:lnTo>
                      <a:pt x="301" y="350"/>
                    </a:lnTo>
                    <a:lnTo>
                      <a:pt x="299" y="358"/>
                    </a:lnTo>
                    <a:lnTo>
                      <a:pt x="299" y="364"/>
                    </a:lnTo>
                    <a:lnTo>
                      <a:pt x="53" y="371"/>
                    </a:lnTo>
                    <a:lnTo>
                      <a:pt x="53" y="317"/>
                    </a:lnTo>
                    <a:lnTo>
                      <a:pt x="40" y="314"/>
                    </a:lnTo>
                    <a:lnTo>
                      <a:pt x="29" y="318"/>
                    </a:lnTo>
                    <a:lnTo>
                      <a:pt x="25" y="318"/>
                    </a:lnTo>
                    <a:lnTo>
                      <a:pt x="12" y="308"/>
                    </a:lnTo>
                    <a:lnTo>
                      <a:pt x="15" y="128"/>
                    </a:lnTo>
                    <a:lnTo>
                      <a:pt x="0" y="16"/>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1" name="Freeform 34"/>
              <p:cNvSpPr>
                <a:spLocks/>
              </p:cNvSpPr>
              <p:nvPr>
                <p:custDataLst>
                  <p:tags r:id="rId47"/>
                </p:custDataLst>
              </p:nvPr>
            </p:nvSpPr>
            <p:spPr bwMode="auto">
              <a:xfrm>
                <a:off x="6291263" y="4264025"/>
                <a:ext cx="673100" cy="584200"/>
              </a:xfrm>
              <a:custGeom>
                <a:avLst/>
                <a:gdLst>
                  <a:gd name="T0" fmla="*/ 246 w 461"/>
                  <a:gd name="T1" fmla="*/ 9 h 401"/>
                  <a:gd name="T2" fmla="*/ 264 w 461"/>
                  <a:gd name="T3" fmla="*/ 59 h 401"/>
                  <a:gd name="T4" fmla="*/ 258 w 461"/>
                  <a:gd name="T5" fmla="*/ 81 h 401"/>
                  <a:gd name="T6" fmla="*/ 234 w 461"/>
                  <a:gd name="T7" fmla="*/ 130 h 401"/>
                  <a:gd name="T8" fmla="*/ 379 w 461"/>
                  <a:gd name="T9" fmla="*/ 198 h 401"/>
                  <a:gd name="T10" fmla="*/ 378 w 461"/>
                  <a:gd name="T11" fmla="*/ 242 h 401"/>
                  <a:gd name="T12" fmla="*/ 377 w 461"/>
                  <a:gd name="T13" fmla="*/ 273 h 401"/>
                  <a:gd name="T14" fmla="*/ 345 w 461"/>
                  <a:gd name="T15" fmla="*/ 266 h 401"/>
                  <a:gd name="T16" fmla="*/ 335 w 461"/>
                  <a:gd name="T17" fmla="*/ 294 h 401"/>
                  <a:gd name="T18" fmla="*/ 370 w 461"/>
                  <a:gd name="T19" fmla="*/ 289 h 401"/>
                  <a:gd name="T20" fmla="*/ 392 w 461"/>
                  <a:gd name="T21" fmla="*/ 285 h 401"/>
                  <a:gd name="T22" fmla="*/ 384 w 461"/>
                  <a:gd name="T23" fmla="*/ 298 h 401"/>
                  <a:gd name="T24" fmla="*/ 397 w 461"/>
                  <a:gd name="T25" fmla="*/ 310 h 401"/>
                  <a:gd name="T26" fmla="*/ 426 w 461"/>
                  <a:gd name="T27" fmla="*/ 286 h 401"/>
                  <a:gd name="T28" fmla="*/ 440 w 461"/>
                  <a:gd name="T29" fmla="*/ 288 h 401"/>
                  <a:gd name="T30" fmla="*/ 439 w 461"/>
                  <a:gd name="T31" fmla="*/ 305 h 401"/>
                  <a:gd name="T32" fmla="*/ 405 w 461"/>
                  <a:gd name="T33" fmla="*/ 337 h 401"/>
                  <a:gd name="T34" fmla="*/ 426 w 461"/>
                  <a:gd name="T35" fmla="*/ 364 h 401"/>
                  <a:gd name="T36" fmla="*/ 458 w 461"/>
                  <a:gd name="T37" fmla="*/ 389 h 401"/>
                  <a:gd name="T38" fmla="*/ 426 w 461"/>
                  <a:gd name="T39" fmla="*/ 382 h 401"/>
                  <a:gd name="T40" fmla="*/ 382 w 461"/>
                  <a:gd name="T41" fmla="*/ 356 h 401"/>
                  <a:gd name="T42" fmla="*/ 366 w 461"/>
                  <a:gd name="T43" fmla="*/ 375 h 401"/>
                  <a:gd name="T44" fmla="*/ 356 w 461"/>
                  <a:gd name="T45" fmla="*/ 391 h 401"/>
                  <a:gd name="T46" fmla="*/ 339 w 461"/>
                  <a:gd name="T47" fmla="*/ 378 h 401"/>
                  <a:gd name="T48" fmla="*/ 322 w 461"/>
                  <a:gd name="T49" fmla="*/ 378 h 401"/>
                  <a:gd name="T50" fmla="*/ 292 w 461"/>
                  <a:gd name="T51" fmla="*/ 389 h 401"/>
                  <a:gd name="T52" fmla="*/ 244 w 461"/>
                  <a:gd name="T53" fmla="*/ 357 h 401"/>
                  <a:gd name="T54" fmla="*/ 224 w 461"/>
                  <a:gd name="T55" fmla="*/ 343 h 401"/>
                  <a:gd name="T56" fmla="*/ 223 w 461"/>
                  <a:gd name="T57" fmla="*/ 335 h 401"/>
                  <a:gd name="T58" fmla="*/ 205 w 461"/>
                  <a:gd name="T59" fmla="*/ 334 h 401"/>
                  <a:gd name="T60" fmla="*/ 195 w 461"/>
                  <a:gd name="T61" fmla="*/ 326 h 401"/>
                  <a:gd name="T62" fmla="*/ 183 w 461"/>
                  <a:gd name="T63" fmla="*/ 353 h 401"/>
                  <a:gd name="T64" fmla="*/ 85 w 461"/>
                  <a:gd name="T65" fmla="*/ 335 h 401"/>
                  <a:gd name="T66" fmla="*/ 19 w 461"/>
                  <a:gd name="T67" fmla="*/ 334 h 401"/>
                  <a:gd name="T68" fmla="*/ 30 w 461"/>
                  <a:gd name="T69" fmla="*/ 318 h 401"/>
                  <a:gd name="T70" fmla="*/ 32 w 461"/>
                  <a:gd name="T71" fmla="*/ 278 h 401"/>
                  <a:gd name="T72" fmla="*/ 35 w 461"/>
                  <a:gd name="T73" fmla="*/ 254 h 401"/>
                  <a:gd name="T74" fmla="*/ 49 w 461"/>
                  <a:gd name="T75" fmla="*/ 222 h 401"/>
                  <a:gd name="T76" fmla="*/ 39 w 461"/>
                  <a:gd name="T77" fmla="*/ 183 h 401"/>
                  <a:gd name="T78" fmla="*/ 34 w 461"/>
                  <a:gd name="T79" fmla="*/ 170 h 401"/>
                  <a:gd name="T80" fmla="*/ 22 w 461"/>
                  <a:gd name="T81" fmla="*/ 153 h 401"/>
                  <a:gd name="T82" fmla="*/ 6 w 461"/>
                  <a:gd name="T83" fmla="*/ 11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1" h="401">
                    <a:moveTo>
                      <a:pt x="0" y="7"/>
                    </a:moveTo>
                    <a:lnTo>
                      <a:pt x="246" y="0"/>
                    </a:lnTo>
                    <a:lnTo>
                      <a:pt x="246" y="9"/>
                    </a:lnTo>
                    <a:lnTo>
                      <a:pt x="257" y="30"/>
                    </a:lnTo>
                    <a:lnTo>
                      <a:pt x="258" y="49"/>
                    </a:lnTo>
                    <a:lnTo>
                      <a:pt x="264" y="59"/>
                    </a:lnTo>
                    <a:lnTo>
                      <a:pt x="269" y="65"/>
                    </a:lnTo>
                    <a:lnTo>
                      <a:pt x="270" y="74"/>
                    </a:lnTo>
                    <a:lnTo>
                      <a:pt x="258" y="81"/>
                    </a:lnTo>
                    <a:lnTo>
                      <a:pt x="256" y="84"/>
                    </a:lnTo>
                    <a:lnTo>
                      <a:pt x="250" y="106"/>
                    </a:lnTo>
                    <a:lnTo>
                      <a:pt x="234" y="130"/>
                    </a:lnTo>
                    <a:lnTo>
                      <a:pt x="221" y="174"/>
                    </a:lnTo>
                    <a:lnTo>
                      <a:pt x="219" y="206"/>
                    </a:lnTo>
                    <a:lnTo>
                      <a:pt x="379" y="198"/>
                    </a:lnTo>
                    <a:lnTo>
                      <a:pt x="383" y="203"/>
                    </a:lnTo>
                    <a:lnTo>
                      <a:pt x="378" y="219"/>
                    </a:lnTo>
                    <a:lnTo>
                      <a:pt x="378" y="242"/>
                    </a:lnTo>
                    <a:lnTo>
                      <a:pt x="396" y="258"/>
                    </a:lnTo>
                    <a:lnTo>
                      <a:pt x="400" y="278"/>
                    </a:lnTo>
                    <a:lnTo>
                      <a:pt x="377" y="273"/>
                    </a:lnTo>
                    <a:lnTo>
                      <a:pt x="356" y="263"/>
                    </a:lnTo>
                    <a:lnTo>
                      <a:pt x="350" y="262"/>
                    </a:lnTo>
                    <a:lnTo>
                      <a:pt x="345" y="266"/>
                    </a:lnTo>
                    <a:lnTo>
                      <a:pt x="330" y="279"/>
                    </a:lnTo>
                    <a:lnTo>
                      <a:pt x="329" y="286"/>
                    </a:lnTo>
                    <a:lnTo>
                      <a:pt x="335" y="294"/>
                    </a:lnTo>
                    <a:lnTo>
                      <a:pt x="343" y="297"/>
                    </a:lnTo>
                    <a:lnTo>
                      <a:pt x="361" y="295"/>
                    </a:lnTo>
                    <a:lnTo>
                      <a:pt x="370" y="289"/>
                    </a:lnTo>
                    <a:lnTo>
                      <a:pt x="377" y="286"/>
                    </a:lnTo>
                    <a:lnTo>
                      <a:pt x="387" y="286"/>
                    </a:lnTo>
                    <a:lnTo>
                      <a:pt x="392" y="285"/>
                    </a:lnTo>
                    <a:lnTo>
                      <a:pt x="393" y="289"/>
                    </a:lnTo>
                    <a:lnTo>
                      <a:pt x="390" y="293"/>
                    </a:lnTo>
                    <a:lnTo>
                      <a:pt x="384" y="298"/>
                    </a:lnTo>
                    <a:lnTo>
                      <a:pt x="386" y="305"/>
                    </a:lnTo>
                    <a:lnTo>
                      <a:pt x="392" y="308"/>
                    </a:lnTo>
                    <a:lnTo>
                      <a:pt x="397" y="310"/>
                    </a:lnTo>
                    <a:lnTo>
                      <a:pt x="401" y="306"/>
                    </a:lnTo>
                    <a:lnTo>
                      <a:pt x="408" y="293"/>
                    </a:lnTo>
                    <a:lnTo>
                      <a:pt x="426" y="286"/>
                    </a:lnTo>
                    <a:lnTo>
                      <a:pt x="432" y="282"/>
                    </a:lnTo>
                    <a:lnTo>
                      <a:pt x="436" y="282"/>
                    </a:lnTo>
                    <a:lnTo>
                      <a:pt x="440" y="288"/>
                    </a:lnTo>
                    <a:lnTo>
                      <a:pt x="438" y="295"/>
                    </a:lnTo>
                    <a:lnTo>
                      <a:pt x="440" y="299"/>
                    </a:lnTo>
                    <a:lnTo>
                      <a:pt x="439" y="305"/>
                    </a:lnTo>
                    <a:lnTo>
                      <a:pt x="431" y="310"/>
                    </a:lnTo>
                    <a:lnTo>
                      <a:pt x="418" y="327"/>
                    </a:lnTo>
                    <a:lnTo>
                      <a:pt x="405" y="337"/>
                    </a:lnTo>
                    <a:lnTo>
                      <a:pt x="404" y="346"/>
                    </a:lnTo>
                    <a:lnTo>
                      <a:pt x="409" y="354"/>
                    </a:lnTo>
                    <a:lnTo>
                      <a:pt x="426" y="364"/>
                    </a:lnTo>
                    <a:lnTo>
                      <a:pt x="457" y="376"/>
                    </a:lnTo>
                    <a:lnTo>
                      <a:pt x="461" y="382"/>
                    </a:lnTo>
                    <a:lnTo>
                      <a:pt x="458" y="389"/>
                    </a:lnTo>
                    <a:lnTo>
                      <a:pt x="451" y="390"/>
                    </a:lnTo>
                    <a:lnTo>
                      <a:pt x="428" y="401"/>
                    </a:lnTo>
                    <a:lnTo>
                      <a:pt x="426" y="382"/>
                    </a:lnTo>
                    <a:lnTo>
                      <a:pt x="412" y="375"/>
                    </a:lnTo>
                    <a:lnTo>
                      <a:pt x="386" y="365"/>
                    </a:lnTo>
                    <a:lnTo>
                      <a:pt x="382" y="356"/>
                    </a:lnTo>
                    <a:lnTo>
                      <a:pt x="378" y="353"/>
                    </a:lnTo>
                    <a:lnTo>
                      <a:pt x="370" y="357"/>
                    </a:lnTo>
                    <a:lnTo>
                      <a:pt x="366" y="375"/>
                    </a:lnTo>
                    <a:lnTo>
                      <a:pt x="369" y="378"/>
                    </a:lnTo>
                    <a:lnTo>
                      <a:pt x="370" y="382"/>
                    </a:lnTo>
                    <a:lnTo>
                      <a:pt x="356" y="391"/>
                    </a:lnTo>
                    <a:lnTo>
                      <a:pt x="350" y="390"/>
                    </a:lnTo>
                    <a:lnTo>
                      <a:pt x="343" y="379"/>
                    </a:lnTo>
                    <a:lnTo>
                      <a:pt x="339" y="378"/>
                    </a:lnTo>
                    <a:lnTo>
                      <a:pt x="330" y="382"/>
                    </a:lnTo>
                    <a:lnTo>
                      <a:pt x="326" y="378"/>
                    </a:lnTo>
                    <a:lnTo>
                      <a:pt x="322" y="378"/>
                    </a:lnTo>
                    <a:lnTo>
                      <a:pt x="310" y="391"/>
                    </a:lnTo>
                    <a:lnTo>
                      <a:pt x="297" y="392"/>
                    </a:lnTo>
                    <a:lnTo>
                      <a:pt x="292" y="389"/>
                    </a:lnTo>
                    <a:lnTo>
                      <a:pt x="278" y="386"/>
                    </a:lnTo>
                    <a:lnTo>
                      <a:pt x="256" y="359"/>
                    </a:lnTo>
                    <a:lnTo>
                      <a:pt x="244" y="357"/>
                    </a:lnTo>
                    <a:lnTo>
                      <a:pt x="232" y="351"/>
                    </a:lnTo>
                    <a:lnTo>
                      <a:pt x="227" y="343"/>
                    </a:lnTo>
                    <a:lnTo>
                      <a:pt x="224" y="343"/>
                    </a:lnTo>
                    <a:lnTo>
                      <a:pt x="223" y="342"/>
                    </a:lnTo>
                    <a:lnTo>
                      <a:pt x="222" y="340"/>
                    </a:lnTo>
                    <a:lnTo>
                      <a:pt x="223" y="335"/>
                    </a:lnTo>
                    <a:lnTo>
                      <a:pt x="218" y="334"/>
                    </a:lnTo>
                    <a:lnTo>
                      <a:pt x="214" y="335"/>
                    </a:lnTo>
                    <a:lnTo>
                      <a:pt x="205" y="334"/>
                    </a:lnTo>
                    <a:lnTo>
                      <a:pt x="202" y="332"/>
                    </a:lnTo>
                    <a:lnTo>
                      <a:pt x="201" y="326"/>
                    </a:lnTo>
                    <a:lnTo>
                      <a:pt x="195" y="326"/>
                    </a:lnTo>
                    <a:lnTo>
                      <a:pt x="178" y="341"/>
                    </a:lnTo>
                    <a:lnTo>
                      <a:pt x="186" y="350"/>
                    </a:lnTo>
                    <a:lnTo>
                      <a:pt x="183" y="353"/>
                    </a:lnTo>
                    <a:lnTo>
                      <a:pt x="157" y="354"/>
                    </a:lnTo>
                    <a:lnTo>
                      <a:pt x="111" y="346"/>
                    </a:lnTo>
                    <a:lnTo>
                      <a:pt x="85" y="335"/>
                    </a:lnTo>
                    <a:lnTo>
                      <a:pt x="25" y="344"/>
                    </a:lnTo>
                    <a:lnTo>
                      <a:pt x="21" y="340"/>
                    </a:lnTo>
                    <a:lnTo>
                      <a:pt x="19" y="334"/>
                    </a:lnTo>
                    <a:lnTo>
                      <a:pt x="22" y="330"/>
                    </a:lnTo>
                    <a:lnTo>
                      <a:pt x="24" y="324"/>
                    </a:lnTo>
                    <a:lnTo>
                      <a:pt x="30" y="318"/>
                    </a:lnTo>
                    <a:lnTo>
                      <a:pt x="38" y="295"/>
                    </a:lnTo>
                    <a:lnTo>
                      <a:pt x="32" y="286"/>
                    </a:lnTo>
                    <a:lnTo>
                      <a:pt x="32" y="278"/>
                    </a:lnTo>
                    <a:lnTo>
                      <a:pt x="34" y="274"/>
                    </a:lnTo>
                    <a:lnTo>
                      <a:pt x="33" y="267"/>
                    </a:lnTo>
                    <a:lnTo>
                      <a:pt x="35" y="254"/>
                    </a:lnTo>
                    <a:lnTo>
                      <a:pt x="42" y="250"/>
                    </a:lnTo>
                    <a:lnTo>
                      <a:pt x="46" y="240"/>
                    </a:lnTo>
                    <a:lnTo>
                      <a:pt x="49" y="222"/>
                    </a:lnTo>
                    <a:lnTo>
                      <a:pt x="49" y="210"/>
                    </a:lnTo>
                    <a:lnTo>
                      <a:pt x="46" y="194"/>
                    </a:lnTo>
                    <a:lnTo>
                      <a:pt x="39" y="183"/>
                    </a:lnTo>
                    <a:lnTo>
                      <a:pt x="36" y="180"/>
                    </a:lnTo>
                    <a:lnTo>
                      <a:pt x="38" y="174"/>
                    </a:lnTo>
                    <a:lnTo>
                      <a:pt x="34" y="170"/>
                    </a:lnTo>
                    <a:lnTo>
                      <a:pt x="30" y="161"/>
                    </a:lnTo>
                    <a:lnTo>
                      <a:pt x="24" y="156"/>
                    </a:lnTo>
                    <a:lnTo>
                      <a:pt x="22" y="153"/>
                    </a:lnTo>
                    <a:lnTo>
                      <a:pt x="26" y="142"/>
                    </a:lnTo>
                    <a:lnTo>
                      <a:pt x="18" y="127"/>
                    </a:lnTo>
                    <a:lnTo>
                      <a:pt x="6" y="116"/>
                    </a:lnTo>
                    <a:lnTo>
                      <a:pt x="2" y="110"/>
                    </a:lnTo>
                    <a:lnTo>
                      <a:pt x="0" y="7"/>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2" name="Freeform 35"/>
              <p:cNvSpPr>
                <a:spLocks/>
              </p:cNvSpPr>
              <p:nvPr>
                <p:custDataLst>
                  <p:tags r:id="rId48"/>
                </p:custDataLst>
              </p:nvPr>
            </p:nvSpPr>
            <p:spPr bwMode="auto">
              <a:xfrm>
                <a:off x="6610350" y="3941763"/>
                <a:ext cx="417513" cy="727075"/>
              </a:xfrm>
              <a:custGeom>
                <a:avLst/>
                <a:gdLst>
                  <a:gd name="T0" fmla="*/ 264 w 286"/>
                  <a:gd name="T1" fmla="*/ 0 h 499"/>
                  <a:gd name="T2" fmla="*/ 92 w 286"/>
                  <a:gd name="T3" fmla="*/ 12 h 499"/>
                  <a:gd name="T4" fmla="*/ 91 w 286"/>
                  <a:gd name="T5" fmla="*/ 18 h 499"/>
                  <a:gd name="T6" fmla="*/ 75 w 286"/>
                  <a:gd name="T7" fmla="*/ 32 h 499"/>
                  <a:gd name="T8" fmla="*/ 70 w 286"/>
                  <a:gd name="T9" fmla="*/ 47 h 499"/>
                  <a:gd name="T10" fmla="*/ 71 w 286"/>
                  <a:gd name="T11" fmla="*/ 64 h 499"/>
                  <a:gd name="T12" fmla="*/ 69 w 286"/>
                  <a:gd name="T13" fmla="*/ 73 h 499"/>
                  <a:gd name="T14" fmla="*/ 54 w 286"/>
                  <a:gd name="T15" fmla="*/ 83 h 499"/>
                  <a:gd name="T16" fmla="*/ 43 w 286"/>
                  <a:gd name="T17" fmla="*/ 97 h 499"/>
                  <a:gd name="T18" fmla="*/ 39 w 286"/>
                  <a:gd name="T19" fmla="*/ 102 h 499"/>
                  <a:gd name="T20" fmla="*/ 39 w 286"/>
                  <a:gd name="T21" fmla="*/ 115 h 499"/>
                  <a:gd name="T22" fmla="*/ 32 w 286"/>
                  <a:gd name="T23" fmla="*/ 124 h 499"/>
                  <a:gd name="T24" fmla="*/ 32 w 286"/>
                  <a:gd name="T25" fmla="*/ 135 h 499"/>
                  <a:gd name="T26" fmla="*/ 27 w 286"/>
                  <a:gd name="T27" fmla="*/ 148 h 499"/>
                  <a:gd name="T28" fmla="*/ 19 w 286"/>
                  <a:gd name="T29" fmla="*/ 162 h 499"/>
                  <a:gd name="T30" fmla="*/ 23 w 286"/>
                  <a:gd name="T31" fmla="*/ 177 h 499"/>
                  <a:gd name="T32" fmla="*/ 30 w 286"/>
                  <a:gd name="T33" fmla="*/ 186 h 499"/>
                  <a:gd name="T34" fmla="*/ 31 w 286"/>
                  <a:gd name="T35" fmla="*/ 196 h 499"/>
                  <a:gd name="T36" fmla="*/ 34 w 286"/>
                  <a:gd name="T37" fmla="*/ 199 h 499"/>
                  <a:gd name="T38" fmla="*/ 34 w 286"/>
                  <a:gd name="T39" fmla="*/ 203 h 499"/>
                  <a:gd name="T40" fmla="*/ 29 w 286"/>
                  <a:gd name="T41" fmla="*/ 207 h 499"/>
                  <a:gd name="T42" fmla="*/ 27 w 286"/>
                  <a:gd name="T43" fmla="*/ 215 h 499"/>
                  <a:gd name="T44" fmla="*/ 27 w 286"/>
                  <a:gd name="T45" fmla="*/ 221 h 499"/>
                  <a:gd name="T46" fmla="*/ 27 w 286"/>
                  <a:gd name="T47" fmla="*/ 230 h 499"/>
                  <a:gd name="T48" fmla="*/ 38 w 286"/>
                  <a:gd name="T49" fmla="*/ 251 h 499"/>
                  <a:gd name="T50" fmla="*/ 39 w 286"/>
                  <a:gd name="T51" fmla="*/ 270 h 499"/>
                  <a:gd name="T52" fmla="*/ 45 w 286"/>
                  <a:gd name="T53" fmla="*/ 280 h 499"/>
                  <a:gd name="T54" fmla="*/ 50 w 286"/>
                  <a:gd name="T55" fmla="*/ 286 h 499"/>
                  <a:gd name="T56" fmla="*/ 51 w 286"/>
                  <a:gd name="T57" fmla="*/ 295 h 499"/>
                  <a:gd name="T58" fmla="*/ 39 w 286"/>
                  <a:gd name="T59" fmla="*/ 302 h 499"/>
                  <a:gd name="T60" fmla="*/ 37 w 286"/>
                  <a:gd name="T61" fmla="*/ 305 h 499"/>
                  <a:gd name="T62" fmla="*/ 31 w 286"/>
                  <a:gd name="T63" fmla="*/ 327 h 499"/>
                  <a:gd name="T64" fmla="*/ 15 w 286"/>
                  <a:gd name="T65" fmla="*/ 351 h 499"/>
                  <a:gd name="T66" fmla="*/ 2 w 286"/>
                  <a:gd name="T67" fmla="*/ 395 h 499"/>
                  <a:gd name="T68" fmla="*/ 0 w 286"/>
                  <a:gd name="T69" fmla="*/ 427 h 499"/>
                  <a:gd name="T70" fmla="*/ 160 w 286"/>
                  <a:gd name="T71" fmla="*/ 419 h 499"/>
                  <a:gd name="T72" fmla="*/ 164 w 286"/>
                  <a:gd name="T73" fmla="*/ 424 h 499"/>
                  <a:gd name="T74" fmla="*/ 159 w 286"/>
                  <a:gd name="T75" fmla="*/ 440 h 499"/>
                  <a:gd name="T76" fmla="*/ 159 w 286"/>
                  <a:gd name="T77" fmla="*/ 463 h 499"/>
                  <a:gd name="T78" fmla="*/ 177 w 286"/>
                  <a:gd name="T79" fmla="*/ 479 h 499"/>
                  <a:gd name="T80" fmla="*/ 181 w 286"/>
                  <a:gd name="T81" fmla="*/ 499 h 499"/>
                  <a:gd name="T82" fmla="*/ 192 w 286"/>
                  <a:gd name="T83" fmla="*/ 499 h 499"/>
                  <a:gd name="T84" fmla="*/ 209 w 286"/>
                  <a:gd name="T85" fmla="*/ 485 h 499"/>
                  <a:gd name="T86" fmla="*/ 248 w 286"/>
                  <a:gd name="T87" fmla="*/ 473 h 499"/>
                  <a:gd name="T88" fmla="*/ 258 w 286"/>
                  <a:gd name="T89" fmla="*/ 476 h 499"/>
                  <a:gd name="T90" fmla="*/ 271 w 286"/>
                  <a:gd name="T91" fmla="*/ 471 h 499"/>
                  <a:gd name="T92" fmla="*/ 274 w 286"/>
                  <a:gd name="T93" fmla="*/ 475 h 499"/>
                  <a:gd name="T94" fmla="*/ 283 w 286"/>
                  <a:gd name="T95" fmla="*/ 478 h 499"/>
                  <a:gd name="T96" fmla="*/ 286 w 286"/>
                  <a:gd name="T97" fmla="*/ 476 h 499"/>
                  <a:gd name="T98" fmla="*/ 267 w 286"/>
                  <a:gd name="T99" fmla="*/ 324 h 499"/>
                  <a:gd name="T100" fmla="*/ 266 w 286"/>
                  <a:gd name="T101" fmla="*/ 310 h 499"/>
                  <a:gd name="T102" fmla="*/ 272 w 286"/>
                  <a:gd name="T103" fmla="*/ 9 h 499"/>
                  <a:gd name="T104" fmla="*/ 264 w 286"/>
                  <a:gd name="T10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6" h="499">
                    <a:moveTo>
                      <a:pt x="264" y="0"/>
                    </a:moveTo>
                    <a:lnTo>
                      <a:pt x="92" y="12"/>
                    </a:lnTo>
                    <a:lnTo>
                      <a:pt x="91" y="18"/>
                    </a:lnTo>
                    <a:lnTo>
                      <a:pt x="75" y="32"/>
                    </a:lnTo>
                    <a:lnTo>
                      <a:pt x="70" y="47"/>
                    </a:lnTo>
                    <a:lnTo>
                      <a:pt x="71" y="64"/>
                    </a:lnTo>
                    <a:lnTo>
                      <a:pt x="69" y="73"/>
                    </a:lnTo>
                    <a:lnTo>
                      <a:pt x="54" y="83"/>
                    </a:lnTo>
                    <a:lnTo>
                      <a:pt x="43" y="97"/>
                    </a:lnTo>
                    <a:lnTo>
                      <a:pt x="39" y="102"/>
                    </a:lnTo>
                    <a:lnTo>
                      <a:pt x="39" y="115"/>
                    </a:lnTo>
                    <a:lnTo>
                      <a:pt x="32" y="124"/>
                    </a:lnTo>
                    <a:lnTo>
                      <a:pt x="32" y="135"/>
                    </a:lnTo>
                    <a:lnTo>
                      <a:pt x="27" y="148"/>
                    </a:lnTo>
                    <a:lnTo>
                      <a:pt x="19" y="162"/>
                    </a:lnTo>
                    <a:lnTo>
                      <a:pt x="23" y="177"/>
                    </a:lnTo>
                    <a:lnTo>
                      <a:pt x="30" y="186"/>
                    </a:lnTo>
                    <a:lnTo>
                      <a:pt x="31" y="196"/>
                    </a:lnTo>
                    <a:lnTo>
                      <a:pt x="34" y="199"/>
                    </a:lnTo>
                    <a:lnTo>
                      <a:pt x="34" y="203"/>
                    </a:lnTo>
                    <a:lnTo>
                      <a:pt x="29" y="207"/>
                    </a:lnTo>
                    <a:lnTo>
                      <a:pt x="27" y="215"/>
                    </a:lnTo>
                    <a:lnTo>
                      <a:pt x="27" y="221"/>
                    </a:lnTo>
                    <a:lnTo>
                      <a:pt x="27" y="230"/>
                    </a:lnTo>
                    <a:lnTo>
                      <a:pt x="38" y="251"/>
                    </a:lnTo>
                    <a:lnTo>
                      <a:pt x="39" y="270"/>
                    </a:lnTo>
                    <a:lnTo>
                      <a:pt x="45" y="280"/>
                    </a:lnTo>
                    <a:lnTo>
                      <a:pt x="50" y="286"/>
                    </a:lnTo>
                    <a:lnTo>
                      <a:pt x="51" y="295"/>
                    </a:lnTo>
                    <a:lnTo>
                      <a:pt x="39" y="302"/>
                    </a:lnTo>
                    <a:lnTo>
                      <a:pt x="37" y="305"/>
                    </a:lnTo>
                    <a:lnTo>
                      <a:pt x="31" y="327"/>
                    </a:lnTo>
                    <a:lnTo>
                      <a:pt x="15" y="351"/>
                    </a:lnTo>
                    <a:lnTo>
                      <a:pt x="2" y="395"/>
                    </a:lnTo>
                    <a:lnTo>
                      <a:pt x="0" y="427"/>
                    </a:lnTo>
                    <a:lnTo>
                      <a:pt x="160" y="419"/>
                    </a:lnTo>
                    <a:lnTo>
                      <a:pt x="164" y="424"/>
                    </a:lnTo>
                    <a:lnTo>
                      <a:pt x="159" y="440"/>
                    </a:lnTo>
                    <a:lnTo>
                      <a:pt x="159" y="463"/>
                    </a:lnTo>
                    <a:lnTo>
                      <a:pt x="177" y="479"/>
                    </a:lnTo>
                    <a:lnTo>
                      <a:pt x="181" y="499"/>
                    </a:lnTo>
                    <a:lnTo>
                      <a:pt x="192" y="499"/>
                    </a:lnTo>
                    <a:lnTo>
                      <a:pt x="209" y="485"/>
                    </a:lnTo>
                    <a:lnTo>
                      <a:pt x="248" y="473"/>
                    </a:lnTo>
                    <a:lnTo>
                      <a:pt x="258" y="476"/>
                    </a:lnTo>
                    <a:lnTo>
                      <a:pt x="271" y="471"/>
                    </a:lnTo>
                    <a:lnTo>
                      <a:pt x="274" y="475"/>
                    </a:lnTo>
                    <a:lnTo>
                      <a:pt x="283" y="478"/>
                    </a:lnTo>
                    <a:lnTo>
                      <a:pt x="286" y="476"/>
                    </a:lnTo>
                    <a:lnTo>
                      <a:pt x="267" y="324"/>
                    </a:lnTo>
                    <a:lnTo>
                      <a:pt x="266" y="310"/>
                    </a:lnTo>
                    <a:lnTo>
                      <a:pt x="272" y="9"/>
                    </a:lnTo>
                    <a:lnTo>
                      <a:pt x="264"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3" name="Freeform 36"/>
              <p:cNvSpPr>
                <a:spLocks/>
              </p:cNvSpPr>
              <p:nvPr>
                <p:custDataLst>
                  <p:tags r:id="rId49"/>
                </p:custDataLst>
              </p:nvPr>
            </p:nvSpPr>
            <p:spPr bwMode="auto">
              <a:xfrm>
                <a:off x="6556375" y="2816225"/>
                <a:ext cx="473075" cy="838200"/>
              </a:xfrm>
              <a:custGeom>
                <a:avLst/>
                <a:gdLst>
                  <a:gd name="T0" fmla="*/ 55 w 324"/>
                  <a:gd name="T1" fmla="*/ 15 h 576"/>
                  <a:gd name="T2" fmla="*/ 73 w 324"/>
                  <a:gd name="T3" fmla="*/ 31 h 576"/>
                  <a:gd name="T4" fmla="*/ 90 w 324"/>
                  <a:gd name="T5" fmla="*/ 50 h 576"/>
                  <a:gd name="T6" fmla="*/ 94 w 324"/>
                  <a:gd name="T7" fmla="*/ 76 h 576"/>
                  <a:gd name="T8" fmla="*/ 84 w 324"/>
                  <a:gd name="T9" fmla="*/ 92 h 576"/>
                  <a:gd name="T10" fmla="*/ 70 w 324"/>
                  <a:gd name="T11" fmla="*/ 116 h 576"/>
                  <a:gd name="T12" fmla="*/ 54 w 324"/>
                  <a:gd name="T13" fmla="*/ 124 h 576"/>
                  <a:gd name="T14" fmla="*/ 31 w 324"/>
                  <a:gd name="T15" fmla="*/ 129 h 576"/>
                  <a:gd name="T16" fmla="*/ 27 w 324"/>
                  <a:gd name="T17" fmla="*/ 148 h 576"/>
                  <a:gd name="T18" fmla="*/ 39 w 324"/>
                  <a:gd name="T19" fmla="*/ 164 h 576"/>
                  <a:gd name="T20" fmla="*/ 25 w 324"/>
                  <a:gd name="T21" fmla="*/ 204 h 576"/>
                  <a:gd name="T22" fmla="*/ 9 w 324"/>
                  <a:gd name="T23" fmla="*/ 220 h 576"/>
                  <a:gd name="T24" fmla="*/ 4 w 324"/>
                  <a:gd name="T25" fmla="*/ 237 h 576"/>
                  <a:gd name="T26" fmla="*/ 0 w 324"/>
                  <a:gd name="T27" fmla="*/ 252 h 576"/>
                  <a:gd name="T28" fmla="*/ 8 w 324"/>
                  <a:gd name="T29" fmla="*/ 288 h 576"/>
                  <a:gd name="T30" fmla="*/ 32 w 324"/>
                  <a:gd name="T31" fmla="*/ 323 h 576"/>
                  <a:gd name="T32" fmla="*/ 62 w 324"/>
                  <a:gd name="T33" fmla="*/ 348 h 576"/>
                  <a:gd name="T34" fmla="*/ 80 w 324"/>
                  <a:gd name="T35" fmla="*/ 388 h 576"/>
                  <a:gd name="T36" fmla="*/ 93 w 324"/>
                  <a:gd name="T37" fmla="*/ 377 h 576"/>
                  <a:gd name="T38" fmla="*/ 116 w 324"/>
                  <a:gd name="T39" fmla="*/ 393 h 576"/>
                  <a:gd name="T40" fmla="*/ 113 w 324"/>
                  <a:gd name="T41" fmla="*/ 420 h 576"/>
                  <a:gd name="T42" fmla="*/ 96 w 324"/>
                  <a:gd name="T43" fmla="*/ 444 h 576"/>
                  <a:gd name="T44" fmla="*/ 115 w 324"/>
                  <a:gd name="T45" fmla="*/ 468 h 576"/>
                  <a:gd name="T46" fmla="*/ 148 w 324"/>
                  <a:gd name="T47" fmla="*/ 487 h 576"/>
                  <a:gd name="T48" fmla="*/ 176 w 324"/>
                  <a:gd name="T49" fmla="*/ 524 h 576"/>
                  <a:gd name="T50" fmla="*/ 183 w 324"/>
                  <a:gd name="T51" fmla="*/ 537 h 576"/>
                  <a:gd name="T52" fmla="*/ 176 w 324"/>
                  <a:gd name="T53" fmla="*/ 548 h 576"/>
                  <a:gd name="T54" fmla="*/ 196 w 324"/>
                  <a:gd name="T55" fmla="*/ 574 h 576"/>
                  <a:gd name="T56" fmla="*/ 202 w 324"/>
                  <a:gd name="T57" fmla="*/ 570 h 576"/>
                  <a:gd name="T58" fmla="*/ 208 w 324"/>
                  <a:gd name="T59" fmla="*/ 554 h 576"/>
                  <a:gd name="T60" fmla="*/ 232 w 324"/>
                  <a:gd name="T61" fmla="*/ 552 h 576"/>
                  <a:gd name="T62" fmla="*/ 252 w 324"/>
                  <a:gd name="T63" fmla="*/ 564 h 576"/>
                  <a:gd name="T64" fmla="*/ 258 w 324"/>
                  <a:gd name="T65" fmla="*/ 538 h 576"/>
                  <a:gd name="T66" fmla="*/ 264 w 324"/>
                  <a:gd name="T67" fmla="*/ 524 h 576"/>
                  <a:gd name="T68" fmla="*/ 290 w 324"/>
                  <a:gd name="T69" fmla="*/ 515 h 576"/>
                  <a:gd name="T70" fmla="*/ 282 w 324"/>
                  <a:gd name="T71" fmla="*/ 501 h 576"/>
                  <a:gd name="T72" fmla="*/ 287 w 324"/>
                  <a:gd name="T73" fmla="*/ 491 h 576"/>
                  <a:gd name="T74" fmla="*/ 288 w 324"/>
                  <a:gd name="T75" fmla="*/ 484 h 576"/>
                  <a:gd name="T76" fmla="*/ 288 w 324"/>
                  <a:gd name="T77" fmla="*/ 476 h 576"/>
                  <a:gd name="T78" fmla="*/ 292 w 324"/>
                  <a:gd name="T79" fmla="*/ 442 h 576"/>
                  <a:gd name="T80" fmla="*/ 312 w 324"/>
                  <a:gd name="T81" fmla="*/ 414 h 576"/>
                  <a:gd name="T82" fmla="*/ 324 w 324"/>
                  <a:gd name="T83" fmla="*/ 388 h 576"/>
                  <a:gd name="T84" fmla="*/ 311 w 324"/>
                  <a:gd name="T85" fmla="*/ 347 h 576"/>
                  <a:gd name="T86" fmla="*/ 312 w 324"/>
                  <a:gd name="T87" fmla="*/ 325 h 576"/>
                  <a:gd name="T88" fmla="*/ 296 w 324"/>
                  <a:gd name="T89" fmla="*/ 79 h 576"/>
                  <a:gd name="T90" fmla="*/ 288 w 324"/>
                  <a:gd name="T91" fmla="*/ 70 h 576"/>
                  <a:gd name="T92" fmla="*/ 280 w 324"/>
                  <a:gd name="T93" fmla="*/ 41 h 576"/>
                  <a:gd name="T94" fmla="*/ 266 w 324"/>
                  <a:gd name="T95" fmla="*/ 1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576">
                    <a:moveTo>
                      <a:pt x="266" y="0"/>
                    </a:moveTo>
                    <a:lnTo>
                      <a:pt x="55" y="15"/>
                    </a:lnTo>
                    <a:lnTo>
                      <a:pt x="58" y="20"/>
                    </a:lnTo>
                    <a:lnTo>
                      <a:pt x="73" y="31"/>
                    </a:lnTo>
                    <a:lnTo>
                      <a:pt x="75" y="41"/>
                    </a:lnTo>
                    <a:lnTo>
                      <a:pt x="90" y="50"/>
                    </a:lnTo>
                    <a:lnTo>
                      <a:pt x="95" y="68"/>
                    </a:lnTo>
                    <a:lnTo>
                      <a:pt x="94" y="76"/>
                    </a:lnTo>
                    <a:lnTo>
                      <a:pt x="89" y="87"/>
                    </a:lnTo>
                    <a:lnTo>
                      <a:pt x="84" y="92"/>
                    </a:lnTo>
                    <a:lnTo>
                      <a:pt x="84" y="101"/>
                    </a:lnTo>
                    <a:lnTo>
                      <a:pt x="70" y="116"/>
                    </a:lnTo>
                    <a:lnTo>
                      <a:pt x="58" y="120"/>
                    </a:lnTo>
                    <a:lnTo>
                      <a:pt x="54" y="124"/>
                    </a:lnTo>
                    <a:lnTo>
                      <a:pt x="39" y="124"/>
                    </a:lnTo>
                    <a:lnTo>
                      <a:pt x="31" y="129"/>
                    </a:lnTo>
                    <a:lnTo>
                      <a:pt x="26" y="140"/>
                    </a:lnTo>
                    <a:lnTo>
                      <a:pt x="27" y="148"/>
                    </a:lnTo>
                    <a:lnTo>
                      <a:pt x="36" y="158"/>
                    </a:lnTo>
                    <a:lnTo>
                      <a:pt x="39" y="164"/>
                    </a:lnTo>
                    <a:lnTo>
                      <a:pt x="36" y="180"/>
                    </a:lnTo>
                    <a:lnTo>
                      <a:pt x="25" y="204"/>
                    </a:lnTo>
                    <a:lnTo>
                      <a:pt x="13" y="212"/>
                    </a:lnTo>
                    <a:lnTo>
                      <a:pt x="9" y="220"/>
                    </a:lnTo>
                    <a:lnTo>
                      <a:pt x="10" y="228"/>
                    </a:lnTo>
                    <a:lnTo>
                      <a:pt x="4" y="237"/>
                    </a:lnTo>
                    <a:lnTo>
                      <a:pt x="4" y="241"/>
                    </a:lnTo>
                    <a:lnTo>
                      <a:pt x="0" y="252"/>
                    </a:lnTo>
                    <a:lnTo>
                      <a:pt x="2" y="272"/>
                    </a:lnTo>
                    <a:lnTo>
                      <a:pt x="8" y="288"/>
                    </a:lnTo>
                    <a:lnTo>
                      <a:pt x="9" y="296"/>
                    </a:lnTo>
                    <a:lnTo>
                      <a:pt x="32" y="323"/>
                    </a:lnTo>
                    <a:lnTo>
                      <a:pt x="56" y="341"/>
                    </a:lnTo>
                    <a:lnTo>
                      <a:pt x="62" y="348"/>
                    </a:lnTo>
                    <a:lnTo>
                      <a:pt x="76" y="384"/>
                    </a:lnTo>
                    <a:lnTo>
                      <a:pt x="80" y="388"/>
                    </a:lnTo>
                    <a:lnTo>
                      <a:pt x="87" y="380"/>
                    </a:lnTo>
                    <a:lnTo>
                      <a:pt x="93" y="377"/>
                    </a:lnTo>
                    <a:lnTo>
                      <a:pt x="112" y="387"/>
                    </a:lnTo>
                    <a:lnTo>
                      <a:pt x="116" y="393"/>
                    </a:lnTo>
                    <a:lnTo>
                      <a:pt x="112" y="406"/>
                    </a:lnTo>
                    <a:lnTo>
                      <a:pt x="113" y="420"/>
                    </a:lnTo>
                    <a:lnTo>
                      <a:pt x="99" y="437"/>
                    </a:lnTo>
                    <a:lnTo>
                      <a:pt x="96" y="444"/>
                    </a:lnTo>
                    <a:lnTo>
                      <a:pt x="101" y="456"/>
                    </a:lnTo>
                    <a:lnTo>
                      <a:pt x="115" y="468"/>
                    </a:lnTo>
                    <a:lnTo>
                      <a:pt x="137" y="483"/>
                    </a:lnTo>
                    <a:lnTo>
                      <a:pt x="148" y="487"/>
                    </a:lnTo>
                    <a:lnTo>
                      <a:pt x="172" y="507"/>
                    </a:lnTo>
                    <a:lnTo>
                      <a:pt x="176" y="524"/>
                    </a:lnTo>
                    <a:lnTo>
                      <a:pt x="183" y="533"/>
                    </a:lnTo>
                    <a:lnTo>
                      <a:pt x="183" y="537"/>
                    </a:lnTo>
                    <a:lnTo>
                      <a:pt x="176" y="544"/>
                    </a:lnTo>
                    <a:lnTo>
                      <a:pt x="176" y="548"/>
                    </a:lnTo>
                    <a:lnTo>
                      <a:pt x="192" y="576"/>
                    </a:lnTo>
                    <a:lnTo>
                      <a:pt x="196" y="574"/>
                    </a:lnTo>
                    <a:lnTo>
                      <a:pt x="196" y="570"/>
                    </a:lnTo>
                    <a:lnTo>
                      <a:pt x="202" y="570"/>
                    </a:lnTo>
                    <a:lnTo>
                      <a:pt x="204" y="572"/>
                    </a:lnTo>
                    <a:lnTo>
                      <a:pt x="208" y="554"/>
                    </a:lnTo>
                    <a:lnTo>
                      <a:pt x="218" y="549"/>
                    </a:lnTo>
                    <a:lnTo>
                      <a:pt x="232" y="552"/>
                    </a:lnTo>
                    <a:lnTo>
                      <a:pt x="242" y="556"/>
                    </a:lnTo>
                    <a:lnTo>
                      <a:pt x="252" y="564"/>
                    </a:lnTo>
                    <a:lnTo>
                      <a:pt x="263" y="559"/>
                    </a:lnTo>
                    <a:lnTo>
                      <a:pt x="258" y="538"/>
                    </a:lnTo>
                    <a:lnTo>
                      <a:pt x="256" y="528"/>
                    </a:lnTo>
                    <a:lnTo>
                      <a:pt x="264" y="524"/>
                    </a:lnTo>
                    <a:lnTo>
                      <a:pt x="288" y="516"/>
                    </a:lnTo>
                    <a:lnTo>
                      <a:pt x="290" y="515"/>
                    </a:lnTo>
                    <a:lnTo>
                      <a:pt x="282" y="504"/>
                    </a:lnTo>
                    <a:lnTo>
                      <a:pt x="282" y="501"/>
                    </a:lnTo>
                    <a:lnTo>
                      <a:pt x="285" y="499"/>
                    </a:lnTo>
                    <a:lnTo>
                      <a:pt x="287" y="491"/>
                    </a:lnTo>
                    <a:lnTo>
                      <a:pt x="290" y="486"/>
                    </a:lnTo>
                    <a:lnTo>
                      <a:pt x="288" y="484"/>
                    </a:lnTo>
                    <a:lnTo>
                      <a:pt x="288" y="480"/>
                    </a:lnTo>
                    <a:lnTo>
                      <a:pt x="288" y="476"/>
                    </a:lnTo>
                    <a:lnTo>
                      <a:pt x="292" y="457"/>
                    </a:lnTo>
                    <a:lnTo>
                      <a:pt x="292" y="442"/>
                    </a:lnTo>
                    <a:lnTo>
                      <a:pt x="304" y="430"/>
                    </a:lnTo>
                    <a:lnTo>
                      <a:pt x="312" y="414"/>
                    </a:lnTo>
                    <a:lnTo>
                      <a:pt x="312" y="408"/>
                    </a:lnTo>
                    <a:lnTo>
                      <a:pt x="324" y="388"/>
                    </a:lnTo>
                    <a:lnTo>
                      <a:pt x="320" y="365"/>
                    </a:lnTo>
                    <a:lnTo>
                      <a:pt x="311" y="347"/>
                    </a:lnTo>
                    <a:lnTo>
                      <a:pt x="314" y="334"/>
                    </a:lnTo>
                    <a:lnTo>
                      <a:pt x="312" y="325"/>
                    </a:lnTo>
                    <a:lnTo>
                      <a:pt x="316" y="321"/>
                    </a:lnTo>
                    <a:lnTo>
                      <a:pt x="296" y="79"/>
                    </a:lnTo>
                    <a:lnTo>
                      <a:pt x="292" y="76"/>
                    </a:lnTo>
                    <a:lnTo>
                      <a:pt x="288" y="70"/>
                    </a:lnTo>
                    <a:lnTo>
                      <a:pt x="284" y="48"/>
                    </a:lnTo>
                    <a:lnTo>
                      <a:pt x="280" y="41"/>
                    </a:lnTo>
                    <a:lnTo>
                      <a:pt x="273" y="34"/>
                    </a:lnTo>
                    <a:lnTo>
                      <a:pt x="266" y="19"/>
                    </a:lnTo>
                    <a:lnTo>
                      <a:pt x="266"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4" name="Freeform 37"/>
              <p:cNvSpPr>
                <a:spLocks/>
              </p:cNvSpPr>
              <p:nvPr>
                <p:custDataLst>
                  <p:tags r:id="rId50"/>
                </p:custDataLst>
              </p:nvPr>
            </p:nvSpPr>
            <p:spPr bwMode="auto">
              <a:xfrm>
                <a:off x="6372225" y="2173288"/>
                <a:ext cx="622300" cy="665162"/>
              </a:xfrm>
              <a:custGeom>
                <a:avLst/>
                <a:gdLst>
                  <a:gd name="T0" fmla="*/ 179 w 428"/>
                  <a:gd name="T1" fmla="*/ 446 h 456"/>
                  <a:gd name="T2" fmla="*/ 148 w 428"/>
                  <a:gd name="T3" fmla="*/ 432 h 456"/>
                  <a:gd name="T4" fmla="*/ 137 w 428"/>
                  <a:gd name="T5" fmla="*/ 391 h 456"/>
                  <a:gd name="T6" fmla="*/ 143 w 428"/>
                  <a:gd name="T7" fmla="*/ 375 h 456"/>
                  <a:gd name="T8" fmla="*/ 131 w 428"/>
                  <a:gd name="T9" fmla="*/ 354 h 456"/>
                  <a:gd name="T10" fmla="*/ 129 w 428"/>
                  <a:gd name="T11" fmla="*/ 323 h 456"/>
                  <a:gd name="T12" fmla="*/ 103 w 428"/>
                  <a:gd name="T13" fmla="*/ 301 h 456"/>
                  <a:gd name="T14" fmla="*/ 75 w 428"/>
                  <a:gd name="T15" fmla="*/ 270 h 456"/>
                  <a:gd name="T16" fmla="*/ 48 w 428"/>
                  <a:gd name="T17" fmla="*/ 257 h 456"/>
                  <a:gd name="T18" fmla="*/ 44 w 428"/>
                  <a:gd name="T19" fmla="*/ 250 h 456"/>
                  <a:gd name="T20" fmla="*/ 23 w 428"/>
                  <a:gd name="T21" fmla="*/ 242 h 456"/>
                  <a:gd name="T22" fmla="*/ 11 w 428"/>
                  <a:gd name="T23" fmla="*/ 231 h 456"/>
                  <a:gd name="T24" fmla="*/ 13 w 428"/>
                  <a:gd name="T25" fmla="*/ 187 h 456"/>
                  <a:gd name="T26" fmla="*/ 19 w 428"/>
                  <a:gd name="T27" fmla="*/ 164 h 456"/>
                  <a:gd name="T28" fmla="*/ 0 w 428"/>
                  <a:gd name="T29" fmla="*/ 146 h 456"/>
                  <a:gd name="T30" fmla="*/ 8 w 428"/>
                  <a:gd name="T31" fmla="*/ 128 h 456"/>
                  <a:gd name="T32" fmla="*/ 30 w 428"/>
                  <a:gd name="T33" fmla="*/ 103 h 456"/>
                  <a:gd name="T34" fmla="*/ 42 w 428"/>
                  <a:gd name="T35" fmla="*/ 93 h 456"/>
                  <a:gd name="T36" fmla="*/ 45 w 428"/>
                  <a:gd name="T37" fmla="*/ 33 h 456"/>
                  <a:gd name="T38" fmla="*/ 58 w 428"/>
                  <a:gd name="T39" fmla="*/ 30 h 456"/>
                  <a:gd name="T40" fmla="*/ 79 w 428"/>
                  <a:gd name="T41" fmla="*/ 31 h 456"/>
                  <a:gd name="T42" fmla="*/ 135 w 428"/>
                  <a:gd name="T43" fmla="*/ 1 h 456"/>
                  <a:gd name="T44" fmla="*/ 143 w 428"/>
                  <a:gd name="T45" fmla="*/ 4 h 456"/>
                  <a:gd name="T46" fmla="*/ 140 w 428"/>
                  <a:gd name="T47" fmla="*/ 17 h 456"/>
                  <a:gd name="T48" fmla="*/ 136 w 428"/>
                  <a:gd name="T49" fmla="*/ 36 h 456"/>
                  <a:gd name="T50" fmla="*/ 157 w 428"/>
                  <a:gd name="T51" fmla="*/ 30 h 456"/>
                  <a:gd name="T52" fmla="*/ 174 w 428"/>
                  <a:gd name="T53" fmla="*/ 36 h 456"/>
                  <a:gd name="T54" fmla="*/ 188 w 428"/>
                  <a:gd name="T55" fmla="*/ 44 h 456"/>
                  <a:gd name="T56" fmla="*/ 196 w 428"/>
                  <a:gd name="T57" fmla="*/ 60 h 456"/>
                  <a:gd name="T58" fmla="*/ 268 w 428"/>
                  <a:gd name="T59" fmla="*/ 76 h 456"/>
                  <a:gd name="T60" fmla="*/ 291 w 428"/>
                  <a:gd name="T61" fmla="*/ 88 h 456"/>
                  <a:gd name="T62" fmla="*/ 303 w 428"/>
                  <a:gd name="T63" fmla="*/ 91 h 456"/>
                  <a:gd name="T64" fmla="*/ 311 w 428"/>
                  <a:gd name="T65" fmla="*/ 88 h 456"/>
                  <a:gd name="T66" fmla="*/ 339 w 428"/>
                  <a:gd name="T67" fmla="*/ 94 h 456"/>
                  <a:gd name="T68" fmla="*/ 341 w 428"/>
                  <a:gd name="T69" fmla="*/ 100 h 456"/>
                  <a:gd name="T70" fmla="*/ 351 w 428"/>
                  <a:gd name="T71" fmla="*/ 107 h 456"/>
                  <a:gd name="T72" fmla="*/ 366 w 428"/>
                  <a:gd name="T73" fmla="*/ 123 h 456"/>
                  <a:gd name="T74" fmla="*/ 364 w 428"/>
                  <a:gd name="T75" fmla="*/ 149 h 456"/>
                  <a:gd name="T76" fmla="*/ 379 w 428"/>
                  <a:gd name="T77" fmla="*/ 148 h 456"/>
                  <a:gd name="T78" fmla="*/ 373 w 428"/>
                  <a:gd name="T79" fmla="*/ 158 h 456"/>
                  <a:gd name="T80" fmla="*/ 387 w 428"/>
                  <a:gd name="T81" fmla="*/ 176 h 456"/>
                  <a:gd name="T82" fmla="*/ 371 w 428"/>
                  <a:gd name="T83" fmla="*/ 193 h 456"/>
                  <a:gd name="T84" fmla="*/ 358 w 428"/>
                  <a:gd name="T85" fmla="*/ 226 h 456"/>
                  <a:gd name="T86" fmla="*/ 359 w 428"/>
                  <a:gd name="T87" fmla="*/ 235 h 456"/>
                  <a:gd name="T88" fmla="*/ 383 w 428"/>
                  <a:gd name="T89" fmla="*/ 207 h 456"/>
                  <a:gd name="T90" fmla="*/ 402 w 428"/>
                  <a:gd name="T91" fmla="*/ 193 h 456"/>
                  <a:gd name="T92" fmla="*/ 409 w 428"/>
                  <a:gd name="T93" fmla="*/ 183 h 456"/>
                  <a:gd name="T94" fmla="*/ 411 w 428"/>
                  <a:gd name="T95" fmla="*/ 169 h 456"/>
                  <a:gd name="T96" fmla="*/ 415 w 428"/>
                  <a:gd name="T97" fmla="*/ 161 h 456"/>
                  <a:gd name="T98" fmla="*/ 422 w 428"/>
                  <a:gd name="T99" fmla="*/ 152 h 456"/>
                  <a:gd name="T100" fmla="*/ 428 w 428"/>
                  <a:gd name="T101" fmla="*/ 155 h 456"/>
                  <a:gd name="T102" fmla="*/ 416 w 428"/>
                  <a:gd name="T103" fmla="*/ 193 h 456"/>
                  <a:gd name="T104" fmla="*/ 409 w 428"/>
                  <a:gd name="T105" fmla="*/ 209 h 456"/>
                  <a:gd name="T106" fmla="*/ 399 w 428"/>
                  <a:gd name="T107" fmla="*/ 236 h 456"/>
                  <a:gd name="T108" fmla="*/ 399 w 428"/>
                  <a:gd name="T109" fmla="*/ 267 h 456"/>
                  <a:gd name="T110" fmla="*/ 387 w 428"/>
                  <a:gd name="T111" fmla="*/ 283 h 456"/>
                  <a:gd name="T112" fmla="*/ 391 w 428"/>
                  <a:gd name="T113" fmla="*/ 322 h 456"/>
                  <a:gd name="T114" fmla="*/ 379 w 428"/>
                  <a:gd name="T115" fmla="*/ 353 h 456"/>
                  <a:gd name="T116" fmla="*/ 394 w 428"/>
                  <a:gd name="T117" fmla="*/ 416 h 456"/>
                  <a:gd name="T118" fmla="*/ 393 w 428"/>
                  <a:gd name="T119" fmla="*/ 426 h 456"/>
                  <a:gd name="T120" fmla="*/ 393 w 428"/>
                  <a:gd name="T121" fmla="*/ 44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8" h="456">
                    <a:moveTo>
                      <a:pt x="182" y="456"/>
                    </a:moveTo>
                    <a:lnTo>
                      <a:pt x="179" y="446"/>
                    </a:lnTo>
                    <a:lnTo>
                      <a:pt x="171" y="440"/>
                    </a:lnTo>
                    <a:lnTo>
                      <a:pt x="148" y="432"/>
                    </a:lnTo>
                    <a:lnTo>
                      <a:pt x="141" y="404"/>
                    </a:lnTo>
                    <a:lnTo>
                      <a:pt x="137" y="391"/>
                    </a:lnTo>
                    <a:lnTo>
                      <a:pt x="143" y="381"/>
                    </a:lnTo>
                    <a:lnTo>
                      <a:pt x="143" y="375"/>
                    </a:lnTo>
                    <a:lnTo>
                      <a:pt x="135" y="367"/>
                    </a:lnTo>
                    <a:lnTo>
                      <a:pt x="131" y="354"/>
                    </a:lnTo>
                    <a:lnTo>
                      <a:pt x="128" y="336"/>
                    </a:lnTo>
                    <a:lnTo>
                      <a:pt x="129" y="323"/>
                    </a:lnTo>
                    <a:lnTo>
                      <a:pt x="126" y="317"/>
                    </a:lnTo>
                    <a:lnTo>
                      <a:pt x="103" y="301"/>
                    </a:lnTo>
                    <a:lnTo>
                      <a:pt x="83" y="286"/>
                    </a:lnTo>
                    <a:lnTo>
                      <a:pt x="75" y="270"/>
                    </a:lnTo>
                    <a:lnTo>
                      <a:pt x="53" y="260"/>
                    </a:lnTo>
                    <a:lnTo>
                      <a:pt x="48" y="257"/>
                    </a:lnTo>
                    <a:lnTo>
                      <a:pt x="47" y="252"/>
                    </a:lnTo>
                    <a:lnTo>
                      <a:pt x="44" y="250"/>
                    </a:lnTo>
                    <a:lnTo>
                      <a:pt x="25" y="247"/>
                    </a:lnTo>
                    <a:lnTo>
                      <a:pt x="23" y="242"/>
                    </a:lnTo>
                    <a:lnTo>
                      <a:pt x="15" y="236"/>
                    </a:lnTo>
                    <a:lnTo>
                      <a:pt x="11" y="231"/>
                    </a:lnTo>
                    <a:lnTo>
                      <a:pt x="11" y="204"/>
                    </a:lnTo>
                    <a:lnTo>
                      <a:pt x="13" y="187"/>
                    </a:lnTo>
                    <a:lnTo>
                      <a:pt x="12" y="176"/>
                    </a:lnTo>
                    <a:lnTo>
                      <a:pt x="19" y="164"/>
                    </a:lnTo>
                    <a:lnTo>
                      <a:pt x="11" y="152"/>
                    </a:lnTo>
                    <a:lnTo>
                      <a:pt x="0" y="146"/>
                    </a:lnTo>
                    <a:lnTo>
                      <a:pt x="6" y="131"/>
                    </a:lnTo>
                    <a:lnTo>
                      <a:pt x="8" y="128"/>
                    </a:lnTo>
                    <a:lnTo>
                      <a:pt x="9" y="120"/>
                    </a:lnTo>
                    <a:lnTo>
                      <a:pt x="30" y="103"/>
                    </a:lnTo>
                    <a:lnTo>
                      <a:pt x="36" y="100"/>
                    </a:lnTo>
                    <a:lnTo>
                      <a:pt x="42" y="93"/>
                    </a:lnTo>
                    <a:lnTo>
                      <a:pt x="40" y="38"/>
                    </a:lnTo>
                    <a:lnTo>
                      <a:pt x="45" y="33"/>
                    </a:lnTo>
                    <a:lnTo>
                      <a:pt x="51" y="26"/>
                    </a:lnTo>
                    <a:lnTo>
                      <a:pt x="58" y="30"/>
                    </a:lnTo>
                    <a:lnTo>
                      <a:pt x="67" y="32"/>
                    </a:lnTo>
                    <a:lnTo>
                      <a:pt x="79" y="31"/>
                    </a:lnTo>
                    <a:lnTo>
                      <a:pt x="99" y="20"/>
                    </a:lnTo>
                    <a:lnTo>
                      <a:pt x="135" y="1"/>
                    </a:lnTo>
                    <a:lnTo>
                      <a:pt x="141" y="0"/>
                    </a:lnTo>
                    <a:lnTo>
                      <a:pt x="143" y="4"/>
                    </a:lnTo>
                    <a:lnTo>
                      <a:pt x="143" y="12"/>
                    </a:lnTo>
                    <a:lnTo>
                      <a:pt x="140" y="17"/>
                    </a:lnTo>
                    <a:lnTo>
                      <a:pt x="140" y="22"/>
                    </a:lnTo>
                    <a:lnTo>
                      <a:pt x="136" y="36"/>
                    </a:lnTo>
                    <a:lnTo>
                      <a:pt x="150" y="30"/>
                    </a:lnTo>
                    <a:lnTo>
                      <a:pt x="157" y="30"/>
                    </a:lnTo>
                    <a:lnTo>
                      <a:pt x="166" y="38"/>
                    </a:lnTo>
                    <a:lnTo>
                      <a:pt x="174" y="36"/>
                    </a:lnTo>
                    <a:lnTo>
                      <a:pt x="178" y="42"/>
                    </a:lnTo>
                    <a:lnTo>
                      <a:pt x="188" y="44"/>
                    </a:lnTo>
                    <a:lnTo>
                      <a:pt x="193" y="48"/>
                    </a:lnTo>
                    <a:lnTo>
                      <a:pt x="196" y="60"/>
                    </a:lnTo>
                    <a:lnTo>
                      <a:pt x="201" y="62"/>
                    </a:lnTo>
                    <a:lnTo>
                      <a:pt x="268" y="76"/>
                    </a:lnTo>
                    <a:lnTo>
                      <a:pt x="276" y="76"/>
                    </a:lnTo>
                    <a:lnTo>
                      <a:pt x="291" y="88"/>
                    </a:lnTo>
                    <a:lnTo>
                      <a:pt x="300" y="88"/>
                    </a:lnTo>
                    <a:lnTo>
                      <a:pt x="303" y="91"/>
                    </a:lnTo>
                    <a:lnTo>
                      <a:pt x="307" y="88"/>
                    </a:lnTo>
                    <a:lnTo>
                      <a:pt x="311" y="88"/>
                    </a:lnTo>
                    <a:lnTo>
                      <a:pt x="328" y="91"/>
                    </a:lnTo>
                    <a:lnTo>
                      <a:pt x="339" y="94"/>
                    </a:lnTo>
                    <a:lnTo>
                      <a:pt x="343" y="98"/>
                    </a:lnTo>
                    <a:lnTo>
                      <a:pt x="341" y="100"/>
                    </a:lnTo>
                    <a:lnTo>
                      <a:pt x="340" y="104"/>
                    </a:lnTo>
                    <a:lnTo>
                      <a:pt x="351" y="107"/>
                    </a:lnTo>
                    <a:lnTo>
                      <a:pt x="364" y="113"/>
                    </a:lnTo>
                    <a:lnTo>
                      <a:pt x="366" y="123"/>
                    </a:lnTo>
                    <a:lnTo>
                      <a:pt x="362" y="148"/>
                    </a:lnTo>
                    <a:lnTo>
                      <a:pt x="364" y="149"/>
                    </a:lnTo>
                    <a:lnTo>
                      <a:pt x="377" y="147"/>
                    </a:lnTo>
                    <a:lnTo>
                      <a:pt x="379" y="148"/>
                    </a:lnTo>
                    <a:lnTo>
                      <a:pt x="377" y="154"/>
                    </a:lnTo>
                    <a:lnTo>
                      <a:pt x="373" y="158"/>
                    </a:lnTo>
                    <a:lnTo>
                      <a:pt x="376" y="170"/>
                    </a:lnTo>
                    <a:lnTo>
                      <a:pt x="387" y="176"/>
                    </a:lnTo>
                    <a:lnTo>
                      <a:pt x="386" y="178"/>
                    </a:lnTo>
                    <a:lnTo>
                      <a:pt x="371" y="193"/>
                    </a:lnTo>
                    <a:lnTo>
                      <a:pt x="361" y="212"/>
                    </a:lnTo>
                    <a:lnTo>
                      <a:pt x="358" y="226"/>
                    </a:lnTo>
                    <a:lnTo>
                      <a:pt x="356" y="232"/>
                    </a:lnTo>
                    <a:lnTo>
                      <a:pt x="359" y="235"/>
                    </a:lnTo>
                    <a:lnTo>
                      <a:pt x="371" y="229"/>
                    </a:lnTo>
                    <a:lnTo>
                      <a:pt x="383" y="207"/>
                    </a:lnTo>
                    <a:lnTo>
                      <a:pt x="395" y="196"/>
                    </a:lnTo>
                    <a:lnTo>
                      <a:pt x="402" y="193"/>
                    </a:lnTo>
                    <a:lnTo>
                      <a:pt x="403" y="188"/>
                    </a:lnTo>
                    <a:lnTo>
                      <a:pt x="409" y="183"/>
                    </a:lnTo>
                    <a:lnTo>
                      <a:pt x="412" y="176"/>
                    </a:lnTo>
                    <a:lnTo>
                      <a:pt x="411" y="169"/>
                    </a:lnTo>
                    <a:lnTo>
                      <a:pt x="412" y="164"/>
                    </a:lnTo>
                    <a:lnTo>
                      <a:pt x="415" y="161"/>
                    </a:lnTo>
                    <a:lnTo>
                      <a:pt x="419" y="155"/>
                    </a:lnTo>
                    <a:lnTo>
                      <a:pt x="422" y="152"/>
                    </a:lnTo>
                    <a:lnTo>
                      <a:pt x="426" y="151"/>
                    </a:lnTo>
                    <a:lnTo>
                      <a:pt x="428" y="155"/>
                    </a:lnTo>
                    <a:lnTo>
                      <a:pt x="427" y="168"/>
                    </a:lnTo>
                    <a:lnTo>
                      <a:pt x="416" y="193"/>
                    </a:lnTo>
                    <a:lnTo>
                      <a:pt x="411" y="200"/>
                    </a:lnTo>
                    <a:lnTo>
                      <a:pt x="409" y="209"/>
                    </a:lnTo>
                    <a:lnTo>
                      <a:pt x="409" y="215"/>
                    </a:lnTo>
                    <a:lnTo>
                      <a:pt x="399" y="236"/>
                    </a:lnTo>
                    <a:lnTo>
                      <a:pt x="399" y="254"/>
                    </a:lnTo>
                    <a:lnTo>
                      <a:pt x="399" y="267"/>
                    </a:lnTo>
                    <a:lnTo>
                      <a:pt x="389" y="276"/>
                    </a:lnTo>
                    <a:lnTo>
                      <a:pt x="387" y="283"/>
                    </a:lnTo>
                    <a:lnTo>
                      <a:pt x="390" y="297"/>
                    </a:lnTo>
                    <a:lnTo>
                      <a:pt x="391" y="322"/>
                    </a:lnTo>
                    <a:lnTo>
                      <a:pt x="387" y="328"/>
                    </a:lnTo>
                    <a:lnTo>
                      <a:pt x="379" y="353"/>
                    </a:lnTo>
                    <a:lnTo>
                      <a:pt x="383" y="391"/>
                    </a:lnTo>
                    <a:lnTo>
                      <a:pt x="394" y="416"/>
                    </a:lnTo>
                    <a:lnTo>
                      <a:pt x="391" y="420"/>
                    </a:lnTo>
                    <a:lnTo>
                      <a:pt x="393" y="426"/>
                    </a:lnTo>
                    <a:lnTo>
                      <a:pt x="392" y="430"/>
                    </a:lnTo>
                    <a:lnTo>
                      <a:pt x="393" y="441"/>
                    </a:lnTo>
                    <a:lnTo>
                      <a:pt x="182" y="456"/>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5" name="Freeform 38"/>
              <p:cNvSpPr>
                <a:spLocks/>
              </p:cNvSpPr>
              <p:nvPr>
                <p:custDataLst>
                  <p:tags r:id="rId51"/>
                </p:custDataLst>
              </p:nvPr>
            </p:nvSpPr>
            <p:spPr bwMode="auto">
              <a:xfrm>
                <a:off x="6624638" y="2076450"/>
                <a:ext cx="719137" cy="354013"/>
              </a:xfrm>
              <a:custGeom>
                <a:avLst/>
                <a:gdLst>
                  <a:gd name="T0" fmla="*/ 21 w 493"/>
                  <a:gd name="T1" fmla="*/ 94 h 243"/>
                  <a:gd name="T2" fmla="*/ 46 w 493"/>
                  <a:gd name="T3" fmla="*/ 77 h 243"/>
                  <a:gd name="T4" fmla="*/ 115 w 493"/>
                  <a:gd name="T5" fmla="*/ 33 h 243"/>
                  <a:gd name="T6" fmla="*/ 154 w 493"/>
                  <a:gd name="T7" fmla="*/ 4 h 243"/>
                  <a:gd name="T8" fmla="*/ 181 w 493"/>
                  <a:gd name="T9" fmla="*/ 4 h 243"/>
                  <a:gd name="T10" fmla="*/ 162 w 493"/>
                  <a:gd name="T11" fmla="*/ 23 h 243"/>
                  <a:gd name="T12" fmla="*/ 136 w 493"/>
                  <a:gd name="T13" fmla="*/ 51 h 243"/>
                  <a:gd name="T14" fmla="*/ 138 w 493"/>
                  <a:gd name="T15" fmla="*/ 70 h 243"/>
                  <a:gd name="T16" fmla="*/ 165 w 493"/>
                  <a:gd name="T17" fmla="*/ 59 h 243"/>
                  <a:gd name="T18" fmla="*/ 233 w 493"/>
                  <a:gd name="T19" fmla="*/ 92 h 243"/>
                  <a:gd name="T20" fmla="*/ 254 w 493"/>
                  <a:gd name="T21" fmla="*/ 97 h 243"/>
                  <a:gd name="T22" fmla="*/ 263 w 493"/>
                  <a:gd name="T23" fmla="*/ 102 h 243"/>
                  <a:gd name="T24" fmla="*/ 290 w 493"/>
                  <a:gd name="T25" fmla="*/ 78 h 243"/>
                  <a:gd name="T26" fmla="*/ 379 w 493"/>
                  <a:gd name="T27" fmla="*/ 50 h 243"/>
                  <a:gd name="T28" fmla="*/ 377 w 493"/>
                  <a:gd name="T29" fmla="*/ 68 h 243"/>
                  <a:gd name="T30" fmla="*/ 393 w 493"/>
                  <a:gd name="T31" fmla="*/ 83 h 243"/>
                  <a:gd name="T32" fmla="*/ 429 w 493"/>
                  <a:gd name="T33" fmla="*/ 79 h 243"/>
                  <a:gd name="T34" fmla="*/ 453 w 493"/>
                  <a:gd name="T35" fmla="*/ 107 h 243"/>
                  <a:gd name="T36" fmla="*/ 489 w 493"/>
                  <a:gd name="T37" fmla="*/ 110 h 243"/>
                  <a:gd name="T38" fmla="*/ 487 w 493"/>
                  <a:gd name="T39" fmla="*/ 126 h 243"/>
                  <a:gd name="T40" fmla="*/ 469 w 493"/>
                  <a:gd name="T41" fmla="*/ 123 h 243"/>
                  <a:gd name="T42" fmla="*/ 449 w 493"/>
                  <a:gd name="T43" fmla="*/ 126 h 243"/>
                  <a:gd name="T44" fmla="*/ 414 w 493"/>
                  <a:gd name="T45" fmla="*/ 126 h 243"/>
                  <a:gd name="T46" fmla="*/ 410 w 493"/>
                  <a:gd name="T47" fmla="*/ 142 h 243"/>
                  <a:gd name="T48" fmla="*/ 369 w 493"/>
                  <a:gd name="T49" fmla="*/ 127 h 243"/>
                  <a:gd name="T50" fmla="*/ 338 w 493"/>
                  <a:gd name="T51" fmla="*/ 139 h 243"/>
                  <a:gd name="T52" fmla="*/ 325 w 493"/>
                  <a:gd name="T53" fmla="*/ 147 h 243"/>
                  <a:gd name="T54" fmla="*/ 299 w 493"/>
                  <a:gd name="T55" fmla="*/ 148 h 243"/>
                  <a:gd name="T56" fmla="*/ 273 w 493"/>
                  <a:gd name="T57" fmla="*/ 182 h 243"/>
                  <a:gd name="T58" fmla="*/ 277 w 493"/>
                  <a:gd name="T59" fmla="*/ 164 h 243"/>
                  <a:gd name="T60" fmla="*/ 259 w 493"/>
                  <a:gd name="T61" fmla="*/ 171 h 243"/>
                  <a:gd name="T62" fmla="*/ 248 w 493"/>
                  <a:gd name="T63" fmla="*/ 159 h 243"/>
                  <a:gd name="T64" fmla="*/ 235 w 493"/>
                  <a:gd name="T65" fmla="*/ 189 h 243"/>
                  <a:gd name="T66" fmla="*/ 215 w 493"/>
                  <a:gd name="T67" fmla="*/ 228 h 243"/>
                  <a:gd name="T68" fmla="*/ 202 w 493"/>
                  <a:gd name="T69" fmla="*/ 237 h 243"/>
                  <a:gd name="T70" fmla="*/ 205 w 493"/>
                  <a:gd name="T71" fmla="*/ 215 h 243"/>
                  <a:gd name="T72" fmla="*/ 188 w 493"/>
                  <a:gd name="T73" fmla="*/ 215 h 243"/>
                  <a:gd name="T74" fmla="*/ 177 w 493"/>
                  <a:gd name="T75" fmla="*/ 174 h 243"/>
                  <a:gd name="T76" fmla="*/ 169 w 493"/>
                  <a:gd name="T77" fmla="*/ 165 h 243"/>
                  <a:gd name="T78" fmla="*/ 137 w 493"/>
                  <a:gd name="T79" fmla="*/ 155 h 243"/>
                  <a:gd name="T80" fmla="*/ 126 w 493"/>
                  <a:gd name="T81" fmla="*/ 155 h 243"/>
                  <a:gd name="T82" fmla="*/ 94 w 493"/>
                  <a:gd name="T83" fmla="*/ 143 h 243"/>
                  <a:gd name="T84" fmla="*/ 19 w 493"/>
                  <a:gd name="T85" fmla="*/ 115 h 243"/>
                  <a:gd name="T86" fmla="*/ 0 w 493"/>
                  <a:gd name="T87" fmla="*/ 10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3" h="243">
                    <a:moveTo>
                      <a:pt x="0" y="103"/>
                    </a:moveTo>
                    <a:lnTo>
                      <a:pt x="14" y="99"/>
                    </a:lnTo>
                    <a:lnTo>
                      <a:pt x="21" y="94"/>
                    </a:lnTo>
                    <a:lnTo>
                      <a:pt x="37" y="85"/>
                    </a:lnTo>
                    <a:lnTo>
                      <a:pt x="40" y="78"/>
                    </a:lnTo>
                    <a:lnTo>
                      <a:pt x="46" y="77"/>
                    </a:lnTo>
                    <a:lnTo>
                      <a:pt x="73" y="67"/>
                    </a:lnTo>
                    <a:lnTo>
                      <a:pt x="93" y="56"/>
                    </a:lnTo>
                    <a:lnTo>
                      <a:pt x="115" y="33"/>
                    </a:lnTo>
                    <a:lnTo>
                      <a:pt x="123" y="31"/>
                    </a:lnTo>
                    <a:lnTo>
                      <a:pt x="141" y="11"/>
                    </a:lnTo>
                    <a:lnTo>
                      <a:pt x="154" y="4"/>
                    </a:lnTo>
                    <a:lnTo>
                      <a:pt x="175" y="0"/>
                    </a:lnTo>
                    <a:lnTo>
                      <a:pt x="181" y="2"/>
                    </a:lnTo>
                    <a:lnTo>
                      <a:pt x="181" y="4"/>
                    </a:lnTo>
                    <a:lnTo>
                      <a:pt x="170" y="12"/>
                    </a:lnTo>
                    <a:lnTo>
                      <a:pt x="167" y="13"/>
                    </a:lnTo>
                    <a:lnTo>
                      <a:pt x="162" y="23"/>
                    </a:lnTo>
                    <a:lnTo>
                      <a:pt x="147" y="39"/>
                    </a:lnTo>
                    <a:lnTo>
                      <a:pt x="140" y="46"/>
                    </a:lnTo>
                    <a:lnTo>
                      <a:pt x="136" y="51"/>
                    </a:lnTo>
                    <a:lnTo>
                      <a:pt x="133" y="66"/>
                    </a:lnTo>
                    <a:lnTo>
                      <a:pt x="136" y="75"/>
                    </a:lnTo>
                    <a:lnTo>
                      <a:pt x="138" y="70"/>
                    </a:lnTo>
                    <a:lnTo>
                      <a:pt x="151" y="59"/>
                    </a:lnTo>
                    <a:lnTo>
                      <a:pt x="160" y="60"/>
                    </a:lnTo>
                    <a:lnTo>
                      <a:pt x="165" y="59"/>
                    </a:lnTo>
                    <a:lnTo>
                      <a:pt x="193" y="71"/>
                    </a:lnTo>
                    <a:lnTo>
                      <a:pt x="216" y="95"/>
                    </a:lnTo>
                    <a:lnTo>
                      <a:pt x="233" y="92"/>
                    </a:lnTo>
                    <a:lnTo>
                      <a:pt x="242" y="94"/>
                    </a:lnTo>
                    <a:lnTo>
                      <a:pt x="249" y="97"/>
                    </a:lnTo>
                    <a:lnTo>
                      <a:pt x="254" y="97"/>
                    </a:lnTo>
                    <a:lnTo>
                      <a:pt x="257" y="96"/>
                    </a:lnTo>
                    <a:lnTo>
                      <a:pt x="263" y="99"/>
                    </a:lnTo>
                    <a:lnTo>
                      <a:pt x="263" y="102"/>
                    </a:lnTo>
                    <a:lnTo>
                      <a:pt x="267" y="99"/>
                    </a:lnTo>
                    <a:lnTo>
                      <a:pt x="270" y="92"/>
                    </a:lnTo>
                    <a:lnTo>
                      <a:pt x="290" y="78"/>
                    </a:lnTo>
                    <a:lnTo>
                      <a:pt x="354" y="62"/>
                    </a:lnTo>
                    <a:lnTo>
                      <a:pt x="371" y="52"/>
                    </a:lnTo>
                    <a:lnTo>
                      <a:pt x="379" y="50"/>
                    </a:lnTo>
                    <a:lnTo>
                      <a:pt x="382" y="54"/>
                    </a:lnTo>
                    <a:lnTo>
                      <a:pt x="377" y="63"/>
                    </a:lnTo>
                    <a:lnTo>
                      <a:pt x="377" y="68"/>
                    </a:lnTo>
                    <a:lnTo>
                      <a:pt x="385" y="83"/>
                    </a:lnTo>
                    <a:lnTo>
                      <a:pt x="390" y="85"/>
                    </a:lnTo>
                    <a:lnTo>
                      <a:pt x="393" y="83"/>
                    </a:lnTo>
                    <a:lnTo>
                      <a:pt x="404" y="83"/>
                    </a:lnTo>
                    <a:lnTo>
                      <a:pt x="409" y="81"/>
                    </a:lnTo>
                    <a:lnTo>
                      <a:pt x="429" y="79"/>
                    </a:lnTo>
                    <a:lnTo>
                      <a:pt x="437" y="84"/>
                    </a:lnTo>
                    <a:lnTo>
                      <a:pt x="446" y="100"/>
                    </a:lnTo>
                    <a:lnTo>
                      <a:pt x="453" y="107"/>
                    </a:lnTo>
                    <a:lnTo>
                      <a:pt x="468" y="114"/>
                    </a:lnTo>
                    <a:lnTo>
                      <a:pt x="485" y="110"/>
                    </a:lnTo>
                    <a:lnTo>
                      <a:pt x="489" y="110"/>
                    </a:lnTo>
                    <a:lnTo>
                      <a:pt x="493" y="114"/>
                    </a:lnTo>
                    <a:lnTo>
                      <a:pt x="493" y="119"/>
                    </a:lnTo>
                    <a:lnTo>
                      <a:pt x="487" y="126"/>
                    </a:lnTo>
                    <a:lnTo>
                      <a:pt x="477" y="127"/>
                    </a:lnTo>
                    <a:lnTo>
                      <a:pt x="471" y="126"/>
                    </a:lnTo>
                    <a:lnTo>
                      <a:pt x="469" y="123"/>
                    </a:lnTo>
                    <a:lnTo>
                      <a:pt x="466" y="123"/>
                    </a:lnTo>
                    <a:lnTo>
                      <a:pt x="456" y="128"/>
                    </a:lnTo>
                    <a:lnTo>
                      <a:pt x="449" y="126"/>
                    </a:lnTo>
                    <a:lnTo>
                      <a:pt x="442" y="125"/>
                    </a:lnTo>
                    <a:lnTo>
                      <a:pt x="425" y="129"/>
                    </a:lnTo>
                    <a:lnTo>
                      <a:pt x="414" y="126"/>
                    </a:lnTo>
                    <a:lnTo>
                      <a:pt x="410" y="129"/>
                    </a:lnTo>
                    <a:lnTo>
                      <a:pt x="413" y="139"/>
                    </a:lnTo>
                    <a:lnTo>
                      <a:pt x="410" y="142"/>
                    </a:lnTo>
                    <a:lnTo>
                      <a:pt x="405" y="140"/>
                    </a:lnTo>
                    <a:lnTo>
                      <a:pt x="395" y="131"/>
                    </a:lnTo>
                    <a:lnTo>
                      <a:pt x="369" y="127"/>
                    </a:lnTo>
                    <a:lnTo>
                      <a:pt x="363" y="129"/>
                    </a:lnTo>
                    <a:lnTo>
                      <a:pt x="357" y="126"/>
                    </a:lnTo>
                    <a:lnTo>
                      <a:pt x="338" y="139"/>
                    </a:lnTo>
                    <a:lnTo>
                      <a:pt x="334" y="139"/>
                    </a:lnTo>
                    <a:lnTo>
                      <a:pt x="327" y="143"/>
                    </a:lnTo>
                    <a:lnTo>
                      <a:pt x="325" y="147"/>
                    </a:lnTo>
                    <a:lnTo>
                      <a:pt x="321" y="148"/>
                    </a:lnTo>
                    <a:lnTo>
                      <a:pt x="310" y="146"/>
                    </a:lnTo>
                    <a:lnTo>
                      <a:pt x="299" y="148"/>
                    </a:lnTo>
                    <a:lnTo>
                      <a:pt x="298" y="157"/>
                    </a:lnTo>
                    <a:lnTo>
                      <a:pt x="296" y="162"/>
                    </a:lnTo>
                    <a:lnTo>
                      <a:pt x="273" y="182"/>
                    </a:lnTo>
                    <a:lnTo>
                      <a:pt x="269" y="180"/>
                    </a:lnTo>
                    <a:lnTo>
                      <a:pt x="267" y="177"/>
                    </a:lnTo>
                    <a:lnTo>
                      <a:pt x="277" y="164"/>
                    </a:lnTo>
                    <a:lnTo>
                      <a:pt x="277" y="158"/>
                    </a:lnTo>
                    <a:lnTo>
                      <a:pt x="264" y="159"/>
                    </a:lnTo>
                    <a:lnTo>
                      <a:pt x="259" y="171"/>
                    </a:lnTo>
                    <a:lnTo>
                      <a:pt x="254" y="175"/>
                    </a:lnTo>
                    <a:lnTo>
                      <a:pt x="249" y="170"/>
                    </a:lnTo>
                    <a:lnTo>
                      <a:pt x="248" y="159"/>
                    </a:lnTo>
                    <a:lnTo>
                      <a:pt x="245" y="160"/>
                    </a:lnTo>
                    <a:lnTo>
                      <a:pt x="243" y="175"/>
                    </a:lnTo>
                    <a:lnTo>
                      <a:pt x="235" y="189"/>
                    </a:lnTo>
                    <a:lnTo>
                      <a:pt x="230" y="203"/>
                    </a:lnTo>
                    <a:lnTo>
                      <a:pt x="225" y="212"/>
                    </a:lnTo>
                    <a:lnTo>
                      <a:pt x="215" y="228"/>
                    </a:lnTo>
                    <a:lnTo>
                      <a:pt x="215" y="239"/>
                    </a:lnTo>
                    <a:lnTo>
                      <a:pt x="213" y="243"/>
                    </a:lnTo>
                    <a:lnTo>
                      <a:pt x="202" y="237"/>
                    </a:lnTo>
                    <a:lnTo>
                      <a:pt x="199" y="225"/>
                    </a:lnTo>
                    <a:lnTo>
                      <a:pt x="203" y="221"/>
                    </a:lnTo>
                    <a:lnTo>
                      <a:pt x="205" y="215"/>
                    </a:lnTo>
                    <a:lnTo>
                      <a:pt x="203" y="214"/>
                    </a:lnTo>
                    <a:lnTo>
                      <a:pt x="190" y="216"/>
                    </a:lnTo>
                    <a:lnTo>
                      <a:pt x="188" y="215"/>
                    </a:lnTo>
                    <a:lnTo>
                      <a:pt x="192" y="190"/>
                    </a:lnTo>
                    <a:lnTo>
                      <a:pt x="190" y="180"/>
                    </a:lnTo>
                    <a:lnTo>
                      <a:pt x="177" y="174"/>
                    </a:lnTo>
                    <a:lnTo>
                      <a:pt x="166" y="171"/>
                    </a:lnTo>
                    <a:lnTo>
                      <a:pt x="167" y="167"/>
                    </a:lnTo>
                    <a:lnTo>
                      <a:pt x="169" y="165"/>
                    </a:lnTo>
                    <a:lnTo>
                      <a:pt x="165" y="161"/>
                    </a:lnTo>
                    <a:lnTo>
                      <a:pt x="154" y="158"/>
                    </a:lnTo>
                    <a:lnTo>
                      <a:pt x="137" y="155"/>
                    </a:lnTo>
                    <a:lnTo>
                      <a:pt x="133" y="155"/>
                    </a:lnTo>
                    <a:lnTo>
                      <a:pt x="129" y="158"/>
                    </a:lnTo>
                    <a:lnTo>
                      <a:pt x="126" y="155"/>
                    </a:lnTo>
                    <a:lnTo>
                      <a:pt x="117" y="155"/>
                    </a:lnTo>
                    <a:lnTo>
                      <a:pt x="102" y="143"/>
                    </a:lnTo>
                    <a:lnTo>
                      <a:pt x="94" y="143"/>
                    </a:lnTo>
                    <a:lnTo>
                      <a:pt x="27" y="129"/>
                    </a:lnTo>
                    <a:lnTo>
                      <a:pt x="22" y="127"/>
                    </a:lnTo>
                    <a:lnTo>
                      <a:pt x="19" y="115"/>
                    </a:lnTo>
                    <a:lnTo>
                      <a:pt x="14" y="111"/>
                    </a:lnTo>
                    <a:lnTo>
                      <a:pt x="4" y="109"/>
                    </a:lnTo>
                    <a:lnTo>
                      <a:pt x="0" y="103"/>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6" name="Freeform 39"/>
              <p:cNvSpPr>
                <a:spLocks/>
              </p:cNvSpPr>
              <p:nvPr>
                <p:custDataLst>
                  <p:tags r:id="rId52"/>
                </p:custDataLst>
              </p:nvPr>
            </p:nvSpPr>
            <p:spPr bwMode="auto">
              <a:xfrm>
                <a:off x="7058025" y="2290763"/>
                <a:ext cx="458788" cy="630237"/>
              </a:xfrm>
              <a:custGeom>
                <a:avLst/>
                <a:gdLst>
                  <a:gd name="T0" fmla="*/ 156 w 315"/>
                  <a:gd name="T1" fmla="*/ 413 h 433"/>
                  <a:gd name="T2" fmla="*/ 256 w 315"/>
                  <a:gd name="T3" fmla="*/ 405 h 433"/>
                  <a:gd name="T4" fmla="*/ 270 w 315"/>
                  <a:gd name="T5" fmla="*/ 376 h 433"/>
                  <a:gd name="T6" fmla="*/ 274 w 315"/>
                  <a:gd name="T7" fmla="*/ 353 h 433"/>
                  <a:gd name="T8" fmla="*/ 291 w 315"/>
                  <a:gd name="T9" fmla="*/ 330 h 433"/>
                  <a:gd name="T10" fmla="*/ 293 w 315"/>
                  <a:gd name="T11" fmla="*/ 314 h 433"/>
                  <a:gd name="T12" fmla="*/ 300 w 315"/>
                  <a:gd name="T13" fmla="*/ 300 h 433"/>
                  <a:gd name="T14" fmla="*/ 306 w 315"/>
                  <a:gd name="T15" fmla="*/ 308 h 433"/>
                  <a:gd name="T16" fmla="*/ 313 w 315"/>
                  <a:gd name="T17" fmla="*/ 302 h 433"/>
                  <a:gd name="T18" fmla="*/ 312 w 315"/>
                  <a:gd name="T19" fmla="*/ 281 h 433"/>
                  <a:gd name="T20" fmla="*/ 309 w 315"/>
                  <a:gd name="T21" fmla="*/ 252 h 433"/>
                  <a:gd name="T22" fmla="*/ 284 w 315"/>
                  <a:gd name="T23" fmla="*/ 169 h 433"/>
                  <a:gd name="T24" fmla="*/ 252 w 315"/>
                  <a:gd name="T25" fmla="*/ 168 h 433"/>
                  <a:gd name="T26" fmla="*/ 216 w 315"/>
                  <a:gd name="T27" fmla="*/ 217 h 433"/>
                  <a:gd name="T28" fmla="*/ 211 w 315"/>
                  <a:gd name="T29" fmla="*/ 216 h 433"/>
                  <a:gd name="T30" fmla="*/ 197 w 315"/>
                  <a:gd name="T31" fmla="*/ 208 h 433"/>
                  <a:gd name="T32" fmla="*/ 196 w 315"/>
                  <a:gd name="T33" fmla="*/ 184 h 433"/>
                  <a:gd name="T34" fmla="*/ 214 w 315"/>
                  <a:gd name="T35" fmla="*/ 168 h 433"/>
                  <a:gd name="T36" fmla="*/ 218 w 315"/>
                  <a:gd name="T37" fmla="*/ 156 h 433"/>
                  <a:gd name="T38" fmla="*/ 226 w 315"/>
                  <a:gd name="T39" fmla="*/ 145 h 433"/>
                  <a:gd name="T40" fmla="*/ 232 w 315"/>
                  <a:gd name="T41" fmla="*/ 107 h 433"/>
                  <a:gd name="T42" fmla="*/ 224 w 315"/>
                  <a:gd name="T43" fmla="*/ 87 h 433"/>
                  <a:gd name="T44" fmla="*/ 213 w 315"/>
                  <a:gd name="T45" fmla="*/ 72 h 433"/>
                  <a:gd name="T46" fmla="*/ 224 w 315"/>
                  <a:gd name="T47" fmla="*/ 63 h 433"/>
                  <a:gd name="T48" fmla="*/ 215 w 315"/>
                  <a:gd name="T49" fmla="*/ 42 h 433"/>
                  <a:gd name="T50" fmla="*/ 180 w 315"/>
                  <a:gd name="T51" fmla="*/ 27 h 433"/>
                  <a:gd name="T52" fmla="*/ 154 w 315"/>
                  <a:gd name="T53" fmla="*/ 16 h 433"/>
                  <a:gd name="T54" fmla="*/ 124 w 315"/>
                  <a:gd name="T55" fmla="*/ 8 h 433"/>
                  <a:gd name="T56" fmla="*/ 108 w 315"/>
                  <a:gd name="T57" fmla="*/ 6 h 433"/>
                  <a:gd name="T58" fmla="*/ 92 w 315"/>
                  <a:gd name="T59" fmla="*/ 24 h 433"/>
                  <a:gd name="T60" fmla="*/ 93 w 315"/>
                  <a:gd name="T61" fmla="*/ 40 h 433"/>
                  <a:gd name="T62" fmla="*/ 98 w 315"/>
                  <a:gd name="T63" fmla="*/ 44 h 433"/>
                  <a:gd name="T64" fmla="*/ 88 w 315"/>
                  <a:gd name="T65" fmla="*/ 49 h 433"/>
                  <a:gd name="T66" fmla="*/ 78 w 315"/>
                  <a:gd name="T67" fmla="*/ 60 h 433"/>
                  <a:gd name="T68" fmla="*/ 74 w 315"/>
                  <a:gd name="T69" fmla="*/ 81 h 433"/>
                  <a:gd name="T70" fmla="*/ 69 w 315"/>
                  <a:gd name="T71" fmla="*/ 104 h 433"/>
                  <a:gd name="T72" fmla="*/ 59 w 315"/>
                  <a:gd name="T73" fmla="*/ 100 h 433"/>
                  <a:gd name="T74" fmla="*/ 59 w 315"/>
                  <a:gd name="T75" fmla="*/ 78 h 433"/>
                  <a:gd name="T76" fmla="*/ 60 w 315"/>
                  <a:gd name="T77" fmla="*/ 71 h 433"/>
                  <a:gd name="T78" fmla="*/ 51 w 315"/>
                  <a:gd name="T79" fmla="*/ 81 h 433"/>
                  <a:gd name="T80" fmla="*/ 46 w 315"/>
                  <a:gd name="T81" fmla="*/ 96 h 433"/>
                  <a:gd name="T82" fmla="*/ 31 w 315"/>
                  <a:gd name="T83" fmla="*/ 104 h 433"/>
                  <a:gd name="T84" fmla="*/ 26 w 315"/>
                  <a:gd name="T85" fmla="*/ 117 h 433"/>
                  <a:gd name="T86" fmla="*/ 17 w 315"/>
                  <a:gd name="T87" fmla="*/ 143 h 433"/>
                  <a:gd name="T88" fmla="*/ 15 w 315"/>
                  <a:gd name="T89" fmla="*/ 172 h 433"/>
                  <a:gd name="T90" fmla="*/ 3 w 315"/>
                  <a:gd name="T91" fmla="*/ 193 h 433"/>
                  <a:gd name="T92" fmla="*/ 12 w 315"/>
                  <a:gd name="T93" fmla="*/ 224 h 433"/>
                  <a:gd name="T94" fmla="*/ 13 w 315"/>
                  <a:gd name="T95" fmla="*/ 250 h 433"/>
                  <a:gd name="T96" fmla="*/ 38 w 315"/>
                  <a:gd name="T97" fmla="*/ 305 h 433"/>
                  <a:gd name="T98" fmla="*/ 43 w 315"/>
                  <a:gd name="T99" fmla="*/ 331 h 433"/>
                  <a:gd name="T100" fmla="*/ 40 w 315"/>
                  <a:gd name="T101" fmla="*/ 337 h 433"/>
                  <a:gd name="T102" fmla="*/ 33 w 315"/>
                  <a:gd name="T103" fmla="*/ 374 h 433"/>
                  <a:gd name="T104" fmla="*/ 15 w 315"/>
                  <a:gd name="T105" fmla="*/ 420 h 433"/>
                  <a:gd name="T106" fmla="*/ 0 w 315"/>
                  <a:gd name="T107"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5" h="433">
                    <a:moveTo>
                      <a:pt x="0" y="433"/>
                    </a:moveTo>
                    <a:lnTo>
                      <a:pt x="156" y="413"/>
                    </a:lnTo>
                    <a:lnTo>
                      <a:pt x="157" y="418"/>
                    </a:lnTo>
                    <a:lnTo>
                      <a:pt x="256" y="405"/>
                    </a:lnTo>
                    <a:lnTo>
                      <a:pt x="258" y="400"/>
                    </a:lnTo>
                    <a:lnTo>
                      <a:pt x="270" y="376"/>
                    </a:lnTo>
                    <a:lnTo>
                      <a:pt x="275" y="369"/>
                    </a:lnTo>
                    <a:lnTo>
                      <a:pt x="274" y="353"/>
                    </a:lnTo>
                    <a:lnTo>
                      <a:pt x="278" y="340"/>
                    </a:lnTo>
                    <a:lnTo>
                      <a:pt x="291" y="330"/>
                    </a:lnTo>
                    <a:lnTo>
                      <a:pt x="291" y="316"/>
                    </a:lnTo>
                    <a:lnTo>
                      <a:pt x="293" y="314"/>
                    </a:lnTo>
                    <a:lnTo>
                      <a:pt x="293" y="307"/>
                    </a:lnTo>
                    <a:lnTo>
                      <a:pt x="300" y="300"/>
                    </a:lnTo>
                    <a:lnTo>
                      <a:pt x="304" y="308"/>
                    </a:lnTo>
                    <a:lnTo>
                      <a:pt x="306" y="308"/>
                    </a:lnTo>
                    <a:lnTo>
                      <a:pt x="311" y="305"/>
                    </a:lnTo>
                    <a:lnTo>
                      <a:pt x="313" y="302"/>
                    </a:lnTo>
                    <a:lnTo>
                      <a:pt x="315" y="295"/>
                    </a:lnTo>
                    <a:lnTo>
                      <a:pt x="312" y="281"/>
                    </a:lnTo>
                    <a:lnTo>
                      <a:pt x="314" y="264"/>
                    </a:lnTo>
                    <a:lnTo>
                      <a:pt x="309" y="252"/>
                    </a:lnTo>
                    <a:lnTo>
                      <a:pt x="306" y="228"/>
                    </a:lnTo>
                    <a:lnTo>
                      <a:pt x="284" y="169"/>
                    </a:lnTo>
                    <a:lnTo>
                      <a:pt x="261" y="162"/>
                    </a:lnTo>
                    <a:lnTo>
                      <a:pt x="252" y="168"/>
                    </a:lnTo>
                    <a:lnTo>
                      <a:pt x="242" y="178"/>
                    </a:lnTo>
                    <a:lnTo>
                      <a:pt x="216" y="217"/>
                    </a:lnTo>
                    <a:lnTo>
                      <a:pt x="213" y="217"/>
                    </a:lnTo>
                    <a:lnTo>
                      <a:pt x="211" y="216"/>
                    </a:lnTo>
                    <a:lnTo>
                      <a:pt x="200" y="212"/>
                    </a:lnTo>
                    <a:lnTo>
                      <a:pt x="197" y="208"/>
                    </a:lnTo>
                    <a:lnTo>
                      <a:pt x="193" y="200"/>
                    </a:lnTo>
                    <a:lnTo>
                      <a:pt x="196" y="184"/>
                    </a:lnTo>
                    <a:lnTo>
                      <a:pt x="201" y="176"/>
                    </a:lnTo>
                    <a:lnTo>
                      <a:pt x="214" y="168"/>
                    </a:lnTo>
                    <a:lnTo>
                      <a:pt x="217" y="161"/>
                    </a:lnTo>
                    <a:lnTo>
                      <a:pt x="218" y="156"/>
                    </a:lnTo>
                    <a:lnTo>
                      <a:pt x="220" y="148"/>
                    </a:lnTo>
                    <a:lnTo>
                      <a:pt x="226" y="145"/>
                    </a:lnTo>
                    <a:lnTo>
                      <a:pt x="232" y="132"/>
                    </a:lnTo>
                    <a:lnTo>
                      <a:pt x="232" y="107"/>
                    </a:lnTo>
                    <a:lnTo>
                      <a:pt x="228" y="94"/>
                    </a:lnTo>
                    <a:lnTo>
                      <a:pt x="224" y="87"/>
                    </a:lnTo>
                    <a:lnTo>
                      <a:pt x="216" y="77"/>
                    </a:lnTo>
                    <a:lnTo>
                      <a:pt x="213" y="72"/>
                    </a:lnTo>
                    <a:lnTo>
                      <a:pt x="215" y="66"/>
                    </a:lnTo>
                    <a:lnTo>
                      <a:pt x="224" y="63"/>
                    </a:lnTo>
                    <a:lnTo>
                      <a:pt x="225" y="60"/>
                    </a:lnTo>
                    <a:lnTo>
                      <a:pt x="215" y="42"/>
                    </a:lnTo>
                    <a:lnTo>
                      <a:pt x="206" y="37"/>
                    </a:lnTo>
                    <a:lnTo>
                      <a:pt x="180" y="27"/>
                    </a:lnTo>
                    <a:lnTo>
                      <a:pt x="160" y="24"/>
                    </a:lnTo>
                    <a:lnTo>
                      <a:pt x="154" y="16"/>
                    </a:lnTo>
                    <a:lnTo>
                      <a:pt x="139" y="12"/>
                    </a:lnTo>
                    <a:lnTo>
                      <a:pt x="124" y="8"/>
                    </a:lnTo>
                    <a:lnTo>
                      <a:pt x="114" y="0"/>
                    </a:lnTo>
                    <a:lnTo>
                      <a:pt x="108" y="6"/>
                    </a:lnTo>
                    <a:lnTo>
                      <a:pt x="100" y="9"/>
                    </a:lnTo>
                    <a:lnTo>
                      <a:pt x="92" y="24"/>
                    </a:lnTo>
                    <a:lnTo>
                      <a:pt x="92" y="35"/>
                    </a:lnTo>
                    <a:lnTo>
                      <a:pt x="93" y="40"/>
                    </a:lnTo>
                    <a:lnTo>
                      <a:pt x="96" y="40"/>
                    </a:lnTo>
                    <a:lnTo>
                      <a:pt x="98" y="44"/>
                    </a:lnTo>
                    <a:lnTo>
                      <a:pt x="95" y="46"/>
                    </a:lnTo>
                    <a:lnTo>
                      <a:pt x="88" y="49"/>
                    </a:lnTo>
                    <a:lnTo>
                      <a:pt x="84" y="52"/>
                    </a:lnTo>
                    <a:lnTo>
                      <a:pt x="78" y="60"/>
                    </a:lnTo>
                    <a:lnTo>
                      <a:pt x="72" y="70"/>
                    </a:lnTo>
                    <a:lnTo>
                      <a:pt x="74" y="81"/>
                    </a:lnTo>
                    <a:lnTo>
                      <a:pt x="76" y="92"/>
                    </a:lnTo>
                    <a:lnTo>
                      <a:pt x="69" y="104"/>
                    </a:lnTo>
                    <a:lnTo>
                      <a:pt x="60" y="108"/>
                    </a:lnTo>
                    <a:lnTo>
                      <a:pt x="59" y="100"/>
                    </a:lnTo>
                    <a:lnTo>
                      <a:pt x="63" y="89"/>
                    </a:lnTo>
                    <a:lnTo>
                      <a:pt x="59" y="78"/>
                    </a:lnTo>
                    <a:lnTo>
                      <a:pt x="60" y="74"/>
                    </a:lnTo>
                    <a:lnTo>
                      <a:pt x="60" y="71"/>
                    </a:lnTo>
                    <a:lnTo>
                      <a:pt x="56" y="73"/>
                    </a:lnTo>
                    <a:lnTo>
                      <a:pt x="51" y="81"/>
                    </a:lnTo>
                    <a:lnTo>
                      <a:pt x="49" y="91"/>
                    </a:lnTo>
                    <a:lnTo>
                      <a:pt x="46" y="96"/>
                    </a:lnTo>
                    <a:lnTo>
                      <a:pt x="40" y="96"/>
                    </a:lnTo>
                    <a:lnTo>
                      <a:pt x="31" y="104"/>
                    </a:lnTo>
                    <a:lnTo>
                      <a:pt x="28" y="112"/>
                    </a:lnTo>
                    <a:lnTo>
                      <a:pt x="26" y="117"/>
                    </a:lnTo>
                    <a:lnTo>
                      <a:pt x="18" y="127"/>
                    </a:lnTo>
                    <a:lnTo>
                      <a:pt x="17" y="143"/>
                    </a:lnTo>
                    <a:lnTo>
                      <a:pt x="16" y="161"/>
                    </a:lnTo>
                    <a:lnTo>
                      <a:pt x="15" y="172"/>
                    </a:lnTo>
                    <a:lnTo>
                      <a:pt x="8" y="185"/>
                    </a:lnTo>
                    <a:lnTo>
                      <a:pt x="3" y="193"/>
                    </a:lnTo>
                    <a:lnTo>
                      <a:pt x="4" y="202"/>
                    </a:lnTo>
                    <a:lnTo>
                      <a:pt x="12" y="224"/>
                    </a:lnTo>
                    <a:lnTo>
                      <a:pt x="8" y="238"/>
                    </a:lnTo>
                    <a:lnTo>
                      <a:pt x="13" y="250"/>
                    </a:lnTo>
                    <a:lnTo>
                      <a:pt x="28" y="280"/>
                    </a:lnTo>
                    <a:lnTo>
                      <a:pt x="38" y="305"/>
                    </a:lnTo>
                    <a:lnTo>
                      <a:pt x="38" y="326"/>
                    </a:lnTo>
                    <a:lnTo>
                      <a:pt x="43" y="331"/>
                    </a:lnTo>
                    <a:lnTo>
                      <a:pt x="43" y="334"/>
                    </a:lnTo>
                    <a:lnTo>
                      <a:pt x="40" y="337"/>
                    </a:lnTo>
                    <a:lnTo>
                      <a:pt x="37" y="359"/>
                    </a:lnTo>
                    <a:lnTo>
                      <a:pt x="33" y="374"/>
                    </a:lnTo>
                    <a:lnTo>
                      <a:pt x="28" y="389"/>
                    </a:lnTo>
                    <a:lnTo>
                      <a:pt x="15" y="420"/>
                    </a:lnTo>
                    <a:lnTo>
                      <a:pt x="4" y="429"/>
                    </a:lnTo>
                    <a:lnTo>
                      <a:pt x="0" y="433"/>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7" name="Freeform 40"/>
              <p:cNvSpPr>
                <a:spLocks/>
              </p:cNvSpPr>
              <p:nvPr>
                <p:custDataLst>
                  <p:tags r:id="rId53"/>
                </p:custDataLst>
              </p:nvPr>
            </p:nvSpPr>
            <p:spPr bwMode="auto">
              <a:xfrm>
                <a:off x="6977063" y="2892425"/>
                <a:ext cx="357187" cy="630238"/>
              </a:xfrm>
              <a:custGeom>
                <a:avLst/>
                <a:gdLst>
                  <a:gd name="T0" fmla="*/ 8 w 245"/>
                  <a:gd name="T1" fmla="*/ 27 h 433"/>
                  <a:gd name="T2" fmla="*/ 28 w 245"/>
                  <a:gd name="T3" fmla="*/ 269 h 433"/>
                  <a:gd name="T4" fmla="*/ 24 w 245"/>
                  <a:gd name="T5" fmla="*/ 273 h 433"/>
                  <a:gd name="T6" fmla="*/ 26 w 245"/>
                  <a:gd name="T7" fmla="*/ 282 h 433"/>
                  <a:gd name="T8" fmla="*/ 23 w 245"/>
                  <a:gd name="T9" fmla="*/ 295 h 433"/>
                  <a:gd name="T10" fmla="*/ 32 w 245"/>
                  <a:gd name="T11" fmla="*/ 313 h 433"/>
                  <a:gd name="T12" fmla="*/ 36 w 245"/>
                  <a:gd name="T13" fmla="*/ 336 h 433"/>
                  <a:gd name="T14" fmla="*/ 24 w 245"/>
                  <a:gd name="T15" fmla="*/ 356 h 433"/>
                  <a:gd name="T16" fmla="*/ 24 w 245"/>
                  <a:gd name="T17" fmla="*/ 362 h 433"/>
                  <a:gd name="T18" fmla="*/ 16 w 245"/>
                  <a:gd name="T19" fmla="*/ 378 h 433"/>
                  <a:gd name="T20" fmla="*/ 4 w 245"/>
                  <a:gd name="T21" fmla="*/ 390 h 433"/>
                  <a:gd name="T22" fmla="*/ 4 w 245"/>
                  <a:gd name="T23" fmla="*/ 405 h 433"/>
                  <a:gd name="T24" fmla="*/ 0 w 245"/>
                  <a:gd name="T25" fmla="*/ 424 h 433"/>
                  <a:gd name="T26" fmla="*/ 0 w 245"/>
                  <a:gd name="T27" fmla="*/ 428 h 433"/>
                  <a:gd name="T28" fmla="*/ 0 w 245"/>
                  <a:gd name="T29" fmla="*/ 432 h 433"/>
                  <a:gd name="T30" fmla="*/ 7 w 245"/>
                  <a:gd name="T31" fmla="*/ 433 h 433"/>
                  <a:gd name="T32" fmla="*/ 13 w 245"/>
                  <a:gd name="T33" fmla="*/ 431 h 433"/>
                  <a:gd name="T34" fmla="*/ 12 w 245"/>
                  <a:gd name="T35" fmla="*/ 428 h 433"/>
                  <a:gd name="T36" fmla="*/ 15 w 245"/>
                  <a:gd name="T37" fmla="*/ 420 h 433"/>
                  <a:gd name="T38" fmla="*/ 30 w 245"/>
                  <a:gd name="T39" fmla="*/ 421 h 433"/>
                  <a:gd name="T40" fmla="*/ 49 w 245"/>
                  <a:gd name="T41" fmla="*/ 414 h 433"/>
                  <a:gd name="T42" fmla="*/ 73 w 245"/>
                  <a:gd name="T43" fmla="*/ 425 h 433"/>
                  <a:gd name="T44" fmla="*/ 76 w 245"/>
                  <a:gd name="T45" fmla="*/ 428 h 433"/>
                  <a:gd name="T46" fmla="*/ 80 w 245"/>
                  <a:gd name="T47" fmla="*/ 426 h 433"/>
                  <a:gd name="T48" fmla="*/ 85 w 245"/>
                  <a:gd name="T49" fmla="*/ 410 h 433"/>
                  <a:gd name="T50" fmla="*/ 99 w 245"/>
                  <a:gd name="T51" fmla="*/ 405 h 433"/>
                  <a:gd name="T52" fmla="*/ 104 w 245"/>
                  <a:gd name="T53" fmla="*/ 412 h 433"/>
                  <a:gd name="T54" fmla="*/ 112 w 245"/>
                  <a:gd name="T55" fmla="*/ 418 h 433"/>
                  <a:gd name="T56" fmla="*/ 119 w 245"/>
                  <a:gd name="T57" fmla="*/ 412 h 433"/>
                  <a:gd name="T58" fmla="*/ 125 w 245"/>
                  <a:gd name="T59" fmla="*/ 392 h 433"/>
                  <a:gd name="T60" fmla="*/ 130 w 245"/>
                  <a:gd name="T61" fmla="*/ 385 h 433"/>
                  <a:gd name="T62" fmla="*/ 136 w 245"/>
                  <a:gd name="T63" fmla="*/ 386 h 433"/>
                  <a:gd name="T64" fmla="*/ 144 w 245"/>
                  <a:gd name="T65" fmla="*/ 396 h 433"/>
                  <a:gd name="T66" fmla="*/ 164 w 245"/>
                  <a:gd name="T67" fmla="*/ 396 h 433"/>
                  <a:gd name="T68" fmla="*/ 170 w 245"/>
                  <a:gd name="T69" fmla="*/ 377 h 433"/>
                  <a:gd name="T70" fmla="*/ 202 w 245"/>
                  <a:gd name="T71" fmla="*/ 336 h 433"/>
                  <a:gd name="T72" fmla="*/ 202 w 245"/>
                  <a:gd name="T73" fmla="*/ 320 h 433"/>
                  <a:gd name="T74" fmla="*/ 208 w 245"/>
                  <a:gd name="T75" fmla="*/ 316 h 433"/>
                  <a:gd name="T76" fmla="*/ 222 w 245"/>
                  <a:gd name="T77" fmla="*/ 319 h 433"/>
                  <a:gd name="T78" fmla="*/ 233 w 245"/>
                  <a:gd name="T79" fmla="*/ 310 h 433"/>
                  <a:gd name="T80" fmla="*/ 242 w 245"/>
                  <a:gd name="T81" fmla="*/ 308 h 433"/>
                  <a:gd name="T82" fmla="*/ 245 w 245"/>
                  <a:gd name="T83" fmla="*/ 301 h 433"/>
                  <a:gd name="T84" fmla="*/ 240 w 245"/>
                  <a:gd name="T85" fmla="*/ 284 h 433"/>
                  <a:gd name="T86" fmla="*/ 240 w 245"/>
                  <a:gd name="T87" fmla="*/ 278 h 433"/>
                  <a:gd name="T88" fmla="*/ 244 w 245"/>
                  <a:gd name="T89" fmla="*/ 271 h 433"/>
                  <a:gd name="T90" fmla="*/ 213 w 245"/>
                  <a:gd name="T91" fmla="*/ 5 h 433"/>
                  <a:gd name="T92" fmla="*/ 212 w 245"/>
                  <a:gd name="T93" fmla="*/ 0 h 433"/>
                  <a:gd name="T94" fmla="*/ 56 w 245"/>
                  <a:gd name="T95" fmla="*/ 20 h 433"/>
                  <a:gd name="T96" fmla="*/ 51 w 245"/>
                  <a:gd name="T97" fmla="*/ 24 h 433"/>
                  <a:gd name="T98" fmla="*/ 39 w 245"/>
                  <a:gd name="T99" fmla="*/ 29 h 433"/>
                  <a:gd name="T100" fmla="*/ 32 w 245"/>
                  <a:gd name="T101" fmla="*/ 32 h 433"/>
                  <a:gd name="T102" fmla="*/ 18 w 245"/>
                  <a:gd name="T103" fmla="*/ 35 h 433"/>
                  <a:gd name="T104" fmla="*/ 8 w 245"/>
                  <a:gd name="T105" fmla="*/ 2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 h="433">
                    <a:moveTo>
                      <a:pt x="8" y="27"/>
                    </a:moveTo>
                    <a:lnTo>
                      <a:pt x="28" y="269"/>
                    </a:lnTo>
                    <a:lnTo>
                      <a:pt x="24" y="273"/>
                    </a:lnTo>
                    <a:lnTo>
                      <a:pt x="26" y="282"/>
                    </a:lnTo>
                    <a:lnTo>
                      <a:pt x="23" y="295"/>
                    </a:lnTo>
                    <a:lnTo>
                      <a:pt x="32" y="313"/>
                    </a:lnTo>
                    <a:lnTo>
                      <a:pt x="36" y="336"/>
                    </a:lnTo>
                    <a:lnTo>
                      <a:pt x="24" y="356"/>
                    </a:lnTo>
                    <a:lnTo>
                      <a:pt x="24" y="362"/>
                    </a:lnTo>
                    <a:lnTo>
                      <a:pt x="16" y="378"/>
                    </a:lnTo>
                    <a:lnTo>
                      <a:pt x="4" y="390"/>
                    </a:lnTo>
                    <a:lnTo>
                      <a:pt x="4" y="405"/>
                    </a:lnTo>
                    <a:lnTo>
                      <a:pt x="0" y="424"/>
                    </a:lnTo>
                    <a:lnTo>
                      <a:pt x="0" y="428"/>
                    </a:lnTo>
                    <a:lnTo>
                      <a:pt x="0" y="432"/>
                    </a:lnTo>
                    <a:lnTo>
                      <a:pt x="7" y="433"/>
                    </a:lnTo>
                    <a:lnTo>
                      <a:pt x="13" y="431"/>
                    </a:lnTo>
                    <a:lnTo>
                      <a:pt x="12" y="428"/>
                    </a:lnTo>
                    <a:lnTo>
                      <a:pt x="15" y="420"/>
                    </a:lnTo>
                    <a:lnTo>
                      <a:pt x="30" y="421"/>
                    </a:lnTo>
                    <a:lnTo>
                      <a:pt x="49" y="414"/>
                    </a:lnTo>
                    <a:lnTo>
                      <a:pt x="73" y="425"/>
                    </a:lnTo>
                    <a:lnTo>
                      <a:pt x="76" y="428"/>
                    </a:lnTo>
                    <a:lnTo>
                      <a:pt x="80" y="426"/>
                    </a:lnTo>
                    <a:lnTo>
                      <a:pt x="85" y="410"/>
                    </a:lnTo>
                    <a:lnTo>
                      <a:pt x="99" y="405"/>
                    </a:lnTo>
                    <a:lnTo>
                      <a:pt x="104" y="412"/>
                    </a:lnTo>
                    <a:lnTo>
                      <a:pt x="112" y="418"/>
                    </a:lnTo>
                    <a:lnTo>
                      <a:pt x="119" y="412"/>
                    </a:lnTo>
                    <a:lnTo>
                      <a:pt x="125" y="392"/>
                    </a:lnTo>
                    <a:lnTo>
                      <a:pt x="130" y="385"/>
                    </a:lnTo>
                    <a:lnTo>
                      <a:pt x="136" y="386"/>
                    </a:lnTo>
                    <a:lnTo>
                      <a:pt x="144" y="396"/>
                    </a:lnTo>
                    <a:lnTo>
                      <a:pt x="164" y="396"/>
                    </a:lnTo>
                    <a:lnTo>
                      <a:pt x="170" y="377"/>
                    </a:lnTo>
                    <a:lnTo>
                      <a:pt x="202" y="336"/>
                    </a:lnTo>
                    <a:lnTo>
                      <a:pt x="202" y="320"/>
                    </a:lnTo>
                    <a:lnTo>
                      <a:pt x="208" y="316"/>
                    </a:lnTo>
                    <a:lnTo>
                      <a:pt x="222" y="319"/>
                    </a:lnTo>
                    <a:lnTo>
                      <a:pt x="233" y="310"/>
                    </a:lnTo>
                    <a:lnTo>
                      <a:pt x="242" y="308"/>
                    </a:lnTo>
                    <a:lnTo>
                      <a:pt x="245" y="301"/>
                    </a:lnTo>
                    <a:lnTo>
                      <a:pt x="240" y="284"/>
                    </a:lnTo>
                    <a:lnTo>
                      <a:pt x="240" y="278"/>
                    </a:lnTo>
                    <a:lnTo>
                      <a:pt x="244" y="271"/>
                    </a:lnTo>
                    <a:lnTo>
                      <a:pt x="213" y="5"/>
                    </a:lnTo>
                    <a:lnTo>
                      <a:pt x="212" y="0"/>
                    </a:lnTo>
                    <a:lnTo>
                      <a:pt x="56" y="20"/>
                    </a:lnTo>
                    <a:lnTo>
                      <a:pt x="51" y="24"/>
                    </a:lnTo>
                    <a:lnTo>
                      <a:pt x="39" y="29"/>
                    </a:lnTo>
                    <a:lnTo>
                      <a:pt x="32" y="32"/>
                    </a:lnTo>
                    <a:lnTo>
                      <a:pt x="18" y="35"/>
                    </a:lnTo>
                    <a:lnTo>
                      <a:pt x="8" y="27"/>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8" name="Freeform 41"/>
              <p:cNvSpPr>
                <a:spLocks/>
              </p:cNvSpPr>
              <p:nvPr>
                <p:custDataLst>
                  <p:tags r:id="rId54"/>
                </p:custDataLst>
              </p:nvPr>
            </p:nvSpPr>
            <p:spPr bwMode="auto">
              <a:xfrm>
                <a:off x="6823075" y="3284538"/>
                <a:ext cx="866775" cy="444500"/>
              </a:xfrm>
              <a:custGeom>
                <a:avLst/>
                <a:gdLst>
                  <a:gd name="T0" fmla="*/ 118 w 595"/>
                  <a:gd name="T1" fmla="*/ 295 h 305"/>
                  <a:gd name="T2" fmla="*/ 115 w 595"/>
                  <a:gd name="T3" fmla="*/ 280 h 305"/>
                  <a:gd name="T4" fmla="*/ 134 w 595"/>
                  <a:gd name="T5" fmla="*/ 282 h 305"/>
                  <a:gd name="T6" fmla="*/ 477 w 595"/>
                  <a:gd name="T7" fmla="*/ 246 h 305"/>
                  <a:gd name="T8" fmla="*/ 512 w 595"/>
                  <a:gd name="T9" fmla="*/ 227 h 305"/>
                  <a:gd name="T10" fmla="*/ 531 w 595"/>
                  <a:gd name="T11" fmla="*/ 209 h 305"/>
                  <a:gd name="T12" fmla="*/ 534 w 595"/>
                  <a:gd name="T13" fmla="*/ 198 h 305"/>
                  <a:gd name="T14" fmla="*/ 543 w 595"/>
                  <a:gd name="T15" fmla="*/ 184 h 305"/>
                  <a:gd name="T16" fmla="*/ 593 w 595"/>
                  <a:gd name="T17" fmla="*/ 141 h 305"/>
                  <a:gd name="T18" fmla="*/ 589 w 595"/>
                  <a:gd name="T19" fmla="*/ 133 h 305"/>
                  <a:gd name="T20" fmla="*/ 581 w 595"/>
                  <a:gd name="T21" fmla="*/ 129 h 305"/>
                  <a:gd name="T22" fmla="*/ 571 w 595"/>
                  <a:gd name="T23" fmla="*/ 122 h 305"/>
                  <a:gd name="T24" fmla="*/ 565 w 595"/>
                  <a:gd name="T25" fmla="*/ 121 h 305"/>
                  <a:gd name="T26" fmla="*/ 537 w 595"/>
                  <a:gd name="T27" fmla="*/ 84 h 305"/>
                  <a:gd name="T28" fmla="*/ 537 w 595"/>
                  <a:gd name="T29" fmla="*/ 71 h 305"/>
                  <a:gd name="T30" fmla="*/ 534 w 595"/>
                  <a:gd name="T31" fmla="*/ 49 h 305"/>
                  <a:gd name="T32" fmla="*/ 522 w 595"/>
                  <a:gd name="T33" fmla="*/ 39 h 305"/>
                  <a:gd name="T34" fmla="*/ 505 w 595"/>
                  <a:gd name="T35" fmla="*/ 26 h 305"/>
                  <a:gd name="T36" fmla="*/ 492 w 595"/>
                  <a:gd name="T37" fmla="*/ 26 h 305"/>
                  <a:gd name="T38" fmla="*/ 484 w 595"/>
                  <a:gd name="T39" fmla="*/ 34 h 305"/>
                  <a:gd name="T40" fmla="*/ 470 w 595"/>
                  <a:gd name="T41" fmla="*/ 38 h 305"/>
                  <a:gd name="T42" fmla="*/ 450 w 595"/>
                  <a:gd name="T43" fmla="*/ 33 h 305"/>
                  <a:gd name="T44" fmla="*/ 427 w 595"/>
                  <a:gd name="T45" fmla="*/ 30 h 305"/>
                  <a:gd name="T46" fmla="*/ 398 w 595"/>
                  <a:gd name="T47" fmla="*/ 26 h 305"/>
                  <a:gd name="T48" fmla="*/ 377 w 595"/>
                  <a:gd name="T49" fmla="*/ 0 h 305"/>
                  <a:gd name="T50" fmla="*/ 363 w 595"/>
                  <a:gd name="T51" fmla="*/ 5 h 305"/>
                  <a:gd name="T52" fmla="*/ 349 w 595"/>
                  <a:gd name="T53" fmla="*/ 1 h 305"/>
                  <a:gd name="T54" fmla="*/ 345 w 595"/>
                  <a:gd name="T55" fmla="*/ 14 h 305"/>
                  <a:gd name="T56" fmla="*/ 347 w 595"/>
                  <a:gd name="T57" fmla="*/ 38 h 305"/>
                  <a:gd name="T58" fmla="*/ 327 w 595"/>
                  <a:gd name="T59" fmla="*/ 49 h 305"/>
                  <a:gd name="T60" fmla="*/ 307 w 595"/>
                  <a:gd name="T61" fmla="*/ 50 h 305"/>
                  <a:gd name="T62" fmla="*/ 275 w 595"/>
                  <a:gd name="T63" fmla="*/ 107 h 305"/>
                  <a:gd name="T64" fmla="*/ 249 w 595"/>
                  <a:gd name="T65" fmla="*/ 126 h 305"/>
                  <a:gd name="T66" fmla="*/ 235 w 595"/>
                  <a:gd name="T67" fmla="*/ 115 h 305"/>
                  <a:gd name="T68" fmla="*/ 224 w 595"/>
                  <a:gd name="T69" fmla="*/ 142 h 305"/>
                  <a:gd name="T70" fmla="*/ 209 w 595"/>
                  <a:gd name="T71" fmla="*/ 142 h 305"/>
                  <a:gd name="T72" fmla="*/ 190 w 595"/>
                  <a:gd name="T73" fmla="*/ 140 h 305"/>
                  <a:gd name="T74" fmla="*/ 181 w 595"/>
                  <a:gd name="T75" fmla="*/ 158 h 305"/>
                  <a:gd name="T76" fmla="*/ 154 w 595"/>
                  <a:gd name="T77" fmla="*/ 144 h 305"/>
                  <a:gd name="T78" fmla="*/ 120 w 595"/>
                  <a:gd name="T79" fmla="*/ 150 h 305"/>
                  <a:gd name="T80" fmla="*/ 118 w 595"/>
                  <a:gd name="T81" fmla="*/ 161 h 305"/>
                  <a:gd name="T82" fmla="*/ 105 w 595"/>
                  <a:gd name="T83" fmla="*/ 162 h 305"/>
                  <a:gd name="T84" fmla="*/ 104 w 595"/>
                  <a:gd name="T85" fmla="*/ 169 h 305"/>
                  <a:gd name="T86" fmla="*/ 99 w 595"/>
                  <a:gd name="T87" fmla="*/ 179 h 305"/>
                  <a:gd name="T88" fmla="*/ 107 w 595"/>
                  <a:gd name="T89" fmla="*/ 193 h 305"/>
                  <a:gd name="T90" fmla="*/ 81 w 595"/>
                  <a:gd name="T91" fmla="*/ 202 h 305"/>
                  <a:gd name="T92" fmla="*/ 75 w 595"/>
                  <a:gd name="T93" fmla="*/ 216 h 305"/>
                  <a:gd name="T94" fmla="*/ 69 w 595"/>
                  <a:gd name="T95" fmla="*/ 242 h 305"/>
                  <a:gd name="T96" fmla="*/ 49 w 595"/>
                  <a:gd name="T97" fmla="*/ 230 h 305"/>
                  <a:gd name="T98" fmla="*/ 25 w 595"/>
                  <a:gd name="T99" fmla="*/ 232 h 305"/>
                  <a:gd name="T100" fmla="*/ 22 w 595"/>
                  <a:gd name="T101" fmla="*/ 252 h 305"/>
                  <a:gd name="T102" fmla="*/ 29 w 595"/>
                  <a:gd name="T103" fmla="*/ 257 h 305"/>
                  <a:gd name="T104" fmla="*/ 24 w 595"/>
                  <a:gd name="T105" fmla="*/ 292 h 305"/>
                  <a:gd name="T106" fmla="*/ 15 w 595"/>
                  <a:gd name="T107" fmla="*/ 293 h 305"/>
                  <a:gd name="T108" fmla="*/ 0 w 595"/>
                  <a:gd name="T109"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5" h="305">
                    <a:moveTo>
                      <a:pt x="0" y="305"/>
                    </a:moveTo>
                    <a:lnTo>
                      <a:pt x="118" y="295"/>
                    </a:lnTo>
                    <a:lnTo>
                      <a:pt x="118" y="286"/>
                    </a:lnTo>
                    <a:lnTo>
                      <a:pt x="115" y="280"/>
                    </a:lnTo>
                    <a:lnTo>
                      <a:pt x="129" y="278"/>
                    </a:lnTo>
                    <a:lnTo>
                      <a:pt x="134" y="282"/>
                    </a:lnTo>
                    <a:lnTo>
                      <a:pt x="470" y="251"/>
                    </a:lnTo>
                    <a:lnTo>
                      <a:pt x="477" y="246"/>
                    </a:lnTo>
                    <a:lnTo>
                      <a:pt x="483" y="241"/>
                    </a:lnTo>
                    <a:lnTo>
                      <a:pt x="512" y="227"/>
                    </a:lnTo>
                    <a:lnTo>
                      <a:pt x="515" y="220"/>
                    </a:lnTo>
                    <a:lnTo>
                      <a:pt x="531" y="209"/>
                    </a:lnTo>
                    <a:lnTo>
                      <a:pt x="532" y="202"/>
                    </a:lnTo>
                    <a:lnTo>
                      <a:pt x="534" y="198"/>
                    </a:lnTo>
                    <a:lnTo>
                      <a:pt x="542" y="193"/>
                    </a:lnTo>
                    <a:lnTo>
                      <a:pt x="543" y="184"/>
                    </a:lnTo>
                    <a:lnTo>
                      <a:pt x="551" y="177"/>
                    </a:lnTo>
                    <a:lnTo>
                      <a:pt x="593" y="141"/>
                    </a:lnTo>
                    <a:lnTo>
                      <a:pt x="595" y="133"/>
                    </a:lnTo>
                    <a:lnTo>
                      <a:pt x="589" y="133"/>
                    </a:lnTo>
                    <a:lnTo>
                      <a:pt x="584" y="129"/>
                    </a:lnTo>
                    <a:lnTo>
                      <a:pt x="581" y="129"/>
                    </a:lnTo>
                    <a:lnTo>
                      <a:pt x="579" y="126"/>
                    </a:lnTo>
                    <a:lnTo>
                      <a:pt x="571" y="122"/>
                    </a:lnTo>
                    <a:lnTo>
                      <a:pt x="567" y="122"/>
                    </a:lnTo>
                    <a:lnTo>
                      <a:pt x="565" y="121"/>
                    </a:lnTo>
                    <a:lnTo>
                      <a:pt x="554" y="105"/>
                    </a:lnTo>
                    <a:lnTo>
                      <a:pt x="537" y="84"/>
                    </a:lnTo>
                    <a:lnTo>
                      <a:pt x="536" y="78"/>
                    </a:lnTo>
                    <a:lnTo>
                      <a:pt x="537" y="71"/>
                    </a:lnTo>
                    <a:lnTo>
                      <a:pt x="537" y="62"/>
                    </a:lnTo>
                    <a:lnTo>
                      <a:pt x="534" y="49"/>
                    </a:lnTo>
                    <a:lnTo>
                      <a:pt x="531" y="46"/>
                    </a:lnTo>
                    <a:lnTo>
                      <a:pt x="522" y="39"/>
                    </a:lnTo>
                    <a:lnTo>
                      <a:pt x="513" y="37"/>
                    </a:lnTo>
                    <a:lnTo>
                      <a:pt x="505" y="26"/>
                    </a:lnTo>
                    <a:lnTo>
                      <a:pt x="501" y="19"/>
                    </a:lnTo>
                    <a:lnTo>
                      <a:pt x="492" y="26"/>
                    </a:lnTo>
                    <a:lnTo>
                      <a:pt x="489" y="30"/>
                    </a:lnTo>
                    <a:lnTo>
                      <a:pt x="484" y="34"/>
                    </a:lnTo>
                    <a:lnTo>
                      <a:pt x="482" y="36"/>
                    </a:lnTo>
                    <a:lnTo>
                      <a:pt x="470" y="38"/>
                    </a:lnTo>
                    <a:lnTo>
                      <a:pt x="456" y="32"/>
                    </a:lnTo>
                    <a:lnTo>
                      <a:pt x="450" y="33"/>
                    </a:lnTo>
                    <a:lnTo>
                      <a:pt x="444" y="42"/>
                    </a:lnTo>
                    <a:lnTo>
                      <a:pt x="427" y="30"/>
                    </a:lnTo>
                    <a:lnTo>
                      <a:pt x="410" y="31"/>
                    </a:lnTo>
                    <a:lnTo>
                      <a:pt x="398" y="26"/>
                    </a:lnTo>
                    <a:lnTo>
                      <a:pt x="393" y="12"/>
                    </a:lnTo>
                    <a:lnTo>
                      <a:pt x="377" y="0"/>
                    </a:lnTo>
                    <a:lnTo>
                      <a:pt x="368" y="5"/>
                    </a:lnTo>
                    <a:lnTo>
                      <a:pt x="363" y="5"/>
                    </a:lnTo>
                    <a:lnTo>
                      <a:pt x="355" y="1"/>
                    </a:lnTo>
                    <a:lnTo>
                      <a:pt x="349" y="1"/>
                    </a:lnTo>
                    <a:lnTo>
                      <a:pt x="345" y="8"/>
                    </a:lnTo>
                    <a:lnTo>
                      <a:pt x="345" y="14"/>
                    </a:lnTo>
                    <a:lnTo>
                      <a:pt x="350" y="31"/>
                    </a:lnTo>
                    <a:lnTo>
                      <a:pt x="347" y="38"/>
                    </a:lnTo>
                    <a:lnTo>
                      <a:pt x="338" y="40"/>
                    </a:lnTo>
                    <a:lnTo>
                      <a:pt x="327" y="49"/>
                    </a:lnTo>
                    <a:lnTo>
                      <a:pt x="313" y="46"/>
                    </a:lnTo>
                    <a:lnTo>
                      <a:pt x="307" y="50"/>
                    </a:lnTo>
                    <a:lnTo>
                      <a:pt x="307" y="66"/>
                    </a:lnTo>
                    <a:lnTo>
                      <a:pt x="275" y="107"/>
                    </a:lnTo>
                    <a:lnTo>
                      <a:pt x="269" y="126"/>
                    </a:lnTo>
                    <a:lnTo>
                      <a:pt x="249" y="126"/>
                    </a:lnTo>
                    <a:lnTo>
                      <a:pt x="241" y="116"/>
                    </a:lnTo>
                    <a:lnTo>
                      <a:pt x="235" y="115"/>
                    </a:lnTo>
                    <a:lnTo>
                      <a:pt x="230" y="122"/>
                    </a:lnTo>
                    <a:lnTo>
                      <a:pt x="224" y="142"/>
                    </a:lnTo>
                    <a:lnTo>
                      <a:pt x="217" y="148"/>
                    </a:lnTo>
                    <a:lnTo>
                      <a:pt x="209" y="142"/>
                    </a:lnTo>
                    <a:lnTo>
                      <a:pt x="204" y="135"/>
                    </a:lnTo>
                    <a:lnTo>
                      <a:pt x="190" y="140"/>
                    </a:lnTo>
                    <a:lnTo>
                      <a:pt x="185" y="156"/>
                    </a:lnTo>
                    <a:lnTo>
                      <a:pt x="181" y="158"/>
                    </a:lnTo>
                    <a:lnTo>
                      <a:pt x="178" y="155"/>
                    </a:lnTo>
                    <a:lnTo>
                      <a:pt x="154" y="144"/>
                    </a:lnTo>
                    <a:lnTo>
                      <a:pt x="135" y="151"/>
                    </a:lnTo>
                    <a:lnTo>
                      <a:pt x="120" y="150"/>
                    </a:lnTo>
                    <a:lnTo>
                      <a:pt x="117" y="158"/>
                    </a:lnTo>
                    <a:lnTo>
                      <a:pt x="118" y="161"/>
                    </a:lnTo>
                    <a:lnTo>
                      <a:pt x="112" y="163"/>
                    </a:lnTo>
                    <a:lnTo>
                      <a:pt x="105" y="162"/>
                    </a:lnTo>
                    <a:lnTo>
                      <a:pt x="107" y="164"/>
                    </a:lnTo>
                    <a:lnTo>
                      <a:pt x="104" y="169"/>
                    </a:lnTo>
                    <a:lnTo>
                      <a:pt x="102" y="177"/>
                    </a:lnTo>
                    <a:lnTo>
                      <a:pt x="99" y="179"/>
                    </a:lnTo>
                    <a:lnTo>
                      <a:pt x="99" y="182"/>
                    </a:lnTo>
                    <a:lnTo>
                      <a:pt x="107" y="193"/>
                    </a:lnTo>
                    <a:lnTo>
                      <a:pt x="105" y="194"/>
                    </a:lnTo>
                    <a:lnTo>
                      <a:pt x="81" y="202"/>
                    </a:lnTo>
                    <a:lnTo>
                      <a:pt x="73" y="206"/>
                    </a:lnTo>
                    <a:lnTo>
                      <a:pt x="75" y="216"/>
                    </a:lnTo>
                    <a:lnTo>
                      <a:pt x="80" y="237"/>
                    </a:lnTo>
                    <a:lnTo>
                      <a:pt x="69" y="242"/>
                    </a:lnTo>
                    <a:lnTo>
                      <a:pt x="59" y="234"/>
                    </a:lnTo>
                    <a:lnTo>
                      <a:pt x="49" y="230"/>
                    </a:lnTo>
                    <a:lnTo>
                      <a:pt x="35" y="227"/>
                    </a:lnTo>
                    <a:lnTo>
                      <a:pt x="25" y="232"/>
                    </a:lnTo>
                    <a:lnTo>
                      <a:pt x="21" y="250"/>
                    </a:lnTo>
                    <a:lnTo>
                      <a:pt x="22" y="252"/>
                    </a:lnTo>
                    <a:lnTo>
                      <a:pt x="25" y="254"/>
                    </a:lnTo>
                    <a:lnTo>
                      <a:pt x="29" y="257"/>
                    </a:lnTo>
                    <a:lnTo>
                      <a:pt x="32" y="266"/>
                    </a:lnTo>
                    <a:lnTo>
                      <a:pt x="24" y="292"/>
                    </a:lnTo>
                    <a:lnTo>
                      <a:pt x="19" y="295"/>
                    </a:lnTo>
                    <a:lnTo>
                      <a:pt x="15" y="293"/>
                    </a:lnTo>
                    <a:lnTo>
                      <a:pt x="5" y="298"/>
                    </a:lnTo>
                    <a:lnTo>
                      <a:pt x="0" y="305"/>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59" name="Freeform 42"/>
              <p:cNvSpPr>
                <a:spLocks/>
              </p:cNvSpPr>
              <p:nvPr>
                <p:custDataLst>
                  <p:tags r:id="rId55"/>
                </p:custDataLst>
              </p:nvPr>
            </p:nvSpPr>
            <p:spPr bwMode="auto">
              <a:xfrm>
                <a:off x="6743700" y="3621088"/>
                <a:ext cx="971550" cy="338137"/>
              </a:xfrm>
              <a:custGeom>
                <a:avLst/>
                <a:gdLst>
                  <a:gd name="T0" fmla="*/ 667 w 667"/>
                  <a:gd name="T1" fmla="*/ 0 h 233"/>
                  <a:gd name="T2" fmla="*/ 531 w 667"/>
                  <a:gd name="T3" fmla="*/ 16 h 233"/>
                  <a:gd name="T4" fmla="*/ 524 w 667"/>
                  <a:gd name="T5" fmla="*/ 21 h 233"/>
                  <a:gd name="T6" fmla="*/ 188 w 667"/>
                  <a:gd name="T7" fmla="*/ 52 h 233"/>
                  <a:gd name="T8" fmla="*/ 183 w 667"/>
                  <a:gd name="T9" fmla="*/ 48 h 233"/>
                  <a:gd name="T10" fmla="*/ 169 w 667"/>
                  <a:gd name="T11" fmla="*/ 50 h 233"/>
                  <a:gd name="T12" fmla="*/ 172 w 667"/>
                  <a:gd name="T13" fmla="*/ 56 h 233"/>
                  <a:gd name="T14" fmla="*/ 172 w 667"/>
                  <a:gd name="T15" fmla="*/ 65 h 233"/>
                  <a:gd name="T16" fmla="*/ 54 w 667"/>
                  <a:gd name="T17" fmla="*/ 75 h 233"/>
                  <a:gd name="T18" fmla="*/ 47 w 667"/>
                  <a:gd name="T19" fmla="*/ 89 h 233"/>
                  <a:gd name="T20" fmla="*/ 43 w 667"/>
                  <a:gd name="T21" fmla="*/ 107 h 233"/>
                  <a:gd name="T22" fmla="*/ 45 w 667"/>
                  <a:gd name="T23" fmla="*/ 112 h 233"/>
                  <a:gd name="T24" fmla="*/ 41 w 667"/>
                  <a:gd name="T25" fmla="*/ 128 h 233"/>
                  <a:gd name="T26" fmla="*/ 38 w 667"/>
                  <a:gd name="T27" fmla="*/ 132 h 233"/>
                  <a:gd name="T28" fmla="*/ 39 w 667"/>
                  <a:gd name="T29" fmla="*/ 137 h 233"/>
                  <a:gd name="T30" fmla="*/ 36 w 667"/>
                  <a:gd name="T31" fmla="*/ 146 h 233"/>
                  <a:gd name="T32" fmla="*/ 26 w 667"/>
                  <a:gd name="T33" fmla="*/ 157 h 233"/>
                  <a:gd name="T34" fmla="*/ 22 w 667"/>
                  <a:gd name="T35" fmla="*/ 178 h 233"/>
                  <a:gd name="T36" fmla="*/ 11 w 667"/>
                  <a:gd name="T37" fmla="*/ 192 h 233"/>
                  <a:gd name="T38" fmla="*/ 13 w 667"/>
                  <a:gd name="T39" fmla="*/ 206 h 233"/>
                  <a:gd name="T40" fmla="*/ 12 w 667"/>
                  <a:gd name="T41" fmla="*/ 224 h 233"/>
                  <a:gd name="T42" fmla="*/ 9 w 667"/>
                  <a:gd name="T43" fmla="*/ 225 h 233"/>
                  <a:gd name="T44" fmla="*/ 0 w 667"/>
                  <a:gd name="T45" fmla="*/ 233 h 233"/>
                  <a:gd name="T46" fmla="*/ 172 w 667"/>
                  <a:gd name="T47" fmla="*/ 221 h 233"/>
                  <a:gd name="T48" fmla="*/ 387 w 667"/>
                  <a:gd name="T49" fmla="*/ 202 h 233"/>
                  <a:gd name="T50" fmla="*/ 470 w 667"/>
                  <a:gd name="T51" fmla="*/ 192 h 233"/>
                  <a:gd name="T52" fmla="*/ 472 w 667"/>
                  <a:gd name="T53" fmla="*/ 168 h 233"/>
                  <a:gd name="T54" fmla="*/ 479 w 667"/>
                  <a:gd name="T55" fmla="*/ 168 h 233"/>
                  <a:gd name="T56" fmla="*/ 483 w 667"/>
                  <a:gd name="T57" fmla="*/ 168 h 233"/>
                  <a:gd name="T58" fmla="*/ 489 w 667"/>
                  <a:gd name="T59" fmla="*/ 161 h 233"/>
                  <a:gd name="T60" fmla="*/ 490 w 667"/>
                  <a:gd name="T61" fmla="*/ 155 h 233"/>
                  <a:gd name="T62" fmla="*/ 489 w 667"/>
                  <a:gd name="T63" fmla="*/ 151 h 233"/>
                  <a:gd name="T64" fmla="*/ 492 w 667"/>
                  <a:gd name="T65" fmla="*/ 145 h 233"/>
                  <a:gd name="T66" fmla="*/ 498 w 667"/>
                  <a:gd name="T67" fmla="*/ 137 h 233"/>
                  <a:gd name="T68" fmla="*/ 515 w 667"/>
                  <a:gd name="T69" fmla="*/ 130 h 233"/>
                  <a:gd name="T70" fmla="*/ 534 w 667"/>
                  <a:gd name="T71" fmla="*/ 125 h 233"/>
                  <a:gd name="T72" fmla="*/ 553 w 667"/>
                  <a:gd name="T73" fmla="*/ 108 h 233"/>
                  <a:gd name="T74" fmla="*/ 561 w 667"/>
                  <a:gd name="T75" fmla="*/ 105 h 233"/>
                  <a:gd name="T76" fmla="*/ 572 w 667"/>
                  <a:gd name="T77" fmla="*/ 94 h 233"/>
                  <a:gd name="T78" fmla="*/ 575 w 667"/>
                  <a:gd name="T79" fmla="*/ 84 h 233"/>
                  <a:gd name="T80" fmla="*/ 577 w 667"/>
                  <a:gd name="T81" fmla="*/ 84 h 233"/>
                  <a:gd name="T82" fmla="*/ 582 w 667"/>
                  <a:gd name="T83" fmla="*/ 84 h 233"/>
                  <a:gd name="T84" fmla="*/ 585 w 667"/>
                  <a:gd name="T85" fmla="*/ 80 h 233"/>
                  <a:gd name="T86" fmla="*/ 587 w 667"/>
                  <a:gd name="T87" fmla="*/ 77 h 233"/>
                  <a:gd name="T88" fmla="*/ 593 w 667"/>
                  <a:gd name="T89" fmla="*/ 71 h 233"/>
                  <a:gd name="T90" fmla="*/ 595 w 667"/>
                  <a:gd name="T91" fmla="*/ 72 h 233"/>
                  <a:gd name="T92" fmla="*/ 601 w 667"/>
                  <a:gd name="T93" fmla="*/ 75 h 233"/>
                  <a:gd name="T94" fmla="*/ 607 w 667"/>
                  <a:gd name="T95" fmla="*/ 72 h 233"/>
                  <a:gd name="T96" fmla="*/ 608 w 667"/>
                  <a:gd name="T97" fmla="*/ 68 h 233"/>
                  <a:gd name="T98" fmla="*/ 619 w 667"/>
                  <a:gd name="T99" fmla="*/ 60 h 233"/>
                  <a:gd name="T100" fmla="*/ 626 w 667"/>
                  <a:gd name="T101" fmla="*/ 57 h 233"/>
                  <a:gd name="T102" fmla="*/ 639 w 667"/>
                  <a:gd name="T103" fmla="*/ 56 h 233"/>
                  <a:gd name="T104" fmla="*/ 652 w 667"/>
                  <a:gd name="T105" fmla="*/ 33 h 233"/>
                  <a:gd name="T106" fmla="*/ 663 w 667"/>
                  <a:gd name="T107" fmla="*/ 27 h 233"/>
                  <a:gd name="T108" fmla="*/ 664 w 667"/>
                  <a:gd name="T109" fmla="*/ 20 h 233"/>
                  <a:gd name="T110" fmla="*/ 666 w 667"/>
                  <a:gd name="T111" fmla="*/ 14 h 233"/>
                  <a:gd name="T112" fmla="*/ 665 w 667"/>
                  <a:gd name="T113" fmla="*/ 6 h 233"/>
                  <a:gd name="T114" fmla="*/ 667 w 667"/>
                  <a:gd name="T11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7" h="233">
                    <a:moveTo>
                      <a:pt x="667" y="0"/>
                    </a:moveTo>
                    <a:lnTo>
                      <a:pt x="531" y="16"/>
                    </a:lnTo>
                    <a:lnTo>
                      <a:pt x="524" y="21"/>
                    </a:lnTo>
                    <a:lnTo>
                      <a:pt x="188" y="52"/>
                    </a:lnTo>
                    <a:lnTo>
                      <a:pt x="183" y="48"/>
                    </a:lnTo>
                    <a:lnTo>
                      <a:pt x="169" y="50"/>
                    </a:lnTo>
                    <a:lnTo>
                      <a:pt x="172" y="56"/>
                    </a:lnTo>
                    <a:lnTo>
                      <a:pt x="172" y="65"/>
                    </a:lnTo>
                    <a:lnTo>
                      <a:pt x="54" y="75"/>
                    </a:lnTo>
                    <a:lnTo>
                      <a:pt x="47" y="89"/>
                    </a:lnTo>
                    <a:lnTo>
                      <a:pt x="43" y="107"/>
                    </a:lnTo>
                    <a:lnTo>
                      <a:pt x="45" y="112"/>
                    </a:lnTo>
                    <a:lnTo>
                      <a:pt x="41" y="128"/>
                    </a:lnTo>
                    <a:lnTo>
                      <a:pt x="38" y="132"/>
                    </a:lnTo>
                    <a:lnTo>
                      <a:pt x="39" y="137"/>
                    </a:lnTo>
                    <a:lnTo>
                      <a:pt x="36" y="146"/>
                    </a:lnTo>
                    <a:lnTo>
                      <a:pt x="26" y="157"/>
                    </a:lnTo>
                    <a:lnTo>
                      <a:pt x="22" y="178"/>
                    </a:lnTo>
                    <a:lnTo>
                      <a:pt x="11" y="192"/>
                    </a:lnTo>
                    <a:lnTo>
                      <a:pt x="13" y="206"/>
                    </a:lnTo>
                    <a:lnTo>
                      <a:pt x="12" y="224"/>
                    </a:lnTo>
                    <a:lnTo>
                      <a:pt x="9" y="225"/>
                    </a:lnTo>
                    <a:lnTo>
                      <a:pt x="0" y="233"/>
                    </a:lnTo>
                    <a:lnTo>
                      <a:pt x="172" y="221"/>
                    </a:lnTo>
                    <a:lnTo>
                      <a:pt x="387" y="202"/>
                    </a:lnTo>
                    <a:lnTo>
                      <a:pt x="470" y="192"/>
                    </a:lnTo>
                    <a:lnTo>
                      <a:pt x="472" y="168"/>
                    </a:lnTo>
                    <a:lnTo>
                      <a:pt x="479" y="168"/>
                    </a:lnTo>
                    <a:lnTo>
                      <a:pt x="483" y="168"/>
                    </a:lnTo>
                    <a:lnTo>
                      <a:pt x="489" y="161"/>
                    </a:lnTo>
                    <a:lnTo>
                      <a:pt x="490" y="155"/>
                    </a:lnTo>
                    <a:lnTo>
                      <a:pt x="489" y="151"/>
                    </a:lnTo>
                    <a:lnTo>
                      <a:pt x="492" y="145"/>
                    </a:lnTo>
                    <a:lnTo>
                      <a:pt x="498" y="137"/>
                    </a:lnTo>
                    <a:lnTo>
                      <a:pt x="515" y="130"/>
                    </a:lnTo>
                    <a:lnTo>
                      <a:pt x="534" y="125"/>
                    </a:lnTo>
                    <a:lnTo>
                      <a:pt x="553" y="108"/>
                    </a:lnTo>
                    <a:lnTo>
                      <a:pt x="561" y="105"/>
                    </a:lnTo>
                    <a:lnTo>
                      <a:pt x="572" y="94"/>
                    </a:lnTo>
                    <a:lnTo>
                      <a:pt x="575" y="84"/>
                    </a:lnTo>
                    <a:lnTo>
                      <a:pt x="577" y="84"/>
                    </a:lnTo>
                    <a:lnTo>
                      <a:pt x="582" y="84"/>
                    </a:lnTo>
                    <a:lnTo>
                      <a:pt x="585" y="80"/>
                    </a:lnTo>
                    <a:lnTo>
                      <a:pt x="587" y="77"/>
                    </a:lnTo>
                    <a:lnTo>
                      <a:pt x="593" y="71"/>
                    </a:lnTo>
                    <a:lnTo>
                      <a:pt x="595" y="72"/>
                    </a:lnTo>
                    <a:lnTo>
                      <a:pt x="601" y="75"/>
                    </a:lnTo>
                    <a:lnTo>
                      <a:pt x="607" y="72"/>
                    </a:lnTo>
                    <a:lnTo>
                      <a:pt x="608" y="68"/>
                    </a:lnTo>
                    <a:lnTo>
                      <a:pt x="619" y="60"/>
                    </a:lnTo>
                    <a:lnTo>
                      <a:pt x="626" y="57"/>
                    </a:lnTo>
                    <a:lnTo>
                      <a:pt x="639" y="56"/>
                    </a:lnTo>
                    <a:lnTo>
                      <a:pt x="652" y="33"/>
                    </a:lnTo>
                    <a:lnTo>
                      <a:pt x="663" y="27"/>
                    </a:lnTo>
                    <a:lnTo>
                      <a:pt x="664" y="20"/>
                    </a:lnTo>
                    <a:lnTo>
                      <a:pt x="666" y="14"/>
                    </a:lnTo>
                    <a:lnTo>
                      <a:pt x="665" y="6"/>
                    </a:lnTo>
                    <a:lnTo>
                      <a:pt x="667"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0" name="Freeform 43"/>
              <p:cNvSpPr>
                <a:spLocks/>
              </p:cNvSpPr>
              <p:nvPr>
                <p:custDataLst>
                  <p:tags r:id="rId56"/>
                </p:custDataLst>
              </p:nvPr>
            </p:nvSpPr>
            <p:spPr bwMode="auto">
              <a:xfrm>
                <a:off x="6994525" y="3914775"/>
                <a:ext cx="455613" cy="725488"/>
              </a:xfrm>
              <a:custGeom>
                <a:avLst/>
                <a:gdLst>
                  <a:gd name="T0" fmla="*/ 0 w 313"/>
                  <a:gd name="T1" fmla="*/ 19 h 498"/>
                  <a:gd name="T2" fmla="*/ 8 w 313"/>
                  <a:gd name="T3" fmla="*/ 28 h 498"/>
                  <a:gd name="T4" fmla="*/ 2 w 313"/>
                  <a:gd name="T5" fmla="*/ 329 h 498"/>
                  <a:gd name="T6" fmla="*/ 3 w 313"/>
                  <a:gd name="T7" fmla="*/ 343 h 498"/>
                  <a:gd name="T8" fmla="*/ 22 w 313"/>
                  <a:gd name="T9" fmla="*/ 495 h 498"/>
                  <a:gd name="T10" fmla="*/ 26 w 313"/>
                  <a:gd name="T11" fmla="*/ 492 h 498"/>
                  <a:gd name="T12" fmla="*/ 31 w 313"/>
                  <a:gd name="T13" fmla="*/ 489 h 498"/>
                  <a:gd name="T14" fmla="*/ 44 w 313"/>
                  <a:gd name="T15" fmla="*/ 494 h 498"/>
                  <a:gd name="T16" fmla="*/ 47 w 313"/>
                  <a:gd name="T17" fmla="*/ 487 h 498"/>
                  <a:gd name="T18" fmla="*/ 50 w 313"/>
                  <a:gd name="T19" fmla="*/ 466 h 498"/>
                  <a:gd name="T20" fmla="*/ 55 w 313"/>
                  <a:gd name="T21" fmla="*/ 450 h 498"/>
                  <a:gd name="T22" fmla="*/ 64 w 313"/>
                  <a:gd name="T23" fmla="*/ 466 h 498"/>
                  <a:gd name="T24" fmla="*/ 63 w 313"/>
                  <a:gd name="T25" fmla="*/ 471 h 498"/>
                  <a:gd name="T26" fmla="*/ 67 w 313"/>
                  <a:gd name="T27" fmla="*/ 483 h 498"/>
                  <a:gd name="T28" fmla="*/ 77 w 313"/>
                  <a:gd name="T29" fmla="*/ 497 h 498"/>
                  <a:gd name="T30" fmla="*/ 86 w 313"/>
                  <a:gd name="T31" fmla="*/ 498 h 498"/>
                  <a:gd name="T32" fmla="*/ 93 w 313"/>
                  <a:gd name="T33" fmla="*/ 497 h 498"/>
                  <a:gd name="T34" fmla="*/ 103 w 313"/>
                  <a:gd name="T35" fmla="*/ 486 h 498"/>
                  <a:gd name="T36" fmla="*/ 106 w 313"/>
                  <a:gd name="T37" fmla="*/ 485 h 498"/>
                  <a:gd name="T38" fmla="*/ 111 w 313"/>
                  <a:gd name="T39" fmla="*/ 481 h 498"/>
                  <a:gd name="T40" fmla="*/ 111 w 313"/>
                  <a:gd name="T41" fmla="*/ 478 h 498"/>
                  <a:gd name="T42" fmla="*/ 109 w 313"/>
                  <a:gd name="T43" fmla="*/ 476 h 498"/>
                  <a:gd name="T44" fmla="*/ 104 w 313"/>
                  <a:gd name="T45" fmla="*/ 474 h 498"/>
                  <a:gd name="T46" fmla="*/ 104 w 313"/>
                  <a:gd name="T47" fmla="*/ 471 h 498"/>
                  <a:gd name="T48" fmla="*/ 108 w 313"/>
                  <a:gd name="T49" fmla="*/ 462 h 498"/>
                  <a:gd name="T50" fmla="*/ 107 w 313"/>
                  <a:gd name="T51" fmla="*/ 458 h 498"/>
                  <a:gd name="T52" fmla="*/ 100 w 313"/>
                  <a:gd name="T53" fmla="*/ 453 h 498"/>
                  <a:gd name="T54" fmla="*/ 98 w 313"/>
                  <a:gd name="T55" fmla="*/ 453 h 498"/>
                  <a:gd name="T56" fmla="*/ 93 w 313"/>
                  <a:gd name="T57" fmla="*/ 449 h 498"/>
                  <a:gd name="T58" fmla="*/ 87 w 313"/>
                  <a:gd name="T59" fmla="*/ 439 h 498"/>
                  <a:gd name="T60" fmla="*/ 86 w 313"/>
                  <a:gd name="T61" fmla="*/ 432 h 498"/>
                  <a:gd name="T62" fmla="*/ 88 w 313"/>
                  <a:gd name="T63" fmla="*/ 430 h 498"/>
                  <a:gd name="T64" fmla="*/ 87 w 313"/>
                  <a:gd name="T65" fmla="*/ 427 h 498"/>
                  <a:gd name="T66" fmla="*/ 87 w 313"/>
                  <a:gd name="T67" fmla="*/ 423 h 498"/>
                  <a:gd name="T68" fmla="*/ 313 w 313"/>
                  <a:gd name="T69" fmla="*/ 401 h 498"/>
                  <a:gd name="T70" fmla="*/ 311 w 313"/>
                  <a:gd name="T71" fmla="*/ 394 h 498"/>
                  <a:gd name="T72" fmla="*/ 301 w 313"/>
                  <a:gd name="T73" fmla="*/ 378 h 498"/>
                  <a:gd name="T74" fmla="*/ 303 w 313"/>
                  <a:gd name="T75" fmla="*/ 352 h 498"/>
                  <a:gd name="T76" fmla="*/ 292 w 313"/>
                  <a:gd name="T77" fmla="*/ 330 h 498"/>
                  <a:gd name="T78" fmla="*/ 291 w 313"/>
                  <a:gd name="T79" fmla="*/ 311 h 498"/>
                  <a:gd name="T80" fmla="*/ 296 w 313"/>
                  <a:gd name="T81" fmla="*/ 299 h 498"/>
                  <a:gd name="T82" fmla="*/ 296 w 313"/>
                  <a:gd name="T83" fmla="*/ 286 h 498"/>
                  <a:gd name="T84" fmla="*/ 304 w 313"/>
                  <a:gd name="T85" fmla="*/ 274 h 498"/>
                  <a:gd name="T86" fmla="*/ 305 w 313"/>
                  <a:gd name="T87" fmla="*/ 271 h 498"/>
                  <a:gd name="T88" fmla="*/ 298 w 313"/>
                  <a:gd name="T89" fmla="*/ 262 h 498"/>
                  <a:gd name="T90" fmla="*/ 301 w 313"/>
                  <a:gd name="T91" fmla="*/ 254 h 498"/>
                  <a:gd name="T92" fmla="*/ 295 w 313"/>
                  <a:gd name="T93" fmla="*/ 247 h 498"/>
                  <a:gd name="T94" fmla="*/ 288 w 313"/>
                  <a:gd name="T95" fmla="*/ 242 h 498"/>
                  <a:gd name="T96" fmla="*/ 285 w 313"/>
                  <a:gd name="T97" fmla="*/ 236 h 498"/>
                  <a:gd name="T98" fmla="*/ 280 w 313"/>
                  <a:gd name="T99" fmla="*/ 221 h 498"/>
                  <a:gd name="T100" fmla="*/ 275 w 313"/>
                  <a:gd name="T101" fmla="*/ 215 h 498"/>
                  <a:gd name="T102" fmla="*/ 215 w 313"/>
                  <a:gd name="T103" fmla="*/ 0 h 498"/>
                  <a:gd name="T104" fmla="*/ 0 w 313"/>
                  <a:gd name="T105" fmla="*/ 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3" h="498">
                    <a:moveTo>
                      <a:pt x="0" y="19"/>
                    </a:moveTo>
                    <a:lnTo>
                      <a:pt x="8" y="28"/>
                    </a:lnTo>
                    <a:lnTo>
                      <a:pt x="2" y="329"/>
                    </a:lnTo>
                    <a:lnTo>
                      <a:pt x="3" y="343"/>
                    </a:lnTo>
                    <a:lnTo>
                      <a:pt x="22" y="495"/>
                    </a:lnTo>
                    <a:lnTo>
                      <a:pt x="26" y="492"/>
                    </a:lnTo>
                    <a:lnTo>
                      <a:pt x="31" y="489"/>
                    </a:lnTo>
                    <a:lnTo>
                      <a:pt x="44" y="494"/>
                    </a:lnTo>
                    <a:lnTo>
                      <a:pt x="47" y="487"/>
                    </a:lnTo>
                    <a:lnTo>
                      <a:pt x="50" y="466"/>
                    </a:lnTo>
                    <a:lnTo>
                      <a:pt x="55" y="450"/>
                    </a:lnTo>
                    <a:lnTo>
                      <a:pt x="64" y="466"/>
                    </a:lnTo>
                    <a:lnTo>
                      <a:pt x="63" y="471"/>
                    </a:lnTo>
                    <a:lnTo>
                      <a:pt x="67" y="483"/>
                    </a:lnTo>
                    <a:lnTo>
                      <a:pt x="77" y="497"/>
                    </a:lnTo>
                    <a:lnTo>
                      <a:pt x="86" y="498"/>
                    </a:lnTo>
                    <a:lnTo>
                      <a:pt x="93" y="497"/>
                    </a:lnTo>
                    <a:lnTo>
                      <a:pt x="103" y="486"/>
                    </a:lnTo>
                    <a:lnTo>
                      <a:pt x="106" y="485"/>
                    </a:lnTo>
                    <a:lnTo>
                      <a:pt x="111" y="481"/>
                    </a:lnTo>
                    <a:lnTo>
                      <a:pt x="111" y="478"/>
                    </a:lnTo>
                    <a:lnTo>
                      <a:pt x="109" y="476"/>
                    </a:lnTo>
                    <a:lnTo>
                      <a:pt x="104" y="474"/>
                    </a:lnTo>
                    <a:lnTo>
                      <a:pt x="104" y="471"/>
                    </a:lnTo>
                    <a:lnTo>
                      <a:pt x="108" y="462"/>
                    </a:lnTo>
                    <a:lnTo>
                      <a:pt x="107" y="458"/>
                    </a:lnTo>
                    <a:lnTo>
                      <a:pt x="100" y="453"/>
                    </a:lnTo>
                    <a:lnTo>
                      <a:pt x="98" y="453"/>
                    </a:lnTo>
                    <a:lnTo>
                      <a:pt x="93" y="449"/>
                    </a:lnTo>
                    <a:lnTo>
                      <a:pt x="87" y="439"/>
                    </a:lnTo>
                    <a:lnTo>
                      <a:pt x="86" y="432"/>
                    </a:lnTo>
                    <a:lnTo>
                      <a:pt x="88" y="430"/>
                    </a:lnTo>
                    <a:lnTo>
                      <a:pt x="87" y="427"/>
                    </a:lnTo>
                    <a:lnTo>
                      <a:pt x="87" y="423"/>
                    </a:lnTo>
                    <a:lnTo>
                      <a:pt x="313" y="401"/>
                    </a:lnTo>
                    <a:lnTo>
                      <a:pt x="311" y="394"/>
                    </a:lnTo>
                    <a:lnTo>
                      <a:pt x="301" y="378"/>
                    </a:lnTo>
                    <a:lnTo>
                      <a:pt x="303" y="352"/>
                    </a:lnTo>
                    <a:lnTo>
                      <a:pt x="292" y="330"/>
                    </a:lnTo>
                    <a:lnTo>
                      <a:pt x="291" y="311"/>
                    </a:lnTo>
                    <a:lnTo>
                      <a:pt x="296" y="299"/>
                    </a:lnTo>
                    <a:lnTo>
                      <a:pt x="296" y="286"/>
                    </a:lnTo>
                    <a:lnTo>
                      <a:pt x="304" y="274"/>
                    </a:lnTo>
                    <a:lnTo>
                      <a:pt x="305" y="271"/>
                    </a:lnTo>
                    <a:lnTo>
                      <a:pt x="298" y="262"/>
                    </a:lnTo>
                    <a:lnTo>
                      <a:pt x="301" y="254"/>
                    </a:lnTo>
                    <a:lnTo>
                      <a:pt x="295" y="247"/>
                    </a:lnTo>
                    <a:lnTo>
                      <a:pt x="288" y="242"/>
                    </a:lnTo>
                    <a:lnTo>
                      <a:pt x="285" y="236"/>
                    </a:lnTo>
                    <a:lnTo>
                      <a:pt x="280" y="221"/>
                    </a:lnTo>
                    <a:lnTo>
                      <a:pt x="275" y="215"/>
                    </a:lnTo>
                    <a:lnTo>
                      <a:pt x="215" y="0"/>
                    </a:lnTo>
                    <a:lnTo>
                      <a:pt x="0" y="19"/>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1" name="Freeform 44"/>
              <p:cNvSpPr>
                <a:spLocks/>
              </p:cNvSpPr>
              <p:nvPr>
                <p:custDataLst>
                  <p:tags r:id="rId57"/>
                </p:custDataLst>
              </p:nvPr>
            </p:nvSpPr>
            <p:spPr bwMode="auto">
              <a:xfrm>
                <a:off x="7121525" y="4467225"/>
                <a:ext cx="1079500" cy="815975"/>
              </a:xfrm>
              <a:custGeom>
                <a:avLst/>
                <a:gdLst>
                  <a:gd name="T0" fmla="*/ 1 w 741"/>
                  <a:gd name="T1" fmla="*/ 47 h 559"/>
                  <a:gd name="T2" fmla="*/ 1 w 741"/>
                  <a:gd name="T3" fmla="*/ 59 h 559"/>
                  <a:gd name="T4" fmla="*/ 14 w 741"/>
                  <a:gd name="T5" fmla="*/ 73 h 559"/>
                  <a:gd name="T6" fmla="*/ 18 w 741"/>
                  <a:gd name="T7" fmla="*/ 91 h 559"/>
                  <a:gd name="T8" fmla="*/ 25 w 741"/>
                  <a:gd name="T9" fmla="*/ 98 h 559"/>
                  <a:gd name="T10" fmla="*/ 20 w 741"/>
                  <a:gd name="T11" fmla="*/ 111 h 559"/>
                  <a:gd name="T12" fmla="*/ 39 w 741"/>
                  <a:gd name="T13" fmla="*/ 106 h 559"/>
                  <a:gd name="T14" fmla="*/ 51 w 741"/>
                  <a:gd name="T15" fmla="*/ 91 h 559"/>
                  <a:gd name="T16" fmla="*/ 62 w 741"/>
                  <a:gd name="T17" fmla="*/ 90 h 559"/>
                  <a:gd name="T18" fmla="*/ 54 w 741"/>
                  <a:gd name="T19" fmla="*/ 102 h 559"/>
                  <a:gd name="T20" fmla="*/ 113 w 741"/>
                  <a:gd name="T21" fmla="*/ 85 h 559"/>
                  <a:gd name="T22" fmla="*/ 111 w 741"/>
                  <a:gd name="T23" fmla="*/ 94 h 559"/>
                  <a:gd name="T24" fmla="*/ 149 w 741"/>
                  <a:gd name="T25" fmla="*/ 104 h 559"/>
                  <a:gd name="T26" fmla="*/ 171 w 741"/>
                  <a:gd name="T27" fmla="*/ 109 h 559"/>
                  <a:gd name="T28" fmla="*/ 189 w 741"/>
                  <a:gd name="T29" fmla="*/ 114 h 559"/>
                  <a:gd name="T30" fmla="*/ 189 w 741"/>
                  <a:gd name="T31" fmla="*/ 119 h 559"/>
                  <a:gd name="T32" fmla="*/ 214 w 741"/>
                  <a:gd name="T33" fmla="*/ 146 h 559"/>
                  <a:gd name="T34" fmla="*/ 209 w 741"/>
                  <a:gd name="T35" fmla="*/ 152 h 559"/>
                  <a:gd name="T36" fmla="*/ 206 w 741"/>
                  <a:gd name="T37" fmla="*/ 157 h 559"/>
                  <a:gd name="T38" fmla="*/ 244 w 741"/>
                  <a:gd name="T39" fmla="*/ 146 h 559"/>
                  <a:gd name="T40" fmla="*/ 297 w 741"/>
                  <a:gd name="T41" fmla="*/ 124 h 559"/>
                  <a:gd name="T42" fmla="*/ 300 w 741"/>
                  <a:gd name="T43" fmla="*/ 105 h 559"/>
                  <a:gd name="T44" fmla="*/ 369 w 741"/>
                  <a:gd name="T45" fmla="*/ 128 h 559"/>
                  <a:gd name="T46" fmla="*/ 413 w 741"/>
                  <a:gd name="T47" fmla="*/ 168 h 559"/>
                  <a:gd name="T48" fmla="*/ 443 w 741"/>
                  <a:gd name="T49" fmla="*/ 181 h 559"/>
                  <a:gd name="T50" fmla="*/ 461 w 741"/>
                  <a:gd name="T51" fmla="*/ 213 h 559"/>
                  <a:gd name="T52" fmla="*/ 458 w 741"/>
                  <a:gd name="T53" fmla="*/ 287 h 559"/>
                  <a:gd name="T54" fmla="*/ 477 w 741"/>
                  <a:gd name="T55" fmla="*/ 326 h 559"/>
                  <a:gd name="T56" fmla="*/ 473 w 741"/>
                  <a:gd name="T57" fmla="*/ 299 h 559"/>
                  <a:gd name="T58" fmla="*/ 489 w 741"/>
                  <a:gd name="T59" fmla="*/ 309 h 559"/>
                  <a:gd name="T60" fmla="*/ 497 w 741"/>
                  <a:gd name="T61" fmla="*/ 300 h 559"/>
                  <a:gd name="T62" fmla="*/ 497 w 741"/>
                  <a:gd name="T63" fmla="*/ 317 h 559"/>
                  <a:gd name="T64" fmla="*/ 482 w 741"/>
                  <a:gd name="T65" fmla="*/ 342 h 559"/>
                  <a:gd name="T66" fmla="*/ 497 w 741"/>
                  <a:gd name="T67" fmla="*/ 365 h 559"/>
                  <a:gd name="T68" fmla="*/ 534 w 741"/>
                  <a:gd name="T69" fmla="*/ 408 h 559"/>
                  <a:gd name="T70" fmla="*/ 546 w 741"/>
                  <a:gd name="T71" fmla="*/ 414 h 559"/>
                  <a:gd name="T72" fmla="*/ 563 w 741"/>
                  <a:gd name="T73" fmla="*/ 442 h 559"/>
                  <a:gd name="T74" fmla="*/ 593 w 741"/>
                  <a:gd name="T75" fmla="*/ 491 h 559"/>
                  <a:gd name="T76" fmla="*/ 648 w 741"/>
                  <a:gd name="T77" fmla="*/ 530 h 559"/>
                  <a:gd name="T78" fmla="*/ 669 w 741"/>
                  <a:gd name="T79" fmla="*/ 542 h 559"/>
                  <a:gd name="T80" fmla="*/ 662 w 741"/>
                  <a:gd name="T81" fmla="*/ 547 h 559"/>
                  <a:gd name="T82" fmla="*/ 655 w 741"/>
                  <a:gd name="T83" fmla="*/ 553 h 559"/>
                  <a:gd name="T84" fmla="*/ 677 w 741"/>
                  <a:gd name="T85" fmla="*/ 555 h 559"/>
                  <a:gd name="T86" fmla="*/ 730 w 741"/>
                  <a:gd name="T87" fmla="*/ 526 h 559"/>
                  <a:gd name="T88" fmla="*/ 726 w 741"/>
                  <a:gd name="T89" fmla="*/ 494 h 559"/>
                  <a:gd name="T90" fmla="*/ 732 w 741"/>
                  <a:gd name="T91" fmla="*/ 444 h 559"/>
                  <a:gd name="T92" fmla="*/ 726 w 741"/>
                  <a:gd name="T93" fmla="*/ 367 h 559"/>
                  <a:gd name="T94" fmla="*/ 681 w 741"/>
                  <a:gd name="T95" fmla="*/ 290 h 559"/>
                  <a:gd name="T96" fmla="*/ 661 w 741"/>
                  <a:gd name="T97" fmla="*/ 254 h 559"/>
                  <a:gd name="T98" fmla="*/ 661 w 741"/>
                  <a:gd name="T99" fmla="*/ 226 h 559"/>
                  <a:gd name="T100" fmla="*/ 621 w 741"/>
                  <a:gd name="T101" fmla="*/ 174 h 559"/>
                  <a:gd name="T102" fmla="*/ 593 w 741"/>
                  <a:gd name="T103" fmla="*/ 142 h 559"/>
                  <a:gd name="T104" fmla="*/ 552 w 741"/>
                  <a:gd name="T105" fmla="*/ 50 h 559"/>
                  <a:gd name="T106" fmla="*/ 543 w 741"/>
                  <a:gd name="T107" fmla="*/ 37 h 559"/>
                  <a:gd name="T108" fmla="*/ 530 w 741"/>
                  <a:gd name="T109" fmla="*/ 9 h 559"/>
                  <a:gd name="T110" fmla="*/ 492 w 741"/>
                  <a:gd name="T111" fmla="*/ 5 h 559"/>
                  <a:gd name="T112" fmla="*/ 496 w 741"/>
                  <a:gd name="T113" fmla="*/ 39 h 559"/>
                  <a:gd name="T114" fmla="*/ 477 w 741"/>
                  <a:gd name="T115" fmla="*/ 45 h 559"/>
                  <a:gd name="T116" fmla="*/ 235 w 741"/>
                  <a:gd name="T117" fmla="*/ 40 h 559"/>
                  <a:gd name="T118" fmla="*/ 227 w 741"/>
                  <a:gd name="T119" fmla="*/ 2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1" h="559">
                    <a:moveTo>
                      <a:pt x="227" y="21"/>
                    </a:moveTo>
                    <a:lnTo>
                      <a:pt x="1" y="43"/>
                    </a:lnTo>
                    <a:lnTo>
                      <a:pt x="1" y="47"/>
                    </a:lnTo>
                    <a:lnTo>
                      <a:pt x="2" y="50"/>
                    </a:lnTo>
                    <a:lnTo>
                      <a:pt x="0" y="52"/>
                    </a:lnTo>
                    <a:lnTo>
                      <a:pt x="1" y="59"/>
                    </a:lnTo>
                    <a:lnTo>
                      <a:pt x="7" y="69"/>
                    </a:lnTo>
                    <a:lnTo>
                      <a:pt x="12" y="73"/>
                    </a:lnTo>
                    <a:lnTo>
                      <a:pt x="14" y="73"/>
                    </a:lnTo>
                    <a:lnTo>
                      <a:pt x="21" y="78"/>
                    </a:lnTo>
                    <a:lnTo>
                      <a:pt x="22" y="82"/>
                    </a:lnTo>
                    <a:lnTo>
                      <a:pt x="18" y="91"/>
                    </a:lnTo>
                    <a:lnTo>
                      <a:pt x="18" y="94"/>
                    </a:lnTo>
                    <a:lnTo>
                      <a:pt x="23" y="96"/>
                    </a:lnTo>
                    <a:lnTo>
                      <a:pt x="25" y="98"/>
                    </a:lnTo>
                    <a:lnTo>
                      <a:pt x="25" y="101"/>
                    </a:lnTo>
                    <a:lnTo>
                      <a:pt x="20" y="105"/>
                    </a:lnTo>
                    <a:lnTo>
                      <a:pt x="20" y="111"/>
                    </a:lnTo>
                    <a:lnTo>
                      <a:pt x="22" y="113"/>
                    </a:lnTo>
                    <a:lnTo>
                      <a:pt x="35" y="109"/>
                    </a:lnTo>
                    <a:lnTo>
                      <a:pt x="39" y="106"/>
                    </a:lnTo>
                    <a:lnTo>
                      <a:pt x="44" y="94"/>
                    </a:lnTo>
                    <a:lnTo>
                      <a:pt x="45" y="90"/>
                    </a:lnTo>
                    <a:lnTo>
                      <a:pt x="51" y="91"/>
                    </a:lnTo>
                    <a:lnTo>
                      <a:pt x="56" y="91"/>
                    </a:lnTo>
                    <a:lnTo>
                      <a:pt x="58" y="90"/>
                    </a:lnTo>
                    <a:lnTo>
                      <a:pt x="62" y="90"/>
                    </a:lnTo>
                    <a:lnTo>
                      <a:pt x="61" y="94"/>
                    </a:lnTo>
                    <a:lnTo>
                      <a:pt x="53" y="101"/>
                    </a:lnTo>
                    <a:lnTo>
                      <a:pt x="54" y="102"/>
                    </a:lnTo>
                    <a:lnTo>
                      <a:pt x="61" y="99"/>
                    </a:lnTo>
                    <a:lnTo>
                      <a:pt x="72" y="98"/>
                    </a:lnTo>
                    <a:lnTo>
                      <a:pt x="113" y="85"/>
                    </a:lnTo>
                    <a:lnTo>
                      <a:pt x="118" y="85"/>
                    </a:lnTo>
                    <a:lnTo>
                      <a:pt x="118" y="88"/>
                    </a:lnTo>
                    <a:lnTo>
                      <a:pt x="111" y="94"/>
                    </a:lnTo>
                    <a:lnTo>
                      <a:pt x="114" y="96"/>
                    </a:lnTo>
                    <a:lnTo>
                      <a:pt x="132" y="98"/>
                    </a:lnTo>
                    <a:lnTo>
                      <a:pt x="149" y="104"/>
                    </a:lnTo>
                    <a:lnTo>
                      <a:pt x="167" y="114"/>
                    </a:lnTo>
                    <a:lnTo>
                      <a:pt x="172" y="114"/>
                    </a:lnTo>
                    <a:lnTo>
                      <a:pt x="171" y="109"/>
                    </a:lnTo>
                    <a:lnTo>
                      <a:pt x="175" y="106"/>
                    </a:lnTo>
                    <a:lnTo>
                      <a:pt x="179" y="110"/>
                    </a:lnTo>
                    <a:lnTo>
                      <a:pt x="189" y="114"/>
                    </a:lnTo>
                    <a:lnTo>
                      <a:pt x="192" y="115"/>
                    </a:lnTo>
                    <a:lnTo>
                      <a:pt x="193" y="117"/>
                    </a:lnTo>
                    <a:lnTo>
                      <a:pt x="189" y="119"/>
                    </a:lnTo>
                    <a:lnTo>
                      <a:pt x="190" y="122"/>
                    </a:lnTo>
                    <a:lnTo>
                      <a:pt x="213" y="139"/>
                    </a:lnTo>
                    <a:lnTo>
                      <a:pt x="214" y="146"/>
                    </a:lnTo>
                    <a:lnTo>
                      <a:pt x="213" y="151"/>
                    </a:lnTo>
                    <a:lnTo>
                      <a:pt x="212" y="155"/>
                    </a:lnTo>
                    <a:lnTo>
                      <a:pt x="209" y="152"/>
                    </a:lnTo>
                    <a:lnTo>
                      <a:pt x="207" y="148"/>
                    </a:lnTo>
                    <a:lnTo>
                      <a:pt x="205" y="152"/>
                    </a:lnTo>
                    <a:lnTo>
                      <a:pt x="206" y="157"/>
                    </a:lnTo>
                    <a:lnTo>
                      <a:pt x="211" y="158"/>
                    </a:lnTo>
                    <a:lnTo>
                      <a:pt x="242" y="150"/>
                    </a:lnTo>
                    <a:lnTo>
                      <a:pt x="244" y="146"/>
                    </a:lnTo>
                    <a:lnTo>
                      <a:pt x="255" y="145"/>
                    </a:lnTo>
                    <a:lnTo>
                      <a:pt x="281" y="124"/>
                    </a:lnTo>
                    <a:lnTo>
                      <a:pt x="297" y="124"/>
                    </a:lnTo>
                    <a:lnTo>
                      <a:pt x="297" y="120"/>
                    </a:lnTo>
                    <a:lnTo>
                      <a:pt x="295" y="116"/>
                    </a:lnTo>
                    <a:lnTo>
                      <a:pt x="300" y="105"/>
                    </a:lnTo>
                    <a:lnTo>
                      <a:pt x="327" y="102"/>
                    </a:lnTo>
                    <a:lnTo>
                      <a:pt x="368" y="122"/>
                    </a:lnTo>
                    <a:lnTo>
                      <a:pt x="369" y="128"/>
                    </a:lnTo>
                    <a:lnTo>
                      <a:pt x="379" y="136"/>
                    </a:lnTo>
                    <a:lnTo>
                      <a:pt x="388" y="150"/>
                    </a:lnTo>
                    <a:lnTo>
                      <a:pt x="413" y="168"/>
                    </a:lnTo>
                    <a:lnTo>
                      <a:pt x="417" y="175"/>
                    </a:lnTo>
                    <a:lnTo>
                      <a:pt x="424" y="182"/>
                    </a:lnTo>
                    <a:lnTo>
                      <a:pt x="443" y="181"/>
                    </a:lnTo>
                    <a:lnTo>
                      <a:pt x="458" y="203"/>
                    </a:lnTo>
                    <a:lnTo>
                      <a:pt x="462" y="206"/>
                    </a:lnTo>
                    <a:lnTo>
                      <a:pt x="461" y="213"/>
                    </a:lnTo>
                    <a:lnTo>
                      <a:pt x="467" y="235"/>
                    </a:lnTo>
                    <a:lnTo>
                      <a:pt x="465" y="261"/>
                    </a:lnTo>
                    <a:lnTo>
                      <a:pt x="458" y="287"/>
                    </a:lnTo>
                    <a:lnTo>
                      <a:pt x="459" y="309"/>
                    </a:lnTo>
                    <a:lnTo>
                      <a:pt x="462" y="316"/>
                    </a:lnTo>
                    <a:lnTo>
                      <a:pt x="477" y="326"/>
                    </a:lnTo>
                    <a:lnTo>
                      <a:pt x="482" y="318"/>
                    </a:lnTo>
                    <a:lnTo>
                      <a:pt x="477" y="314"/>
                    </a:lnTo>
                    <a:lnTo>
                      <a:pt x="473" y="299"/>
                    </a:lnTo>
                    <a:lnTo>
                      <a:pt x="474" y="297"/>
                    </a:lnTo>
                    <a:lnTo>
                      <a:pt x="483" y="295"/>
                    </a:lnTo>
                    <a:lnTo>
                      <a:pt x="489" y="309"/>
                    </a:lnTo>
                    <a:lnTo>
                      <a:pt x="493" y="309"/>
                    </a:lnTo>
                    <a:lnTo>
                      <a:pt x="495" y="302"/>
                    </a:lnTo>
                    <a:lnTo>
                      <a:pt x="497" y="300"/>
                    </a:lnTo>
                    <a:lnTo>
                      <a:pt x="501" y="303"/>
                    </a:lnTo>
                    <a:lnTo>
                      <a:pt x="501" y="310"/>
                    </a:lnTo>
                    <a:lnTo>
                      <a:pt x="497" y="317"/>
                    </a:lnTo>
                    <a:lnTo>
                      <a:pt x="493" y="323"/>
                    </a:lnTo>
                    <a:lnTo>
                      <a:pt x="487" y="340"/>
                    </a:lnTo>
                    <a:lnTo>
                      <a:pt x="482" y="342"/>
                    </a:lnTo>
                    <a:lnTo>
                      <a:pt x="482" y="350"/>
                    </a:lnTo>
                    <a:lnTo>
                      <a:pt x="488" y="357"/>
                    </a:lnTo>
                    <a:lnTo>
                      <a:pt x="497" y="365"/>
                    </a:lnTo>
                    <a:lnTo>
                      <a:pt x="510" y="395"/>
                    </a:lnTo>
                    <a:lnTo>
                      <a:pt x="532" y="409"/>
                    </a:lnTo>
                    <a:lnTo>
                      <a:pt x="534" y="408"/>
                    </a:lnTo>
                    <a:lnTo>
                      <a:pt x="535" y="401"/>
                    </a:lnTo>
                    <a:lnTo>
                      <a:pt x="541" y="401"/>
                    </a:lnTo>
                    <a:lnTo>
                      <a:pt x="546" y="414"/>
                    </a:lnTo>
                    <a:lnTo>
                      <a:pt x="547" y="421"/>
                    </a:lnTo>
                    <a:lnTo>
                      <a:pt x="554" y="437"/>
                    </a:lnTo>
                    <a:lnTo>
                      <a:pt x="563" y="442"/>
                    </a:lnTo>
                    <a:lnTo>
                      <a:pt x="573" y="446"/>
                    </a:lnTo>
                    <a:lnTo>
                      <a:pt x="589" y="489"/>
                    </a:lnTo>
                    <a:lnTo>
                      <a:pt x="593" y="491"/>
                    </a:lnTo>
                    <a:lnTo>
                      <a:pt x="614" y="496"/>
                    </a:lnTo>
                    <a:lnTo>
                      <a:pt x="623" y="501"/>
                    </a:lnTo>
                    <a:lnTo>
                      <a:pt x="648" y="530"/>
                    </a:lnTo>
                    <a:lnTo>
                      <a:pt x="658" y="538"/>
                    </a:lnTo>
                    <a:lnTo>
                      <a:pt x="662" y="538"/>
                    </a:lnTo>
                    <a:lnTo>
                      <a:pt x="669" y="542"/>
                    </a:lnTo>
                    <a:lnTo>
                      <a:pt x="670" y="547"/>
                    </a:lnTo>
                    <a:lnTo>
                      <a:pt x="666" y="549"/>
                    </a:lnTo>
                    <a:lnTo>
                      <a:pt x="662" y="547"/>
                    </a:lnTo>
                    <a:lnTo>
                      <a:pt x="659" y="547"/>
                    </a:lnTo>
                    <a:lnTo>
                      <a:pt x="656" y="549"/>
                    </a:lnTo>
                    <a:lnTo>
                      <a:pt x="655" y="553"/>
                    </a:lnTo>
                    <a:lnTo>
                      <a:pt x="658" y="557"/>
                    </a:lnTo>
                    <a:lnTo>
                      <a:pt x="670" y="559"/>
                    </a:lnTo>
                    <a:lnTo>
                      <a:pt x="677" y="555"/>
                    </a:lnTo>
                    <a:lnTo>
                      <a:pt x="686" y="554"/>
                    </a:lnTo>
                    <a:lnTo>
                      <a:pt x="722" y="541"/>
                    </a:lnTo>
                    <a:lnTo>
                      <a:pt x="730" y="526"/>
                    </a:lnTo>
                    <a:lnTo>
                      <a:pt x="730" y="523"/>
                    </a:lnTo>
                    <a:lnTo>
                      <a:pt x="726" y="504"/>
                    </a:lnTo>
                    <a:lnTo>
                      <a:pt x="726" y="494"/>
                    </a:lnTo>
                    <a:lnTo>
                      <a:pt x="734" y="478"/>
                    </a:lnTo>
                    <a:lnTo>
                      <a:pt x="741" y="479"/>
                    </a:lnTo>
                    <a:lnTo>
                      <a:pt x="732" y="444"/>
                    </a:lnTo>
                    <a:lnTo>
                      <a:pt x="734" y="426"/>
                    </a:lnTo>
                    <a:lnTo>
                      <a:pt x="733" y="394"/>
                    </a:lnTo>
                    <a:lnTo>
                      <a:pt x="726" y="367"/>
                    </a:lnTo>
                    <a:lnTo>
                      <a:pt x="721" y="358"/>
                    </a:lnTo>
                    <a:lnTo>
                      <a:pt x="696" y="326"/>
                    </a:lnTo>
                    <a:lnTo>
                      <a:pt x="681" y="290"/>
                    </a:lnTo>
                    <a:lnTo>
                      <a:pt x="662" y="264"/>
                    </a:lnTo>
                    <a:lnTo>
                      <a:pt x="662" y="261"/>
                    </a:lnTo>
                    <a:lnTo>
                      <a:pt x="661" y="254"/>
                    </a:lnTo>
                    <a:lnTo>
                      <a:pt x="654" y="241"/>
                    </a:lnTo>
                    <a:lnTo>
                      <a:pt x="654" y="234"/>
                    </a:lnTo>
                    <a:lnTo>
                      <a:pt x="661" y="226"/>
                    </a:lnTo>
                    <a:lnTo>
                      <a:pt x="661" y="222"/>
                    </a:lnTo>
                    <a:lnTo>
                      <a:pt x="636" y="187"/>
                    </a:lnTo>
                    <a:lnTo>
                      <a:pt x="621" y="174"/>
                    </a:lnTo>
                    <a:lnTo>
                      <a:pt x="611" y="168"/>
                    </a:lnTo>
                    <a:lnTo>
                      <a:pt x="609" y="163"/>
                    </a:lnTo>
                    <a:lnTo>
                      <a:pt x="593" y="142"/>
                    </a:lnTo>
                    <a:lnTo>
                      <a:pt x="571" y="103"/>
                    </a:lnTo>
                    <a:lnTo>
                      <a:pt x="565" y="81"/>
                    </a:lnTo>
                    <a:lnTo>
                      <a:pt x="552" y="50"/>
                    </a:lnTo>
                    <a:lnTo>
                      <a:pt x="552" y="44"/>
                    </a:lnTo>
                    <a:lnTo>
                      <a:pt x="546" y="39"/>
                    </a:lnTo>
                    <a:lnTo>
                      <a:pt x="543" y="37"/>
                    </a:lnTo>
                    <a:lnTo>
                      <a:pt x="541" y="14"/>
                    </a:lnTo>
                    <a:lnTo>
                      <a:pt x="537" y="6"/>
                    </a:lnTo>
                    <a:lnTo>
                      <a:pt x="530" y="9"/>
                    </a:lnTo>
                    <a:lnTo>
                      <a:pt x="515" y="8"/>
                    </a:lnTo>
                    <a:lnTo>
                      <a:pt x="498" y="0"/>
                    </a:lnTo>
                    <a:lnTo>
                      <a:pt x="492" y="5"/>
                    </a:lnTo>
                    <a:lnTo>
                      <a:pt x="489" y="9"/>
                    </a:lnTo>
                    <a:lnTo>
                      <a:pt x="489" y="17"/>
                    </a:lnTo>
                    <a:lnTo>
                      <a:pt x="496" y="39"/>
                    </a:lnTo>
                    <a:lnTo>
                      <a:pt x="493" y="51"/>
                    </a:lnTo>
                    <a:lnTo>
                      <a:pt x="481" y="50"/>
                    </a:lnTo>
                    <a:lnTo>
                      <a:pt x="477" y="45"/>
                    </a:lnTo>
                    <a:lnTo>
                      <a:pt x="474" y="34"/>
                    </a:lnTo>
                    <a:lnTo>
                      <a:pt x="241" y="48"/>
                    </a:lnTo>
                    <a:lnTo>
                      <a:pt x="235" y="40"/>
                    </a:lnTo>
                    <a:lnTo>
                      <a:pt x="236" y="34"/>
                    </a:lnTo>
                    <a:lnTo>
                      <a:pt x="228" y="26"/>
                    </a:lnTo>
                    <a:lnTo>
                      <a:pt x="227" y="21"/>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2" name="Freeform 45"/>
              <p:cNvSpPr>
                <a:spLocks/>
              </p:cNvSpPr>
              <p:nvPr>
                <p:custDataLst>
                  <p:tags r:id="rId58"/>
                </p:custDataLst>
              </p:nvPr>
            </p:nvSpPr>
            <p:spPr bwMode="auto">
              <a:xfrm>
                <a:off x="7308850" y="3875088"/>
                <a:ext cx="646113" cy="666750"/>
              </a:xfrm>
              <a:custGeom>
                <a:avLst/>
                <a:gdLst>
                  <a:gd name="T0" fmla="*/ 60 w 444"/>
                  <a:gd name="T1" fmla="*/ 242 h 458"/>
                  <a:gd name="T2" fmla="*/ 70 w 444"/>
                  <a:gd name="T3" fmla="*/ 263 h 458"/>
                  <a:gd name="T4" fmla="*/ 80 w 444"/>
                  <a:gd name="T5" fmla="*/ 274 h 458"/>
                  <a:gd name="T6" fmla="*/ 83 w 444"/>
                  <a:gd name="T7" fmla="*/ 289 h 458"/>
                  <a:gd name="T8" fmla="*/ 89 w 444"/>
                  <a:gd name="T9" fmla="*/ 301 h 458"/>
                  <a:gd name="T10" fmla="*/ 81 w 444"/>
                  <a:gd name="T11" fmla="*/ 326 h 458"/>
                  <a:gd name="T12" fmla="*/ 77 w 444"/>
                  <a:gd name="T13" fmla="*/ 357 h 458"/>
                  <a:gd name="T14" fmla="*/ 86 w 444"/>
                  <a:gd name="T15" fmla="*/ 405 h 458"/>
                  <a:gd name="T16" fmla="*/ 98 w 444"/>
                  <a:gd name="T17" fmla="*/ 428 h 458"/>
                  <a:gd name="T18" fmla="*/ 107 w 444"/>
                  <a:gd name="T19" fmla="*/ 441 h 458"/>
                  <a:gd name="T20" fmla="*/ 112 w 444"/>
                  <a:gd name="T21" fmla="*/ 455 h 458"/>
                  <a:gd name="T22" fmla="*/ 348 w 444"/>
                  <a:gd name="T23" fmla="*/ 452 h 458"/>
                  <a:gd name="T24" fmla="*/ 364 w 444"/>
                  <a:gd name="T25" fmla="*/ 458 h 458"/>
                  <a:gd name="T26" fmla="*/ 360 w 444"/>
                  <a:gd name="T27" fmla="*/ 424 h 458"/>
                  <a:gd name="T28" fmla="*/ 363 w 444"/>
                  <a:gd name="T29" fmla="*/ 412 h 458"/>
                  <a:gd name="T30" fmla="*/ 386 w 444"/>
                  <a:gd name="T31" fmla="*/ 415 h 458"/>
                  <a:gd name="T32" fmla="*/ 408 w 444"/>
                  <a:gd name="T33" fmla="*/ 413 h 458"/>
                  <a:gd name="T34" fmla="*/ 403 w 444"/>
                  <a:gd name="T35" fmla="*/ 388 h 458"/>
                  <a:gd name="T36" fmla="*/ 404 w 444"/>
                  <a:gd name="T37" fmla="*/ 368 h 458"/>
                  <a:gd name="T38" fmla="*/ 419 w 444"/>
                  <a:gd name="T39" fmla="*/ 317 h 458"/>
                  <a:gd name="T40" fmla="*/ 432 w 444"/>
                  <a:gd name="T41" fmla="*/ 289 h 458"/>
                  <a:gd name="T42" fmla="*/ 443 w 444"/>
                  <a:gd name="T43" fmla="*/ 280 h 458"/>
                  <a:gd name="T44" fmla="*/ 438 w 444"/>
                  <a:gd name="T45" fmla="*/ 273 h 458"/>
                  <a:gd name="T46" fmla="*/ 434 w 444"/>
                  <a:gd name="T47" fmla="*/ 271 h 458"/>
                  <a:gd name="T48" fmla="*/ 419 w 444"/>
                  <a:gd name="T49" fmla="*/ 268 h 458"/>
                  <a:gd name="T50" fmla="*/ 411 w 444"/>
                  <a:gd name="T51" fmla="*/ 242 h 458"/>
                  <a:gd name="T52" fmla="*/ 388 w 444"/>
                  <a:gd name="T53" fmla="*/ 223 h 458"/>
                  <a:gd name="T54" fmla="*/ 373 w 444"/>
                  <a:gd name="T55" fmla="*/ 192 h 458"/>
                  <a:gd name="T56" fmla="*/ 362 w 444"/>
                  <a:gd name="T57" fmla="*/ 177 h 458"/>
                  <a:gd name="T58" fmla="*/ 339 w 444"/>
                  <a:gd name="T59" fmla="*/ 161 h 458"/>
                  <a:gd name="T60" fmla="*/ 328 w 444"/>
                  <a:gd name="T61" fmla="*/ 149 h 458"/>
                  <a:gd name="T62" fmla="*/ 320 w 444"/>
                  <a:gd name="T63" fmla="*/ 135 h 458"/>
                  <a:gd name="T64" fmla="*/ 280 w 444"/>
                  <a:gd name="T65" fmla="*/ 105 h 458"/>
                  <a:gd name="T66" fmla="*/ 265 w 444"/>
                  <a:gd name="T67" fmla="*/ 93 h 458"/>
                  <a:gd name="T68" fmla="*/ 246 w 444"/>
                  <a:gd name="T69" fmla="*/ 68 h 458"/>
                  <a:gd name="T70" fmla="*/ 235 w 444"/>
                  <a:gd name="T71" fmla="*/ 53 h 458"/>
                  <a:gd name="T72" fmla="*/ 196 w 444"/>
                  <a:gd name="T73" fmla="*/ 39 h 458"/>
                  <a:gd name="T74" fmla="*/ 196 w 444"/>
                  <a:gd name="T75" fmla="*/ 16 h 458"/>
                  <a:gd name="T76" fmla="*/ 206 w 444"/>
                  <a:gd name="T77" fmla="*/ 5 h 458"/>
                  <a:gd name="T78" fmla="*/ 206 w 444"/>
                  <a:gd name="T79" fmla="*/ 0 h 458"/>
                  <a:gd name="T80" fmla="*/ 0 w 444"/>
                  <a:gd name="T81" fmla="*/ 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4" h="458">
                    <a:moveTo>
                      <a:pt x="0" y="27"/>
                    </a:moveTo>
                    <a:lnTo>
                      <a:pt x="60" y="242"/>
                    </a:lnTo>
                    <a:lnTo>
                      <a:pt x="65" y="248"/>
                    </a:lnTo>
                    <a:lnTo>
                      <a:pt x="70" y="263"/>
                    </a:lnTo>
                    <a:lnTo>
                      <a:pt x="73" y="269"/>
                    </a:lnTo>
                    <a:lnTo>
                      <a:pt x="80" y="274"/>
                    </a:lnTo>
                    <a:lnTo>
                      <a:pt x="86" y="281"/>
                    </a:lnTo>
                    <a:lnTo>
                      <a:pt x="83" y="289"/>
                    </a:lnTo>
                    <a:lnTo>
                      <a:pt x="90" y="298"/>
                    </a:lnTo>
                    <a:lnTo>
                      <a:pt x="89" y="301"/>
                    </a:lnTo>
                    <a:lnTo>
                      <a:pt x="81" y="313"/>
                    </a:lnTo>
                    <a:lnTo>
                      <a:pt x="81" y="326"/>
                    </a:lnTo>
                    <a:lnTo>
                      <a:pt x="76" y="338"/>
                    </a:lnTo>
                    <a:lnTo>
                      <a:pt x="77" y="357"/>
                    </a:lnTo>
                    <a:lnTo>
                      <a:pt x="88" y="379"/>
                    </a:lnTo>
                    <a:lnTo>
                      <a:pt x="86" y="405"/>
                    </a:lnTo>
                    <a:lnTo>
                      <a:pt x="96" y="421"/>
                    </a:lnTo>
                    <a:lnTo>
                      <a:pt x="98" y="428"/>
                    </a:lnTo>
                    <a:lnTo>
                      <a:pt x="99" y="433"/>
                    </a:lnTo>
                    <a:lnTo>
                      <a:pt x="107" y="441"/>
                    </a:lnTo>
                    <a:lnTo>
                      <a:pt x="106" y="447"/>
                    </a:lnTo>
                    <a:lnTo>
                      <a:pt x="112" y="455"/>
                    </a:lnTo>
                    <a:lnTo>
                      <a:pt x="345" y="441"/>
                    </a:lnTo>
                    <a:lnTo>
                      <a:pt x="348" y="452"/>
                    </a:lnTo>
                    <a:lnTo>
                      <a:pt x="352" y="457"/>
                    </a:lnTo>
                    <a:lnTo>
                      <a:pt x="364" y="458"/>
                    </a:lnTo>
                    <a:lnTo>
                      <a:pt x="367" y="446"/>
                    </a:lnTo>
                    <a:lnTo>
                      <a:pt x="360" y="424"/>
                    </a:lnTo>
                    <a:lnTo>
                      <a:pt x="360" y="416"/>
                    </a:lnTo>
                    <a:lnTo>
                      <a:pt x="363" y="412"/>
                    </a:lnTo>
                    <a:lnTo>
                      <a:pt x="369" y="407"/>
                    </a:lnTo>
                    <a:lnTo>
                      <a:pt x="386" y="415"/>
                    </a:lnTo>
                    <a:lnTo>
                      <a:pt x="401" y="416"/>
                    </a:lnTo>
                    <a:lnTo>
                      <a:pt x="408" y="413"/>
                    </a:lnTo>
                    <a:lnTo>
                      <a:pt x="406" y="397"/>
                    </a:lnTo>
                    <a:lnTo>
                      <a:pt x="403" y="388"/>
                    </a:lnTo>
                    <a:lnTo>
                      <a:pt x="403" y="377"/>
                    </a:lnTo>
                    <a:lnTo>
                      <a:pt x="404" y="368"/>
                    </a:lnTo>
                    <a:lnTo>
                      <a:pt x="416" y="333"/>
                    </a:lnTo>
                    <a:lnTo>
                      <a:pt x="419" y="317"/>
                    </a:lnTo>
                    <a:lnTo>
                      <a:pt x="424" y="303"/>
                    </a:lnTo>
                    <a:lnTo>
                      <a:pt x="432" y="289"/>
                    </a:lnTo>
                    <a:lnTo>
                      <a:pt x="439" y="281"/>
                    </a:lnTo>
                    <a:lnTo>
                      <a:pt x="443" y="280"/>
                    </a:lnTo>
                    <a:lnTo>
                      <a:pt x="444" y="275"/>
                    </a:lnTo>
                    <a:lnTo>
                      <a:pt x="438" y="273"/>
                    </a:lnTo>
                    <a:lnTo>
                      <a:pt x="438" y="271"/>
                    </a:lnTo>
                    <a:lnTo>
                      <a:pt x="434" y="271"/>
                    </a:lnTo>
                    <a:lnTo>
                      <a:pt x="422" y="270"/>
                    </a:lnTo>
                    <a:lnTo>
                      <a:pt x="419" y="268"/>
                    </a:lnTo>
                    <a:lnTo>
                      <a:pt x="416" y="263"/>
                    </a:lnTo>
                    <a:lnTo>
                      <a:pt x="411" y="242"/>
                    </a:lnTo>
                    <a:lnTo>
                      <a:pt x="400" y="228"/>
                    </a:lnTo>
                    <a:lnTo>
                      <a:pt x="388" y="223"/>
                    </a:lnTo>
                    <a:lnTo>
                      <a:pt x="381" y="201"/>
                    </a:lnTo>
                    <a:lnTo>
                      <a:pt x="373" y="192"/>
                    </a:lnTo>
                    <a:lnTo>
                      <a:pt x="369" y="181"/>
                    </a:lnTo>
                    <a:lnTo>
                      <a:pt x="362" y="177"/>
                    </a:lnTo>
                    <a:lnTo>
                      <a:pt x="348" y="172"/>
                    </a:lnTo>
                    <a:lnTo>
                      <a:pt x="339" y="161"/>
                    </a:lnTo>
                    <a:lnTo>
                      <a:pt x="329" y="154"/>
                    </a:lnTo>
                    <a:lnTo>
                      <a:pt x="328" y="149"/>
                    </a:lnTo>
                    <a:lnTo>
                      <a:pt x="324" y="138"/>
                    </a:lnTo>
                    <a:lnTo>
                      <a:pt x="320" y="135"/>
                    </a:lnTo>
                    <a:lnTo>
                      <a:pt x="307" y="130"/>
                    </a:lnTo>
                    <a:lnTo>
                      <a:pt x="280" y="105"/>
                    </a:lnTo>
                    <a:lnTo>
                      <a:pt x="268" y="101"/>
                    </a:lnTo>
                    <a:lnTo>
                      <a:pt x="265" y="93"/>
                    </a:lnTo>
                    <a:lnTo>
                      <a:pt x="254" y="84"/>
                    </a:lnTo>
                    <a:lnTo>
                      <a:pt x="246" y="68"/>
                    </a:lnTo>
                    <a:lnTo>
                      <a:pt x="238" y="60"/>
                    </a:lnTo>
                    <a:lnTo>
                      <a:pt x="235" y="53"/>
                    </a:lnTo>
                    <a:lnTo>
                      <a:pt x="218" y="50"/>
                    </a:lnTo>
                    <a:lnTo>
                      <a:pt x="196" y="39"/>
                    </a:lnTo>
                    <a:lnTo>
                      <a:pt x="188" y="33"/>
                    </a:lnTo>
                    <a:lnTo>
                      <a:pt x="196" y="16"/>
                    </a:lnTo>
                    <a:lnTo>
                      <a:pt x="202" y="11"/>
                    </a:lnTo>
                    <a:lnTo>
                      <a:pt x="206" y="5"/>
                    </a:lnTo>
                    <a:lnTo>
                      <a:pt x="207" y="1"/>
                    </a:lnTo>
                    <a:lnTo>
                      <a:pt x="206" y="0"/>
                    </a:lnTo>
                    <a:lnTo>
                      <a:pt x="83" y="17"/>
                    </a:lnTo>
                    <a:lnTo>
                      <a:pt x="0" y="27"/>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3" name="Freeform 46"/>
              <p:cNvSpPr>
                <a:spLocks/>
              </p:cNvSpPr>
              <p:nvPr>
                <p:custDataLst>
                  <p:tags r:id="rId59"/>
                </p:custDataLst>
              </p:nvPr>
            </p:nvSpPr>
            <p:spPr bwMode="auto">
              <a:xfrm>
                <a:off x="7581900" y="3813175"/>
                <a:ext cx="608013" cy="455613"/>
              </a:xfrm>
              <a:custGeom>
                <a:avLst/>
                <a:gdLst>
                  <a:gd name="T0" fmla="*/ 246 w 417"/>
                  <a:gd name="T1" fmla="*/ 314 h 314"/>
                  <a:gd name="T2" fmla="*/ 231 w 417"/>
                  <a:gd name="T3" fmla="*/ 311 h 314"/>
                  <a:gd name="T4" fmla="*/ 223 w 417"/>
                  <a:gd name="T5" fmla="*/ 285 h 314"/>
                  <a:gd name="T6" fmla="*/ 200 w 417"/>
                  <a:gd name="T7" fmla="*/ 266 h 314"/>
                  <a:gd name="T8" fmla="*/ 185 w 417"/>
                  <a:gd name="T9" fmla="*/ 235 h 314"/>
                  <a:gd name="T10" fmla="*/ 174 w 417"/>
                  <a:gd name="T11" fmla="*/ 220 h 314"/>
                  <a:gd name="T12" fmla="*/ 151 w 417"/>
                  <a:gd name="T13" fmla="*/ 204 h 314"/>
                  <a:gd name="T14" fmla="*/ 140 w 417"/>
                  <a:gd name="T15" fmla="*/ 192 h 314"/>
                  <a:gd name="T16" fmla="*/ 132 w 417"/>
                  <a:gd name="T17" fmla="*/ 178 h 314"/>
                  <a:gd name="T18" fmla="*/ 92 w 417"/>
                  <a:gd name="T19" fmla="*/ 148 h 314"/>
                  <a:gd name="T20" fmla="*/ 77 w 417"/>
                  <a:gd name="T21" fmla="*/ 136 h 314"/>
                  <a:gd name="T22" fmla="*/ 58 w 417"/>
                  <a:gd name="T23" fmla="*/ 111 h 314"/>
                  <a:gd name="T24" fmla="*/ 47 w 417"/>
                  <a:gd name="T25" fmla="*/ 96 h 314"/>
                  <a:gd name="T26" fmla="*/ 8 w 417"/>
                  <a:gd name="T27" fmla="*/ 82 h 314"/>
                  <a:gd name="T28" fmla="*/ 8 w 417"/>
                  <a:gd name="T29" fmla="*/ 59 h 314"/>
                  <a:gd name="T30" fmla="*/ 18 w 417"/>
                  <a:gd name="T31" fmla="*/ 48 h 314"/>
                  <a:gd name="T32" fmla="*/ 18 w 417"/>
                  <a:gd name="T33" fmla="*/ 43 h 314"/>
                  <a:gd name="T34" fmla="*/ 49 w 417"/>
                  <a:gd name="T35" fmla="*/ 31 h 314"/>
                  <a:gd name="T36" fmla="*/ 72 w 417"/>
                  <a:gd name="T37" fmla="*/ 16 h 314"/>
                  <a:gd name="T38" fmla="*/ 77 w 417"/>
                  <a:gd name="T39" fmla="*/ 13 h 314"/>
                  <a:gd name="T40" fmla="*/ 186 w 417"/>
                  <a:gd name="T41" fmla="*/ 4 h 314"/>
                  <a:gd name="T42" fmla="*/ 188 w 417"/>
                  <a:gd name="T43" fmla="*/ 11 h 314"/>
                  <a:gd name="T44" fmla="*/ 212 w 417"/>
                  <a:gd name="T45" fmla="*/ 20 h 314"/>
                  <a:gd name="T46" fmla="*/ 307 w 417"/>
                  <a:gd name="T47" fmla="*/ 20 h 314"/>
                  <a:gd name="T48" fmla="*/ 413 w 417"/>
                  <a:gd name="T49" fmla="*/ 99 h 314"/>
                  <a:gd name="T50" fmla="*/ 397 w 417"/>
                  <a:gd name="T51" fmla="*/ 115 h 314"/>
                  <a:gd name="T52" fmla="*/ 380 w 417"/>
                  <a:gd name="T53" fmla="*/ 144 h 314"/>
                  <a:gd name="T54" fmla="*/ 376 w 417"/>
                  <a:gd name="T55" fmla="*/ 166 h 314"/>
                  <a:gd name="T56" fmla="*/ 373 w 417"/>
                  <a:gd name="T57" fmla="*/ 179 h 314"/>
                  <a:gd name="T58" fmla="*/ 363 w 417"/>
                  <a:gd name="T59" fmla="*/ 184 h 314"/>
                  <a:gd name="T60" fmla="*/ 353 w 417"/>
                  <a:gd name="T61" fmla="*/ 196 h 314"/>
                  <a:gd name="T62" fmla="*/ 344 w 417"/>
                  <a:gd name="T63" fmla="*/ 212 h 314"/>
                  <a:gd name="T64" fmla="*/ 322 w 417"/>
                  <a:gd name="T65" fmla="*/ 233 h 314"/>
                  <a:gd name="T66" fmla="*/ 304 w 417"/>
                  <a:gd name="T67" fmla="*/ 247 h 314"/>
                  <a:gd name="T68" fmla="*/ 293 w 417"/>
                  <a:gd name="T69" fmla="*/ 257 h 314"/>
                  <a:gd name="T70" fmla="*/ 280 w 417"/>
                  <a:gd name="T71" fmla="*/ 263 h 314"/>
                  <a:gd name="T72" fmla="*/ 279 w 417"/>
                  <a:gd name="T73" fmla="*/ 269 h 314"/>
                  <a:gd name="T74" fmla="*/ 273 w 417"/>
                  <a:gd name="T75" fmla="*/ 279 h 314"/>
                  <a:gd name="T76" fmla="*/ 260 w 417"/>
                  <a:gd name="T77" fmla="*/ 285 h 314"/>
                  <a:gd name="T78" fmla="*/ 258 w 417"/>
                  <a:gd name="T79" fmla="*/ 288 h 314"/>
                  <a:gd name="T80" fmla="*/ 263 w 417"/>
                  <a:gd name="T81" fmla="*/ 292 h 314"/>
                  <a:gd name="T82" fmla="*/ 264 w 417"/>
                  <a:gd name="T83" fmla="*/ 297 h 314"/>
                  <a:gd name="T84" fmla="*/ 252 w 417"/>
                  <a:gd name="T85" fmla="*/ 307 h 314"/>
                  <a:gd name="T86" fmla="*/ 250 w 417"/>
                  <a:gd name="T8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 h="314">
                    <a:moveTo>
                      <a:pt x="250" y="314"/>
                    </a:moveTo>
                    <a:lnTo>
                      <a:pt x="246" y="314"/>
                    </a:lnTo>
                    <a:lnTo>
                      <a:pt x="234" y="313"/>
                    </a:lnTo>
                    <a:lnTo>
                      <a:pt x="231" y="311"/>
                    </a:lnTo>
                    <a:lnTo>
                      <a:pt x="228" y="306"/>
                    </a:lnTo>
                    <a:lnTo>
                      <a:pt x="223" y="285"/>
                    </a:lnTo>
                    <a:lnTo>
                      <a:pt x="212" y="271"/>
                    </a:lnTo>
                    <a:lnTo>
                      <a:pt x="200" y="266"/>
                    </a:lnTo>
                    <a:lnTo>
                      <a:pt x="193" y="244"/>
                    </a:lnTo>
                    <a:lnTo>
                      <a:pt x="185" y="235"/>
                    </a:lnTo>
                    <a:lnTo>
                      <a:pt x="181" y="224"/>
                    </a:lnTo>
                    <a:lnTo>
                      <a:pt x="174" y="220"/>
                    </a:lnTo>
                    <a:lnTo>
                      <a:pt x="160" y="215"/>
                    </a:lnTo>
                    <a:lnTo>
                      <a:pt x="151" y="204"/>
                    </a:lnTo>
                    <a:lnTo>
                      <a:pt x="141" y="197"/>
                    </a:lnTo>
                    <a:lnTo>
                      <a:pt x="140" y="192"/>
                    </a:lnTo>
                    <a:lnTo>
                      <a:pt x="136" y="181"/>
                    </a:lnTo>
                    <a:lnTo>
                      <a:pt x="132" y="178"/>
                    </a:lnTo>
                    <a:lnTo>
                      <a:pt x="119" y="173"/>
                    </a:lnTo>
                    <a:lnTo>
                      <a:pt x="92" y="148"/>
                    </a:lnTo>
                    <a:lnTo>
                      <a:pt x="80" y="144"/>
                    </a:lnTo>
                    <a:lnTo>
                      <a:pt x="77" y="136"/>
                    </a:lnTo>
                    <a:lnTo>
                      <a:pt x="66" y="127"/>
                    </a:lnTo>
                    <a:lnTo>
                      <a:pt x="58" y="111"/>
                    </a:lnTo>
                    <a:lnTo>
                      <a:pt x="50" y="103"/>
                    </a:lnTo>
                    <a:lnTo>
                      <a:pt x="47" y="96"/>
                    </a:lnTo>
                    <a:lnTo>
                      <a:pt x="30" y="93"/>
                    </a:lnTo>
                    <a:lnTo>
                      <a:pt x="8" y="82"/>
                    </a:lnTo>
                    <a:lnTo>
                      <a:pt x="0" y="76"/>
                    </a:lnTo>
                    <a:lnTo>
                      <a:pt x="8" y="59"/>
                    </a:lnTo>
                    <a:lnTo>
                      <a:pt x="14" y="54"/>
                    </a:lnTo>
                    <a:lnTo>
                      <a:pt x="18" y="48"/>
                    </a:lnTo>
                    <a:lnTo>
                      <a:pt x="19" y="44"/>
                    </a:lnTo>
                    <a:lnTo>
                      <a:pt x="18" y="43"/>
                    </a:lnTo>
                    <a:lnTo>
                      <a:pt x="42" y="31"/>
                    </a:lnTo>
                    <a:lnTo>
                      <a:pt x="49" y="31"/>
                    </a:lnTo>
                    <a:lnTo>
                      <a:pt x="50" y="26"/>
                    </a:lnTo>
                    <a:lnTo>
                      <a:pt x="72" y="16"/>
                    </a:lnTo>
                    <a:lnTo>
                      <a:pt x="74" y="13"/>
                    </a:lnTo>
                    <a:lnTo>
                      <a:pt x="77" y="13"/>
                    </a:lnTo>
                    <a:lnTo>
                      <a:pt x="185" y="0"/>
                    </a:lnTo>
                    <a:lnTo>
                      <a:pt x="186" y="4"/>
                    </a:lnTo>
                    <a:lnTo>
                      <a:pt x="184" y="7"/>
                    </a:lnTo>
                    <a:lnTo>
                      <a:pt x="188" y="11"/>
                    </a:lnTo>
                    <a:lnTo>
                      <a:pt x="196" y="7"/>
                    </a:lnTo>
                    <a:lnTo>
                      <a:pt x="212" y="20"/>
                    </a:lnTo>
                    <a:lnTo>
                      <a:pt x="214" y="32"/>
                    </a:lnTo>
                    <a:lnTo>
                      <a:pt x="307" y="20"/>
                    </a:lnTo>
                    <a:lnTo>
                      <a:pt x="417" y="96"/>
                    </a:lnTo>
                    <a:lnTo>
                      <a:pt x="413" y="99"/>
                    </a:lnTo>
                    <a:lnTo>
                      <a:pt x="405" y="104"/>
                    </a:lnTo>
                    <a:lnTo>
                      <a:pt x="397" y="115"/>
                    </a:lnTo>
                    <a:lnTo>
                      <a:pt x="387" y="128"/>
                    </a:lnTo>
                    <a:lnTo>
                      <a:pt x="380" y="144"/>
                    </a:lnTo>
                    <a:lnTo>
                      <a:pt x="376" y="155"/>
                    </a:lnTo>
                    <a:lnTo>
                      <a:pt x="376" y="166"/>
                    </a:lnTo>
                    <a:lnTo>
                      <a:pt x="376" y="176"/>
                    </a:lnTo>
                    <a:lnTo>
                      <a:pt x="373" y="179"/>
                    </a:lnTo>
                    <a:lnTo>
                      <a:pt x="370" y="184"/>
                    </a:lnTo>
                    <a:lnTo>
                      <a:pt x="363" y="184"/>
                    </a:lnTo>
                    <a:lnTo>
                      <a:pt x="359" y="189"/>
                    </a:lnTo>
                    <a:lnTo>
                      <a:pt x="353" y="196"/>
                    </a:lnTo>
                    <a:lnTo>
                      <a:pt x="348" y="204"/>
                    </a:lnTo>
                    <a:lnTo>
                      <a:pt x="344" y="212"/>
                    </a:lnTo>
                    <a:lnTo>
                      <a:pt x="330" y="221"/>
                    </a:lnTo>
                    <a:lnTo>
                      <a:pt x="322" y="233"/>
                    </a:lnTo>
                    <a:lnTo>
                      <a:pt x="314" y="240"/>
                    </a:lnTo>
                    <a:lnTo>
                      <a:pt x="304" y="247"/>
                    </a:lnTo>
                    <a:lnTo>
                      <a:pt x="298" y="253"/>
                    </a:lnTo>
                    <a:lnTo>
                      <a:pt x="293" y="257"/>
                    </a:lnTo>
                    <a:lnTo>
                      <a:pt x="285" y="261"/>
                    </a:lnTo>
                    <a:lnTo>
                      <a:pt x="280" y="263"/>
                    </a:lnTo>
                    <a:lnTo>
                      <a:pt x="278" y="266"/>
                    </a:lnTo>
                    <a:lnTo>
                      <a:pt x="279" y="269"/>
                    </a:lnTo>
                    <a:lnTo>
                      <a:pt x="277" y="271"/>
                    </a:lnTo>
                    <a:lnTo>
                      <a:pt x="273" y="279"/>
                    </a:lnTo>
                    <a:lnTo>
                      <a:pt x="267" y="285"/>
                    </a:lnTo>
                    <a:lnTo>
                      <a:pt x="260" y="285"/>
                    </a:lnTo>
                    <a:lnTo>
                      <a:pt x="259" y="287"/>
                    </a:lnTo>
                    <a:lnTo>
                      <a:pt x="258" y="288"/>
                    </a:lnTo>
                    <a:lnTo>
                      <a:pt x="260" y="291"/>
                    </a:lnTo>
                    <a:lnTo>
                      <a:pt x="263" y="292"/>
                    </a:lnTo>
                    <a:lnTo>
                      <a:pt x="264" y="293"/>
                    </a:lnTo>
                    <a:lnTo>
                      <a:pt x="264" y="297"/>
                    </a:lnTo>
                    <a:lnTo>
                      <a:pt x="260" y="300"/>
                    </a:lnTo>
                    <a:lnTo>
                      <a:pt x="252" y="307"/>
                    </a:lnTo>
                    <a:lnTo>
                      <a:pt x="250" y="312"/>
                    </a:lnTo>
                    <a:lnTo>
                      <a:pt x="250" y="314"/>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4" name="Freeform 47"/>
              <p:cNvSpPr>
                <a:spLocks/>
              </p:cNvSpPr>
              <p:nvPr>
                <p:custDataLst>
                  <p:tags r:id="rId60"/>
                </p:custDataLst>
              </p:nvPr>
            </p:nvSpPr>
            <p:spPr bwMode="auto">
              <a:xfrm>
                <a:off x="7429500" y="3503613"/>
                <a:ext cx="1039813" cy="449262"/>
              </a:xfrm>
              <a:custGeom>
                <a:avLst/>
                <a:gdLst>
                  <a:gd name="T0" fmla="*/ 9 w 714"/>
                  <a:gd name="T1" fmla="*/ 248 h 308"/>
                  <a:gd name="T2" fmla="*/ 20 w 714"/>
                  <a:gd name="T3" fmla="*/ 235 h 308"/>
                  <a:gd name="T4" fmla="*/ 28 w 714"/>
                  <a:gd name="T5" fmla="*/ 217 h 308"/>
                  <a:gd name="T6" fmla="*/ 83 w 714"/>
                  <a:gd name="T7" fmla="*/ 188 h 308"/>
                  <a:gd name="T8" fmla="*/ 105 w 714"/>
                  <a:gd name="T9" fmla="*/ 164 h 308"/>
                  <a:gd name="T10" fmla="*/ 115 w 714"/>
                  <a:gd name="T11" fmla="*/ 160 h 308"/>
                  <a:gd name="T12" fmla="*/ 125 w 714"/>
                  <a:gd name="T13" fmla="*/ 152 h 308"/>
                  <a:gd name="T14" fmla="*/ 138 w 714"/>
                  <a:gd name="T15" fmla="*/ 148 h 308"/>
                  <a:gd name="T16" fmla="*/ 169 w 714"/>
                  <a:gd name="T17" fmla="*/ 136 h 308"/>
                  <a:gd name="T18" fmla="*/ 194 w 714"/>
                  <a:gd name="T19" fmla="*/ 100 h 308"/>
                  <a:gd name="T20" fmla="*/ 197 w 714"/>
                  <a:gd name="T21" fmla="*/ 80 h 308"/>
                  <a:gd name="T22" fmla="*/ 217 w 714"/>
                  <a:gd name="T23" fmla="*/ 77 h 308"/>
                  <a:gd name="T24" fmla="*/ 253 w 714"/>
                  <a:gd name="T25" fmla="*/ 74 h 308"/>
                  <a:gd name="T26" fmla="*/ 675 w 714"/>
                  <a:gd name="T27" fmla="*/ 4 h 308"/>
                  <a:gd name="T28" fmla="*/ 686 w 714"/>
                  <a:gd name="T29" fmla="*/ 12 h 308"/>
                  <a:gd name="T30" fmla="*/ 697 w 714"/>
                  <a:gd name="T31" fmla="*/ 29 h 308"/>
                  <a:gd name="T32" fmla="*/ 693 w 714"/>
                  <a:gd name="T33" fmla="*/ 33 h 308"/>
                  <a:gd name="T34" fmla="*/ 682 w 714"/>
                  <a:gd name="T35" fmla="*/ 32 h 308"/>
                  <a:gd name="T36" fmla="*/ 677 w 714"/>
                  <a:gd name="T37" fmla="*/ 35 h 308"/>
                  <a:gd name="T38" fmla="*/ 653 w 714"/>
                  <a:gd name="T39" fmla="*/ 50 h 308"/>
                  <a:gd name="T40" fmla="*/ 631 w 714"/>
                  <a:gd name="T41" fmla="*/ 67 h 308"/>
                  <a:gd name="T42" fmla="*/ 638 w 714"/>
                  <a:gd name="T43" fmla="*/ 69 h 308"/>
                  <a:gd name="T44" fmla="*/ 670 w 714"/>
                  <a:gd name="T45" fmla="*/ 55 h 308"/>
                  <a:gd name="T46" fmla="*/ 682 w 714"/>
                  <a:gd name="T47" fmla="*/ 64 h 308"/>
                  <a:gd name="T48" fmla="*/ 692 w 714"/>
                  <a:gd name="T49" fmla="*/ 68 h 308"/>
                  <a:gd name="T50" fmla="*/ 707 w 714"/>
                  <a:gd name="T51" fmla="*/ 56 h 308"/>
                  <a:gd name="T52" fmla="*/ 714 w 714"/>
                  <a:gd name="T53" fmla="*/ 86 h 308"/>
                  <a:gd name="T54" fmla="*/ 702 w 714"/>
                  <a:gd name="T55" fmla="*/ 104 h 308"/>
                  <a:gd name="T56" fmla="*/ 686 w 714"/>
                  <a:gd name="T57" fmla="*/ 116 h 308"/>
                  <a:gd name="T58" fmla="*/ 662 w 714"/>
                  <a:gd name="T59" fmla="*/ 118 h 308"/>
                  <a:gd name="T60" fmla="*/ 656 w 714"/>
                  <a:gd name="T61" fmla="*/ 113 h 308"/>
                  <a:gd name="T62" fmla="*/ 650 w 714"/>
                  <a:gd name="T63" fmla="*/ 107 h 308"/>
                  <a:gd name="T64" fmla="*/ 648 w 714"/>
                  <a:gd name="T65" fmla="*/ 125 h 308"/>
                  <a:gd name="T66" fmla="*/ 656 w 714"/>
                  <a:gd name="T67" fmla="*/ 130 h 308"/>
                  <a:gd name="T68" fmla="*/ 660 w 714"/>
                  <a:gd name="T69" fmla="*/ 148 h 308"/>
                  <a:gd name="T70" fmla="*/ 631 w 714"/>
                  <a:gd name="T71" fmla="*/ 164 h 308"/>
                  <a:gd name="T72" fmla="*/ 630 w 714"/>
                  <a:gd name="T73" fmla="*/ 172 h 308"/>
                  <a:gd name="T74" fmla="*/ 672 w 714"/>
                  <a:gd name="T75" fmla="*/ 160 h 308"/>
                  <a:gd name="T76" fmla="*/ 683 w 714"/>
                  <a:gd name="T77" fmla="*/ 161 h 308"/>
                  <a:gd name="T78" fmla="*/ 651 w 714"/>
                  <a:gd name="T79" fmla="*/ 190 h 308"/>
                  <a:gd name="T80" fmla="*/ 615 w 714"/>
                  <a:gd name="T81" fmla="*/ 219 h 308"/>
                  <a:gd name="T82" fmla="*/ 610 w 714"/>
                  <a:gd name="T83" fmla="*/ 224 h 308"/>
                  <a:gd name="T84" fmla="*/ 576 w 714"/>
                  <a:gd name="T85" fmla="*/ 265 h 308"/>
                  <a:gd name="T86" fmla="*/ 559 w 714"/>
                  <a:gd name="T87" fmla="*/ 299 h 308"/>
                  <a:gd name="T88" fmla="*/ 412 w 714"/>
                  <a:gd name="T89" fmla="*/ 232 h 308"/>
                  <a:gd name="T90" fmla="*/ 301 w 714"/>
                  <a:gd name="T91" fmla="*/ 219 h 308"/>
                  <a:gd name="T92" fmla="*/ 291 w 714"/>
                  <a:gd name="T93" fmla="*/ 216 h 308"/>
                  <a:gd name="T94" fmla="*/ 179 w 714"/>
                  <a:gd name="T95" fmla="*/ 225 h 308"/>
                  <a:gd name="T96" fmla="*/ 154 w 714"/>
                  <a:gd name="T97" fmla="*/ 243 h 308"/>
                  <a:gd name="T98" fmla="*/ 0 w 714"/>
                  <a:gd name="T99" fmla="*/ 2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4" h="308">
                    <a:moveTo>
                      <a:pt x="0" y="272"/>
                    </a:moveTo>
                    <a:lnTo>
                      <a:pt x="2" y="248"/>
                    </a:lnTo>
                    <a:lnTo>
                      <a:pt x="9" y="248"/>
                    </a:lnTo>
                    <a:lnTo>
                      <a:pt x="13" y="248"/>
                    </a:lnTo>
                    <a:lnTo>
                      <a:pt x="19" y="241"/>
                    </a:lnTo>
                    <a:lnTo>
                      <a:pt x="20" y="235"/>
                    </a:lnTo>
                    <a:lnTo>
                      <a:pt x="19" y="231"/>
                    </a:lnTo>
                    <a:lnTo>
                      <a:pt x="22" y="225"/>
                    </a:lnTo>
                    <a:lnTo>
                      <a:pt x="28" y="217"/>
                    </a:lnTo>
                    <a:lnTo>
                      <a:pt x="45" y="210"/>
                    </a:lnTo>
                    <a:lnTo>
                      <a:pt x="64" y="205"/>
                    </a:lnTo>
                    <a:lnTo>
                      <a:pt x="83" y="188"/>
                    </a:lnTo>
                    <a:lnTo>
                      <a:pt x="91" y="185"/>
                    </a:lnTo>
                    <a:lnTo>
                      <a:pt x="102" y="174"/>
                    </a:lnTo>
                    <a:lnTo>
                      <a:pt x="105" y="164"/>
                    </a:lnTo>
                    <a:lnTo>
                      <a:pt x="107" y="164"/>
                    </a:lnTo>
                    <a:lnTo>
                      <a:pt x="112" y="164"/>
                    </a:lnTo>
                    <a:lnTo>
                      <a:pt x="115" y="160"/>
                    </a:lnTo>
                    <a:lnTo>
                      <a:pt x="117" y="157"/>
                    </a:lnTo>
                    <a:lnTo>
                      <a:pt x="123" y="151"/>
                    </a:lnTo>
                    <a:lnTo>
                      <a:pt x="125" y="152"/>
                    </a:lnTo>
                    <a:lnTo>
                      <a:pt x="131" y="155"/>
                    </a:lnTo>
                    <a:lnTo>
                      <a:pt x="137" y="152"/>
                    </a:lnTo>
                    <a:lnTo>
                      <a:pt x="138" y="148"/>
                    </a:lnTo>
                    <a:lnTo>
                      <a:pt x="149" y="140"/>
                    </a:lnTo>
                    <a:lnTo>
                      <a:pt x="156" y="137"/>
                    </a:lnTo>
                    <a:lnTo>
                      <a:pt x="169" y="136"/>
                    </a:lnTo>
                    <a:lnTo>
                      <a:pt x="182" y="113"/>
                    </a:lnTo>
                    <a:lnTo>
                      <a:pt x="193" y="107"/>
                    </a:lnTo>
                    <a:lnTo>
                      <a:pt x="194" y="100"/>
                    </a:lnTo>
                    <a:lnTo>
                      <a:pt x="196" y="94"/>
                    </a:lnTo>
                    <a:lnTo>
                      <a:pt x="195" y="86"/>
                    </a:lnTo>
                    <a:lnTo>
                      <a:pt x="197" y="80"/>
                    </a:lnTo>
                    <a:lnTo>
                      <a:pt x="197" y="77"/>
                    </a:lnTo>
                    <a:lnTo>
                      <a:pt x="219" y="73"/>
                    </a:lnTo>
                    <a:lnTo>
                      <a:pt x="217" y="77"/>
                    </a:lnTo>
                    <a:lnTo>
                      <a:pt x="240" y="75"/>
                    </a:lnTo>
                    <a:lnTo>
                      <a:pt x="249" y="72"/>
                    </a:lnTo>
                    <a:lnTo>
                      <a:pt x="253" y="74"/>
                    </a:lnTo>
                    <a:lnTo>
                      <a:pt x="468" y="39"/>
                    </a:lnTo>
                    <a:lnTo>
                      <a:pt x="672" y="0"/>
                    </a:lnTo>
                    <a:lnTo>
                      <a:pt x="675" y="4"/>
                    </a:lnTo>
                    <a:lnTo>
                      <a:pt x="677" y="7"/>
                    </a:lnTo>
                    <a:lnTo>
                      <a:pt x="682" y="10"/>
                    </a:lnTo>
                    <a:lnTo>
                      <a:pt x="686" y="12"/>
                    </a:lnTo>
                    <a:lnTo>
                      <a:pt x="690" y="16"/>
                    </a:lnTo>
                    <a:lnTo>
                      <a:pt x="693" y="20"/>
                    </a:lnTo>
                    <a:lnTo>
                      <a:pt x="697" y="29"/>
                    </a:lnTo>
                    <a:lnTo>
                      <a:pt x="695" y="32"/>
                    </a:lnTo>
                    <a:lnTo>
                      <a:pt x="696" y="33"/>
                    </a:lnTo>
                    <a:lnTo>
                      <a:pt x="693" y="33"/>
                    </a:lnTo>
                    <a:lnTo>
                      <a:pt x="692" y="30"/>
                    </a:lnTo>
                    <a:lnTo>
                      <a:pt x="686" y="32"/>
                    </a:lnTo>
                    <a:lnTo>
                      <a:pt x="682" y="32"/>
                    </a:lnTo>
                    <a:lnTo>
                      <a:pt x="678" y="30"/>
                    </a:lnTo>
                    <a:lnTo>
                      <a:pt x="674" y="31"/>
                    </a:lnTo>
                    <a:lnTo>
                      <a:pt x="677" y="35"/>
                    </a:lnTo>
                    <a:lnTo>
                      <a:pt x="676" y="37"/>
                    </a:lnTo>
                    <a:lnTo>
                      <a:pt x="657" y="46"/>
                    </a:lnTo>
                    <a:lnTo>
                      <a:pt x="653" y="50"/>
                    </a:lnTo>
                    <a:lnTo>
                      <a:pt x="646" y="57"/>
                    </a:lnTo>
                    <a:lnTo>
                      <a:pt x="634" y="59"/>
                    </a:lnTo>
                    <a:lnTo>
                      <a:pt x="631" y="67"/>
                    </a:lnTo>
                    <a:lnTo>
                      <a:pt x="631" y="69"/>
                    </a:lnTo>
                    <a:lnTo>
                      <a:pt x="634" y="70"/>
                    </a:lnTo>
                    <a:lnTo>
                      <a:pt x="638" y="69"/>
                    </a:lnTo>
                    <a:lnTo>
                      <a:pt x="650" y="63"/>
                    </a:lnTo>
                    <a:lnTo>
                      <a:pt x="663" y="60"/>
                    </a:lnTo>
                    <a:lnTo>
                      <a:pt x="670" y="55"/>
                    </a:lnTo>
                    <a:lnTo>
                      <a:pt x="682" y="56"/>
                    </a:lnTo>
                    <a:lnTo>
                      <a:pt x="684" y="57"/>
                    </a:lnTo>
                    <a:lnTo>
                      <a:pt x="682" y="64"/>
                    </a:lnTo>
                    <a:lnTo>
                      <a:pt x="684" y="68"/>
                    </a:lnTo>
                    <a:lnTo>
                      <a:pt x="687" y="70"/>
                    </a:lnTo>
                    <a:lnTo>
                      <a:pt x="692" y="68"/>
                    </a:lnTo>
                    <a:lnTo>
                      <a:pt x="694" y="64"/>
                    </a:lnTo>
                    <a:lnTo>
                      <a:pt x="701" y="56"/>
                    </a:lnTo>
                    <a:lnTo>
                      <a:pt x="707" y="56"/>
                    </a:lnTo>
                    <a:lnTo>
                      <a:pt x="711" y="65"/>
                    </a:lnTo>
                    <a:lnTo>
                      <a:pt x="713" y="81"/>
                    </a:lnTo>
                    <a:lnTo>
                      <a:pt x="714" y="86"/>
                    </a:lnTo>
                    <a:lnTo>
                      <a:pt x="714" y="89"/>
                    </a:lnTo>
                    <a:lnTo>
                      <a:pt x="704" y="97"/>
                    </a:lnTo>
                    <a:lnTo>
                      <a:pt x="702" y="104"/>
                    </a:lnTo>
                    <a:lnTo>
                      <a:pt x="700" y="108"/>
                    </a:lnTo>
                    <a:lnTo>
                      <a:pt x="692" y="114"/>
                    </a:lnTo>
                    <a:lnTo>
                      <a:pt x="686" y="116"/>
                    </a:lnTo>
                    <a:lnTo>
                      <a:pt x="680" y="120"/>
                    </a:lnTo>
                    <a:lnTo>
                      <a:pt x="666" y="120"/>
                    </a:lnTo>
                    <a:lnTo>
                      <a:pt x="662" y="118"/>
                    </a:lnTo>
                    <a:lnTo>
                      <a:pt x="660" y="120"/>
                    </a:lnTo>
                    <a:lnTo>
                      <a:pt x="658" y="120"/>
                    </a:lnTo>
                    <a:lnTo>
                      <a:pt x="656" y="113"/>
                    </a:lnTo>
                    <a:lnTo>
                      <a:pt x="656" y="110"/>
                    </a:lnTo>
                    <a:lnTo>
                      <a:pt x="654" y="108"/>
                    </a:lnTo>
                    <a:lnTo>
                      <a:pt x="650" y="107"/>
                    </a:lnTo>
                    <a:lnTo>
                      <a:pt x="648" y="109"/>
                    </a:lnTo>
                    <a:lnTo>
                      <a:pt x="650" y="121"/>
                    </a:lnTo>
                    <a:lnTo>
                      <a:pt x="648" y="125"/>
                    </a:lnTo>
                    <a:lnTo>
                      <a:pt x="646" y="124"/>
                    </a:lnTo>
                    <a:lnTo>
                      <a:pt x="650" y="129"/>
                    </a:lnTo>
                    <a:lnTo>
                      <a:pt x="656" y="130"/>
                    </a:lnTo>
                    <a:lnTo>
                      <a:pt x="662" y="136"/>
                    </a:lnTo>
                    <a:lnTo>
                      <a:pt x="658" y="144"/>
                    </a:lnTo>
                    <a:lnTo>
                      <a:pt x="660" y="148"/>
                    </a:lnTo>
                    <a:lnTo>
                      <a:pt x="645" y="167"/>
                    </a:lnTo>
                    <a:lnTo>
                      <a:pt x="640" y="168"/>
                    </a:lnTo>
                    <a:lnTo>
                      <a:pt x="631" y="164"/>
                    </a:lnTo>
                    <a:lnTo>
                      <a:pt x="625" y="164"/>
                    </a:lnTo>
                    <a:lnTo>
                      <a:pt x="624" y="168"/>
                    </a:lnTo>
                    <a:lnTo>
                      <a:pt x="630" y="172"/>
                    </a:lnTo>
                    <a:lnTo>
                      <a:pt x="646" y="171"/>
                    </a:lnTo>
                    <a:lnTo>
                      <a:pt x="657" y="168"/>
                    </a:lnTo>
                    <a:lnTo>
                      <a:pt x="672" y="160"/>
                    </a:lnTo>
                    <a:lnTo>
                      <a:pt x="674" y="155"/>
                    </a:lnTo>
                    <a:lnTo>
                      <a:pt x="678" y="156"/>
                    </a:lnTo>
                    <a:lnTo>
                      <a:pt x="683" y="161"/>
                    </a:lnTo>
                    <a:lnTo>
                      <a:pt x="678" y="174"/>
                    </a:lnTo>
                    <a:lnTo>
                      <a:pt x="666" y="188"/>
                    </a:lnTo>
                    <a:lnTo>
                      <a:pt x="651" y="190"/>
                    </a:lnTo>
                    <a:lnTo>
                      <a:pt x="646" y="193"/>
                    </a:lnTo>
                    <a:lnTo>
                      <a:pt x="629" y="196"/>
                    </a:lnTo>
                    <a:lnTo>
                      <a:pt x="615" y="219"/>
                    </a:lnTo>
                    <a:lnTo>
                      <a:pt x="609" y="220"/>
                    </a:lnTo>
                    <a:lnTo>
                      <a:pt x="609" y="223"/>
                    </a:lnTo>
                    <a:lnTo>
                      <a:pt x="610" y="224"/>
                    </a:lnTo>
                    <a:lnTo>
                      <a:pt x="594" y="234"/>
                    </a:lnTo>
                    <a:lnTo>
                      <a:pt x="585" y="245"/>
                    </a:lnTo>
                    <a:lnTo>
                      <a:pt x="576" y="265"/>
                    </a:lnTo>
                    <a:lnTo>
                      <a:pt x="571" y="289"/>
                    </a:lnTo>
                    <a:lnTo>
                      <a:pt x="567" y="296"/>
                    </a:lnTo>
                    <a:lnTo>
                      <a:pt x="559" y="299"/>
                    </a:lnTo>
                    <a:lnTo>
                      <a:pt x="526" y="305"/>
                    </a:lnTo>
                    <a:lnTo>
                      <a:pt x="522" y="308"/>
                    </a:lnTo>
                    <a:lnTo>
                      <a:pt x="412" y="232"/>
                    </a:lnTo>
                    <a:lnTo>
                      <a:pt x="319" y="244"/>
                    </a:lnTo>
                    <a:lnTo>
                      <a:pt x="317" y="232"/>
                    </a:lnTo>
                    <a:lnTo>
                      <a:pt x="301" y="219"/>
                    </a:lnTo>
                    <a:lnTo>
                      <a:pt x="293" y="223"/>
                    </a:lnTo>
                    <a:lnTo>
                      <a:pt x="289" y="219"/>
                    </a:lnTo>
                    <a:lnTo>
                      <a:pt x="291" y="216"/>
                    </a:lnTo>
                    <a:lnTo>
                      <a:pt x="290" y="212"/>
                    </a:lnTo>
                    <a:lnTo>
                      <a:pt x="182" y="225"/>
                    </a:lnTo>
                    <a:lnTo>
                      <a:pt x="179" y="225"/>
                    </a:lnTo>
                    <a:lnTo>
                      <a:pt x="177" y="228"/>
                    </a:lnTo>
                    <a:lnTo>
                      <a:pt x="155" y="238"/>
                    </a:lnTo>
                    <a:lnTo>
                      <a:pt x="154" y="243"/>
                    </a:lnTo>
                    <a:lnTo>
                      <a:pt x="147" y="243"/>
                    </a:lnTo>
                    <a:lnTo>
                      <a:pt x="123" y="255"/>
                    </a:lnTo>
                    <a:lnTo>
                      <a:pt x="0" y="272"/>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5" name="Freeform 48"/>
              <p:cNvSpPr>
                <a:spLocks/>
              </p:cNvSpPr>
              <p:nvPr>
                <p:custDataLst>
                  <p:tags r:id="rId61"/>
                </p:custDataLst>
              </p:nvPr>
            </p:nvSpPr>
            <p:spPr bwMode="auto">
              <a:xfrm>
                <a:off x="7600950" y="2997200"/>
                <a:ext cx="533400" cy="523875"/>
              </a:xfrm>
              <a:custGeom>
                <a:avLst/>
                <a:gdLst>
                  <a:gd name="T0" fmla="*/ 122 w 366"/>
                  <a:gd name="T1" fmla="*/ 0 h 360"/>
                  <a:gd name="T2" fmla="*/ 120 w 366"/>
                  <a:gd name="T3" fmla="*/ 15 h 360"/>
                  <a:gd name="T4" fmla="*/ 124 w 366"/>
                  <a:gd name="T5" fmla="*/ 32 h 360"/>
                  <a:gd name="T6" fmla="*/ 115 w 366"/>
                  <a:gd name="T7" fmla="*/ 77 h 360"/>
                  <a:gd name="T8" fmla="*/ 117 w 366"/>
                  <a:gd name="T9" fmla="*/ 91 h 360"/>
                  <a:gd name="T10" fmla="*/ 109 w 366"/>
                  <a:gd name="T11" fmla="*/ 111 h 360"/>
                  <a:gd name="T12" fmla="*/ 90 w 366"/>
                  <a:gd name="T13" fmla="*/ 130 h 360"/>
                  <a:gd name="T14" fmla="*/ 80 w 366"/>
                  <a:gd name="T15" fmla="*/ 136 h 360"/>
                  <a:gd name="T16" fmla="*/ 67 w 366"/>
                  <a:gd name="T17" fmla="*/ 142 h 360"/>
                  <a:gd name="T18" fmla="*/ 59 w 366"/>
                  <a:gd name="T19" fmla="*/ 152 h 360"/>
                  <a:gd name="T20" fmla="*/ 55 w 366"/>
                  <a:gd name="T21" fmla="*/ 183 h 360"/>
                  <a:gd name="T22" fmla="*/ 39 w 366"/>
                  <a:gd name="T23" fmla="*/ 181 h 360"/>
                  <a:gd name="T24" fmla="*/ 24 w 366"/>
                  <a:gd name="T25" fmla="*/ 205 h 360"/>
                  <a:gd name="T26" fmla="*/ 24 w 366"/>
                  <a:gd name="T27" fmla="*/ 228 h 360"/>
                  <a:gd name="T28" fmla="*/ 11 w 366"/>
                  <a:gd name="T29" fmla="*/ 246 h 360"/>
                  <a:gd name="T30" fmla="*/ 3 w 366"/>
                  <a:gd name="T31" fmla="*/ 260 h 360"/>
                  <a:gd name="T32" fmla="*/ 2 w 366"/>
                  <a:gd name="T33" fmla="*/ 276 h 360"/>
                  <a:gd name="T34" fmla="*/ 20 w 366"/>
                  <a:gd name="T35" fmla="*/ 303 h 360"/>
                  <a:gd name="T36" fmla="*/ 33 w 366"/>
                  <a:gd name="T37" fmla="*/ 320 h 360"/>
                  <a:gd name="T38" fmla="*/ 45 w 366"/>
                  <a:gd name="T39" fmla="*/ 324 h 360"/>
                  <a:gd name="T40" fmla="*/ 50 w 366"/>
                  <a:gd name="T41" fmla="*/ 327 h 360"/>
                  <a:gd name="T42" fmla="*/ 61 w 366"/>
                  <a:gd name="T43" fmla="*/ 331 h 360"/>
                  <a:gd name="T44" fmla="*/ 61 w 366"/>
                  <a:gd name="T45" fmla="*/ 341 h 360"/>
                  <a:gd name="T46" fmla="*/ 91 w 366"/>
                  <a:gd name="T47" fmla="*/ 360 h 360"/>
                  <a:gd name="T48" fmla="*/ 109 w 366"/>
                  <a:gd name="T49" fmla="*/ 352 h 360"/>
                  <a:gd name="T50" fmla="*/ 116 w 366"/>
                  <a:gd name="T51" fmla="*/ 344 h 360"/>
                  <a:gd name="T52" fmla="*/ 127 w 366"/>
                  <a:gd name="T53" fmla="*/ 352 h 360"/>
                  <a:gd name="T54" fmla="*/ 153 w 366"/>
                  <a:gd name="T55" fmla="*/ 342 h 360"/>
                  <a:gd name="T56" fmla="*/ 159 w 366"/>
                  <a:gd name="T57" fmla="*/ 329 h 360"/>
                  <a:gd name="T58" fmla="*/ 179 w 366"/>
                  <a:gd name="T59" fmla="*/ 319 h 360"/>
                  <a:gd name="T60" fmla="*/ 199 w 366"/>
                  <a:gd name="T61" fmla="*/ 304 h 360"/>
                  <a:gd name="T62" fmla="*/ 196 w 366"/>
                  <a:gd name="T63" fmla="*/ 285 h 360"/>
                  <a:gd name="T64" fmla="*/ 227 w 366"/>
                  <a:gd name="T65" fmla="*/ 193 h 360"/>
                  <a:gd name="T66" fmla="*/ 240 w 366"/>
                  <a:gd name="T67" fmla="*/ 199 h 360"/>
                  <a:gd name="T68" fmla="*/ 247 w 366"/>
                  <a:gd name="T69" fmla="*/ 208 h 360"/>
                  <a:gd name="T70" fmla="*/ 264 w 366"/>
                  <a:gd name="T71" fmla="*/ 194 h 360"/>
                  <a:gd name="T72" fmla="*/ 276 w 366"/>
                  <a:gd name="T73" fmla="*/ 160 h 360"/>
                  <a:gd name="T74" fmla="*/ 292 w 366"/>
                  <a:gd name="T75" fmla="*/ 149 h 360"/>
                  <a:gd name="T76" fmla="*/ 305 w 366"/>
                  <a:gd name="T77" fmla="*/ 139 h 360"/>
                  <a:gd name="T78" fmla="*/ 314 w 366"/>
                  <a:gd name="T79" fmla="*/ 122 h 360"/>
                  <a:gd name="T80" fmla="*/ 312 w 366"/>
                  <a:gd name="T81" fmla="*/ 116 h 360"/>
                  <a:gd name="T82" fmla="*/ 315 w 366"/>
                  <a:gd name="T83" fmla="*/ 92 h 360"/>
                  <a:gd name="T84" fmla="*/ 355 w 366"/>
                  <a:gd name="T85" fmla="*/ 113 h 360"/>
                  <a:gd name="T86" fmla="*/ 362 w 366"/>
                  <a:gd name="T87" fmla="*/ 113 h 360"/>
                  <a:gd name="T88" fmla="*/ 357 w 366"/>
                  <a:gd name="T89" fmla="*/ 75 h 360"/>
                  <a:gd name="T90" fmla="*/ 350 w 366"/>
                  <a:gd name="T91" fmla="*/ 65 h 360"/>
                  <a:gd name="T92" fmla="*/ 337 w 366"/>
                  <a:gd name="T93" fmla="*/ 68 h 360"/>
                  <a:gd name="T94" fmla="*/ 306 w 366"/>
                  <a:gd name="T95" fmla="*/ 73 h 360"/>
                  <a:gd name="T96" fmla="*/ 292 w 366"/>
                  <a:gd name="T97" fmla="*/ 84 h 360"/>
                  <a:gd name="T98" fmla="*/ 279 w 366"/>
                  <a:gd name="T99" fmla="*/ 76 h 360"/>
                  <a:gd name="T100" fmla="*/ 268 w 366"/>
                  <a:gd name="T101" fmla="*/ 89 h 360"/>
                  <a:gd name="T102" fmla="*/ 255 w 366"/>
                  <a:gd name="T103" fmla="*/ 100 h 360"/>
                  <a:gd name="T104" fmla="*/ 235 w 366"/>
                  <a:gd name="T105" fmla="*/ 121 h 360"/>
                  <a:gd name="T106" fmla="*/ 219 w 366"/>
                  <a:gd name="T107" fmla="*/ 76 h 360"/>
                  <a:gd name="T108" fmla="*/ 124 w 366"/>
                  <a:gd name="T10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360">
                    <a:moveTo>
                      <a:pt x="124" y="0"/>
                    </a:moveTo>
                    <a:lnTo>
                      <a:pt x="122" y="0"/>
                    </a:lnTo>
                    <a:lnTo>
                      <a:pt x="116" y="4"/>
                    </a:lnTo>
                    <a:lnTo>
                      <a:pt x="120" y="15"/>
                    </a:lnTo>
                    <a:lnTo>
                      <a:pt x="109" y="24"/>
                    </a:lnTo>
                    <a:lnTo>
                      <a:pt x="124" y="32"/>
                    </a:lnTo>
                    <a:lnTo>
                      <a:pt x="119" y="68"/>
                    </a:lnTo>
                    <a:lnTo>
                      <a:pt x="115" y="77"/>
                    </a:lnTo>
                    <a:lnTo>
                      <a:pt x="115" y="86"/>
                    </a:lnTo>
                    <a:lnTo>
                      <a:pt x="117" y="91"/>
                    </a:lnTo>
                    <a:lnTo>
                      <a:pt x="118" y="103"/>
                    </a:lnTo>
                    <a:lnTo>
                      <a:pt x="109" y="111"/>
                    </a:lnTo>
                    <a:lnTo>
                      <a:pt x="105" y="112"/>
                    </a:lnTo>
                    <a:lnTo>
                      <a:pt x="90" y="130"/>
                    </a:lnTo>
                    <a:lnTo>
                      <a:pt x="90" y="134"/>
                    </a:lnTo>
                    <a:lnTo>
                      <a:pt x="80" y="136"/>
                    </a:lnTo>
                    <a:lnTo>
                      <a:pt x="74" y="135"/>
                    </a:lnTo>
                    <a:lnTo>
                      <a:pt x="67" y="142"/>
                    </a:lnTo>
                    <a:lnTo>
                      <a:pt x="67" y="146"/>
                    </a:lnTo>
                    <a:lnTo>
                      <a:pt x="59" y="152"/>
                    </a:lnTo>
                    <a:lnTo>
                      <a:pt x="51" y="170"/>
                    </a:lnTo>
                    <a:lnTo>
                      <a:pt x="55" y="183"/>
                    </a:lnTo>
                    <a:lnTo>
                      <a:pt x="45" y="193"/>
                    </a:lnTo>
                    <a:lnTo>
                      <a:pt x="39" y="181"/>
                    </a:lnTo>
                    <a:lnTo>
                      <a:pt x="32" y="181"/>
                    </a:lnTo>
                    <a:lnTo>
                      <a:pt x="24" y="205"/>
                    </a:lnTo>
                    <a:lnTo>
                      <a:pt x="26" y="217"/>
                    </a:lnTo>
                    <a:lnTo>
                      <a:pt x="24" y="228"/>
                    </a:lnTo>
                    <a:lnTo>
                      <a:pt x="19" y="232"/>
                    </a:lnTo>
                    <a:lnTo>
                      <a:pt x="11" y="246"/>
                    </a:lnTo>
                    <a:lnTo>
                      <a:pt x="0" y="247"/>
                    </a:lnTo>
                    <a:lnTo>
                      <a:pt x="3" y="260"/>
                    </a:lnTo>
                    <a:lnTo>
                      <a:pt x="3" y="269"/>
                    </a:lnTo>
                    <a:lnTo>
                      <a:pt x="2" y="276"/>
                    </a:lnTo>
                    <a:lnTo>
                      <a:pt x="3" y="282"/>
                    </a:lnTo>
                    <a:lnTo>
                      <a:pt x="20" y="303"/>
                    </a:lnTo>
                    <a:lnTo>
                      <a:pt x="31" y="319"/>
                    </a:lnTo>
                    <a:lnTo>
                      <a:pt x="33" y="320"/>
                    </a:lnTo>
                    <a:lnTo>
                      <a:pt x="37" y="320"/>
                    </a:lnTo>
                    <a:lnTo>
                      <a:pt x="45" y="324"/>
                    </a:lnTo>
                    <a:lnTo>
                      <a:pt x="47" y="327"/>
                    </a:lnTo>
                    <a:lnTo>
                      <a:pt x="50" y="327"/>
                    </a:lnTo>
                    <a:lnTo>
                      <a:pt x="55" y="331"/>
                    </a:lnTo>
                    <a:lnTo>
                      <a:pt x="61" y="331"/>
                    </a:lnTo>
                    <a:lnTo>
                      <a:pt x="64" y="333"/>
                    </a:lnTo>
                    <a:lnTo>
                      <a:pt x="61" y="341"/>
                    </a:lnTo>
                    <a:lnTo>
                      <a:pt x="74" y="353"/>
                    </a:lnTo>
                    <a:lnTo>
                      <a:pt x="91" y="360"/>
                    </a:lnTo>
                    <a:lnTo>
                      <a:pt x="99" y="360"/>
                    </a:lnTo>
                    <a:lnTo>
                      <a:pt x="109" y="352"/>
                    </a:lnTo>
                    <a:lnTo>
                      <a:pt x="110" y="347"/>
                    </a:lnTo>
                    <a:lnTo>
                      <a:pt x="116" y="344"/>
                    </a:lnTo>
                    <a:lnTo>
                      <a:pt x="123" y="349"/>
                    </a:lnTo>
                    <a:lnTo>
                      <a:pt x="127" y="352"/>
                    </a:lnTo>
                    <a:lnTo>
                      <a:pt x="133" y="350"/>
                    </a:lnTo>
                    <a:lnTo>
                      <a:pt x="153" y="342"/>
                    </a:lnTo>
                    <a:lnTo>
                      <a:pt x="156" y="329"/>
                    </a:lnTo>
                    <a:lnTo>
                      <a:pt x="159" y="329"/>
                    </a:lnTo>
                    <a:lnTo>
                      <a:pt x="163" y="333"/>
                    </a:lnTo>
                    <a:lnTo>
                      <a:pt x="179" y="319"/>
                    </a:lnTo>
                    <a:lnTo>
                      <a:pt x="185" y="322"/>
                    </a:lnTo>
                    <a:lnTo>
                      <a:pt x="199" y="304"/>
                    </a:lnTo>
                    <a:lnTo>
                      <a:pt x="195" y="297"/>
                    </a:lnTo>
                    <a:lnTo>
                      <a:pt x="196" y="285"/>
                    </a:lnTo>
                    <a:lnTo>
                      <a:pt x="210" y="260"/>
                    </a:lnTo>
                    <a:lnTo>
                      <a:pt x="227" y="193"/>
                    </a:lnTo>
                    <a:lnTo>
                      <a:pt x="231" y="192"/>
                    </a:lnTo>
                    <a:lnTo>
                      <a:pt x="240" y="199"/>
                    </a:lnTo>
                    <a:lnTo>
                      <a:pt x="242" y="203"/>
                    </a:lnTo>
                    <a:lnTo>
                      <a:pt x="247" y="208"/>
                    </a:lnTo>
                    <a:lnTo>
                      <a:pt x="257" y="206"/>
                    </a:lnTo>
                    <a:lnTo>
                      <a:pt x="264" y="194"/>
                    </a:lnTo>
                    <a:lnTo>
                      <a:pt x="271" y="169"/>
                    </a:lnTo>
                    <a:lnTo>
                      <a:pt x="276" y="160"/>
                    </a:lnTo>
                    <a:lnTo>
                      <a:pt x="286" y="164"/>
                    </a:lnTo>
                    <a:lnTo>
                      <a:pt x="292" y="149"/>
                    </a:lnTo>
                    <a:lnTo>
                      <a:pt x="299" y="147"/>
                    </a:lnTo>
                    <a:lnTo>
                      <a:pt x="305" y="139"/>
                    </a:lnTo>
                    <a:lnTo>
                      <a:pt x="310" y="125"/>
                    </a:lnTo>
                    <a:lnTo>
                      <a:pt x="314" y="122"/>
                    </a:lnTo>
                    <a:lnTo>
                      <a:pt x="315" y="119"/>
                    </a:lnTo>
                    <a:lnTo>
                      <a:pt x="312" y="116"/>
                    </a:lnTo>
                    <a:lnTo>
                      <a:pt x="313" y="96"/>
                    </a:lnTo>
                    <a:lnTo>
                      <a:pt x="315" y="92"/>
                    </a:lnTo>
                    <a:lnTo>
                      <a:pt x="318" y="90"/>
                    </a:lnTo>
                    <a:lnTo>
                      <a:pt x="355" y="113"/>
                    </a:lnTo>
                    <a:lnTo>
                      <a:pt x="360" y="115"/>
                    </a:lnTo>
                    <a:lnTo>
                      <a:pt x="362" y="113"/>
                    </a:lnTo>
                    <a:lnTo>
                      <a:pt x="366" y="93"/>
                    </a:lnTo>
                    <a:lnTo>
                      <a:pt x="357" y="75"/>
                    </a:lnTo>
                    <a:lnTo>
                      <a:pt x="353" y="74"/>
                    </a:lnTo>
                    <a:lnTo>
                      <a:pt x="350" y="65"/>
                    </a:lnTo>
                    <a:lnTo>
                      <a:pt x="344" y="68"/>
                    </a:lnTo>
                    <a:lnTo>
                      <a:pt x="337" y="68"/>
                    </a:lnTo>
                    <a:lnTo>
                      <a:pt x="332" y="64"/>
                    </a:lnTo>
                    <a:lnTo>
                      <a:pt x="306" y="73"/>
                    </a:lnTo>
                    <a:lnTo>
                      <a:pt x="304" y="80"/>
                    </a:lnTo>
                    <a:lnTo>
                      <a:pt x="292" y="84"/>
                    </a:lnTo>
                    <a:lnTo>
                      <a:pt x="283" y="81"/>
                    </a:lnTo>
                    <a:lnTo>
                      <a:pt x="279" y="76"/>
                    </a:lnTo>
                    <a:lnTo>
                      <a:pt x="274" y="87"/>
                    </a:lnTo>
                    <a:lnTo>
                      <a:pt x="268" y="89"/>
                    </a:lnTo>
                    <a:lnTo>
                      <a:pt x="263" y="99"/>
                    </a:lnTo>
                    <a:lnTo>
                      <a:pt x="255" y="100"/>
                    </a:lnTo>
                    <a:lnTo>
                      <a:pt x="239" y="119"/>
                    </a:lnTo>
                    <a:lnTo>
                      <a:pt x="235" y="121"/>
                    </a:lnTo>
                    <a:lnTo>
                      <a:pt x="231" y="128"/>
                    </a:lnTo>
                    <a:lnTo>
                      <a:pt x="219" y="76"/>
                    </a:lnTo>
                    <a:lnTo>
                      <a:pt x="139" y="91"/>
                    </a:lnTo>
                    <a:lnTo>
                      <a:pt x="124"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6" name="Freeform 49"/>
              <p:cNvSpPr>
                <a:spLocks/>
              </p:cNvSpPr>
              <p:nvPr>
                <p:custDataLst>
                  <p:tags r:id="rId62"/>
                </p:custDataLst>
              </p:nvPr>
            </p:nvSpPr>
            <p:spPr bwMode="auto">
              <a:xfrm>
                <a:off x="7286625" y="2800350"/>
                <a:ext cx="495300" cy="557213"/>
              </a:xfrm>
              <a:custGeom>
                <a:avLst/>
                <a:gdLst>
                  <a:gd name="T0" fmla="*/ 31 w 340"/>
                  <a:gd name="T1" fmla="*/ 334 h 382"/>
                  <a:gd name="T2" fmla="*/ 45 w 340"/>
                  <a:gd name="T3" fmla="*/ 338 h 382"/>
                  <a:gd name="T4" fmla="*/ 59 w 340"/>
                  <a:gd name="T5" fmla="*/ 333 h 382"/>
                  <a:gd name="T6" fmla="*/ 80 w 340"/>
                  <a:gd name="T7" fmla="*/ 359 h 382"/>
                  <a:gd name="T8" fmla="*/ 109 w 340"/>
                  <a:gd name="T9" fmla="*/ 363 h 382"/>
                  <a:gd name="T10" fmla="*/ 132 w 340"/>
                  <a:gd name="T11" fmla="*/ 366 h 382"/>
                  <a:gd name="T12" fmla="*/ 152 w 340"/>
                  <a:gd name="T13" fmla="*/ 371 h 382"/>
                  <a:gd name="T14" fmla="*/ 166 w 340"/>
                  <a:gd name="T15" fmla="*/ 367 h 382"/>
                  <a:gd name="T16" fmla="*/ 174 w 340"/>
                  <a:gd name="T17" fmla="*/ 359 h 382"/>
                  <a:gd name="T18" fmla="*/ 187 w 340"/>
                  <a:gd name="T19" fmla="*/ 359 h 382"/>
                  <a:gd name="T20" fmla="*/ 204 w 340"/>
                  <a:gd name="T21" fmla="*/ 372 h 382"/>
                  <a:gd name="T22" fmla="*/ 216 w 340"/>
                  <a:gd name="T23" fmla="*/ 382 h 382"/>
                  <a:gd name="T24" fmla="*/ 235 w 340"/>
                  <a:gd name="T25" fmla="*/ 367 h 382"/>
                  <a:gd name="T26" fmla="*/ 242 w 340"/>
                  <a:gd name="T27" fmla="*/ 352 h 382"/>
                  <a:gd name="T28" fmla="*/ 248 w 340"/>
                  <a:gd name="T29" fmla="*/ 316 h 382"/>
                  <a:gd name="T30" fmla="*/ 261 w 340"/>
                  <a:gd name="T31" fmla="*/ 328 h 382"/>
                  <a:gd name="T32" fmla="*/ 267 w 340"/>
                  <a:gd name="T33" fmla="*/ 305 h 382"/>
                  <a:gd name="T34" fmla="*/ 283 w 340"/>
                  <a:gd name="T35" fmla="*/ 281 h 382"/>
                  <a:gd name="T36" fmla="*/ 290 w 340"/>
                  <a:gd name="T37" fmla="*/ 270 h 382"/>
                  <a:gd name="T38" fmla="*/ 306 w 340"/>
                  <a:gd name="T39" fmla="*/ 269 h 382"/>
                  <a:gd name="T40" fmla="*/ 321 w 340"/>
                  <a:gd name="T41" fmla="*/ 247 h 382"/>
                  <a:gd name="T42" fmla="*/ 334 w 340"/>
                  <a:gd name="T43" fmla="*/ 238 h 382"/>
                  <a:gd name="T44" fmla="*/ 331 w 340"/>
                  <a:gd name="T45" fmla="*/ 221 h 382"/>
                  <a:gd name="T46" fmla="*/ 335 w 340"/>
                  <a:gd name="T47" fmla="*/ 203 h 382"/>
                  <a:gd name="T48" fmla="*/ 325 w 340"/>
                  <a:gd name="T49" fmla="*/ 159 h 382"/>
                  <a:gd name="T50" fmla="*/ 332 w 340"/>
                  <a:gd name="T51" fmla="*/ 139 h 382"/>
                  <a:gd name="T52" fmla="*/ 340 w 340"/>
                  <a:gd name="T53" fmla="*/ 135 h 382"/>
                  <a:gd name="T54" fmla="*/ 278 w 340"/>
                  <a:gd name="T55" fmla="*/ 19 h 382"/>
                  <a:gd name="T56" fmla="*/ 255 w 340"/>
                  <a:gd name="T57" fmla="*/ 35 h 382"/>
                  <a:gd name="T58" fmla="*/ 226 w 340"/>
                  <a:gd name="T59" fmla="*/ 64 h 382"/>
                  <a:gd name="T60" fmla="*/ 207 w 340"/>
                  <a:gd name="T61" fmla="*/ 63 h 382"/>
                  <a:gd name="T62" fmla="*/ 181 w 340"/>
                  <a:gd name="T63" fmla="*/ 81 h 382"/>
                  <a:gd name="T64" fmla="*/ 159 w 340"/>
                  <a:gd name="T65" fmla="*/ 75 h 382"/>
                  <a:gd name="T66" fmla="*/ 150 w 340"/>
                  <a:gd name="T67" fmla="*/ 75 h 382"/>
                  <a:gd name="T68" fmla="*/ 151 w 340"/>
                  <a:gd name="T69" fmla="*/ 68 h 382"/>
                  <a:gd name="T70" fmla="*/ 115 w 340"/>
                  <a:gd name="T71" fmla="*/ 59 h 382"/>
                  <a:gd name="T72" fmla="*/ 99 w 340"/>
                  <a:gd name="T73" fmla="*/ 59 h 382"/>
                  <a:gd name="T74" fmla="*/ 0 w 340"/>
                  <a:gd name="T75" fmla="*/ 6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0" h="382">
                    <a:moveTo>
                      <a:pt x="0" y="68"/>
                    </a:moveTo>
                    <a:lnTo>
                      <a:pt x="31" y="334"/>
                    </a:lnTo>
                    <a:lnTo>
                      <a:pt x="37" y="334"/>
                    </a:lnTo>
                    <a:lnTo>
                      <a:pt x="45" y="338"/>
                    </a:lnTo>
                    <a:lnTo>
                      <a:pt x="50" y="338"/>
                    </a:lnTo>
                    <a:lnTo>
                      <a:pt x="59" y="333"/>
                    </a:lnTo>
                    <a:lnTo>
                      <a:pt x="75" y="345"/>
                    </a:lnTo>
                    <a:lnTo>
                      <a:pt x="80" y="359"/>
                    </a:lnTo>
                    <a:lnTo>
                      <a:pt x="92" y="364"/>
                    </a:lnTo>
                    <a:lnTo>
                      <a:pt x="109" y="363"/>
                    </a:lnTo>
                    <a:lnTo>
                      <a:pt x="126" y="375"/>
                    </a:lnTo>
                    <a:lnTo>
                      <a:pt x="132" y="366"/>
                    </a:lnTo>
                    <a:lnTo>
                      <a:pt x="138" y="365"/>
                    </a:lnTo>
                    <a:lnTo>
                      <a:pt x="152" y="371"/>
                    </a:lnTo>
                    <a:lnTo>
                      <a:pt x="164" y="369"/>
                    </a:lnTo>
                    <a:lnTo>
                      <a:pt x="166" y="367"/>
                    </a:lnTo>
                    <a:lnTo>
                      <a:pt x="171" y="363"/>
                    </a:lnTo>
                    <a:lnTo>
                      <a:pt x="174" y="359"/>
                    </a:lnTo>
                    <a:lnTo>
                      <a:pt x="183" y="352"/>
                    </a:lnTo>
                    <a:lnTo>
                      <a:pt x="187" y="359"/>
                    </a:lnTo>
                    <a:lnTo>
                      <a:pt x="195" y="370"/>
                    </a:lnTo>
                    <a:lnTo>
                      <a:pt x="204" y="372"/>
                    </a:lnTo>
                    <a:lnTo>
                      <a:pt x="213" y="379"/>
                    </a:lnTo>
                    <a:lnTo>
                      <a:pt x="216" y="382"/>
                    </a:lnTo>
                    <a:lnTo>
                      <a:pt x="227" y="381"/>
                    </a:lnTo>
                    <a:lnTo>
                      <a:pt x="235" y="367"/>
                    </a:lnTo>
                    <a:lnTo>
                      <a:pt x="240" y="363"/>
                    </a:lnTo>
                    <a:lnTo>
                      <a:pt x="242" y="352"/>
                    </a:lnTo>
                    <a:lnTo>
                      <a:pt x="240" y="340"/>
                    </a:lnTo>
                    <a:lnTo>
                      <a:pt x="248" y="316"/>
                    </a:lnTo>
                    <a:lnTo>
                      <a:pt x="255" y="316"/>
                    </a:lnTo>
                    <a:lnTo>
                      <a:pt x="261" y="328"/>
                    </a:lnTo>
                    <a:lnTo>
                      <a:pt x="271" y="318"/>
                    </a:lnTo>
                    <a:lnTo>
                      <a:pt x="267" y="305"/>
                    </a:lnTo>
                    <a:lnTo>
                      <a:pt x="275" y="287"/>
                    </a:lnTo>
                    <a:lnTo>
                      <a:pt x="283" y="281"/>
                    </a:lnTo>
                    <a:lnTo>
                      <a:pt x="283" y="277"/>
                    </a:lnTo>
                    <a:lnTo>
                      <a:pt x="290" y="270"/>
                    </a:lnTo>
                    <a:lnTo>
                      <a:pt x="296" y="271"/>
                    </a:lnTo>
                    <a:lnTo>
                      <a:pt x="306" y="269"/>
                    </a:lnTo>
                    <a:lnTo>
                      <a:pt x="306" y="265"/>
                    </a:lnTo>
                    <a:lnTo>
                      <a:pt x="321" y="247"/>
                    </a:lnTo>
                    <a:lnTo>
                      <a:pt x="325" y="246"/>
                    </a:lnTo>
                    <a:lnTo>
                      <a:pt x="334" y="238"/>
                    </a:lnTo>
                    <a:lnTo>
                      <a:pt x="333" y="226"/>
                    </a:lnTo>
                    <a:lnTo>
                      <a:pt x="331" y="221"/>
                    </a:lnTo>
                    <a:lnTo>
                      <a:pt x="331" y="212"/>
                    </a:lnTo>
                    <a:lnTo>
                      <a:pt x="335" y="203"/>
                    </a:lnTo>
                    <a:lnTo>
                      <a:pt x="340" y="167"/>
                    </a:lnTo>
                    <a:lnTo>
                      <a:pt x="325" y="159"/>
                    </a:lnTo>
                    <a:lnTo>
                      <a:pt x="336" y="150"/>
                    </a:lnTo>
                    <a:lnTo>
                      <a:pt x="332" y="139"/>
                    </a:lnTo>
                    <a:lnTo>
                      <a:pt x="338" y="135"/>
                    </a:lnTo>
                    <a:lnTo>
                      <a:pt x="340" y="135"/>
                    </a:lnTo>
                    <a:lnTo>
                      <a:pt x="316" y="0"/>
                    </a:lnTo>
                    <a:lnTo>
                      <a:pt x="278" y="19"/>
                    </a:lnTo>
                    <a:lnTo>
                      <a:pt x="261" y="30"/>
                    </a:lnTo>
                    <a:lnTo>
                      <a:pt x="255" y="35"/>
                    </a:lnTo>
                    <a:lnTo>
                      <a:pt x="232" y="60"/>
                    </a:lnTo>
                    <a:lnTo>
                      <a:pt x="226" y="64"/>
                    </a:lnTo>
                    <a:lnTo>
                      <a:pt x="219" y="63"/>
                    </a:lnTo>
                    <a:lnTo>
                      <a:pt x="207" y="63"/>
                    </a:lnTo>
                    <a:lnTo>
                      <a:pt x="199" y="65"/>
                    </a:lnTo>
                    <a:lnTo>
                      <a:pt x="181" y="81"/>
                    </a:lnTo>
                    <a:lnTo>
                      <a:pt x="174" y="79"/>
                    </a:lnTo>
                    <a:lnTo>
                      <a:pt x="159" y="75"/>
                    </a:lnTo>
                    <a:lnTo>
                      <a:pt x="155" y="77"/>
                    </a:lnTo>
                    <a:lnTo>
                      <a:pt x="150" y="75"/>
                    </a:lnTo>
                    <a:lnTo>
                      <a:pt x="154" y="69"/>
                    </a:lnTo>
                    <a:lnTo>
                      <a:pt x="151" y="68"/>
                    </a:lnTo>
                    <a:lnTo>
                      <a:pt x="139" y="67"/>
                    </a:lnTo>
                    <a:lnTo>
                      <a:pt x="115" y="59"/>
                    </a:lnTo>
                    <a:lnTo>
                      <a:pt x="111" y="57"/>
                    </a:lnTo>
                    <a:lnTo>
                      <a:pt x="99" y="59"/>
                    </a:lnTo>
                    <a:lnTo>
                      <a:pt x="99" y="55"/>
                    </a:lnTo>
                    <a:lnTo>
                      <a:pt x="0" y="68"/>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7" name="Freeform 50"/>
              <p:cNvSpPr>
                <a:spLocks/>
              </p:cNvSpPr>
              <p:nvPr>
                <p:custDataLst>
                  <p:tags r:id="rId63"/>
                </p:custDataLst>
              </p:nvPr>
            </p:nvSpPr>
            <p:spPr bwMode="auto">
              <a:xfrm>
                <a:off x="7920038" y="3028950"/>
                <a:ext cx="542925" cy="260350"/>
              </a:xfrm>
              <a:custGeom>
                <a:avLst/>
                <a:gdLst>
                  <a:gd name="T0" fmla="*/ 215 w 373"/>
                  <a:gd name="T1" fmla="*/ 12 h 178"/>
                  <a:gd name="T2" fmla="*/ 12 w 373"/>
                  <a:gd name="T3" fmla="*/ 106 h 178"/>
                  <a:gd name="T4" fmla="*/ 20 w 373"/>
                  <a:gd name="T5" fmla="*/ 97 h 178"/>
                  <a:gd name="T6" fmla="*/ 44 w 373"/>
                  <a:gd name="T7" fmla="*/ 77 h 178"/>
                  <a:gd name="T8" fmla="*/ 55 w 373"/>
                  <a:gd name="T9" fmla="*/ 65 h 178"/>
                  <a:gd name="T10" fmla="*/ 64 w 373"/>
                  <a:gd name="T11" fmla="*/ 59 h 178"/>
                  <a:gd name="T12" fmla="*/ 85 w 373"/>
                  <a:gd name="T13" fmla="*/ 58 h 178"/>
                  <a:gd name="T14" fmla="*/ 113 w 373"/>
                  <a:gd name="T15" fmla="*/ 42 h 178"/>
                  <a:gd name="T16" fmla="*/ 125 w 373"/>
                  <a:gd name="T17" fmla="*/ 46 h 178"/>
                  <a:gd name="T18" fmla="*/ 134 w 373"/>
                  <a:gd name="T19" fmla="*/ 52 h 178"/>
                  <a:gd name="T20" fmla="*/ 147 w 373"/>
                  <a:gd name="T21" fmla="*/ 71 h 178"/>
                  <a:gd name="T22" fmla="*/ 160 w 373"/>
                  <a:gd name="T23" fmla="*/ 74 h 178"/>
                  <a:gd name="T24" fmla="*/ 163 w 373"/>
                  <a:gd name="T25" fmla="*/ 84 h 178"/>
                  <a:gd name="T26" fmla="*/ 187 w 373"/>
                  <a:gd name="T27" fmla="*/ 94 h 178"/>
                  <a:gd name="T28" fmla="*/ 204 w 373"/>
                  <a:gd name="T29" fmla="*/ 105 h 178"/>
                  <a:gd name="T30" fmla="*/ 209 w 373"/>
                  <a:gd name="T31" fmla="*/ 118 h 178"/>
                  <a:gd name="T32" fmla="*/ 193 w 373"/>
                  <a:gd name="T33" fmla="*/ 152 h 178"/>
                  <a:gd name="T34" fmla="*/ 207 w 373"/>
                  <a:gd name="T35" fmla="*/ 164 h 178"/>
                  <a:gd name="T36" fmla="*/ 225 w 373"/>
                  <a:gd name="T37" fmla="*/ 167 h 178"/>
                  <a:gd name="T38" fmla="*/ 230 w 373"/>
                  <a:gd name="T39" fmla="*/ 166 h 178"/>
                  <a:gd name="T40" fmla="*/ 253 w 373"/>
                  <a:gd name="T41" fmla="*/ 165 h 178"/>
                  <a:gd name="T42" fmla="*/ 277 w 373"/>
                  <a:gd name="T43" fmla="*/ 174 h 178"/>
                  <a:gd name="T44" fmla="*/ 281 w 373"/>
                  <a:gd name="T45" fmla="*/ 170 h 178"/>
                  <a:gd name="T46" fmla="*/ 270 w 373"/>
                  <a:gd name="T47" fmla="*/ 154 h 178"/>
                  <a:gd name="T48" fmla="*/ 262 w 373"/>
                  <a:gd name="T49" fmla="*/ 151 h 178"/>
                  <a:gd name="T50" fmla="*/ 265 w 373"/>
                  <a:gd name="T51" fmla="*/ 148 h 178"/>
                  <a:gd name="T52" fmla="*/ 260 w 373"/>
                  <a:gd name="T53" fmla="*/ 141 h 178"/>
                  <a:gd name="T54" fmla="*/ 248 w 373"/>
                  <a:gd name="T55" fmla="*/ 113 h 178"/>
                  <a:gd name="T56" fmla="*/ 245 w 373"/>
                  <a:gd name="T57" fmla="*/ 95 h 178"/>
                  <a:gd name="T58" fmla="*/ 247 w 373"/>
                  <a:gd name="T59" fmla="*/ 72 h 178"/>
                  <a:gd name="T60" fmla="*/ 243 w 373"/>
                  <a:gd name="T61" fmla="*/ 64 h 178"/>
                  <a:gd name="T62" fmla="*/ 247 w 373"/>
                  <a:gd name="T63" fmla="*/ 56 h 178"/>
                  <a:gd name="T64" fmla="*/ 263 w 373"/>
                  <a:gd name="T65" fmla="*/ 39 h 178"/>
                  <a:gd name="T66" fmla="*/ 269 w 373"/>
                  <a:gd name="T67" fmla="*/ 22 h 178"/>
                  <a:gd name="T68" fmla="*/ 281 w 373"/>
                  <a:gd name="T69" fmla="*/ 28 h 178"/>
                  <a:gd name="T70" fmla="*/ 270 w 373"/>
                  <a:gd name="T71" fmla="*/ 47 h 178"/>
                  <a:gd name="T72" fmla="*/ 261 w 373"/>
                  <a:gd name="T73" fmla="*/ 62 h 178"/>
                  <a:gd name="T74" fmla="*/ 272 w 373"/>
                  <a:gd name="T75" fmla="*/ 74 h 178"/>
                  <a:gd name="T76" fmla="*/ 275 w 373"/>
                  <a:gd name="T77" fmla="*/ 96 h 178"/>
                  <a:gd name="T78" fmla="*/ 266 w 373"/>
                  <a:gd name="T79" fmla="*/ 106 h 178"/>
                  <a:gd name="T80" fmla="*/ 277 w 373"/>
                  <a:gd name="T81" fmla="*/ 114 h 178"/>
                  <a:gd name="T82" fmla="*/ 277 w 373"/>
                  <a:gd name="T83" fmla="*/ 127 h 178"/>
                  <a:gd name="T84" fmla="*/ 281 w 373"/>
                  <a:gd name="T85" fmla="*/ 143 h 178"/>
                  <a:gd name="T86" fmla="*/ 298 w 373"/>
                  <a:gd name="T87" fmla="*/ 151 h 178"/>
                  <a:gd name="T88" fmla="*/ 309 w 373"/>
                  <a:gd name="T89" fmla="*/ 148 h 178"/>
                  <a:gd name="T90" fmla="*/ 310 w 373"/>
                  <a:gd name="T91" fmla="*/ 156 h 178"/>
                  <a:gd name="T92" fmla="*/ 317 w 373"/>
                  <a:gd name="T93" fmla="*/ 171 h 178"/>
                  <a:gd name="T94" fmla="*/ 330 w 373"/>
                  <a:gd name="T95" fmla="*/ 177 h 178"/>
                  <a:gd name="T96" fmla="*/ 337 w 373"/>
                  <a:gd name="T97" fmla="*/ 170 h 178"/>
                  <a:gd name="T98" fmla="*/ 365 w 373"/>
                  <a:gd name="T99" fmla="*/ 158 h 178"/>
                  <a:gd name="T100" fmla="*/ 373 w 373"/>
                  <a:gd name="T101" fmla="*/ 118 h 178"/>
                  <a:gd name="T102" fmla="*/ 321 w 373"/>
                  <a:gd name="T103" fmla="*/ 12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178">
                    <a:moveTo>
                      <a:pt x="283" y="0"/>
                    </a:moveTo>
                    <a:lnTo>
                      <a:pt x="215" y="12"/>
                    </a:lnTo>
                    <a:lnTo>
                      <a:pt x="0" y="54"/>
                    </a:lnTo>
                    <a:lnTo>
                      <a:pt x="12" y="106"/>
                    </a:lnTo>
                    <a:lnTo>
                      <a:pt x="16" y="99"/>
                    </a:lnTo>
                    <a:lnTo>
                      <a:pt x="20" y="97"/>
                    </a:lnTo>
                    <a:lnTo>
                      <a:pt x="36" y="78"/>
                    </a:lnTo>
                    <a:lnTo>
                      <a:pt x="44" y="77"/>
                    </a:lnTo>
                    <a:lnTo>
                      <a:pt x="49" y="67"/>
                    </a:lnTo>
                    <a:lnTo>
                      <a:pt x="55" y="65"/>
                    </a:lnTo>
                    <a:lnTo>
                      <a:pt x="60" y="54"/>
                    </a:lnTo>
                    <a:lnTo>
                      <a:pt x="64" y="59"/>
                    </a:lnTo>
                    <a:lnTo>
                      <a:pt x="73" y="62"/>
                    </a:lnTo>
                    <a:lnTo>
                      <a:pt x="85" y="58"/>
                    </a:lnTo>
                    <a:lnTo>
                      <a:pt x="87" y="51"/>
                    </a:lnTo>
                    <a:lnTo>
                      <a:pt x="113" y="42"/>
                    </a:lnTo>
                    <a:lnTo>
                      <a:pt x="118" y="46"/>
                    </a:lnTo>
                    <a:lnTo>
                      <a:pt x="125" y="46"/>
                    </a:lnTo>
                    <a:lnTo>
                      <a:pt x="131" y="43"/>
                    </a:lnTo>
                    <a:lnTo>
                      <a:pt x="134" y="52"/>
                    </a:lnTo>
                    <a:lnTo>
                      <a:pt x="138" y="53"/>
                    </a:lnTo>
                    <a:lnTo>
                      <a:pt x="147" y="71"/>
                    </a:lnTo>
                    <a:lnTo>
                      <a:pt x="153" y="71"/>
                    </a:lnTo>
                    <a:lnTo>
                      <a:pt x="160" y="74"/>
                    </a:lnTo>
                    <a:lnTo>
                      <a:pt x="168" y="76"/>
                    </a:lnTo>
                    <a:lnTo>
                      <a:pt x="163" y="84"/>
                    </a:lnTo>
                    <a:lnTo>
                      <a:pt x="172" y="94"/>
                    </a:lnTo>
                    <a:lnTo>
                      <a:pt x="187" y="94"/>
                    </a:lnTo>
                    <a:lnTo>
                      <a:pt x="194" y="101"/>
                    </a:lnTo>
                    <a:lnTo>
                      <a:pt x="204" y="105"/>
                    </a:lnTo>
                    <a:lnTo>
                      <a:pt x="211" y="114"/>
                    </a:lnTo>
                    <a:lnTo>
                      <a:pt x="209" y="118"/>
                    </a:lnTo>
                    <a:lnTo>
                      <a:pt x="200" y="136"/>
                    </a:lnTo>
                    <a:lnTo>
                      <a:pt x="193" y="152"/>
                    </a:lnTo>
                    <a:lnTo>
                      <a:pt x="195" y="163"/>
                    </a:lnTo>
                    <a:lnTo>
                      <a:pt x="207" y="164"/>
                    </a:lnTo>
                    <a:lnTo>
                      <a:pt x="217" y="158"/>
                    </a:lnTo>
                    <a:lnTo>
                      <a:pt x="225" y="167"/>
                    </a:lnTo>
                    <a:lnTo>
                      <a:pt x="230" y="170"/>
                    </a:lnTo>
                    <a:lnTo>
                      <a:pt x="230" y="166"/>
                    </a:lnTo>
                    <a:lnTo>
                      <a:pt x="241" y="164"/>
                    </a:lnTo>
                    <a:lnTo>
                      <a:pt x="253" y="165"/>
                    </a:lnTo>
                    <a:lnTo>
                      <a:pt x="269" y="170"/>
                    </a:lnTo>
                    <a:lnTo>
                      <a:pt x="277" y="174"/>
                    </a:lnTo>
                    <a:lnTo>
                      <a:pt x="281" y="174"/>
                    </a:lnTo>
                    <a:lnTo>
                      <a:pt x="281" y="170"/>
                    </a:lnTo>
                    <a:lnTo>
                      <a:pt x="277" y="166"/>
                    </a:lnTo>
                    <a:lnTo>
                      <a:pt x="270" y="154"/>
                    </a:lnTo>
                    <a:lnTo>
                      <a:pt x="263" y="153"/>
                    </a:lnTo>
                    <a:lnTo>
                      <a:pt x="262" y="151"/>
                    </a:lnTo>
                    <a:lnTo>
                      <a:pt x="263" y="148"/>
                    </a:lnTo>
                    <a:lnTo>
                      <a:pt x="265" y="148"/>
                    </a:lnTo>
                    <a:lnTo>
                      <a:pt x="269" y="144"/>
                    </a:lnTo>
                    <a:lnTo>
                      <a:pt x="260" y="141"/>
                    </a:lnTo>
                    <a:lnTo>
                      <a:pt x="253" y="130"/>
                    </a:lnTo>
                    <a:lnTo>
                      <a:pt x="248" y="113"/>
                    </a:lnTo>
                    <a:lnTo>
                      <a:pt x="246" y="106"/>
                    </a:lnTo>
                    <a:lnTo>
                      <a:pt x="245" y="95"/>
                    </a:lnTo>
                    <a:lnTo>
                      <a:pt x="248" y="78"/>
                    </a:lnTo>
                    <a:lnTo>
                      <a:pt x="247" y="72"/>
                    </a:lnTo>
                    <a:lnTo>
                      <a:pt x="244" y="69"/>
                    </a:lnTo>
                    <a:lnTo>
                      <a:pt x="243" y="64"/>
                    </a:lnTo>
                    <a:lnTo>
                      <a:pt x="245" y="60"/>
                    </a:lnTo>
                    <a:lnTo>
                      <a:pt x="247" y="56"/>
                    </a:lnTo>
                    <a:lnTo>
                      <a:pt x="249" y="50"/>
                    </a:lnTo>
                    <a:lnTo>
                      <a:pt x="263" y="39"/>
                    </a:lnTo>
                    <a:lnTo>
                      <a:pt x="265" y="36"/>
                    </a:lnTo>
                    <a:lnTo>
                      <a:pt x="269" y="22"/>
                    </a:lnTo>
                    <a:lnTo>
                      <a:pt x="278" y="23"/>
                    </a:lnTo>
                    <a:lnTo>
                      <a:pt x="281" y="28"/>
                    </a:lnTo>
                    <a:lnTo>
                      <a:pt x="275" y="39"/>
                    </a:lnTo>
                    <a:lnTo>
                      <a:pt x="270" y="47"/>
                    </a:lnTo>
                    <a:lnTo>
                      <a:pt x="265" y="54"/>
                    </a:lnTo>
                    <a:lnTo>
                      <a:pt x="261" y="62"/>
                    </a:lnTo>
                    <a:lnTo>
                      <a:pt x="265" y="71"/>
                    </a:lnTo>
                    <a:lnTo>
                      <a:pt x="272" y="74"/>
                    </a:lnTo>
                    <a:lnTo>
                      <a:pt x="276" y="93"/>
                    </a:lnTo>
                    <a:lnTo>
                      <a:pt x="275" y="96"/>
                    </a:lnTo>
                    <a:lnTo>
                      <a:pt x="265" y="102"/>
                    </a:lnTo>
                    <a:lnTo>
                      <a:pt x="266" y="106"/>
                    </a:lnTo>
                    <a:lnTo>
                      <a:pt x="275" y="110"/>
                    </a:lnTo>
                    <a:lnTo>
                      <a:pt x="277" y="114"/>
                    </a:lnTo>
                    <a:lnTo>
                      <a:pt x="275" y="122"/>
                    </a:lnTo>
                    <a:lnTo>
                      <a:pt x="277" y="127"/>
                    </a:lnTo>
                    <a:lnTo>
                      <a:pt x="277" y="132"/>
                    </a:lnTo>
                    <a:lnTo>
                      <a:pt x="281" y="143"/>
                    </a:lnTo>
                    <a:lnTo>
                      <a:pt x="293" y="151"/>
                    </a:lnTo>
                    <a:lnTo>
                      <a:pt x="298" y="151"/>
                    </a:lnTo>
                    <a:lnTo>
                      <a:pt x="302" y="148"/>
                    </a:lnTo>
                    <a:lnTo>
                      <a:pt x="309" y="148"/>
                    </a:lnTo>
                    <a:lnTo>
                      <a:pt x="312" y="150"/>
                    </a:lnTo>
                    <a:lnTo>
                      <a:pt x="310" y="156"/>
                    </a:lnTo>
                    <a:lnTo>
                      <a:pt x="317" y="167"/>
                    </a:lnTo>
                    <a:lnTo>
                      <a:pt x="317" y="171"/>
                    </a:lnTo>
                    <a:lnTo>
                      <a:pt x="321" y="178"/>
                    </a:lnTo>
                    <a:lnTo>
                      <a:pt x="330" y="177"/>
                    </a:lnTo>
                    <a:lnTo>
                      <a:pt x="332" y="178"/>
                    </a:lnTo>
                    <a:lnTo>
                      <a:pt x="337" y="170"/>
                    </a:lnTo>
                    <a:lnTo>
                      <a:pt x="364" y="162"/>
                    </a:lnTo>
                    <a:lnTo>
                      <a:pt x="365" y="158"/>
                    </a:lnTo>
                    <a:lnTo>
                      <a:pt x="366" y="151"/>
                    </a:lnTo>
                    <a:lnTo>
                      <a:pt x="373" y="118"/>
                    </a:lnTo>
                    <a:lnTo>
                      <a:pt x="372" y="114"/>
                    </a:lnTo>
                    <a:lnTo>
                      <a:pt x="321" y="126"/>
                    </a:lnTo>
                    <a:lnTo>
                      <a:pt x="283" y="0"/>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8" name="Freeform 51"/>
              <p:cNvSpPr>
                <a:spLocks/>
              </p:cNvSpPr>
              <p:nvPr>
                <p:custDataLst>
                  <p:tags r:id="rId64"/>
                </p:custDataLst>
              </p:nvPr>
            </p:nvSpPr>
            <p:spPr bwMode="auto">
              <a:xfrm>
                <a:off x="8332788" y="3003550"/>
                <a:ext cx="128587" cy="209550"/>
              </a:xfrm>
              <a:custGeom>
                <a:avLst/>
                <a:gdLst>
                  <a:gd name="T0" fmla="*/ 89 w 89"/>
                  <a:gd name="T1" fmla="*/ 131 h 143"/>
                  <a:gd name="T2" fmla="*/ 87 w 89"/>
                  <a:gd name="T3" fmla="*/ 122 h 143"/>
                  <a:gd name="T4" fmla="*/ 82 w 89"/>
                  <a:gd name="T5" fmla="*/ 107 h 143"/>
                  <a:gd name="T6" fmla="*/ 72 w 89"/>
                  <a:gd name="T7" fmla="*/ 98 h 143"/>
                  <a:gd name="T8" fmla="*/ 58 w 89"/>
                  <a:gd name="T9" fmla="*/ 88 h 143"/>
                  <a:gd name="T10" fmla="*/ 53 w 89"/>
                  <a:gd name="T11" fmla="*/ 82 h 143"/>
                  <a:gd name="T12" fmla="*/ 50 w 89"/>
                  <a:gd name="T13" fmla="*/ 75 h 143"/>
                  <a:gd name="T14" fmla="*/ 38 w 89"/>
                  <a:gd name="T15" fmla="*/ 56 h 143"/>
                  <a:gd name="T16" fmla="*/ 34 w 89"/>
                  <a:gd name="T17" fmla="*/ 48 h 143"/>
                  <a:gd name="T18" fmla="*/ 25 w 89"/>
                  <a:gd name="T19" fmla="*/ 38 h 143"/>
                  <a:gd name="T20" fmla="*/ 22 w 89"/>
                  <a:gd name="T21" fmla="*/ 31 h 143"/>
                  <a:gd name="T22" fmla="*/ 21 w 89"/>
                  <a:gd name="T23" fmla="*/ 24 h 143"/>
                  <a:gd name="T24" fmla="*/ 22 w 89"/>
                  <a:gd name="T25" fmla="*/ 23 h 143"/>
                  <a:gd name="T26" fmla="*/ 22 w 89"/>
                  <a:gd name="T27" fmla="*/ 20 h 143"/>
                  <a:gd name="T28" fmla="*/ 26 w 89"/>
                  <a:gd name="T29" fmla="*/ 2 h 143"/>
                  <a:gd name="T30" fmla="*/ 20 w 89"/>
                  <a:gd name="T31" fmla="*/ 0 h 143"/>
                  <a:gd name="T32" fmla="*/ 11 w 89"/>
                  <a:gd name="T33" fmla="*/ 1 h 143"/>
                  <a:gd name="T34" fmla="*/ 4 w 89"/>
                  <a:gd name="T35" fmla="*/ 8 h 143"/>
                  <a:gd name="T36" fmla="*/ 3 w 89"/>
                  <a:gd name="T37" fmla="*/ 15 h 143"/>
                  <a:gd name="T38" fmla="*/ 1 w 89"/>
                  <a:gd name="T39" fmla="*/ 16 h 143"/>
                  <a:gd name="T40" fmla="*/ 0 w 89"/>
                  <a:gd name="T41" fmla="*/ 17 h 143"/>
                  <a:gd name="T42" fmla="*/ 38 w 89"/>
                  <a:gd name="T43" fmla="*/ 143 h 143"/>
                  <a:gd name="T44" fmla="*/ 89 w 89"/>
                  <a:gd name="T45" fmla="*/ 1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43">
                    <a:moveTo>
                      <a:pt x="89" y="131"/>
                    </a:moveTo>
                    <a:lnTo>
                      <a:pt x="87" y="122"/>
                    </a:lnTo>
                    <a:lnTo>
                      <a:pt x="82" y="107"/>
                    </a:lnTo>
                    <a:lnTo>
                      <a:pt x="72" y="98"/>
                    </a:lnTo>
                    <a:lnTo>
                      <a:pt x="58" y="88"/>
                    </a:lnTo>
                    <a:lnTo>
                      <a:pt x="53" y="82"/>
                    </a:lnTo>
                    <a:lnTo>
                      <a:pt x="50" y="75"/>
                    </a:lnTo>
                    <a:lnTo>
                      <a:pt x="38" y="56"/>
                    </a:lnTo>
                    <a:lnTo>
                      <a:pt x="34" y="48"/>
                    </a:lnTo>
                    <a:lnTo>
                      <a:pt x="25" y="38"/>
                    </a:lnTo>
                    <a:lnTo>
                      <a:pt x="22" y="31"/>
                    </a:lnTo>
                    <a:lnTo>
                      <a:pt x="21" y="24"/>
                    </a:lnTo>
                    <a:lnTo>
                      <a:pt x="22" y="23"/>
                    </a:lnTo>
                    <a:lnTo>
                      <a:pt x="22" y="20"/>
                    </a:lnTo>
                    <a:lnTo>
                      <a:pt x="26" y="2"/>
                    </a:lnTo>
                    <a:lnTo>
                      <a:pt x="20" y="0"/>
                    </a:lnTo>
                    <a:lnTo>
                      <a:pt x="11" y="1"/>
                    </a:lnTo>
                    <a:lnTo>
                      <a:pt x="4" y="8"/>
                    </a:lnTo>
                    <a:lnTo>
                      <a:pt x="3" y="15"/>
                    </a:lnTo>
                    <a:lnTo>
                      <a:pt x="1" y="16"/>
                    </a:lnTo>
                    <a:lnTo>
                      <a:pt x="0" y="17"/>
                    </a:lnTo>
                    <a:lnTo>
                      <a:pt x="38" y="143"/>
                    </a:lnTo>
                    <a:lnTo>
                      <a:pt x="89" y="131"/>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69" name="Freeform 52"/>
              <p:cNvSpPr>
                <a:spLocks/>
              </p:cNvSpPr>
              <p:nvPr>
                <p:custDataLst>
                  <p:tags r:id="rId65"/>
                </p:custDataLst>
              </p:nvPr>
            </p:nvSpPr>
            <p:spPr bwMode="auto">
              <a:xfrm>
                <a:off x="8364538" y="2762250"/>
                <a:ext cx="161925" cy="361950"/>
              </a:xfrm>
              <a:custGeom>
                <a:avLst/>
                <a:gdLst>
                  <a:gd name="T0" fmla="*/ 0 w 111"/>
                  <a:gd name="T1" fmla="*/ 186 h 249"/>
                  <a:gd name="T2" fmla="*/ 3 w 111"/>
                  <a:gd name="T3" fmla="*/ 188 h 249"/>
                  <a:gd name="T4" fmla="*/ 14 w 111"/>
                  <a:gd name="T5" fmla="*/ 205 h 249"/>
                  <a:gd name="T6" fmla="*/ 38 w 111"/>
                  <a:gd name="T7" fmla="*/ 221 h 249"/>
                  <a:gd name="T8" fmla="*/ 56 w 111"/>
                  <a:gd name="T9" fmla="*/ 225 h 249"/>
                  <a:gd name="T10" fmla="*/ 62 w 111"/>
                  <a:gd name="T11" fmla="*/ 237 h 249"/>
                  <a:gd name="T12" fmla="*/ 66 w 111"/>
                  <a:gd name="T13" fmla="*/ 249 h 249"/>
                  <a:gd name="T14" fmla="*/ 76 w 111"/>
                  <a:gd name="T15" fmla="*/ 232 h 249"/>
                  <a:gd name="T16" fmla="*/ 85 w 111"/>
                  <a:gd name="T17" fmla="*/ 206 h 249"/>
                  <a:gd name="T18" fmla="*/ 101 w 111"/>
                  <a:gd name="T19" fmla="*/ 178 h 249"/>
                  <a:gd name="T20" fmla="*/ 111 w 111"/>
                  <a:gd name="T21" fmla="*/ 155 h 249"/>
                  <a:gd name="T22" fmla="*/ 108 w 111"/>
                  <a:gd name="T23" fmla="*/ 113 h 249"/>
                  <a:gd name="T24" fmla="*/ 100 w 111"/>
                  <a:gd name="T25" fmla="*/ 78 h 249"/>
                  <a:gd name="T26" fmla="*/ 84 w 111"/>
                  <a:gd name="T27" fmla="*/ 85 h 249"/>
                  <a:gd name="T28" fmla="*/ 79 w 111"/>
                  <a:gd name="T29" fmla="*/ 81 h 249"/>
                  <a:gd name="T30" fmla="*/ 74 w 111"/>
                  <a:gd name="T31" fmla="*/ 82 h 249"/>
                  <a:gd name="T32" fmla="*/ 80 w 111"/>
                  <a:gd name="T33" fmla="*/ 64 h 249"/>
                  <a:gd name="T34" fmla="*/ 88 w 111"/>
                  <a:gd name="T35" fmla="*/ 60 h 249"/>
                  <a:gd name="T36" fmla="*/ 88 w 111"/>
                  <a:gd name="T37" fmla="*/ 43 h 249"/>
                  <a:gd name="T38" fmla="*/ 96 w 111"/>
                  <a:gd name="T39" fmla="*/ 34 h 249"/>
                  <a:gd name="T40" fmla="*/ 25 w 111"/>
                  <a:gd name="T41" fmla="*/ 0 h 249"/>
                  <a:gd name="T42" fmla="*/ 16 w 111"/>
                  <a:gd name="T43" fmla="*/ 10 h 249"/>
                  <a:gd name="T44" fmla="*/ 13 w 111"/>
                  <a:gd name="T45" fmla="*/ 30 h 249"/>
                  <a:gd name="T46" fmla="*/ 2 w 111"/>
                  <a:gd name="T47" fmla="*/ 42 h 249"/>
                  <a:gd name="T48" fmla="*/ 8 w 111"/>
                  <a:gd name="T49" fmla="*/ 52 h 249"/>
                  <a:gd name="T50" fmla="*/ 4 w 111"/>
                  <a:gd name="T51" fmla="*/ 65 h 249"/>
                  <a:gd name="T52" fmla="*/ 7 w 111"/>
                  <a:gd name="T53" fmla="*/ 86 h 249"/>
                  <a:gd name="T54" fmla="*/ 20 w 111"/>
                  <a:gd name="T55" fmla="*/ 100 h 249"/>
                  <a:gd name="T56" fmla="*/ 31 w 111"/>
                  <a:gd name="T57" fmla="*/ 105 h 249"/>
                  <a:gd name="T58" fmla="*/ 41 w 111"/>
                  <a:gd name="T59" fmla="*/ 113 h 249"/>
                  <a:gd name="T60" fmla="*/ 52 w 111"/>
                  <a:gd name="T61" fmla="*/ 123 h 249"/>
                  <a:gd name="T62" fmla="*/ 27 w 111"/>
                  <a:gd name="T63" fmla="*/ 143 h 249"/>
                  <a:gd name="T64" fmla="*/ 4 w 111"/>
                  <a:gd name="T65" fmla="*/ 1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249">
                    <a:moveTo>
                      <a:pt x="4" y="168"/>
                    </a:moveTo>
                    <a:lnTo>
                      <a:pt x="0" y="186"/>
                    </a:lnTo>
                    <a:lnTo>
                      <a:pt x="0" y="189"/>
                    </a:lnTo>
                    <a:lnTo>
                      <a:pt x="3" y="188"/>
                    </a:lnTo>
                    <a:lnTo>
                      <a:pt x="8" y="197"/>
                    </a:lnTo>
                    <a:lnTo>
                      <a:pt x="14" y="205"/>
                    </a:lnTo>
                    <a:lnTo>
                      <a:pt x="20" y="211"/>
                    </a:lnTo>
                    <a:lnTo>
                      <a:pt x="38" y="221"/>
                    </a:lnTo>
                    <a:lnTo>
                      <a:pt x="44" y="222"/>
                    </a:lnTo>
                    <a:lnTo>
                      <a:pt x="56" y="225"/>
                    </a:lnTo>
                    <a:lnTo>
                      <a:pt x="61" y="225"/>
                    </a:lnTo>
                    <a:lnTo>
                      <a:pt x="62" y="237"/>
                    </a:lnTo>
                    <a:lnTo>
                      <a:pt x="61" y="245"/>
                    </a:lnTo>
                    <a:lnTo>
                      <a:pt x="66" y="249"/>
                    </a:lnTo>
                    <a:lnTo>
                      <a:pt x="71" y="244"/>
                    </a:lnTo>
                    <a:lnTo>
                      <a:pt x="76" y="232"/>
                    </a:lnTo>
                    <a:lnTo>
                      <a:pt x="77" y="221"/>
                    </a:lnTo>
                    <a:lnTo>
                      <a:pt x="85" y="206"/>
                    </a:lnTo>
                    <a:lnTo>
                      <a:pt x="90" y="194"/>
                    </a:lnTo>
                    <a:lnTo>
                      <a:pt x="101" y="178"/>
                    </a:lnTo>
                    <a:lnTo>
                      <a:pt x="106" y="166"/>
                    </a:lnTo>
                    <a:lnTo>
                      <a:pt x="111" y="155"/>
                    </a:lnTo>
                    <a:lnTo>
                      <a:pt x="111" y="147"/>
                    </a:lnTo>
                    <a:lnTo>
                      <a:pt x="108" y="113"/>
                    </a:lnTo>
                    <a:lnTo>
                      <a:pt x="105" y="86"/>
                    </a:lnTo>
                    <a:lnTo>
                      <a:pt x="100" y="78"/>
                    </a:lnTo>
                    <a:lnTo>
                      <a:pt x="88" y="81"/>
                    </a:lnTo>
                    <a:lnTo>
                      <a:pt x="84" y="85"/>
                    </a:lnTo>
                    <a:lnTo>
                      <a:pt x="80" y="83"/>
                    </a:lnTo>
                    <a:lnTo>
                      <a:pt x="79" y="81"/>
                    </a:lnTo>
                    <a:lnTo>
                      <a:pt x="76" y="83"/>
                    </a:lnTo>
                    <a:lnTo>
                      <a:pt x="74" y="82"/>
                    </a:lnTo>
                    <a:lnTo>
                      <a:pt x="74" y="76"/>
                    </a:lnTo>
                    <a:lnTo>
                      <a:pt x="80" y="64"/>
                    </a:lnTo>
                    <a:lnTo>
                      <a:pt x="83" y="61"/>
                    </a:lnTo>
                    <a:lnTo>
                      <a:pt x="88" y="60"/>
                    </a:lnTo>
                    <a:lnTo>
                      <a:pt x="87" y="49"/>
                    </a:lnTo>
                    <a:lnTo>
                      <a:pt x="88" y="43"/>
                    </a:lnTo>
                    <a:lnTo>
                      <a:pt x="92" y="39"/>
                    </a:lnTo>
                    <a:lnTo>
                      <a:pt x="96" y="34"/>
                    </a:lnTo>
                    <a:lnTo>
                      <a:pt x="92" y="23"/>
                    </a:lnTo>
                    <a:lnTo>
                      <a:pt x="25" y="0"/>
                    </a:lnTo>
                    <a:lnTo>
                      <a:pt x="21" y="1"/>
                    </a:lnTo>
                    <a:lnTo>
                      <a:pt x="16" y="10"/>
                    </a:lnTo>
                    <a:lnTo>
                      <a:pt x="16" y="15"/>
                    </a:lnTo>
                    <a:lnTo>
                      <a:pt x="13" y="30"/>
                    </a:lnTo>
                    <a:lnTo>
                      <a:pt x="4" y="39"/>
                    </a:lnTo>
                    <a:lnTo>
                      <a:pt x="2" y="42"/>
                    </a:lnTo>
                    <a:lnTo>
                      <a:pt x="2" y="45"/>
                    </a:lnTo>
                    <a:lnTo>
                      <a:pt x="8" y="52"/>
                    </a:lnTo>
                    <a:lnTo>
                      <a:pt x="9" y="62"/>
                    </a:lnTo>
                    <a:lnTo>
                      <a:pt x="4" y="65"/>
                    </a:lnTo>
                    <a:lnTo>
                      <a:pt x="5" y="85"/>
                    </a:lnTo>
                    <a:lnTo>
                      <a:pt x="7" y="86"/>
                    </a:lnTo>
                    <a:lnTo>
                      <a:pt x="16" y="88"/>
                    </a:lnTo>
                    <a:lnTo>
                      <a:pt x="20" y="100"/>
                    </a:lnTo>
                    <a:lnTo>
                      <a:pt x="28" y="102"/>
                    </a:lnTo>
                    <a:lnTo>
                      <a:pt x="31" y="105"/>
                    </a:lnTo>
                    <a:lnTo>
                      <a:pt x="37" y="108"/>
                    </a:lnTo>
                    <a:lnTo>
                      <a:pt x="41" y="113"/>
                    </a:lnTo>
                    <a:lnTo>
                      <a:pt x="52" y="121"/>
                    </a:lnTo>
                    <a:lnTo>
                      <a:pt x="52" y="123"/>
                    </a:lnTo>
                    <a:lnTo>
                      <a:pt x="40" y="130"/>
                    </a:lnTo>
                    <a:lnTo>
                      <a:pt x="27" y="143"/>
                    </a:lnTo>
                    <a:lnTo>
                      <a:pt x="24" y="154"/>
                    </a:lnTo>
                    <a:lnTo>
                      <a:pt x="4" y="168"/>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0" name="Freeform 53"/>
              <p:cNvSpPr>
                <a:spLocks/>
              </p:cNvSpPr>
              <p:nvPr>
                <p:custDataLst>
                  <p:tags r:id="rId66"/>
                </p:custDataLst>
              </p:nvPr>
            </p:nvSpPr>
            <p:spPr bwMode="auto">
              <a:xfrm>
                <a:off x="7821613" y="2198688"/>
                <a:ext cx="892175" cy="684212"/>
              </a:xfrm>
              <a:custGeom>
                <a:avLst/>
                <a:gdLst>
                  <a:gd name="T0" fmla="*/ 469 w 613"/>
                  <a:gd name="T1" fmla="*/ 421 h 470"/>
                  <a:gd name="T2" fmla="*/ 460 w 613"/>
                  <a:gd name="T3" fmla="*/ 436 h 470"/>
                  <a:gd name="T4" fmla="*/ 453 w 613"/>
                  <a:gd name="T5" fmla="*/ 451 h 470"/>
                  <a:gd name="T6" fmla="*/ 449 w 613"/>
                  <a:gd name="T7" fmla="*/ 470 h 470"/>
                  <a:gd name="T8" fmla="*/ 464 w 613"/>
                  <a:gd name="T9" fmla="*/ 454 h 470"/>
                  <a:gd name="T10" fmla="*/ 489 w 613"/>
                  <a:gd name="T11" fmla="*/ 451 h 470"/>
                  <a:gd name="T12" fmla="*/ 522 w 613"/>
                  <a:gd name="T13" fmla="*/ 438 h 470"/>
                  <a:gd name="T14" fmla="*/ 577 w 613"/>
                  <a:gd name="T15" fmla="*/ 398 h 470"/>
                  <a:gd name="T16" fmla="*/ 596 w 613"/>
                  <a:gd name="T17" fmla="*/ 384 h 470"/>
                  <a:gd name="T18" fmla="*/ 613 w 613"/>
                  <a:gd name="T19" fmla="*/ 367 h 470"/>
                  <a:gd name="T20" fmla="*/ 604 w 613"/>
                  <a:gd name="T21" fmla="*/ 371 h 470"/>
                  <a:gd name="T22" fmla="*/ 581 w 613"/>
                  <a:gd name="T23" fmla="*/ 382 h 470"/>
                  <a:gd name="T24" fmla="*/ 567 w 613"/>
                  <a:gd name="T25" fmla="*/ 390 h 470"/>
                  <a:gd name="T26" fmla="*/ 584 w 613"/>
                  <a:gd name="T27" fmla="*/ 364 h 470"/>
                  <a:gd name="T28" fmla="*/ 571 w 613"/>
                  <a:gd name="T29" fmla="*/ 375 h 470"/>
                  <a:gd name="T30" fmla="*/ 518 w 613"/>
                  <a:gd name="T31" fmla="*/ 405 h 470"/>
                  <a:gd name="T32" fmla="*/ 481 w 613"/>
                  <a:gd name="T33" fmla="*/ 431 h 470"/>
                  <a:gd name="T34" fmla="*/ 477 w 613"/>
                  <a:gd name="T35" fmla="*/ 410 h 470"/>
                  <a:gd name="T36" fmla="*/ 489 w 613"/>
                  <a:gd name="T37" fmla="*/ 383 h 470"/>
                  <a:gd name="T38" fmla="*/ 474 w 613"/>
                  <a:gd name="T39" fmla="*/ 296 h 470"/>
                  <a:gd name="T40" fmla="*/ 464 w 613"/>
                  <a:gd name="T41" fmla="*/ 207 h 470"/>
                  <a:gd name="T42" fmla="*/ 453 w 613"/>
                  <a:gd name="T43" fmla="*/ 151 h 470"/>
                  <a:gd name="T44" fmla="*/ 442 w 613"/>
                  <a:gd name="T45" fmla="*/ 141 h 470"/>
                  <a:gd name="T46" fmla="*/ 439 w 613"/>
                  <a:gd name="T47" fmla="*/ 124 h 470"/>
                  <a:gd name="T48" fmla="*/ 430 w 613"/>
                  <a:gd name="T49" fmla="*/ 74 h 470"/>
                  <a:gd name="T50" fmla="*/ 414 w 613"/>
                  <a:gd name="T51" fmla="*/ 19 h 470"/>
                  <a:gd name="T52" fmla="*/ 407 w 613"/>
                  <a:gd name="T53" fmla="*/ 0 h 470"/>
                  <a:gd name="T54" fmla="*/ 305 w 613"/>
                  <a:gd name="T55" fmla="*/ 23 h 470"/>
                  <a:gd name="T56" fmla="*/ 252 w 613"/>
                  <a:gd name="T57" fmla="*/ 83 h 470"/>
                  <a:gd name="T58" fmla="*/ 246 w 613"/>
                  <a:gd name="T59" fmla="*/ 106 h 470"/>
                  <a:gd name="T60" fmla="*/ 215 w 613"/>
                  <a:gd name="T61" fmla="*/ 139 h 470"/>
                  <a:gd name="T62" fmla="*/ 227 w 613"/>
                  <a:gd name="T63" fmla="*/ 150 h 470"/>
                  <a:gd name="T64" fmla="*/ 228 w 613"/>
                  <a:gd name="T65" fmla="*/ 163 h 470"/>
                  <a:gd name="T66" fmla="*/ 234 w 613"/>
                  <a:gd name="T67" fmla="*/ 195 h 470"/>
                  <a:gd name="T68" fmla="*/ 180 w 613"/>
                  <a:gd name="T69" fmla="*/ 231 h 470"/>
                  <a:gd name="T70" fmla="*/ 116 w 613"/>
                  <a:gd name="T71" fmla="*/ 235 h 470"/>
                  <a:gd name="T72" fmla="*/ 52 w 613"/>
                  <a:gd name="T73" fmla="*/ 250 h 470"/>
                  <a:gd name="T74" fmla="*/ 38 w 613"/>
                  <a:gd name="T75" fmla="*/ 278 h 470"/>
                  <a:gd name="T76" fmla="*/ 57 w 613"/>
                  <a:gd name="T77" fmla="*/ 305 h 470"/>
                  <a:gd name="T78" fmla="*/ 44 w 613"/>
                  <a:gd name="T79" fmla="*/ 330 h 470"/>
                  <a:gd name="T80" fmla="*/ 6 w 613"/>
                  <a:gd name="T81" fmla="*/ 397 h 470"/>
                  <a:gd name="T82" fmla="*/ 343 w 613"/>
                  <a:gd name="T83" fmla="*/ 341 h 470"/>
                  <a:gd name="T84" fmla="*/ 351 w 613"/>
                  <a:gd name="T85" fmla="*/ 346 h 470"/>
                  <a:gd name="T86" fmla="*/ 369 w 613"/>
                  <a:gd name="T87" fmla="*/ 374 h 470"/>
                  <a:gd name="T88" fmla="*/ 392 w 613"/>
                  <a:gd name="T89" fmla="*/ 38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3" h="470">
                    <a:moveTo>
                      <a:pt x="398" y="387"/>
                    </a:moveTo>
                    <a:lnTo>
                      <a:pt x="465" y="410"/>
                    </a:lnTo>
                    <a:lnTo>
                      <a:pt x="469" y="421"/>
                    </a:lnTo>
                    <a:lnTo>
                      <a:pt x="465" y="426"/>
                    </a:lnTo>
                    <a:lnTo>
                      <a:pt x="461" y="430"/>
                    </a:lnTo>
                    <a:lnTo>
                      <a:pt x="460" y="436"/>
                    </a:lnTo>
                    <a:lnTo>
                      <a:pt x="461" y="447"/>
                    </a:lnTo>
                    <a:lnTo>
                      <a:pt x="456" y="448"/>
                    </a:lnTo>
                    <a:lnTo>
                      <a:pt x="453" y="451"/>
                    </a:lnTo>
                    <a:lnTo>
                      <a:pt x="447" y="463"/>
                    </a:lnTo>
                    <a:lnTo>
                      <a:pt x="447" y="469"/>
                    </a:lnTo>
                    <a:lnTo>
                      <a:pt x="449" y="470"/>
                    </a:lnTo>
                    <a:lnTo>
                      <a:pt x="452" y="468"/>
                    </a:lnTo>
                    <a:lnTo>
                      <a:pt x="453" y="463"/>
                    </a:lnTo>
                    <a:lnTo>
                      <a:pt x="464" y="454"/>
                    </a:lnTo>
                    <a:lnTo>
                      <a:pt x="470" y="455"/>
                    </a:lnTo>
                    <a:lnTo>
                      <a:pt x="485" y="455"/>
                    </a:lnTo>
                    <a:lnTo>
                      <a:pt x="489" y="451"/>
                    </a:lnTo>
                    <a:lnTo>
                      <a:pt x="503" y="447"/>
                    </a:lnTo>
                    <a:lnTo>
                      <a:pt x="514" y="442"/>
                    </a:lnTo>
                    <a:lnTo>
                      <a:pt x="522" y="438"/>
                    </a:lnTo>
                    <a:lnTo>
                      <a:pt x="531" y="429"/>
                    </a:lnTo>
                    <a:lnTo>
                      <a:pt x="568" y="404"/>
                    </a:lnTo>
                    <a:lnTo>
                      <a:pt x="577" y="398"/>
                    </a:lnTo>
                    <a:lnTo>
                      <a:pt x="585" y="391"/>
                    </a:lnTo>
                    <a:lnTo>
                      <a:pt x="592" y="389"/>
                    </a:lnTo>
                    <a:lnTo>
                      <a:pt x="596" y="384"/>
                    </a:lnTo>
                    <a:lnTo>
                      <a:pt x="604" y="379"/>
                    </a:lnTo>
                    <a:lnTo>
                      <a:pt x="609" y="376"/>
                    </a:lnTo>
                    <a:lnTo>
                      <a:pt x="613" y="367"/>
                    </a:lnTo>
                    <a:lnTo>
                      <a:pt x="613" y="364"/>
                    </a:lnTo>
                    <a:lnTo>
                      <a:pt x="612" y="363"/>
                    </a:lnTo>
                    <a:lnTo>
                      <a:pt x="604" y="371"/>
                    </a:lnTo>
                    <a:lnTo>
                      <a:pt x="596" y="373"/>
                    </a:lnTo>
                    <a:lnTo>
                      <a:pt x="586" y="377"/>
                    </a:lnTo>
                    <a:lnTo>
                      <a:pt x="581" y="382"/>
                    </a:lnTo>
                    <a:lnTo>
                      <a:pt x="577" y="388"/>
                    </a:lnTo>
                    <a:lnTo>
                      <a:pt x="569" y="392"/>
                    </a:lnTo>
                    <a:lnTo>
                      <a:pt x="567" y="390"/>
                    </a:lnTo>
                    <a:lnTo>
                      <a:pt x="570" y="383"/>
                    </a:lnTo>
                    <a:lnTo>
                      <a:pt x="577" y="376"/>
                    </a:lnTo>
                    <a:lnTo>
                      <a:pt x="584" y="364"/>
                    </a:lnTo>
                    <a:lnTo>
                      <a:pt x="581" y="362"/>
                    </a:lnTo>
                    <a:lnTo>
                      <a:pt x="575" y="368"/>
                    </a:lnTo>
                    <a:lnTo>
                      <a:pt x="571" y="375"/>
                    </a:lnTo>
                    <a:lnTo>
                      <a:pt x="565" y="380"/>
                    </a:lnTo>
                    <a:lnTo>
                      <a:pt x="545" y="391"/>
                    </a:lnTo>
                    <a:lnTo>
                      <a:pt x="518" y="405"/>
                    </a:lnTo>
                    <a:lnTo>
                      <a:pt x="497" y="415"/>
                    </a:lnTo>
                    <a:lnTo>
                      <a:pt x="489" y="419"/>
                    </a:lnTo>
                    <a:lnTo>
                      <a:pt x="481" y="431"/>
                    </a:lnTo>
                    <a:lnTo>
                      <a:pt x="476" y="427"/>
                    </a:lnTo>
                    <a:lnTo>
                      <a:pt x="474" y="419"/>
                    </a:lnTo>
                    <a:lnTo>
                      <a:pt x="477" y="410"/>
                    </a:lnTo>
                    <a:lnTo>
                      <a:pt x="485" y="404"/>
                    </a:lnTo>
                    <a:lnTo>
                      <a:pt x="477" y="396"/>
                    </a:lnTo>
                    <a:lnTo>
                      <a:pt x="489" y="383"/>
                    </a:lnTo>
                    <a:lnTo>
                      <a:pt x="489" y="378"/>
                    </a:lnTo>
                    <a:lnTo>
                      <a:pt x="484" y="371"/>
                    </a:lnTo>
                    <a:lnTo>
                      <a:pt x="474" y="296"/>
                    </a:lnTo>
                    <a:lnTo>
                      <a:pt x="471" y="294"/>
                    </a:lnTo>
                    <a:lnTo>
                      <a:pt x="472" y="223"/>
                    </a:lnTo>
                    <a:lnTo>
                      <a:pt x="464" y="207"/>
                    </a:lnTo>
                    <a:lnTo>
                      <a:pt x="458" y="190"/>
                    </a:lnTo>
                    <a:lnTo>
                      <a:pt x="458" y="175"/>
                    </a:lnTo>
                    <a:lnTo>
                      <a:pt x="453" y="151"/>
                    </a:lnTo>
                    <a:lnTo>
                      <a:pt x="445" y="138"/>
                    </a:lnTo>
                    <a:lnTo>
                      <a:pt x="441" y="138"/>
                    </a:lnTo>
                    <a:lnTo>
                      <a:pt x="442" y="141"/>
                    </a:lnTo>
                    <a:lnTo>
                      <a:pt x="440" y="142"/>
                    </a:lnTo>
                    <a:lnTo>
                      <a:pt x="437" y="138"/>
                    </a:lnTo>
                    <a:lnTo>
                      <a:pt x="439" y="124"/>
                    </a:lnTo>
                    <a:lnTo>
                      <a:pt x="426" y="95"/>
                    </a:lnTo>
                    <a:lnTo>
                      <a:pt x="425" y="84"/>
                    </a:lnTo>
                    <a:lnTo>
                      <a:pt x="430" y="74"/>
                    </a:lnTo>
                    <a:lnTo>
                      <a:pt x="426" y="52"/>
                    </a:lnTo>
                    <a:lnTo>
                      <a:pt x="415" y="23"/>
                    </a:lnTo>
                    <a:lnTo>
                      <a:pt x="414" y="19"/>
                    </a:lnTo>
                    <a:lnTo>
                      <a:pt x="410" y="15"/>
                    </a:lnTo>
                    <a:lnTo>
                      <a:pt x="413" y="10"/>
                    </a:lnTo>
                    <a:lnTo>
                      <a:pt x="407" y="0"/>
                    </a:lnTo>
                    <a:lnTo>
                      <a:pt x="311" y="24"/>
                    </a:lnTo>
                    <a:lnTo>
                      <a:pt x="309" y="21"/>
                    </a:lnTo>
                    <a:lnTo>
                      <a:pt x="305" y="23"/>
                    </a:lnTo>
                    <a:lnTo>
                      <a:pt x="298" y="27"/>
                    </a:lnTo>
                    <a:lnTo>
                      <a:pt x="275" y="51"/>
                    </a:lnTo>
                    <a:lnTo>
                      <a:pt x="252" y="83"/>
                    </a:lnTo>
                    <a:lnTo>
                      <a:pt x="248" y="88"/>
                    </a:lnTo>
                    <a:lnTo>
                      <a:pt x="250" y="93"/>
                    </a:lnTo>
                    <a:lnTo>
                      <a:pt x="246" y="106"/>
                    </a:lnTo>
                    <a:lnTo>
                      <a:pt x="241" y="111"/>
                    </a:lnTo>
                    <a:lnTo>
                      <a:pt x="217" y="135"/>
                    </a:lnTo>
                    <a:lnTo>
                      <a:pt x="215" y="139"/>
                    </a:lnTo>
                    <a:lnTo>
                      <a:pt x="218" y="149"/>
                    </a:lnTo>
                    <a:lnTo>
                      <a:pt x="221" y="151"/>
                    </a:lnTo>
                    <a:lnTo>
                      <a:pt x="227" y="150"/>
                    </a:lnTo>
                    <a:lnTo>
                      <a:pt x="232" y="153"/>
                    </a:lnTo>
                    <a:lnTo>
                      <a:pt x="233" y="158"/>
                    </a:lnTo>
                    <a:lnTo>
                      <a:pt x="228" y="163"/>
                    </a:lnTo>
                    <a:lnTo>
                      <a:pt x="230" y="171"/>
                    </a:lnTo>
                    <a:lnTo>
                      <a:pt x="236" y="180"/>
                    </a:lnTo>
                    <a:lnTo>
                      <a:pt x="234" y="195"/>
                    </a:lnTo>
                    <a:lnTo>
                      <a:pt x="219" y="201"/>
                    </a:lnTo>
                    <a:lnTo>
                      <a:pt x="197" y="225"/>
                    </a:lnTo>
                    <a:lnTo>
                      <a:pt x="180" y="231"/>
                    </a:lnTo>
                    <a:lnTo>
                      <a:pt x="140" y="242"/>
                    </a:lnTo>
                    <a:lnTo>
                      <a:pt x="128" y="237"/>
                    </a:lnTo>
                    <a:lnTo>
                      <a:pt x="116" y="235"/>
                    </a:lnTo>
                    <a:lnTo>
                      <a:pt x="96" y="237"/>
                    </a:lnTo>
                    <a:lnTo>
                      <a:pt x="75" y="241"/>
                    </a:lnTo>
                    <a:lnTo>
                      <a:pt x="52" y="250"/>
                    </a:lnTo>
                    <a:lnTo>
                      <a:pt x="42" y="257"/>
                    </a:lnTo>
                    <a:lnTo>
                      <a:pt x="38" y="269"/>
                    </a:lnTo>
                    <a:lnTo>
                      <a:pt x="38" y="278"/>
                    </a:lnTo>
                    <a:lnTo>
                      <a:pt x="53" y="295"/>
                    </a:lnTo>
                    <a:lnTo>
                      <a:pt x="56" y="297"/>
                    </a:lnTo>
                    <a:lnTo>
                      <a:pt x="57" y="305"/>
                    </a:lnTo>
                    <a:lnTo>
                      <a:pt x="55" y="311"/>
                    </a:lnTo>
                    <a:lnTo>
                      <a:pt x="49" y="315"/>
                    </a:lnTo>
                    <a:lnTo>
                      <a:pt x="44" y="330"/>
                    </a:lnTo>
                    <a:lnTo>
                      <a:pt x="12" y="362"/>
                    </a:lnTo>
                    <a:lnTo>
                      <a:pt x="0" y="371"/>
                    </a:lnTo>
                    <a:lnTo>
                      <a:pt x="6" y="397"/>
                    </a:lnTo>
                    <a:lnTo>
                      <a:pt x="335" y="331"/>
                    </a:lnTo>
                    <a:lnTo>
                      <a:pt x="341" y="335"/>
                    </a:lnTo>
                    <a:lnTo>
                      <a:pt x="343" y="341"/>
                    </a:lnTo>
                    <a:lnTo>
                      <a:pt x="345" y="343"/>
                    </a:lnTo>
                    <a:lnTo>
                      <a:pt x="348" y="343"/>
                    </a:lnTo>
                    <a:lnTo>
                      <a:pt x="351" y="346"/>
                    </a:lnTo>
                    <a:lnTo>
                      <a:pt x="356" y="347"/>
                    </a:lnTo>
                    <a:lnTo>
                      <a:pt x="366" y="367"/>
                    </a:lnTo>
                    <a:lnTo>
                      <a:pt x="369" y="374"/>
                    </a:lnTo>
                    <a:lnTo>
                      <a:pt x="372" y="377"/>
                    </a:lnTo>
                    <a:lnTo>
                      <a:pt x="373" y="379"/>
                    </a:lnTo>
                    <a:lnTo>
                      <a:pt x="392" y="381"/>
                    </a:lnTo>
                    <a:lnTo>
                      <a:pt x="398" y="387"/>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1" name="Freeform 54"/>
              <p:cNvSpPr>
                <a:spLocks/>
              </p:cNvSpPr>
              <p:nvPr>
                <p:custDataLst>
                  <p:tags r:id="rId67"/>
                </p:custDataLst>
              </p:nvPr>
            </p:nvSpPr>
            <p:spPr bwMode="auto">
              <a:xfrm>
                <a:off x="8512175" y="2587625"/>
                <a:ext cx="201613" cy="200025"/>
              </a:xfrm>
              <a:custGeom>
                <a:avLst/>
                <a:gdLst>
                  <a:gd name="T0" fmla="*/ 0 w 139"/>
                  <a:gd name="T1" fmla="*/ 29 h 137"/>
                  <a:gd name="T2" fmla="*/ 47 w 139"/>
                  <a:gd name="T3" fmla="*/ 18 h 137"/>
                  <a:gd name="T4" fmla="*/ 51 w 139"/>
                  <a:gd name="T5" fmla="*/ 23 h 137"/>
                  <a:gd name="T6" fmla="*/ 53 w 139"/>
                  <a:gd name="T7" fmla="*/ 22 h 137"/>
                  <a:gd name="T8" fmla="*/ 54 w 139"/>
                  <a:gd name="T9" fmla="*/ 18 h 137"/>
                  <a:gd name="T10" fmla="*/ 123 w 139"/>
                  <a:gd name="T11" fmla="*/ 0 h 137"/>
                  <a:gd name="T12" fmla="*/ 139 w 139"/>
                  <a:gd name="T13" fmla="*/ 57 h 137"/>
                  <a:gd name="T14" fmla="*/ 137 w 139"/>
                  <a:gd name="T15" fmla="*/ 63 h 137"/>
                  <a:gd name="T16" fmla="*/ 135 w 139"/>
                  <a:gd name="T17" fmla="*/ 66 h 137"/>
                  <a:gd name="T18" fmla="*/ 136 w 139"/>
                  <a:gd name="T19" fmla="*/ 68 h 137"/>
                  <a:gd name="T20" fmla="*/ 137 w 139"/>
                  <a:gd name="T21" fmla="*/ 71 h 137"/>
                  <a:gd name="T22" fmla="*/ 128 w 139"/>
                  <a:gd name="T23" fmla="*/ 72 h 137"/>
                  <a:gd name="T24" fmla="*/ 105 w 139"/>
                  <a:gd name="T25" fmla="*/ 82 h 137"/>
                  <a:gd name="T26" fmla="*/ 99 w 139"/>
                  <a:gd name="T27" fmla="*/ 81 h 137"/>
                  <a:gd name="T28" fmla="*/ 96 w 139"/>
                  <a:gd name="T29" fmla="*/ 84 h 137"/>
                  <a:gd name="T30" fmla="*/ 96 w 139"/>
                  <a:gd name="T31" fmla="*/ 88 h 137"/>
                  <a:gd name="T32" fmla="*/ 94 w 139"/>
                  <a:gd name="T33" fmla="*/ 88 h 137"/>
                  <a:gd name="T34" fmla="*/ 80 w 139"/>
                  <a:gd name="T35" fmla="*/ 91 h 137"/>
                  <a:gd name="T36" fmla="*/ 61 w 139"/>
                  <a:gd name="T37" fmla="*/ 100 h 137"/>
                  <a:gd name="T38" fmla="*/ 59 w 139"/>
                  <a:gd name="T39" fmla="*/ 96 h 137"/>
                  <a:gd name="T40" fmla="*/ 47 w 139"/>
                  <a:gd name="T41" fmla="*/ 109 h 137"/>
                  <a:gd name="T42" fmla="*/ 21 w 139"/>
                  <a:gd name="T43" fmla="*/ 132 h 137"/>
                  <a:gd name="T44" fmla="*/ 11 w 139"/>
                  <a:gd name="T45" fmla="*/ 137 h 137"/>
                  <a:gd name="T46" fmla="*/ 3 w 139"/>
                  <a:gd name="T47" fmla="*/ 129 h 137"/>
                  <a:gd name="T48" fmla="*/ 15 w 139"/>
                  <a:gd name="T49" fmla="*/ 116 h 137"/>
                  <a:gd name="T50" fmla="*/ 15 w 139"/>
                  <a:gd name="T51" fmla="*/ 111 h 137"/>
                  <a:gd name="T52" fmla="*/ 10 w 139"/>
                  <a:gd name="T53" fmla="*/ 104 h 137"/>
                  <a:gd name="T54" fmla="*/ 0 w 139"/>
                  <a:gd name="T55" fmla="*/ 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137">
                    <a:moveTo>
                      <a:pt x="0" y="29"/>
                    </a:moveTo>
                    <a:lnTo>
                      <a:pt x="47" y="18"/>
                    </a:lnTo>
                    <a:lnTo>
                      <a:pt x="51" y="23"/>
                    </a:lnTo>
                    <a:lnTo>
                      <a:pt x="53" y="22"/>
                    </a:lnTo>
                    <a:lnTo>
                      <a:pt x="54" y="18"/>
                    </a:lnTo>
                    <a:lnTo>
                      <a:pt x="123" y="0"/>
                    </a:lnTo>
                    <a:lnTo>
                      <a:pt x="139" y="57"/>
                    </a:lnTo>
                    <a:lnTo>
                      <a:pt x="137" y="63"/>
                    </a:lnTo>
                    <a:lnTo>
                      <a:pt x="135" y="66"/>
                    </a:lnTo>
                    <a:lnTo>
                      <a:pt x="136" y="68"/>
                    </a:lnTo>
                    <a:lnTo>
                      <a:pt x="137" y="71"/>
                    </a:lnTo>
                    <a:lnTo>
                      <a:pt x="128" y="72"/>
                    </a:lnTo>
                    <a:lnTo>
                      <a:pt x="105" y="82"/>
                    </a:lnTo>
                    <a:lnTo>
                      <a:pt x="99" y="81"/>
                    </a:lnTo>
                    <a:lnTo>
                      <a:pt x="96" y="84"/>
                    </a:lnTo>
                    <a:lnTo>
                      <a:pt x="96" y="88"/>
                    </a:lnTo>
                    <a:lnTo>
                      <a:pt x="94" y="88"/>
                    </a:lnTo>
                    <a:lnTo>
                      <a:pt x="80" y="91"/>
                    </a:lnTo>
                    <a:lnTo>
                      <a:pt x="61" y="100"/>
                    </a:lnTo>
                    <a:lnTo>
                      <a:pt x="59" y="96"/>
                    </a:lnTo>
                    <a:lnTo>
                      <a:pt x="47" y="109"/>
                    </a:lnTo>
                    <a:lnTo>
                      <a:pt x="21" y="132"/>
                    </a:lnTo>
                    <a:lnTo>
                      <a:pt x="11" y="137"/>
                    </a:lnTo>
                    <a:lnTo>
                      <a:pt x="3" y="129"/>
                    </a:lnTo>
                    <a:lnTo>
                      <a:pt x="15" y="116"/>
                    </a:lnTo>
                    <a:lnTo>
                      <a:pt x="15" y="111"/>
                    </a:lnTo>
                    <a:lnTo>
                      <a:pt x="10" y="104"/>
                    </a:lnTo>
                    <a:lnTo>
                      <a:pt x="0" y="29"/>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2" name="Freeform 55"/>
              <p:cNvSpPr>
                <a:spLocks/>
              </p:cNvSpPr>
              <p:nvPr>
                <p:custDataLst>
                  <p:tags r:id="rId68"/>
                </p:custDataLst>
              </p:nvPr>
            </p:nvSpPr>
            <p:spPr bwMode="auto">
              <a:xfrm>
                <a:off x="8691563" y="2576513"/>
                <a:ext cx="101600" cy="115887"/>
              </a:xfrm>
              <a:custGeom>
                <a:avLst/>
                <a:gdLst>
                  <a:gd name="T0" fmla="*/ 0 w 71"/>
                  <a:gd name="T1" fmla="*/ 7 h 79"/>
                  <a:gd name="T2" fmla="*/ 16 w 71"/>
                  <a:gd name="T3" fmla="*/ 64 h 79"/>
                  <a:gd name="T4" fmla="*/ 14 w 71"/>
                  <a:gd name="T5" fmla="*/ 70 h 79"/>
                  <a:gd name="T6" fmla="*/ 12 w 71"/>
                  <a:gd name="T7" fmla="*/ 73 h 79"/>
                  <a:gd name="T8" fmla="*/ 13 w 71"/>
                  <a:gd name="T9" fmla="*/ 75 h 79"/>
                  <a:gd name="T10" fmla="*/ 14 w 71"/>
                  <a:gd name="T11" fmla="*/ 78 h 79"/>
                  <a:gd name="T12" fmla="*/ 18 w 71"/>
                  <a:gd name="T13" fmla="*/ 79 h 79"/>
                  <a:gd name="T14" fmla="*/ 32 w 71"/>
                  <a:gd name="T15" fmla="*/ 69 h 79"/>
                  <a:gd name="T16" fmla="*/ 41 w 71"/>
                  <a:gd name="T17" fmla="*/ 61 h 79"/>
                  <a:gd name="T18" fmla="*/ 41 w 71"/>
                  <a:gd name="T19" fmla="*/ 55 h 79"/>
                  <a:gd name="T20" fmla="*/ 39 w 71"/>
                  <a:gd name="T21" fmla="*/ 51 h 79"/>
                  <a:gd name="T22" fmla="*/ 39 w 71"/>
                  <a:gd name="T23" fmla="*/ 41 h 79"/>
                  <a:gd name="T24" fmla="*/ 45 w 71"/>
                  <a:gd name="T25" fmla="*/ 35 h 79"/>
                  <a:gd name="T26" fmla="*/ 48 w 71"/>
                  <a:gd name="T27" fmla="*/ 37 h 79"/>
                  <a:gd name="T28" fmla="*/ 48 w 71"/>
                  <a:gd name="T29" fmla="*/ 43 h 79"/>
                  <a:gd name="T30" fmla="*/ 48 w 71"/>
                  <a:gd name="T31" fmla="*/ 55 h 79"/>
                  <a:gd name="T32" fmla="*/ 50 w 71"/>
                  <a:gd name="T33" fmla="*/ 59 h 79"/>
                  <a:gd name="T34" fmla="*/ 55 w 71"/>
                  <a:gd name="T35" fmla="*/ 58 h 79"/>
                  <a:gd name="T36" fmla="*/ 55 w 71"/>
                  <a:gd name="T37" fmla="*/ 51 h 79"/>
                  <a:gd name="T38" fmla="*/ 58 w 71"/>
                  <a:gd name="T39" fmla="*/ 51 h 79"/>
                  <a:gd name="T40" fmla="*/ 63 w 71"/>
                  <a:gd name="T41" fmla="*/ 46 h 79"/>
                  <a:gd name="T42" fmla="*/ 70 w 71"/>
                  <a:gd name="T43" fmla="*/ 45 h 79"/>
                  <a:gd name="T44" fmla="*/ 71 w 71"/>
                  <a:gd name="T45" fmla="*/ 44 h 79"/>
                  <a:gd name="T46" fmla="*/ 65 w 71"/>
                  <a:gd name="T47" fmla="*/ 38 h 79"/>
                  <a:gd name="T48" fmla="*/ 64 w 71"/>
                  <a:gd name="T49" fmla="*/ 35 h 79"/>
                  <a:gd name="T50" fmla="*/ 61 w 71"/>
                  <a:gd name="T51" fmla="*/ 34 h 79"/>
                  <a:gd name="T52" fmla="*/ 60 w 71"/>
                  <a:gd name="T53" fmla="*/ 31 h 79"/>
                  <a:gd name="T54" fmla="*/ 54 w 71"/>
                  <a:gd name="T55" fmla="*/ 28 h 79"/>
                  <a:gd name="T56" fmla="*/ 54 w 71"/>
                  <a:gd name="T57" fmla="*/ 25 h 79"/>
                  <a:gd name="T58" fmla="*/ 40 w 71"/>
                  <a:gd name="T59" fmla="*/ 22 h 79"/>
                  <a:gd name="T60" fmla="*/ 36 w 71"/>
                  <a:gd name="T61" fmla="*/ 11 h 79"/>
                  <a:gd name="T62" fmla="*/ 32 w 71"/>
                  <a:gd name="T63" fmla="*/ 10 h 79"/>
                  <a:gd name="T64" fmla="*/ 28 w 71"/>
                  <a:gd name="T65" fmla="*/ 0 h 79"/>
                  <a:gd name="T66" fmla="*/ 0 w 71"/>
                  <a:gd name="T67" fmla="*/ 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79">
                    <a:moveTo>
                      <a:pt x="0" y="7"/>
                    </a:moveTo>
                    <a:lnTo>
                      <a:pt x="16" y="64"/>
                    </a:lnTo>
                    <a:lnTo>
                      <a:pt x="14" y="70"/>
                    </a:lnTo>
                    <a:lnTo>
                      <a:pt x="12" y="73"/>
                    </a:lnTo>
                    <a:lnTo>
                      <a:pt x="13" y="75"/>
                    </a:lnTo>
                    <a:lnTo>
                      <a:pt x="14" y="78"/>
                    </a:lnTo>
                    <a:lnTo>
                      <a:pt x="18" y="79"/>
                    </a:lnTo>
                    <a:lnTo>
                      <a:pt x="32" y="69"/>
                    </a:lnTo>
                    <a:lnTo>
                      <a:pt x="41" y="61"/>
                    </a:lnTo>
                    <a:lnTo>
                      <a:pt x="41" y="55"/>
                    </a:lnTo>
                    <a:lnTo>
                      <a:pt x="39" y="51"/>
                    </a:lnTo>
                    <a:lnTo>
                      <a:pt x="39" y="41"/>
                    </a:lnTo>
                    <a:lnTo>
                      <a:pt x="45" y="35"/>
                    </a:lnTo>
                    <a:lnTo>
                      <a:pt x="48" y="37"/>
                    </a:lnTo>
                    <a:lnTo>
                      <a:pt x="48" y="43"/>
                    </a:lnTo>
                    <a:lnTo>
                      <a:pt x="48" y="55"/>
                    </a:lnTo>
                    <a:lnTo>
                      <a:pt x="50" y="59"/>
                    </a:lnTo>
                    <a:lnTo>
                      <a:pt x="55" y="58"/>
                    </a:lnTo>
                    <a:lnTo>
                      <a:pt x="55" y="51"/>
                    </a:lnTo>
                    <a:lnTo>
                      <a:pt x="58" y="51"/>
                    </a:lnTo>
                    <a:lnTo>
                      <a:pt x="63" y="46"/>
                    </a:lnTo>
                    <a:lnTo>
                      <a:pt x="70" y="45"/>
                    </a:lnTo>
                    <a:lnTo>
                      <a:pt x="71" y="44"/>
                    </a:lnTo>
                    <a:lnTo>
                      <a:pt x="65" y="38"/>
                    </a:lnTo>
                    <a:lnTo>
                      <a:pt x="64" y="35"/>
                    </a:lnTo>
                    <a:lnTo>
                      <a:pt x="61" y="34"/>
                    </a:lnTo>
                    <a:lnTo>
                      <a:pt x="60" y="31"/>
                    </a:lnTo>
                    <a:lnTo>
                      <a:pt x="54" y="28"/>
                    </a:lnTo>
                    <a:lnTo>
                      <a:pt x="54" y="25"/>
                    </a:lnTo>
                    <a:lnTo>
                      <a:pt x="40" y="22"/>
                    </a:lnTo>
                    <a:lnTo>
                      <a:pt x="36" y="11"/>
                    </a:lnTo>
                    <a:lnTo>
                      <a:pt x="32" y="10"/>
                    </a:lnTo>
                    <a:lnTo>
                      <a:pt x="28" y="0"/>
                    </a:lnTo>
                    <a:lnTo>
                      <a:pt x="0" y="7"/>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3" name="Freeform 56"/>
              <p:cNvSpPr>
                <a:spLocks/>
              </p:cNvSpPr>
              <p:nvPr>
                <p:custDataLst>
                  <p:tags r:id="rId69"/>
                </p:custDataLst>
              </p:nvPr>
            </p:nvSpPr>
            <p:spPr bwMode="auto">
              <a:xfrm>
                <a:off x="8507413" y="2438400"/>
                <a:ext cx="392112" cy="203200"/>
              </a:xfrm>
              <a:custGeom>
                <a:avLst/>
                <a:gdLst>
                  <a:gd name="T0" fmla="*/ 56 w 270"/>
                  <a:gd name="T1" fmla="*/ 46 h 139"/>
                  <a:gd name="T2" fmla="*/ 144 w 270"/>
                  <a:gd name="T3" fmla="*/ 23 h 139"/>
                  <a:gd name="T4" fmla="*/ 149 w 270"/>
                  <a:gd name="T5" fmla="*/ 23 h 139"/>
                  <a:gd name="T6" fmla="*/ 149 w 270"/>
                  <a:gd name="T7" fmla="*/ 14 h 139"/>
                  <a:gd name="T8" fmla="*/ 162 w 270"/>
                  <a:gd name="T9" fmla="*/ 2 h 139"/>
                  <a:gd name="T10" fmla="*/ 173 w 270"/>
                  <a:gd name="T11" fmla="*/ 2 h 139"/>
                  <a:gd name="T12" fmla="*/ 186 w 270"/>
                  <a:gd name="T13" fmla="*/ 22 h 139"/>
                  <a:gd name="T14" fmla="*/ 187 w 270"/>
                  <a:gd name="T15" fmla="*/ 30 h 139"/>
                  <a:gd name="T16" fmla="*/ 178 w 270"/>
                  <a:gd name="T17" fmla="*/ 42 h 139"/>
                  <a:gd name="T18" fmla="*/ 175 w 270"/>
                  <a:gd name="T19" fmla="*/ 59 h 139"/>
                  <a:gd name="T20" fmla="*/ 195 w 270"/>
                  <a:gd name="T21" fmla="*/ 65 h 139"/>
                  <a:gd name="T22" fmla="*/ 217 w 270"/>
                  <a:gd name="T23" fmla="*/ 91 h 139"/>
                  <a:gd name="T24" fmla="*/ 242 w 270"/>
                  <a:gd name="T25" fmla="*/ 101 h 139"/>
                  <a:gd name="T26" fmla="*/ 259 w 270"/>
                  <a:gd name="T27" fmla="*/ 84 h 139"/>
                  <a:gd name="T28" fmla="*/ 249 w 270"/>
                  <a:gd name="T29" fmla="*/ 74 h 139"/>
                  <a:gd name="T30" fmla="*/ 240 w 270"/>
                  <a:gd name="T31" fmla="*/ 66 h 139"/>
                  <a:gd name="T32" fmla="*/ 250 w 270"/>
                  <a:gd name="T33" fmla="*/ 66 h 139"/>
                  <a:gd name="T34" fmla="*/ 270 w 270"/>
                  <a:gd name="T35" fmla="*/ 101 h 139"/>
                  <a:gd name="T36" fmla="*/ 262 w 270"/>
                  <a:gd name="T37" fmla="*/ 104 h 139"/>
                  <a:gd name="T38" fmla="*/ 240 w 270"/>
                  <a:gd name="T39" fmla="*/ 116 h 139"/>
                  <a:gd name="T40" fmla="*/ 223 w 270"/>
                  <a:gd name="T41" fmla="*/ 127 h 139"/>
                  <a:gd name="T42" fmla="*/ 221 w 270"/>
                  <a:gd name="T43" fmla="*/ 121 h 139"/>
                  <a:gd name="T44" fmla="*/ 216 w 270"/>
                  <a:gd name="T45" fmla="*/ 112 h 139"/>
                  <a:gd name="T46" fmla="*/ 199 w 270"/>
                  <a:gd name="T47" fmla="*/ 136 h 139"/>
                  <a:gd name="T48" fmla="*/ 191 w 270"/>
                  <a:gd name="T49" fmla="*/ 133 h 139"/>
                  <a:gd name="T50" fmla="*/ 187 w 270"/>
                  <a:gd name="T51" fmla="*/ 129 h 139"/>
                  <a:gd name="T52" fmla="*/ 180 w 270"/>
                  <a:gd name="T53" fmla="*/ 123 h 139"/>
                  <a:gd name="T54" fmla="*/ 166 w 270"/>
                  <a:gd name="T55" fmla="*/ 117 h 139"/>
                  <a:gd name="T56" fmla="*/ 158 w 270"/>
                  <a:gd name="T57" fmla="*/ 105 h 139"/>
                  <a:gd name="T58" fmla="*/ 126 w 270"/>
                  <a:gd name="T59" fmla="*/ 102 h 139"/>
                  <a:gd name="T60" fmla="*/ 56 w 270"/>
                  <a:gd name="T61" fmla="*/ 124 h 139"/>
                  <a:gd name="T62" fmla="*/ 50 w 270"/>
                  <a:gd name="T63" fmla="*/ 120 h 139"/>
                  <a:gd name="T64" fmla="*/ 0 w 270"/>
                  <a:gd name="T65"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139">
                    <a:moveTo>
                      <a:pt x="1" y="58"/>
                    </a:moveTo>
                    <a:lnTo>
                      <a:pt x="56" y="46"/>
                    </a:lnTo>
                    <a:lnTo>
                      <a:pt x="143" y="26"/>
                    </a:lnTo>
                    <a:lnTo>
                      <a:pt x="144" y="23"/>
                    </a:lnTo>
                    <a:lnTo>
                      <a:pt x="146" y="21"/>
                    </a:lnTo>
                    <a:lnTo>
                      <a:pt x="149" y="23"/>
                    </a:lnTo>
                    <a:lnTo>
                      <a:pt x="150" y="21"/>
                    </a:lnTo>
                    <a:lnTo>
                      <a:pt x="149" y="14"/>
                    </a:lnTo>
                    <a:lnTo>
                      <a:pt x="156" y="12"/>
                    </a:lnTo>
                    <a:lnTo>
                      <a:pt x="162" y="2"/>
                    </a:lnTo>
                    <a:lnTo>
                      <a:pt x="168" y="0"/>
                    </a:lnTo>
                    <a:lnTo>
                      <a:pt x="173" y="2"/>
                    </a:lnTo>
                    <a:lnTo>
                      <a:pt x="176" y="14"/>
                    </a:lnTo>
                    <a:lnTo>
                      <a:pt x="186" y="22"/>
                    </a:lnTo>
                    <a:lnTo>
                      <a:pt x="189" y="27"/>
                    </a:lnTo>
                    <a:lnTo>
                      <a:pt x="187" y="30"/>
                    </a:lnTo>
                    <a:lnTo>
                      <a:pt x="182" y="34"/>
                    </a:lnTo>
                    <a:lnTo>
                      <a:pt x="178" y="42"/>
                    </a:lnTo>
                    <a:lnTo>
                      <a:pt x="174" y="54"/>
                    </a:lnTo>
                    <a:lnTo>
                      <a:pt x="175" y="59"/>
                    </a:lnTo>
                    <a:lnTo>
                      <a:pt x="186" y="59"/>
                    </a:lnTo>
                    <a:lnTo>
                      <a:pt x="195" y="65"/>
                    </a:lnTo>
                    <a:lnTo>
                      <a:pt x="211" y="81"/>
                    </a:lnTo>
                    <a:lnTo>
                      <a:pt x="217" y="91"/>
                    </a:lnTo>
                    <a:lnTo>
                      <a:pt x="224" y="100"/>
                    </a:lnTo>
                    <a:lnTo>
                      <a:pt x="242" y="101"/>
                    </a:lnTo>
                    <a:lnTo>
                      <a:pt x="253" y="96"/>
                    </a:lnTo>
                    <a:lnTo>
                      <a:pt x="259" y="84"/>
                    </a:lnTo>
                    <a:lnTo>
                      <a:pt x="256" y="82"/>
                    </a:lnTo>
                    <a:lnTo>
                      <a:pt x="249" y="74"/>
                    </a:lnTo>
                    <a:lnTo>
                      <a:pt x="239" y="70"/>
                    </a:lnTo>
                    <a:lnTo>
                      <a:pt x="240" y="66"/>
                    </a:lnTo>
                    <a:lnTo>
                      <a:pt x="247" y="66"/>
                    </a:lnTo>
                    <a:lnTo>
                      <a:pt x="250" y="66"/>
                    </a:lnTo>
                    <a:lnTo>
                      <a:pt x="262" y="83"/>
                    </a:lnTo>
                    <a:lnTo>
                      <a:pt x="270" y="101"/>
                    </a:lnTo>
                    <a:lnTo>
                      <a:pt x="269" y="110"/>
                    </a:lnTo>
                    <a:lnTo>
                      <a:pt x="262" y="104"/>
                    </a:lnTo>
                    <a:lnTo>
                      <a:pt x="253" y="110"/>
                    </a:lnTo>
                    <a:lnTo>
                      <a:pt x="240" y="116"/>
                    </a:lnTo>
                    <a:lnTo>
                      <a:pt x="227" y="127"/>
                    </a:lnTo>
                    <a:lnTo>
                      <a:pt x="223" y="127"/>
                    </a:lnTo>
                    <a:lnTo>
                      <a:pt x="221" y="126"/>
                    </a:lnTo>
                    <a:lnTo>
                      <a:pt x="221" y="121"/>
                    </a:lnTo>
                    <a:lnTo>
                      <a:pt x="218" y="112"/>
                    </a:lnTo>
                    <a:lnTo>
                      <a:pt x="216" y="112"/>
                    </a:lnTo>
                    <a:lnTo>
                      <a:pt x="209" y="125"/>
                    </a:lnTo>
                    <a:lnTo>
                      <a:pt x="199" y="136"/>
                    </a:lnTo>
                    <a:lnTo>
                      <a:pt x="197" y="139"/>
                    </a:lnTo>
                    <a:lnTo>
                      <a:pt x="191" y="133"/>
                    </a:lnTo>
                    <a:lnTo>
                      <a:pt x="190" y="130"/>
                    </a:lnTo>
                    <a:lnTo>
                      <a:pt x="187" y="129"/>
                    </a:lnTo>
                    <a:lnTo>
                      <a:pt x="186" y="126"/>
                    </a:lnTo>
                    <a:lnTo>
                      <a:pt x="180" y="123"/>
                    </a:lnTo>
                    <a:lnTo>
                      <a:pt x="180" y="120"/>
                    </a:lnTo>
                    <a:lnTo>
                      <a:pt x="166" y="117"/>
                    </a:lnTo>
                    <a:lnTo>
                      <a:pt x="162" y="106"/>
                    </a:lnTo>
                    <a:lnTo>
                      <a:pt x="158" y="105"/>
                    </a:lnTo>
                    <a:lnTo>
                      <a:pt x="154" y="95"/>
                    </a:lnTo>
                    <a:lnTo>
                      <a:pt x="126" y="102"/>
                    </a:lnTo>
                    <a:lnTo>
                      <a:pt x="57" y="120"/>
                    </a:lnTo>
                    <a:lnTo>
                      <a:pt x="56" y="124"/>
                    </a:lnTo>
                    <a:lnTo>
                      <a:pt x="54" y="125"/>
                    </a:lnTo>
                    <a:lnTo>
                      <a:pt x="50" y="120"/>
                    </a:lnTo>
                    <a:lnTo>
                      <a:pt x="3" y="131"/>
                    </a:lnTo>
                    <a:lnTo>
                      <a:pt x="0" y="129"/>
                    </a:lnTo>
                    <a:lnTo>
                      <a:pt x="1" y="58"/>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4" name="Freeform 57"/>
              <p:cNvSpPr>
                <a:spLocks/>
              </p:cNvSpPr>
              <p:nvPr>
                <p:custDataLst>
                  <p:tags r:id="rId70"/>
                </p:custDataLst>
              </p:nvPr>
            </p:nvSpPr>
            <p:spPr bwMode="auto">
              <a:xfrm>
                <a:off x="8413750" y="2149475"/>
                <a:ext cx="206375" cy="373063"/>
              </a:xfrm>
              <a:custGeom>
                <a:avLst/>
                <a:gdLst>
                  <a:gd name="T0" fmla="*/ 0 w 142"/>
                  <a:gd name="T1" fmla="*/ 33 h 256"/>
                  <a:gd name="T2" fmla="*/ 6 w 142"/>
                  <a:gd name="T3" fmla="*/ 43 h 256"/>
                  <a:gd name="T4" fmla="*/ 3 w 142"/>
                  <a:gd name="T5" fmla="*/ 48 h 256"/>
                  <a:gd name="T6" fmla="*/ 7 w 142"/>
                  <a:gd name="T7" fmla="*/ 52 h 256"/>
                  <a:gd name="T8" fmla="*/ 8 w 142"/>
                  <a:gd name="T9" fmla="*/ 56 h 256"/>
                  <a:gd name="T10" fmla="*/ 19 w 142"/>
                  <a:gd name="T11" fmla="*/ 85 h 256"/>
                  <a:gd name="T12" fmla="*/ 23 w 142"/>
                  <a:gd name="T13" fmla="*/ 107 h 256"/>
                  <a:gd name="T14" fmla="*/ 18 w 142"/>
                  <a:gd name="T15" fmla="*/ 117 h 256"/>
                  <a:gd name="T16" fmla="*/ 19 w 142"/>
                  <a:gd name="T17" fmla="*/ 128 h 256"/>
                  <a:gd name="T18" fmla="*/ 32 w 142"/>
                  <a:gd name="T19" fmla="*/ 157 h 256"/>
                  <a:gd name="T20" fmla="*/ 30 w 142"/>
                  <a:gd name="T21" fmla="*/ 171 h 256"/>
                  <a:gd name="T22" fmla="*/ 33 w 142"/>
                  <a:gd name="T23" fmla="*/ 175 h 256"/>
                  <a:gd name="T24" fmla="*/ 35 w 142"/>
                  <a:gd name="T25" fmla="*/ 174 h 256"/>
                  <a:gd name="T26" fmla="*/ 34 w 142"/>
                  <a:gd name="T27" fmla="*/ 171 h 256"/>
                  <a:gd name="T28" fmla="*/ 38 w 142"/>
                  <a:gd name="T29" fmla="*/ 171 h 256"/>
                  <a:gd name="T30" fmla="*/ 46 w 142"/>
                  <a:gd name="T31" fmla="*/ 184 h 256"/>
                  <a:gd name="T32" fmla="*/ 51 w 142"/>
                  <a:gd name="T33" fmla="*/ 208 h 256"/>
                  <a:gd name="T34" fmla="*/ 51 w 142"/>
                  <a:gd name="T35" fmla="*/ 223 h 256"/>
                  <a:gd name="T36" fmla="*/ 57 w 142"/>
                  <a:gd name="T37" fmla="*/ 240 h 256"/>
                  <a:gd name="T38" fmla="*/ 65 w 142"/>
                  <a:gd name="T39" fmla="*/ 256 h 256"/>
                  <a:gd name="T40" fmla="*/ 120 w 142"/>
                  <a:gd name="T41" fmla="*/ 244 h 256"/>
                  <a:gd name="T42" fmla="*/ 118 w 142"/>
                  <a:gd name="T43" fmla="*/ 239 h 256"/>
                  <a:gd name="T44" fmla="*/ 112 w 142"/>
                  <a:gd name="T45" fmla="*/ 232 h 256"/>
                  <a:gd name="T46" fmla="*/ 113 w 142"/>
                  <a:gd name="T47" fmla="*/ 222 h 256"/>
                  <a:gd name="T48" fmla="*/ 115 w 142"/>
                  <a:gd name="T49" fmla="*/ 219 h 256"/>
                  <a:gd name="T50" fmla="*/ 112 w 142"/>
                  <a:gd name="T51" fmla="*/ 209 h 256"/>
                  <a:gd name="T52" fmla="*/ 108 w 142"/>
                  <a:gd name="T53" fmla="*/ 168 h 256"/>
                  <a:gd name="T54" fmla="*/ 108 w 142"/>
                  <a:gd name="T55" fmla="*/ 155 h 256"/>
                  <a:gd name="T56" fmla="*/ 113 w 142"/>
                  <a:gd name="T57" fmla="*/ 130 h 256"/>
                  <a:gd name="T58" fmla="*/ 118 w 142"/>
                  <a:gd name="T59" fmla="*/ 114 h 256"/>
                  <a:gd name="T60" fmla="*/ 118 w 142"/>
                  <a:gd name="T61" fmla="*/ 103 h 256"/>
                  <a:gd name="T62" fmla="*/ 114 w 142"/>
                  <a:gd name="T63" fmla="*/ 94 h 256"/>
                  <a:gd name="T64" fmla="*/ 114 w 142"/>
                  <a:gd name="T65" fmla="*/ 84 h 256"/>
                  <a:gd name="T66" fmla="*/ 117 w 142"/>
                  <a:gd name="T67" fmla="*/ 79 h 256"/>
                  <a:gd name="T68" fmla="*/ 133 w 142"/>
                  <a:gd name="T69" fmla="*/ 65 h 256"/>
                  <a:gd name="T70" fmla="*/ 142 w 142"/>
                  <a:gd name="T71" fmla="*/ 43 h 256"/>
                  <a:gd name="T72" fmla="*/ 133 w 142"/>
                  <a:gd name="T73" fmla="*/ 30 h 256"/>
                  <a:gd name="T74" fmla="*/ 131 w 142"/>
                  <a:gd name="T75" fmla="*/ 24 h 256"/>
                  <a:gd name="T76" fmla="*/ 134 w 142"/>
                  <a:gd name="T77" fmla="*/ 20 h 256"/>
                  <a:gd name="T78" fmla="*/ 134 w 142"/>
                  <a:gd name="T79" fmla="*/ 16 h 256"/>
                  <a:gd name="T80" fmla="*/ 130 w 142"/>
                  <a:gd name="T81" fmla="*/ 0 h 256"/>
                  <a:gd name="T82" fmla="*/ 0 w 142"/>
                  <a:gd name="T83" fmla="*/ 3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256">
                    <a:moveTo>
                      <a:pt x="0" y="33"/>
                    </a:moveTo>
                    <a:lnTo>
                      <a:pt x="6" y="43"/>
                    </a:lnTo>
                    <a:lnTo>
                      <a:pt x="3" y="48"/>
                    </a:lnTo>
                    <a:lnTo>
                      <a:pt x="7" y="52"/>
                    </a:lnTo>
                    <a:lnTo>
                      <a:pt x="8" y="56"/>
                    </a:lnTo>
                    <a:lnTo>
                      <a:pt x="19" y="85"/>
                    </a:lnTo>
                    <a:lnTo>
                      <a:pt x="23" y="107"/>
                    </a:lnTo>
                    <a:lnTo>
                      <a:pt x="18" y="117"/>
                    </a:lnTo>
                    <a:lnTo>
                      <a:pt x="19" y="128"/>
                    </a:lnTo>
                    <a:lnTo>
                      <a:pt x="32" y="157"/>
                    </a:lnTo>
                    <a:lnTo>
                      <a:pt x="30" y="171"/>
                    </a:lnTo>
                    <a:lnTo>
                      <a:pt x="33" y="175"/>
                    </a:lnTo>
                    <a:lnTo>
                      <a:pt x="35" y="174"/>
                    </a:lnTo>
                    <a:lnTo>
                      <a:pt x="34" y="171"/>
                    </a:lnTo>
                    <a:lnTo>
                      <a:pt x="38" y="171"/>
                    </a:lnTo>
                    <a:lnTo>
                      <a:pt x="46" y="184"/>
                    </a:lnTo>
                    <a:lnTo>
                      <a:pt x="51" y="208"/>
                    </a:lnTo>
                    <a:lnTo>
                      <a:pt x="51" y="223"/>
                    </a:lnTo>
                    <a:lnTo>
                      <a:pt x="57" y="240"/>
                    </a:lnTo>
                    <a:lnTo>
                      <a:pt x="65" y="256"/>
                    </a:lnTo>
                    <a:lnTo>
                      <a:pt x="120" y="244"/>
                    </a:lnTo>
                    <a:lnTo>
                      <a:pt x="118" y="239"/>
                    </a:lnTo>
                    <a:lnTo>
                      <a:pt x="112" y="232"/>
                    </a:lnTo>
                    <a:lnTo>
                      <a:pt x="113" y="222"/>
                    </a:lnTo>
                    <a:lnTo>
                      <a:pt x="115" y="219"/>
                    </a:lnTo>
                    <a:lnTo>
                      <a:pt x="112" y="209"/>
                    </a:lnTo>
                    <a:lnTo>
                      <a:pt x="108" y="168"/>
                    </a:lnTo>
                    <a:lnTo>
                      <a:pt x="108" y="155"/>
                    </a:lnTo>
                    <a:lnTo>
                      <a:pt x="113" y="130"/>
                    </a:lnTo>
                    <a:lnTo>
                      <a:pt x="118" y="114"/>
                    </a:lnTo>
                    <a:lnTo>
                      <a:pt x="118" y="103"/>
                    </a:lnTo>
                    <a:lnTo>
                      <a:pt x="114" y="94"/>
                    </a:lnTo>
                    <a:lnTo>
                      <a:pt x="114" y="84"/>
                    </a:lnTo>
                    <a:lnTo>
                      <a:pt x="117" y="79"/>
                    </a:lnTo>
                    <a:lnTo>
                      <a:pt x="133" y="65"/>
                    </a:lnTo>
                    <a:lnTo>
                      <a:pt x="142" y="43"/>
                    </a:lnTo>
                    <a:lnTo>
                      <a:pt x="133" y="30"/>
                    </a:lnTo>
                    <a:lnTo>
                      <a:pt x="131" y="24"/>
                    </a:lnTo>
                    <a:lnTo>
                      <a:pt x="134" y="20"/>
                    </a:lnTo>
                    <a:lnTo>
                      <a:pt x="134" y="16"/>
                    </a:lnTo>
                    <a:lnTo>
                      <a:pt x="130" y="0"/>
                    </a:lnTo>
                    <a:lnTo>
                      <a:pt x="0" y="33"/>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5" name="Freeform 58"/>
              <p:cNvSpPr>
                <a:spLocks/>
              </p:cNvSpPr>
              <p:nvPr>
                <p:custDataLst>
                  <p:tags r:id="rId71"/>
                </p:custDataLst>
              </p:nvPr>
            </p:nvSpPr>
            <p:spPr bwMode="auto">
              <a:xfrm>
                <a:off x="8572500" y="2097088"/>
                <a:ext cx="188913" cy="409575"/>
              </a:xfrm>
              <a:custGeom>
                <a:avLst/>
                <a:gdLst>
                  <a:gd name="T0" fmla="*/ 129 w 130"/>
                  <a:gd name="T1" fmla="*/ 237 h 281"/>
                  <a:gd name="T2" fmla="*/ 124 w 130"/>
                  <a:gd name="T3" fmla="*/ 235 h 281"/>
                  <a:gd name="T4" fmla="*/ 118 w 130"/>
                  <a:gd name="T5" fmla="*/ 237 h 281"/>
                  <a:gd name="T6" fmla="*/ 112 w 130"/>
                  <a:gd name="T7" fmla="*/ 247 h 281"/>
                  <a:gd name="T8" fmla="*/ 105 w 130"/>
                  <a:gd name="T9" fmla="*/ 249 h 281"/>
                  <a:gd name="T10" fmla="*/ 106 w 130"/>
                  <a:gd name="T11" fmla="*/ 256 h 281"/>
                  <a:gd name="T12" fmla="*/ 105 w 130"/>
                  <a:gd name="T13" fmla="*/ 258 h 281"/>
                  <a:gd name="T14" fmla="*/ 102 w 130"/>
                  <a:gd name="T15" fmla="*/ 256 h 281"/>
                  <a:gd name="T16" fmla="*/ 100 w 130"/>
                  <a:gd name="T17" fmla="*/ 258 h 281"/>
                  <a:gd name="T18" fmla="*/ 99 w 130"/>
                  <a:gd name="T19" fmla="*/ 261 h 281"/>
                  <a:gd name="T20" fmla="*/ 12 w 130"/>
                  <a:gd name="T21" fmla="*/ 281 h 281"/>
                  <a:gd name="T22" fmla="*/ 10 w 130"/>
                  <a:gd name="T23" fmla="*/ 276 h 281"/>
                  <a:gd name="T24" fmla="*/ 4 w 130"/>
                  <a:gd name="T25" fmla="*/ 269 h 281"/>
                  <a:gd name="T26" fmla="*/ 5 w 130"/>
                  <a:gd name="T27" fmla="*/ 259 h 281"/>
                  <a:gd name="T28" fmla="*/ 7 w 130"/>
                  <a:gd name="T29" fmla="*/ 256 h 281"/>
                  <a:gd name="T30" fmla="*/ 4 w 130"/>
                  <a:gd name="T31" fmla="*/ 246 h 281"/>
                  <a:gd name="T32" fmla="*/ 0 w 130"/>
                  <a:gd name="T33" fmla="*/ 205 h 281"/>
                  <a:gd name="T34" fmla="*/ 0 w 130"/>
                  <a:gd name="T35" fmla="*/ 192 h 281"/>
                  <a:gd name="T36" fmla="*/ 5 w 130"/>
                  <a:gd name="T37" fmla="*/ 167 h 281"/>
                  <a:gd name="T38" fmla="*/ 10 w 130"/>
                  <a:gd name="T39" fmla="*/ 151 h 281"/>
                  <a:gd name="T40" fmla="*/ 10 w 130"/>
                  <a:gd name="T41" fmla="*/ 140 h 281"/>
                  <a:gd name="T42" fmla="*/ 6 w 130"/>
                  <a:gd name="T43" fmla="*/ 131 h 281"/>
                  <a:gd name="T44" fmla="*/ 6 w 130"/>
                  <a:gd name="T45" fmla="*/ 121 h 281"/>
                  <a:gd name="T46" fmla="*/ 9 w 130"/>
                  <a:gd name="T47" fmla="*/ 116 h 281"/>
                  <a:gd name="T48" fmla="*/ 25 w 130"/>
                  <a:gd name="T49" fmla="*/ 102 h 281"/>
                  <a:gd name="T50" fmla="*/ 34 w 130"/>
                  <a:gd name="T51" fmla="*/ 80 h 281"/>
                  <a:gd name="T52" fmla="*/ 25 w 130"/>
                  <a:gd name="T53" fmla="*/ 67 h 281"/>
                  <a:gd name="T54" fmla="*/ 23 w 130"/>
                  <a:gd name="T55" fmla="*/ 61 h 281"/>
                  <a:gd name="T56" fmla="*/ 26 w 130"/>
                  <a:gd name="T57" fmla="*/ 57 h 281"/>
                  <a:gd name="T58" fmla="*/ 26 w 130"/>
                  <a:gd name="T59" fmla="*/ 53 h 281"/>
                  <a:gd name="T60" fmla="*/ 22 w 130"/>
                  <a:gd name="T61" fmla="*/ 37 h 281"/>
                  <a:gd name="T62" fmla="*/ 26 w 130"/>
                  <a:gd name="T63" fmla="*/ 18 h 281"/>
                  <a:gd name="T64" fmla="*/ 21 w 130"/>
                  <a:gd name="T65" fmla="*/ 12 h 281"/>
                  <a:gd name="T66" fmla="*/ 22 w 130"/>
                  <a:gd name="T67" fmla="*/ 9 h 281"/>
                  <a:gd name="T68" fmla="*/ 28 w 130"/>
                  <a:gd name="T69" fmla="*/ 9 h 281"/>
                  <a:gd name="T70" fmla="*/ 30 w 130"/>
                  <a:gd name="T71" fmla="*/ 3 h 281"/>
                  <a:gd name="T72" fmla="*/ 35 w 130"/>
                  <a:gd name="T73" fmla="*/ 5 h 281"/>
                  <a:gd name="T74" fmla="*/ 41 w 130"/>
                  <a:gd name="T75" fmla="*/ 4 h 281"/>
                  <a:gd name="T76" fmla="*/ 45 w 130"/>
                  <a:gd name="T77" fmla="*/ 0 h 281"/>
                  <a:gd name="T78" fmla="*/ 102 w 130"/>
                  <a:gd name="T79" fmla="*/ 173 h 281"/>
                  <a:gd name="T80" fmla="*/ 103 w 130"/>
                  <a:gd name="T81" fmla="*/ 176 h 281"/>
                  <a:gd name="T82" fmla="*/ 102 w 130"/>
                  <a:gd name="T83" fmla="*/ 183 h 281"/>
                  <a:gd name="T84" fmla="*/ 103 w 130"/>
                  <a:gd name="T85" fmla="*/ 186 h 281"/>
                  <a:gd name="T86" fmla="*/ 118 w 130"/>
                  <a:gd name="T87" fmla="*/ 197 h 281"/>
                  <a:gd name="T88" fmla="*/ 121 w 130"/>
                  <a:gd name="T89" fmla="*/ 198 h 281"/>
                  <a:gd name="T90" fmla="*/ 122 w 130"/>
                  <a:gd name="T91" fmla="*/ 204 h 281"/>
                  <a:gd name="T92" fmla="*/ 122 w 130"/>
                  <a:gd name="T93" fmla="*/ 208 h 281"/>
                  <a:gd name="T94" fmla="*/ 130 w 130"/>
                  <a:gd name="T95" fmla="*/ 221 h 281"/>
                  <a:gd name="T96" fmla="*/ 129 w 130"/>
                  <a:gd name="T97" fmla="*/ 224 h 281"/>
                  <a:gd name="T98" fmla="*/ 129 w 130"/>
                  <a:gd name="T99" fmla="*/ 231 h 281"/>
                  <a:gd name="T100" fmla="*/ 129 w 130"/>
                  <a:gd name="T101" fmla="*/ 23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 h="281">
                    <a:moveTo>
                      <a:pt x="129" y="237"/>
                    </a:moveTo>
                    <a:lnTo>
                      <a:pt x="124" y="235"/>
                    </a:lnTo>
                    <a:lnTo>
                      <a:pt x="118" y="237"/>
                    </a:lnTo>
                    <a:lnTo>
                      <a:pt x="112" y="247"/>
                    </a:lnTo>
                    <a:lnTo>
                      <a:pt x="105" y="249"/>
                    </a:lnTo>
                    <a:lnTo>
                      <a:pt x="106" y="256"/>
                    </a:lnTo>
                    <a:lnTo>
                      <a:pt x="105" y="258"/>
                    </a:lnTo>
                    <a:lnTo>
                      <a:pt x="102" y="256"/>
                    </a:lnTo>
                    <a:lnTo>
                      <a:pt x="100" y="258"/>
                    </a:lnTo>
                    <a:lnTo>
                      <a:pt x="99" y="261"/>
                    </a:lnTo>
                    <a:lnTo>
                      <a:pt x="12" y="281"/>
                    </a:lnTo>
                    <a:lnTo>
                      <a:pt x="10" y="276"/>
                    </a:lnTo>
                    <a:lnTo>
                      <a:pt x="4" y="269"/>
                    </a:lnTo>
                    <a:lnTo>
                      <a:pt x="5" y="259"/>
                    </a:lnTo>
                    <a:lnTo>
                      <a:pt x="7" y="256"/>
                    </a:lnTo>
                    <a:lnTo>
                      <a:pt x="4" y="246"/>
                    </a:lnTo>
                    <a:lnTo>
                      <a:pt x="0" y="205"/>
                    </a:lnTo>
                    <a:lnTo>
                      <a:pt x="0" y="192"/>
                    </a:lnTo>
                    <a:lnTo>
                      <a:pt x="5" y="167"/>
                    </a:lnTo>
                    <a:lnTo>
                      <a:pt x="10" y="151"/>
                    </a:lnTo>
                    <a:lnTo>
                      <a:pt x="10" y="140"/>
                    </a:lnTo>
                    <a:lnTo>
                      <a:pt x="6" y="131"/>
                    </a:lnTo>
                    <a:lnTo>
                      <a:pt x="6" y="121"/>
                    </a:lnTo>
                    <a:lnTo>
                      <a:pt x="9" y="116"/>
                    </a:lnTo>
                    <a:lnTo>
                      <a:pt x="25" y="102"/>
                    </a:lnTo>
                    <a:lnTo>
                      <a:pt x="34" y="80"/>
                    </a:lnTo>
                    <a:lnTo>
                      <a:pt x="25" y="67"/>
                    </a:lnTo>
                    <a:lnTo>
                      <a:pt x="23" y="61"/>
                    </a:lnTo>
                    <a:lnTo>
                      <a:pt x="26" y="57"/>
                    </a:lnTo>
                    <a:lnTo>
                      <a:pt x="26" y="53"/>
                    </a:lnTo>
                    <a:lnTo>
                      <a:pt x="22" y="37"/>
                    </a:lnTo>
                    <a:lnTo>
                      <a:pt x="26" y="18"/>
                    </a:lnTo>
                    <a:lnTo>
                      <a:pt x="21" y="12"/>
                    </a:lnTo>
                    <a:lnTo>
                      <a:pt x="22" y="9"/>
                    </a:lnTo>
                    <a:lnTo>
                      <a:pt x="28" y="9"/>
                    </a:lnTo>
                    <a:lnTo>
                      <a:pt x="30" y="3"/>
                    </a:lnTo>
                    <a:lnTo>
                      <a:pt x="35" y="5"/>
                    </a:lnTo>
                    <a:lnTo>
                      <a:pt x="41" y="4"/>
                    </a:lnTo>
                    <a:lnTo>
                      <a:pt x="45" y="0"/>
                    </a:lnTo>
                    <a:lnTo>
                      <a:pt x="102" y="173"/>
                    </a:lnTo>
                    <a:lnTo>
                      <a:pt x="103" y="176"/>
                    </a:lnTo>
                    <a:lnTo>
                      <a:pt x="102" y="183"/>
                    </a:lnTo>
                    <a:lnTo>
                      <a:pt x="103" y="186"/>
                    </a:lnTo>
                    <a:lnTo>
                      <a:pt x="118" y="197"/>
                    </a:lnTo>
                    <a:lnTo>
                      <a:pt x="121" y="198"/>
                    </a:lnTo>
                    <a:lnTo>
                      <a:pt x="122" y="204"/>
                    </a:lnTo>
                    <a:lnTo>
                      <a:pt x="122" y="208"/>
                    </a:lnTo>
                    <a:lnTo>
                      <a:pt x="130" y="221"/>
                    </a:lnTo>
                    <a:lnTo>
                      <a:pt x="129" y="224"/>
                    </a:lnTo>
                    <a:lnTo>
                      <a:pt x="129" y="231"/>
                    </a:lnTo>
                    <a:lnTo>
                      <a:pt x="129" y="237"/>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6" name="Freeform 59"/>
              <p:cNvSpPr>
                <a:spLocks/>
              </p:cNvSpPr>
              <p:nvPr>
                <p:custDataLst>
                  <p:tags r:id="rId72"/>
                </p:custDataLst>
              </p:nvPr>
            </p:nvSpPr>
            <p:spPr bwMode="auto">
              <a:xfrm>
                <a:off x="8637588" y="1724025"/>
                <a:ext cx="431800" cy="693738"/>
              </a:xfrm>
              <a:custGeom>
                <a:avLst/>
                <a:gdLst>
                  <a:gd name="T0" fmla="*/ 57 w 297"/>
                  <a:gd name="T1" fmla="*/ 429 h 477"/>
                  <a:gd name="T2" fmla="*/ 57 w 297"/>
                  <a:gd name="T3" fmla="*/ 439 h 477"/>
                  <a:gd name="T4" fmla="*/ 73 w 297"/>
                  <a:gd name="T5" fmla="*/ 453 h 477"/>
                  <a:gd name="T6" fmla="*/ 77 w 297"/>
                  <a:gd name="T7" fmla="*/ 460 h 477"/>
                  <a:gd name="T8" fmla="*/ 85 w 297"/>
                  <a:gd name="T9" fmla="*/ 477 h 477"/>
                  <a:gd name="T10" fmla="*/ 89 w 297"/>
                  <a:gd name="T11" fmla="*/ 464 h 477"/>
                  <a:gd name="T12" fmla="*/ 97 w 297"/>
                  <a:gd name="T13" fmla="*/ 438 h 477"/>
                  <a:gd name="T14" fmla="*/ 109 w 297"/>
                  <a:gd name="T15" fmla="*/ 412 h 477"/>
                  <a:gd name="T16" fmla="*/ 105 w 297"/>
                  <a:gd name="T17" fmla="*/ 405 h 477"/>
                  <a:gd name="T18" fmla="*/ 121 w 297"/>
                  <a:gd name="T19" fmla="*/ 377 h 477"/>
                  <a:gd name="T20" fmla="*/ 127 w 297"/>
                  <a:gd name="T21" fmla="*/ 387 h 477"/>
                  <a:gd name="T22" fmla="*/ 132 w 297"/>
                  <a:gd name="T23" fmla="*/ 386 h 477"/>
                  <a:gd name="T24" fmla="*/ 133 w 297"/>
                  <a:gd name="T25" fmla="*/ 373 h 477"/>
                  <a:gd name="T26" fmla="*/ 154 w 297"/>
                  <a:gd name="T27" fmla="*/ 365 h 477"/>
                  <a:gd name="T28" fmla="*/ 157 w 297"/>
                  <a:gd name="T29" fmla="*/ 355 h 477"/>
                  <a:gd name="T30" fmla="*/ 169 w 297"/>
                  <a:gd name="T31" fmla="*/ 352 h 477"/>
                  <a:gd name="T32" fmla="*/ 175 w 297"/>
                  <a:gd name="T33" fmla="*/ 336 h 477"/>
                  <a:gd name="T34" fmla="*/ 183 w 297"/>
                  <a:gd name="T35" fmla="*/ 316 h 477"/>
                  <a:gd name="T36" fmla="*/ 187 w 297"/>
                  <a:gd name="T37" fmla="*/ 309 h 477"/>
                  <a:gd name="T38" fmla="*/ 202 w 297"/>
                  <a:gd name="T39" fmla="*/ 309 h 477"/>
                  <a:gd name="T40" fmla="*/ 209 w 297"/>
                  <a:gd name="T41" fmla="*/ 293 h 477"/>
                  <a:gd name="T42" fmla="*/ 220 w 297"/>
                  <a:gd name="T43" fmla="*/ 281 h 477"/>
                  <a:gd name="T44" fmla="*/ 239 w 297"/>
                  <a:gd name="T45" fmla="*/ 290 h 477"/>
                  <a:gd name="T46" fmla="*/ 260 w 297"/>
                  <a:gd name="T47" fmla="*/ 265 h 477"/>
                  <a:gd name="T48" fmla="*/ 279 w 297"/>
                  <a:gd name="T49" fmla="*/ 245 h 477"/>
                  <a:gd name="T50" fmla="*/ 285 w 297"/>
                  <a:gd name="T51" fmla="*/ 243 h 477"/>
                  <a:gd name="T52" fmla="*/ 297 w 297"/>
                  <a:gd name="T53" fmla="*/ 230 h 477"/>
                  <a:gd name="T54" fmla="*/ 289 w 297"/>
                  <a:gd name="T55" fmla="*/ 221 h 477"/>
                  <a:gd name="T56" fmla="*/ 284 w 297"/>
                  <a:gd name="T57" fmla="*/ 220 h 477"/>
                  <a:gd name="T58" fmla="*/ 289 w 297"/>
                  <a:gd name="T59" fmla="*/ 211 h 477"/>
                  <a:gd name="T60" fmla="*/ 282 w 297"/>
                  <a:gd name="T61" fmla="*/ 193 h 477"/>
                  <a:gd name="T62" fmla="*/ 269 w 297"/>
                  <a:gd name="T63" fmla="*/ 189 h 477"/>
                  <a:gd name="T64" fmla="*/ 261 w 297"/>
                  <a:gd name="T65" fmla="*/ 194 h 477"/>
                  <a:gd name="T66" fmla="*/ 247 w 297"/>
                  <a:gd name="T67" fmla="*/ 166 h 477"/>
                  <a:gd name="T68" fmla="*/ 248 w 297"/>
                  <a:gd name="T69" fmla="*/ 158 h 477"/>
                  <a:gd name="T70" fmla="*/ 241 w 297"/>
                  <a:gd name="T71" fmla="*/ 155 h 477"/>
                  <a:gd name="T72" fmla="*/ 227 w 297"/>
                  <a:gd name="T73" fmla="*/ 153 h 477"/>
                  <a:gd name="T74" fmla="*/ 217 w 297"/>
                  <a:gd name="T75" fmla="*/ 151 h 477"/>
                  <a:gd name="T76" fmla="*/ 212 w 297"/>
                  <a:gd name="T77" fmla="*/ 132 h 477"/>
                  <a:gd name="T78" fmla="*/ 145 w 297"/>
                  <a:gd name="T79" fmla="*/ 1 h 477"/>
                  <a:gd name="T80" fmla="*/ 129 w 297"/>
                  <a:gd name="T81" fmla="*/ 0 h 477"/>
                  <a:gd name="T82" fmla="*/ 125 w 297"/>
                  <a:gd name="T83" fmla="*/ 10 h 477"/>
                  <a:gd name="T84" fmla="*/ 109 w 297"/>
                  <a:gd name="T85" fmla="*/ 16 h 477"/>
                  <a:gd name="T86" fmla="*/ 89 w 297"/>
                  <a:gd name="T87" fmla="*/ 30 h 477"/>
                  <a:gd name="T88" fmla="*/ 84 w 297"/>
                  <a:gd name="T89" fmla="*/ 11 h 477"/>
                  <a:gd name="T90" fmla="*/ 76 w 297"/>
                  <a:gd name="T91" fmla="*/ 6 h 477"/>
                  <a:gd name="T92" fmla="*/ 38 w 297"/>
                  <a:gd name="T93" fmla="*/ 98 h 477"/>
                  <a:gd name="T94" fmla="*/ 41 w 297"/>
                  <a:gd name="T95" fmla="*/ 117 h 477"/>
                  <a:gd name="T96" fmla="*/ 39 w 297"/>
                  <a:gd name="T97" fmla="*/ 133 h 477"/>
                  <a:gd name="T98" fmla="*/ 32 w 297"/>
                  <a:gd name="T99" fmla="*/ 145 h 477"/>
                  <a:gd name="T100" fmla="*/ 36 w 297"/>
                  <a:gd name="T101" fmla="*/ 192 h 477"/>
                  <a:gd name="T102" fmla="*/ 23 w 297"/>
                  <a:gd name="T103" fmla="*/ 218 h 477"/>
                  <a:gd name="T104" fmla="*/ 26 w 297"/>
                  <a:gd name="T105" fmla="*/ 237 h 477"/>
                  <a:gd name="T106" fmla="*/ 18 w 297"/>
                  <a:gd name="T107" fmla="*/ 238 h 477"/>
                  <a:gd name="T108" fmla="*/ 17 w 297"/>
                  <a:gd name="T109" fmla="*/ 253 h 477"/>
                  <a:gd name="T110" fmla="*/ 7 w 297"/>
                  <a:gd name="T111" fmla="*/ 249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477">
                    <a:moveTo>
                      <a:pt x="0" y="256"/>
                    </a:moveTo>
                    <a:lnTo>
                      <a:pt x="57" y="429"/>
                    </a:lnTo>
                    <a:lnTo>
                      <a:pt x="58" y="432"/>
                    </a:lnTo>
                    <a:lnTo>
                      <a:pt x="57" y="439"/>
                    </a:lnTo>
                    <a:lnTo>
                      <a:pt x="58" y="442"/>
                    </a:lnTo>
                    <a:lnTo>
                      <a:pt x="73" y="453"/>
                    </a:lnTo>
                    <a:lnTo>
                      <a:pt x="76" y="454"/>
                    </a:lnTo>
                    <a:lnTo>
                      <a:pt x="77" y="460"/>
                    </a:lnTo>
                    <a:lnTo>
                      <a:pt x="77" y="464"/>
                    </a:lnTo>
                    <a:lnTo>
                      <a:pt x="85" y="477"/>
                    </a:lnTo>
                    <a:lnTo>
                      <a:pt x="87" y="473"/>
                    </a:lnTo>
                    <a:lnTo>
                      <a:pt x="89" y="464"/>
                    </a:lnTo>
                    <a:lnTo>
                      <a:pt x="90" y="451"/>
                    </a:lnTo>
                    <a:lnTo>
                      <a:pt x="97" y="438"/>
                    </a:lnTo>
                    <a:lnTo>
                      <a:pt x="101" y="419"/>
                    </a:lnTo>
                    <a:lnTo>
                      <a:pt x="109" y="412"/>
                    </a:lnTo>
                    <a:lnTo>
                      <a:pt x="109" y="408"/>
                    </a:lnTo>
                    <a:lnTo>
                      <a:pt x="105" y="405"/>
                    </a:lnTo>
                    <a:lnTo>
                      <a:pt x="101" y="394"/>
                    </a:lnTo>
                    <a:lnTo>
                      <a:pt x="121" y="377"/>
                    </a:lnTo>
                    <a:lnTo>
                      <a:pt x="124" y="379"/>
                    </a:lnTo>
                    <a:lnTo>
                      <a:pt x="127" y="387"/>
                    </a:lnTo>
                    <a:lnTo>
                      <a:pt x="129" y="389"/>
                    </a:lnTo>
                    <a:lnTo>
                      <a:pt x="132" y="386"/>
                    </a:lnTo>
                    <a:lnTo>
                      <a:pt x="132" y="377"/>
                    </a:lnTo>
                    <a:lnTo>
                      <a:pt x="133" y="373"/>
                    </a:lnTo>
                    <a:lnTo>
                      <a:pt x="148" y="371"/>
                    </a:lnTo>
                    <a:lnTo>
                      <a:pt x="154" y="365"/>
                    </a:lnTo>
                    <a:lnTo>
                      <a:pt x="154" y="358"/>
                    </a:lnTo>
                    <a:lnTo>
                      <a:pt x="157" y="355"/>
                    </a:lnTo>
                    <a:lnTo>
                      <a:pt x="164" y="355"/>
                    </a:lnTo>
                    <a:lnTo>
                      <a:pt x="169" y="352"/>
                    </a:lnTo>
                    <a:lnTo>
                      <a:pt x="172" y="349"/>
                    </a:lnTo>
                    <a:lnTo>
                      <a:pt x="175" y="336"/>
                    </a:lnTo>
                    <a:lnTo>
                      <a:pt x="173" y="326"/>
                    </a:lnTo>
                    <a:lnTo>
                      <a:pt x="183" y="316"/>
                    </a:lnTo>
                    <a:lnTo>
                      <a:pt x="183" y="309"/>
                    </a:lnTo>
                    <a:lnTo>
                      <a:pt x="187" y="309"/>
                    </a:lnTo>
                    <a:lnTo>
                      <a:pt x="197" y="311"/>
                    </a:lnTo>
                    <a:lnTo>
                      <a:pt x="202" y="309"/>
                    </a:lnTo>
                    <a:lnTo>
                      <a:pt x="205" y="303"/>
                    </a:lnTo>
                    <a:lnTo>
                      <a:pt x="209" y="293"/>
                    </a:lnTo>
                    <a:lnTo>
                      <a:pt x="213" y="293"/>
                    </a:lnTo>
                    <a:lnTo>
                      <a:pt x="220" y="281"/>
                    </a:lnTo>
                    <a:lnTo>
                      <a:pt x="231" y="282"/>
                    </a:lnTo>
                    <a:lnTo>
                      <a:pt x="239" y="290"/>
                    </a:lnTo>
                    <a:lnTo>
                      <a:pt x="250" y="270"/>
                    </a:lnTo>
                    <a:lnTo>
                      <a:pt x="260" y="265"/>
                    </a:lnTo>
                    <a:lnTo>
                      <a:pt x="275" y="252"/>
                    </a:lnTo>
                    <a:lnTo>
                      <a:pt x="279" y="245"/>
                    </a:lnTo>
                    <a:lnTo>
                      <a:pt x="281" y="243"/>
                    </a:lnTo>
                    <a:lnTo>
                      <a:pt x="285" y="243"/>
                    </a:lnTo>
                    <a:lnTo>
                      <a:pt x="293" y="239"/>
                    </a:lnTo>
                    <a:lnTo>
                      <a:pt x="297" y="230"/>
                    </a:lnTo>
                    <a:lnTo>
                      <a:pt x="295" y="224"/>
                    </a:lnTo>
                    <a:lnTo>
                      <a:pt x="289" y="221"/>
                    </a:lnTo>
                    <a:lnTo>
                      <a:pt x="288" y="221"/>
                    </a:lnTo>
                    <a:lnTo>
                      <a:pt x="284" y="220"/>
                    </a:lnTo>
                    <a:lnTo>
                      <a:pt x="286" y="213"/>
                    </a:lnTo>
                    <a:lnTo>
                      <a:pt x="289" y="211"/>
                    </a:lnTo>
                    <a:lnTo>
                      <a:pt x="289" y="205"/>
                    </a:lnTo>
                    <a:lnTo>
                      <a:pt x="282" y="193"/>
                    </a:lnTo>
                    <a:lnTo>
                      <a:pt x="274" y="189"/>
                    </a:lnTo>
                    <a:lnTo>
                      <a:pt x="269" y="189"/>
                    </a:lnTo>
                    <a:lnTo>
                      <a:pt x="267" y="193"/>
                    </a:lnTo>
                    <a:lnTo>
                      <a:pt x="261" y="194"/>
                    </a:lnTo>
                    <a:lnTo>
                      <a:pt x="253" y="192"/>
                    </a:lnTo>
                    <a:lnTo>
                      <a:pt x="247" y="166"/>
                    </a:lnTo>
                    <a:lnTo>
                      <a:pt x="249" y="163"/>
                    </a:lnTo>
                    <a:lnTo>
                      <a:pt x="248" y="158"/>
                    </a:lnTo>
                    <a:lnTo>
                      <a:pt x="245" y="155"/>
                    </a:lnTo>
                    <a:lnTo>
                      <a:pt x="241" y="155"/>
                    </a:lnTo>
                    <a:lnTo>
                      <a:pt x="238" y="157"/>
                    </a:lnTo>
                    <a:lnTo>
                      <a:pt x="227" y="153"/>
                    </a:lnTo>
                    <a:lnTo>
                      <a:pt x="221" y="153"/>
                    </a:lnTo>
                    <a:lnTo>
                      <a:pt x="217" y="151"/>
                    </a:lnTo>
                    <a:lnTo>
                      <a:pt x="213" y="136"/>
                    </a:lnTo>
                    <a:lnTo>
                      <a:pt x="212" y="132"/>
                    </a:lnTo>
                    <a:lnTo>
                      <a:pt x="177" y="20"/>
                    </a:lnTo>
                    <a:lnTo>
                      <a:pt x="145" y="1"/>
                    </a:lnTo>
                    <a:lnTo>
                      <a:pt x="137" y="0"/>
                    </a:lnTo>
                    <a:lnTo>
                      <a:pt x="129" y="0"/>
                    </a:lnTo>
                    <a:lnTo>
                      <a:pt x="127" y="5"/>
                    </a:lnTo>
                    <a:lnTo>
                      <a:pt x="125" y="10"/>
                    </a:lnTo>
                    <a:lnTo>
                      <a:pt x="121" y="10"/>
                    </a:lnTo>
                    <a:lnTo>
                      <a:pt x="109" y="16"/>
                    </a:lnTo>
                    <a:lnTo>
                      <a:pt x="93" y="29"/>
                    </a:lnTo>
                    <a:lnTo>
                      <a:pt x="89" y="30"/>
                    </a:lnTo>
                    <a:lnTo>
                      <a:pt x="82" y="22"/>
                    </a:lnTo>
                    <a:lnTo>
                      <a:pt x="84" y="11"/>
                    </a:lnTo>
                    <a:lnTo>
                      <a:pt x="81" y="6"/>
                    </a:lnTo>
                    <a:lnTo>
                      <a:pt x="76" y="6"/>
                    </a:lnTo>
                    <a:lnTo>
                      <a:pt x="64" y="11"/>
                    </a:lnTo>
                    <a:lnTo>
                      <a:pt x="38" y="98"/>
                    </a:lnTo>
                    <a:lnTo>
                      <a:pt x="37" y="111"/>
                    </a:lnTo>
                    <a:lnTo>
                      <a:pt x="41" y="117"/>
                    </a:lnTo>
                    <a:lnTo>
                      <a:pt x="42" y="127"/>
                    </a:lnTo>
                    <a:lnTo>
                      <a:pt x="39" y="133"/>
                    </a:lnTo>
                    <a:lnTo>
                      <a:pt x="35" y="137"/>
                    </a:lnTo>
                    <a:lnTo>
                      <a:pt x="32" y="145"/>
                    </a:lnTo>
                    <a:lnTo>
                      <a:pt x="41" y="181"/>
                    </a:lnTo>
                    <a:lnTo>
                      <a:pt x="36" y="192"/>
                    </a:lnTo>
                    <a:lnTo>
                      <a:pt x="36" y="201"/>
                    </a:lnTo>
                    <a:lnTo>
                      <a:pt x="23" y="218"/>
                    </a:lnTo>
                    <a:lnTo>
                      <a:pt x="21" y="225"/>
                    </a:lnTo>
                    <a:lnTo>
                      <a:pt x="26" y="237"/>
                    </a:lnTo>
                    <a:lnTo>
                      <a:pt x="25" y="238"/>
                    </a:lnTo>
                    <a:lnTo>
                      <a:pt x="18" y="238"/>
                    </a:lnTo>
                    <a:lnTo>
                      <a:pt x="19" y="247"/>
                    </a:lnTo>
                    <a:lnTo>
                      <a:pt x="17" y="253"/>
                    </a:lnTo>
                    <a:lnTo>
                      <a:pt x="13" y="252"/>
                    </a:lnTo>
                    <a:lnTo>
                      <a:pt x="7" y="249"/>
                    </a:lnTo>
                    <a:lnTo>
                      <a:pt x="0" y="256"/>
                    </a:lnTo>
                    <a:close/>
                  </a:path>
                </a:pathLst>
              </a:custGeom>
              <a:solidFill>
                <a:srgbClr val="848FA0"/>
              </a:solidFill>
              <a:ln w="6350" cmpd="sng">
                <a:solidFill>
                  <a:schemeClr val="bg1"/>
                </a:solidFill>
                <a:round/>
                <a:headEnd/>
                <a:tailEnd/>
              </a:ln>
            </p:spPr>
            <p:txBody>
              <a:bodyPr/>
              <a:lstStyle/>
              <a:p>
                <a:endParaRPr lang="en-GB" dirty="0">
                  <a:latin typeface="+mn-lt"/>
                </a:endParaRPr>
              </a:p>
            </p:txBody>
          </p:sp>
          <p:sp>
            <p:nvSpPr>
              <p:cNvPr id="277" name="Freeform 60"/>
              <p:cNvSpPr>
                <a:spLocks/>
              </p:cNvSpPr>
              <p:nvPr>
                <p:custDataLst>
                  <p:tags r:id="rId73"/>
                </p:custDataLst>
              </p:nvPr>
            </p:nvSpPr>
            <p:spPr bwMode="auto">
              <a:xfrm>
                <a:off x="7747000" y="2681288"/>
                <a:ext cx="693738" cy="447675"/>
              </a:xfrm>
              <a:custGeom>
                <a:avLst/>
                <a:gdLst>
                  <a:gd name="T0" fmla="*/ 119 w 476"/>
                  <a:gd name="T1" fmla="*/ 293 h 308"/>
                  <a:gd name="T2" fmla="*/ 334 w 476"/>
                  <a:gd name="T3" fmla="*/ 251 h 308"/>
                  <a:gd name="T4" fmla="*/ 402 w 476"/>
                  <a:gd name="T5" fmla="*/ 239 h 308"/>
                  <a:gd name="T6" fmla="*/ 403 w 476"/>
                  <a:gd name="T7" fmla="*/ 238 h 308"/>
                  <a:gd name="T8" fmla="*/ 405 w 476"/>
                  <a:gd name="T9" fmla="*/ 237 h 308"/>
                  <a:gd name="T10" fmla="*/ 406 w 476"/>
                  <a:gd name="T11" fmla="*/ 230 h 308"/>
                  <a:gd name="T12" fmla="*/ 413 w 476"/>
                  <a:gd name="T13" fmla="*/ 223 h 308"/>
                  <a:gd name="T14" fmla="*/ 422 w 476"/>
                  <a:gd name="T15" fmla="*/ 222 h 308"/>
                  <a:gd name="T16" fmla="*/ 428 w 476"/>
                  <a:gd name="T17" fmla="*/ 224 h 308"/>
                  <a:gd name="T18" fmla="*/ 448 w 476"/>
                  <a:gd name="T19" fmla="*/ 210 h 308"/>
                  <a:gd name="T20" fmla="*/ 451 w 476"/>
                  <a:gd name="T21" fmla="*/ 199 h 308"/>
                  <a:gd name="T22" fmla="*/ 464 w 476"/>
                  <a:gd name="T23" fmla="*/ 186 h 308"/>
                  <a:gd name="T24" fmla="*/ 476 w 476"/>
                  <a:gd name="T25" fmla="*/ 179 h 308"/>
                  <a:gd name="T26" fmla="*/ 476 w 476"/>
                  <a:gd name="T27" fmla="*/ 177 h 308"/>
                  <a:gd name="T28" fmla="*/ 465 w 476"/>
                  <a:gd name="T29" fmla="*/ 169 h 308"/>
                  <a:gd name="T30" fmla="*/ 461 w 476"/>
                  <a:gd name="T31" fmla="*/ 164 h 308"/>
                  <a:gd name="T32" fmla="*/ 455 w 476"/>
                  <a:gd name="T33" fmla="*/ 161 h 308"/>
                  <a:gd name="T34" fmla="*/ 452 w 476"/>
                  <a:gd name="T35" fmla="*/ 158 h 308"/>
                  <a:gd name="T36" fmla="*/ 444 w 476"/>
                  <a:gd name="T37" fmla="*/ 156 h 308"/>
                  <a:gd name="T38" fmla="*/ 440 w 476"/>
                  <a:gd name="T39" fmla="*/ 144 h 308"/>
                  <a:gd name="T40" fmla="*/ 431 w 476"/>
                  <a:gd name="T41" fmla="*/ 142 h 308"/>
                  <a:gd name="T42" fmla="*/ 429 w 476"/>
                  <a:gd name="T43" fmla="*/ 141 h 308"/>
                  <a:gd name="T44" fmla="*/ 428 w 476"/>
                  <a:gd name="T45" fmla="*/ 121 h 308"/>
                  <a:gd name="T46" fmla="*/ 433 w 476"/>
                  <a:gd name="T47" fmla="*/ 118 h 308"/>
                  <a:gd name="T48" fmla="*/ 432 w 476"/>
                  <a:gd name="T49" fmla="*/ 108 h 308"/>
                  <a:gd name="T50" fmla="*/ 426 w 476"/>
                  <a:gd name="T51" fmla="*/ 101 h 308"/>
                  <a:gd name="T52" fmla="*/ 426 w 476"/>
                  <a:gd name="T53" fmla="*/ 98 h 308"/>
                  <a:gd name="T54" fmla="*/ 428 w 476"/>
                  <a:gd name="T55" fmla="*/ 95 h 308"/>
                  <a:gd name="T56" fmla="*/ 437 w 476"/>
                  <a:gd name="T57" fmla="*/ 86 h 308"/>
                  <a:gd name="T58" fmla="*/ 440 w 476"/>
                  <a:gd name="T59" fmla="*/ 71 h 308"/>
                  <a:gd name="T60" fmla="*/ 440 w 476"/>
                  <a:gd name="T61" fmla="*/ 66 h 308"/>
                  <a:gd name="T62" fmla="*/ 445 w 476"/>
                  <a:gd name="T63" fmla="*/ 57 h 308"/>
                  <a:gd name="T64" fmla="*/ 449 w 476"/>
                  <a:gd name="T65" fmla="*/ 56 h 308"/>
                  <a:gd name="T66" fmla="*/ 443 w 476"/>
                  <a:gd name="T67" fmla="*/ 50 h 308"/>
                  <a:gd name="T68" fmla="*/ 424 w 476"/>
                  <a:gd name="T69" fmla="*/ 48 h 308"/>
                  <a:gd name="T70" fmla="*/ 423 w 476"/>
                  <a:gd name="T71" fmla="*/ 46 h 308"/>
                  <a:gd name="T72" fmla="*/ 420 w 476"/>
                  <a:gd name="T73" fmla="*/ 43 h 308"/>
                  <a:gd name="T74" fmla="*/ 417 w 476"/>
                  <a:gd name="T75" fmla="*/ 36 h 308"/>
                  <a:gd name="T76" fmla="*/ 407 w 476"/>
                  <a:gd name="T77" fmla="*/ 16 h 308"/>
                  <a:gd name="T78" fmla="*/ 402 w 476"/>
                  <a:gd name="T79" fmla="*/ 15 h 308"/>
                  <a:gd name="T80" fmla="*/ 399 w 476"/>
                  <a:gd name="T81" fmla="*/ 12 h 308"/>
                  <a:gd name="T82" fmla="*/ 396 w 476"/>
                  <a:gd name="T83" fmla="*/ 12 h 308"/>
                  <a:gd name="T84" fmla="*/ 394 w 476"/>
                  <a:gd name="T85" fmla="*/ 10 h 308"/>
                  <a:gd name="T86" fmla="*/ 392 w 476"/>
                  <a:gd name="T87" fmla="*/ 4 h 308"/>
                  <a:gd name="T88" fmla="*/ 386 w 476"/>
                  <a:gd name="T89" fmla="*/ 0 h 308"/>
                  <a:gd name="T90" fmla="*/ 57 w 476"/>
                  <a:gd name="T91" fmla="*/ 66 h 308"/>
                  <a:gd name="T92" fmla="*/ 51 w 476"/>
                  <a:gd name="T93" fmla="*/ 40 h 308"/>
                  <a:gd name="T94" fmla="*/ 34 w 476"/>
                  <a:gd name="T95" fmla="*/ 56 h 308"/>
                  <a:gd name="T96" fmla="*/ 31 w 476"/>
                  <a:gd name="T97" fmla="*/ 58 h 308"/>
                  <a:gd name="T98" fmla="*/ 28 w 476"/>
                  <a:gd name="T99" fmla="*/ 55 h 308"/>
                  <a:gd name="T100" fmla="*/ 25 w 476"/>
                  <a:gd name="T101" fmla="*/ 55 h 308"/>
                  <a:gd name="T102" fmla="*/ 21 w 476"/>
                  <a:gd name="T103" fmla="*/ 65 h 308"/>
                  <a:gd name="T104" fmla="*/ 7 w 476"/>
                  <a:gd name="T105" fmla="*/ 78 h 308"/>
                  <a:gd name="T106" fmla="*/ 0 w 476"/>
                  <a:gd name="T107" fmla="*/ 82 h 308"/>
                  <a:gd name="T108" fmla="*/ 24 w 476"/>
                  <a:gd name="T109" fmla="*/ 217 h 308"/>
                  <a:gd name="T110" fmla="*/ 39 w 476"/>
                  <a:gd name="T111" fmla="*/ 308 h 308"/>
                  <a:gd name="T112" fmla="*/ 119 w 476"/>
                  <a:gd name="T113" fmla="*/ 29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308">
                    <a:moveTo>
                      <a:pt x="119" y="293"/>
                    </a:moveTo>
                    <a:lnTo>
                      <a:pt x="334" y="251"/>
                    </a:lnTo>
                    <a:lnTo>
                      <a:pt x="402" y="239"/>
                    </a:lnTo>
                    <a:lnTo>
                      <a:pt x="403" y="238"/>
                    </a:lnTo>
                    <a:lnTo>
                      <a:pt x="405" y="237"/>
                    </a:lnTo>
                    <a:lnTo>
                      <a:pt x="406" y="230"/>
                    </a:lnTo>
                    <a:lnTo>
                      <a:pt x="413" y="223"/>
                    </a:lnTo>
                    <a:lnTo>
                      <a:pt x="422" y="222"/>
                    </a:lnTo>
                    <a:lnTo>
                      <a:pt x="428" y="224"/>
                    </a:lnTo>
                    <a:lnTo>
                      <a:pt x="448" y="210"/>
                    </a:lnTo>
                    <a:lnTo>
                      <a:pt x="451" y="199"/>
                    </a:lnTo>
                    <a:lnTo>
                      <a:pt x="464" y="186"/>
                    </a:lnTo>
                    <a:lnTo>
                      <a:pt x="476" y="179"/>
                    </a:lnTo>
                    <a:lnTo>
                      <a:pt x="476" y="177"/>
                    </a:lnTo>
                    <a:lnTo>
                      <a:pt x="465" y="169"/>
                    </a:lnTo>
                    <a:lnTo>
                      <a:pt x="461" y="164"/>
                    </a:lnTo>
                    <a:lnTo>
                      <a:pt x="455" y="161"/>
                    </a:lnTo>
                    <a:lnTo>
                      <a:pt x="452" y="158"/>
                    </a:lnTo>
                    <a:lnTo>
                      <a:pt x="444" y="156"/>
                    </a:lnTo>
                    <a:lnTo>
                      <a:pt x="440" y="144"/>
                    </a:lnTo>
                    <a:lnTo>
                      <a:pt x="431" y="142"/>
                    </a:lnTo>
                    <a:lnTo>
                      <a:pt x="429" y="141"/>
                    </a:lnTo>
                    <a:lnTo>
                      <a:pt x="428" y="121"/>
                    </a:lnTo>
                    <a:lnTo>
                      <a:pt x="433" y="118"/>
                    </a:lnTo>
                    <a:lnTo>
                      <a:pt x="432" y="108"/>
                    </a:lnTo>
                    <a:lnTo>
                      <a:pt x="426" y="101"/>
                    </a:lnTo>
                    <a:lnTo>
                      <a:pt x="426" y="98"/>
                    </a:lnTo>
                    <a:lnTo>
                      <a:pt x="428" y="95"/>
                    </a:lnTo>
                    <a:lnTo>
                      <a:pt x="437" y="86"/>
                    </a:lnTo>
                    <a:lnTo>
                      <a:pt x="440" y="71"/>
                    </a:lnTo>
                    <a:lnTo>
                      <a:pt x="440" y="66"/>
                    </a:lnTo>
                    <a:lnTo>
                      <a:pt x="445" y="57"/>
                    </a:lnTo>
                    <a:lnTo>
                      <a:pt x="449" y="56"/>
                    </a:lnTo>
                    <a:lnTo>
                      <a:pt x="443" y="50"/>
                    </a:lnTo>
                    <a:lnTo>
                      <a:pt x="424" y="48"/>
                    </a:lnTo>
                    <a:lnTo>
                      <a:pt x="423" y="46"/>
                    </a:lnTo>
                    <a:lnTo>
                      <a:pt x="420" y="43"/>
                    </a:lnTo>
                    <a:lnTo>
                      <a:pt x="417" y="36"/>
                    </a:lnTo>
                    <a:lnTo>
                      <a:pt x="407" y="16"/>
                    </a:lnTo>
                    <a:lnTo>
                      <a:pt x="402" y="15"/>
                    </a:lnTo>
                    <a:lnTo>
                      <a:pt x="399" y="12"/>
                    </a:lnTo>
                    <a:lnTo>
                      <a:pt x="396" y="12"/>
                    </a:lnTo>
                    <a:lnTo>
                      <a:pt x="394" y="10"/>
                    </a:lnTo>
                    <a:lnTo>
                      <a:pt x="392" y="4"/>
                    </a:lnTo>
                    <a:lnTo>
                      <a:pt x="386" y="0"/>
                    </a:lnTo>
                    <a:lnTo>
                      <a:pt x="57" y="66"/>
                    </a:lnTo>
                    <a:lnTo>
                      <a:pt x="51" y="40"/>
                    </a:lnTo>
                    <a:lnTo>
                      <a:pt x="34" y="56"/>
                    </a:lnTo>
                    <a:lnTo>
                      <a:pt x="31" y="58"/>
                    </a:lnTo>
                    <a:lnTo>
                      <a:pt x="28" y="55"/>
                    </a:lnTo>
                    <a:lnTo>
                      <a:pt x="25" y="55"/>
                    </a:lnTo>
                    <a:lnTo>
                      <a:pt x="21" y="65"/>
                    </a:lnTo>
                    <a:lnTo>
                      <a:pt x="7" y="78"/>
                    </a:lnTo>
                    <a:lnTo>
                      <a:pt x="0" y="82"/>
                    </a:lnTo>
                    <a:lnTo>
                      <a:pt x="24" y="217"/>
                    </a:lnTo>
                    <a:lnTo>
                      <a:pt x="39" y="308"/>
                    </a:lnTo>
                    <a:lnTo>
                      <a:pt x="119" y="293"/>
                    </a:lnTo>
                    <a:close/>
                  </a:path>
                </a:pathLst>
              </a:custGeom>
              <a:solidFill>
                <a:srgbClr val="848FA0"/>
              </a:solidFill>
              <a:ln w="6350" cmpd="sng">
                <a:solidFill>
                  <a:schemeClr val="bg1"/>
                </a:solidFill>
                <a:round/>
                <a:headEnd/>
                <a:tailEnd/>
              </a:ln>
            </p:spPr>
            <p:txBody>
              <a:bodyPr/>
              <a:lstStyle/>
              <a:p>
                <a:endParaRPr lang="en-GB" dirty="0">
                  <a:latin typeface="+mn-lt"/>
                </a:endParaRPr>
              </a:p>
            </p:txBody>
          </p:sp>
        </p:grpSp>
        <p:grpSp>
          <p:nvGrpSpPr>
            <p:cNvPr id="378" name="Group 377"/>
            <p:cNvGrpSpPr/>
            <p:nvPr/>
          </p:nvGrpSpPr>
          <p:grpSpPr>
            <a:xfrm>
              <a:off x="6005845" y="1848534"/>
              <a:ext cx="878424" cy="897406"/>
              <a:chOff x="5884226" y="1670252"/>
              <a:chExt cx="822648" cy="1117688"/>
            </a:xfrm>
            <a:solidFill>
              <a:srgbClr val="848FA0"/>
            </a:solidFill>
          </p:grpSpPr>
          <p:sp>
            <p:nvSpPr>
              <p:cNvPr id="383" name="Freeform 54"/>
              <p:cNvSpPr>
                <a:spLocks/>
              </p:cNvSpPr>
              <p:nvPr/>
            </p:nvSpPr>
            <p:spPr bwMode="auto">
              <a:xfrm>
                <a:off x="6506599" y="1670252"/>
                <a:ext cx="87462" cy="155234"/>
              </a:xfrm>
              <a:custGeom>
                <a:avLst/>
                <a:gdLst>
                  <a:gd name="T0" fmla="*/ 10 w 69"/>
                  <a:gd name="T1" fmla="*/ 125 h 125"/>
                  <a:gd name="T2" fmla="*/ 28 w 69"/>
                  <a:gd name="T3" fmla="*/ 85 h 125"/>
                  <a:gd name="T4" fmla="*/ 59 w 69"/>
                  <a:gd name="T5" fmla="*/ 92 h 125"/>
                  <a:gd name="T6" fmla="*/ 64 w 69"/>
                  <a:gd name="T7" fmla="*/ 120 h 125"/>
                  <a:gd name="T8" fmla="*/ 69 w 69"/>
                  <a:gd name="T9" fmla="*/ 111 h 125"/>
                  <a:gd name="T10" fmla="*/ 64 w 69"/>
                  <a:gd name="T11" fmla="*/ 80 h 125"/>
                  <a:gd name="T12" fmla="*/ 50 w 69"/>
                  <a:gd name="T13" fmla="*/ 71 h 125"/>
                  <a:gd name="T14" fmla="*/ 28 w 69"/>
                  <a:gd name="T15" fmla="*/ 28 h 125"/>
                  <a:gd name="T16" fmla="*/ 36 w 69"/>
                  <a:gd name="T17" fmla="*/ 0 h 125"/>
                  <a:gd name="T18" fmla="*/ 12 w 69"/>
                  <a:gd name="T19" fmla="*/ 0 h 125"/>
                  <a:gd name="T20" fmla="*/ 12 w 69"/>
                  <a:gd name="T21" fmla="*/ 5 h 125"/>
                  <a:gd name="T22" fmla="*/ 0 w 69"/>
                  <a:gd name="T23" fmla="*/ 85 h 125"/>
                  <a:gd name="T24" fmla="*/ 3 w 69"/>
                  <a:gd name="T25" fmla="*/ 120 h 125"/>
                  <a:gd name="T26" fmla="*/ 10 w 69"/>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25">
                    <a:moveTo>
                      <a:pt x="10" y="125"/>
                    </a:moveTo>
                    <a:lnTo>
                      <a:pt x="28" y="85"/>
                    </a:lnTo>
                    <a:lnTo>
                      <a:pt x="59" y="92"/>
                    </a:lnTo>
                    <a:lnTo>
                      <a:pt x="64" y="120"/>
                    </a:lnTo>
                    <a:lnTo>
                      <a:pt x="69" y="111"/>
                    </a:lnTo>
                    <a:lnTo>
                      <a:pt x="64" y="80"/>
                    </a:lnTo>
                    <a:lnTo>
                      <a:pt x="50" y="71"/>
                    </a:lnTo>
                    <a:lnTo>
                      <a:pt x="28" y="28"/>
                    </a:lnTo>
                    <a:lnTo>
                      <a:pt x="36" y="0"/>
                    </a:lnTo>
                    <a:lnTo>
                      <a:pt x="12" y="0"/>
                    </a:lnTo>
                    <a:lnTo>
                      <a:pt x="12" y="5"/>
                    </a:lnTo>
                    <a:lnTo>
                      <a:pt x="0" y="85"/>
                    </a:lnTo>
                    <a:lnTo>
                      <a:pt x="3" y="120"/>
                    </a:lnTo>
                    <a:lnTo>
                      <a:pt x="10" y="1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6" name="Freeform 141"/>
              <p:cNvSpPr>
                <a:spLocks/>
              </p:cNvSpPr>
              <p:nvPr/>
            </p:nvSpPr>
            <p:spPr bwMode="auto">
              <a:xfrm>
                <a:off x="5950140" y="2148374"/>
                <a:ext cx="565332" cy="495508"/>
              </a:xfrm>
              <a:custGeom>
                <a:avLst/>
                <a:gdLst>
                  <a:gd name="T0" fmla="*/ 115 w 446"/>
                  <a:gd name="T1" fmla="*/ 357 h 399"/>
                  <a:gd name="T2" fmla="*/ 177 w 446"/>
                  <a:gd name="T3" fmla="*/ 342 h 399"/>
                  <a:gd name="T4" fmla="*/ 193 w 446"/>
                  <a:gd name="T5" fmla="*/ 399 h 399"/>
                  <a:gd name="T6" fmla="*/ 238 w 446"/>
                  <a:gd name="T7" fmla="*/ 364 h 399"/>
                  <a:gd name="T8" fmla="*/ 227 w 446"/>
                  <a:gd name="T9" fmla="*/ 345 h 399"/>
                  <a:gd name="T10" fmla="*/ 243 w 446"/>
                  <a:gd name="T11" fmla="*/ 340 h 399"/>
                  <a:gd name="T12" fmla="*/ 248 w 446"/>
                  <a:gd name="T13" fmla="*/ 347 h 399"/>
                  <a:gd name="T14" fmla="*/ 312 w 446"/>
                  <a:gd name="T15" fmla="*/ 324 h 399"/>
                  <a:gd name="T16" fmla="*/ 316 w 446"/>
                  <a:gd name="T17" fmla="*/ 345 h 399"/>
                  <a:gd name="T18" fmla="*/ 335 w 446"/>
                  <a:gd name="T19" fmla="*/ 314 h 399"/>
                  <a:gd name="T20" fmla="*/ 359 w 446"/>
                  <a:gd name="T21" fmla="*/ 295 h 399"/>
                  <a:gd name="T22" fmla="*/ 359 w 446"/>
                  <a:gd name="T23" fmla="*/ 333 h 399"/>
                  <a:gd name="T24" fmla="*/ 397 w 446"/>
                  <a:gd name="T25" fmla="*/ 293 h 399"/>
                  <a:gd name="T26" fmla="*/ 408 w 446"/>
                  <a:gd name="T27" fmla="*/ 231 h 399"/>
                  <a:gd name="T28" fmla="*/ 425 w 446"/>
                  <a:gd name="T29" fmla="*/ 161 h 399"/>
                  <a:gd name="T30" fmla="*/ 423 w 446"/>
                  <a:gd name="T31" fmla="*/ 38 h 399"/>
                  <a:gd name="T32" fmla="*/ 408 w 446"/>
                  <a:gd name="T33" fmla="*/ 2 h 399"/>
                  <a:gd name="T34" fmla="*/ 397 w 446"/>
                  <a:gd name="T35" fmla="*/ 7 h 399"/>
                  <a:gd name="T36" fmla="*/ 416 w 446"/>
                  <a:gd name="T37" fmla="*/ 7 h 399"/>
                  <a:gd name="T38" fmla="*/ 394 w 446"/>
                  <a:gd name="T39" fmla="*/ 31 h 399"/>
                  <a:gd name="T40" fmla="*/ 364 w 446"/>
                  <a:gd name="T41" fmla="*/ 40 h 399"/>
                  <a:gd name="T42" fmla="*/ 354 w 446"/>
                  <a:gd name="T43" fmla="*/ 78 h 399"/>
                  <a:gd name="T44" fmla="*/ 366 w 446"/>
                  <a:gd name="T45" fmla="*/ 99 h 399"/>
                  <a:gd name="T46" fmla="*/ 335 w 446"/>
                  <a:gd name="T47" fmla="*/ 179 h 399"/>
                  <a:gd name="T48" fmla="*/ 243 w 446"/>
                  <a:gd name="T49" fmla="*/ 241 h 399"/>
                  <a:gd name="T50" fmla="*/ 257 w 446"/>
                  <a:gd name="T51" fmla="*/ 205 h 399"/>
                  <a:gd name="T52" fmla="*/ 236 w 446"/>
                  <a:gd name="T53" fmla="*/ 212 h 399"/>
                  <a:gd name="T54" fmla="*/ 205 w 446"/>
                  <a:gd name="T55" fmla="*/ 269 h 399"/>
                  <a:gd name="T56" fmla="*/ 193 w 446"/>
                  <a:gd name="T57" fmla="*/ 302 h 399"/>
                  <a:gd name="T58" fmla="*/ 175 w 446"/>
                  <a:gd name="T59" fmla="*/ 290 h 399"/>
                  <a:gd name="T60" fmla="*/ 19 w 446"/>
                  <a:gd name="T61" fmla="*/ 357 h 399"/>
                  <a:gd name="T62" fmla="*/ 0 w 446"/>
                  <a:gd name="T63" fmla="*/ 375 h 399"/>
                  <a:gd name="T64" fmla="*/ 64 w 446"/>
                  <a:gd name="T65" fmla="*/ 3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399">
                    <a:moveTo>
                      <a:pt x="64" y="359"/>
                    </a:moveTo>
                    <a:lnTo>
                      <a:pt x="115" y="357"/>
                    </a:lnTo>
                    <a:lnTo>
                      <a:pt x="137" y="340"/>
                    </a:lnTo>
                    <a:lnTo>
                      <a:pt x="177" y="342"/>
                    </a:lnTo>
                    <a:lnTo>
                      <a:pt x="172" y="375"/>
                    </a:lnTo>
                    <a:lnTo>
                      <a:pt x="193" y="399"/>
                    </a:lnTo>
                    <a:lnTo>
                      <a:pt x="217" y="366"/>
                    </a:lnTo>
                    <a:lnTo>
                      <a:pt x="238" y="364"/>
                    </a:lnTo>
                    <a:lnTo>
                      <a:pt x="238" y="357"/>
                    </a:lnTo>
                    <a:lnTo>
                      <a:pt x="227" y="345"/>
                    </a:lnTo>
                    <a:lnTo>
                      <a:pt x="236" y="324"/>
                    </a:lnTo>
                    <a:lnTo>
                      <a:pt x="243" y="340"/>
                    </a:lnTo>
                    <a:lnTo>
                      <a:pt x="257" y="340"/>
                    </a:lnTo>
                    <a:lnTo>
                      <a:pt x="248" y="347"/>
                    </a:lnTo>
                    <a:lnTo>
                      <a:pt x="293" y="347"/>
                    </a:lnTo>
                    <a:lnTo>
                      <a:pt x="312" y="324"/>
                    </a:lnTo>
                    <a:lnTo>
                      <a:pt x="316" y="324"/>
                    </a:lnTo>
                    <a:lnTo>
                      <a:pt x="316" y="345"/>
                    </a:lnTo>
                    <a:lnTo>
                      <a:pt x="323" y="345"/>
                    </a:lnTo>
                    <a:lnTo>
                      <a:pt x="335" y="314"/>
                    </a:lnTo>
                    <a:lnTo>
                      <a:pt x="349" y="319"/>
                    </a:lnTo>
                    <a:lnTo>
                      <a:pt x="359" y="295"/>
                    </a:lnTo>
                    <a:lnTo>
                      <a:pt x="368" y="295"/>
                    </a:lnTo>
                    <a:lnTo>
                      <a:pt x="359" y="333"/>
                    </a:lnTo>
                    <a:lnTo>
                      <a:pt x="378" y="319"/>
                    </a:lnTo>
                    <a:lnTo>
                      <a:pt x="397" y="293"/>
                    </a:lnTo>
                    <a:lnTo>
                      <a:pt x="392" y="262"/>
                    </a:lnTo>
                    <a:lnTo>
                      <a:pt x="408" y="231"/>
                    </a:lnTo>
                    <a:lnTo>
                      <a:pt x="408" y="168"/>
                    </a:lnTo>
                    <a:lnTo>
                      <a:pt x="425" y="161"/>
                    </a:lnTo>
                    <a:lnTo>
                      <a:pt x="446" y="101"/>
                    </a:lnTo>
                    <a:lnTo>
                      <a:pt x="423" y="38"/>
                    </a:lnTo>
                    <a:lnTo>
                      <a:pt x="420" y="2"/>
                    </a:lnTo>
                    <a:lnTo>
                      <a:pt x="408" y="2"/>
                    </a:lnTo>
                    <a:lnTo>
                      <a:pt x="399" y="0"/>
                    </a:lnTo>
                    <a:lnTo>
                      <a:pt x="397" y="7"/>
                    </a:lnTo>
                    <a:lnTo>
                      <a:pt x="399" y="16"/>
                    </a:lnTo>
                    <a:lnTo>
                      <a:pt x="416" y="7"/>
                    </a:lnTo>
                    <a:lnTo>
                      <a:pt x="408" y="26"/>
                    </a:lnTo>
                    <a:lnTo>
                      <a:pt x="394" y="31"/>
                    </a:lnTo>
                    <a:lnTo>
                      <a:pt x="380" y="9"/>
                    </a:lnTo>
                    <a:lnTo>
                      <a:pt x="364" y="40"/>
                    </a:lnTo>
                    <a:lnTo>
                      <a:pt x="364" y="66"/>
                    </a:lnTo>
                    <a:lnTo>
                      <a:pt x="354" y="78"/>
                    </a:lnTo>
                    <a:lnTo>
                      <a:pt x="366" y="90"/>
                    </a:lnTo>
                    <a:lnTo>
                      <a:pt x="366" y="99"/>
                    </a:lnTo>
                    <a:lnTo>
                      <a:pt x="354" y="132"/>
                    </a:lnTo>
                    <a:lnTo>
                      <a:pt x="335" y="179"/>
                    </a:lnTo>
                    <a:lnTo>
                      <a:pt x="300" y="212"/>
                    </a:lnTo>
                    <a:lnTo>
                      <a:pt x="243" y="241"/>
                    </a:lnTo>
                    <a:lnTo>
                      <a:pt x="243" y="224"/>
                    </a:lnTo>
                    <a:lnTo>
                      <a:pt x="257" y="205"/>
                    </a:lnTo>
                    <a:lnTo>
                      <a:pt x="248" y="205"/>
                    </a:lnTo>
                    <a:lnTo>
                      <a:pt x="236" y="212"/>
                    </a:lnTo>
                    <a:lnTo>
                      <a:pt x="227" y="243"/>
                    </a:lnTo>
                    <a:lnTo>
                      <a:pt x="205" y="269"/>
                    </a:lnTo>
                    <a:lnTo>
                      <a:pt x="205" y="290"/>
                    </a:lnTo>
                    <a:lnTo>
                      <a:pt x="193" y="302"/>
                    </a:lnTo>
                    <a:lnTo>
                      <a:pt x="175" y="298"/>
                    </a:lnTo>
                    <a:lnTo>
                      <a:pt x="175" y="290"/>
                    </a:lnTo>
                    <a:lnTo>
                      <a:pt x="78" y="302"/>
                    </a:lnTo>
                    <a:lnTo>
                      <a:pt x="19" y="357"/>
                    </a:lnTo>
                    <a:lnTo>
                      <a:pt x="0" y="359"/>
                    </a:lnTo>
                    <a:lnTo>
                      <a:pt x="0" y="375"/>
                    </a:lnTo>
                    <a:lnTo>
                      <a:pt x="47" y="378"/>
                    </a:lnTo>
                    <a:lnTo>
                      <a:pt x="64" y="35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8" name="Freeform 144"/>
              <p:cNvSpPr>
                <a:spLocks/>
              </p:cNvSpPr>
              <p:nvPr/>
            </p:nvSpPr>
            <p:spPr bwMode="auto">
              <a:xfrm>
                <a:off x="6401391" y="1870194"/>
                <a:ext cx="305483" cy="278180"/>
              </a:xfrm>
              <a:custGeom>
                <a:avLst/>
                <a:gdLst>
                  <a:gd name="T0" fmla="*/ 10 w 241"/>
                  <a:gd name="T1" fmla="*/ 224 h 224"/>
                  <a:gd name="T2" fmla="*/ 52 w 241"/>
                  <a:gd name="T3" fmla="*/ 203 h 224"/>
                  <a:gd name="T4" fmla="*/ 24 w 241"/>
                  <a:gd name="T5" fmla="*/ 184 h 224"/>
                  <a:gd name="T6" fmla="*/ 19 w 241"/>
                  <a:gd name="T7" fmla="*/ 174 h 224"/>
                  <a:gd name="T8" fmla="*/ 29 w 241"/>
                  <a:gd name="T9" fmla="*/ 167 h 224"/>
                  <a:gd name="T10" fmla="*/ 55 w 241"/>
                  <a:gd name="T11" fmla="*/ 172 h 224"/>
                  <a:gd name="T12" fmla="*/ 83 w 241"/>
                  <a:gd name="T13" fmla="*/ 163 h 224"/>
                  <a:gd name="T14" fmla="*/ 135 w 241"/>
                  <a:gd name="T15" fmla="*/ 196 h 224"/>
                  <a:gd name="T16" fmla="*/ 163 w 241"/>
                  <a:gd name="T17" fmla="*/ 148 h 224"/>
                  <a:gd name="T18" fmla="*/ 234 w 241"/>
                  <a:gd name="T19" fmla="*/ 122 h 224"/>
                  <a:gd name="T20" fmla="*/ 241 w 241"/>
                  <a:gd name="T21" fmla="*/ 115 h 224"/>
                  <a:gd name="T22" fmla="*/ 220 w 241"/>
                  <a:gd name="T23" fmla="*/ 118 h 224"/>
                  <a:gd name="T24" fmla="*/ 213 w 241"/>
                  <a:gd name="T25" fmla="*/ 94 h 224"/>
                  <a:gd name="T26" fmla="*/ 223 w 241"/>
                  <a:gd name="T27" fmla="*/ 70 h 224"/>
                  <a:gd name="T28" fmla="*/ 206 w 241"/>
                  <a:gd name="T29" fmla="*/ 80 h 224"/>
                  <a:gd name="T30" fmla="*/ 189 w 241"/>
                  <a:gd name="T31" fmla="*/ 89 h 224"/>
                  <a:gd name="T32" fmla="*/ 145 w 241"/>
                  <a:gd name="T33" fmla="*/ 68 h 224"/>
                  <a:gd name="T34" fmla="*/ 81 w 241"/>
                  <a:gd name="T35" fmla="*/ 0 h 224"/>
                  <a:gd name="T36" fmla="*/ 71 w 241"/>
                  <a:gd name="T37" fmla="*/ 9 h 224"/>
                  <a:gd name="T38" fmla="*/ 78 w 241"/>
                  <a:gd name="T39" fmla="*/ 40 h 224"/>
                  <a:gd name="T40" fmla="*/ 71 w 241"/>
                  <a:gd name="T41" fmla="*/ 80 h 224"/>
                  <a:gd name="T42" fmla="*/ 64 w 241"/>
                  <a:gd name="T43" fmla="*/ 99 h 224"/>
                  <a:gd name="T44" fmla="*/ 64 w 241"/>
                  <a:gd name="T45" fmla="*/ 115 h 224"/>
                  <a:gd name="T46" fmla="*/ 60 w 241"/>
                  <a:gd name="T47" fmla="*/ 127 h 224"/>
                  <a:gd name="T48" fmla="*/ 24 w 241"/>
                  <a:gd name="T49" fmla="*/ 122 h 224"/>
                  <a:gd name="T50" fmla="*/ 24 w 241"/>
                  <a:gd name="T51" fmla="*/ 141 h 224"/>
                  <a:gd name="T52" fmla="*/ 3 w 241"/>
                  <a:gd name="T53" fmla="*/ 163 h 224"/>
                  <a:gd name="T54" fmla="*/ 0 w 241"/>
                  <a:gd name="T55" fmla="*/ 179 h 224"/>
                  <a:gd name="T56" fmla="*/ 12 w 241"/>
                  <a:gd name="T57" fmla="*/ 193 h 224"/>
                  <a:gd name="T58" fmla="*/ 10 w 241"/>
                  <a:gd name="T5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 h="224">
                    <a:moveTo>
                      <a:pt x="10" y="224"/>
                    </a:moveTo>
                    <a:lnTo>
                      <a:pt x="52" y="203"/>
                    </a:lnTo>
                    <a:lnTo>
                      <a:pt x="24" y="184"/>
                    </a:lnTo>
                    <a:lnTo>
                      <a:pt x="19" y="174"/>
                    </a:lnTo>
                    <a:lnTo>
                      <a:pt x="29" y="167"/>
                    </a:lnTo>
                    <a:lnTo>
                      <a:pt x="55" y="172"/>
                    </a:lnTo>
                    <a:lnTo>
                      <a:pt x="83" y="163"/>
                    </a:lnTo>
                    <a:lnTo>
                      <a:pt x="135" y="196"/>
                    </a:lnTo>
                    <a:lnTo>
                      <a:pt x="163" y="148"/>
                    </a:lnTo>
                    <a:lnTo>
                      <a:pt x="234" y="122"/>
                    </a:lnTo>
                    <a:lnTo>
                      <a:pt x="241" y="115"/>
                    </a:lnTo>
                    <a:lnTo>
                      <a:pt x="220" y="118"/>
                    </a:lnTo>
                    <a:lnTo>
                      <a:pt x="213" y="94"/>
                    </a:lnTo>
                    <a:lnTo>
                      <a:pt x="223" y="70"/>
                    </a:lnTo>
                    <a:lnTo>
                      <a:pt x="206" y="80"/>
                    </a:lnTo>
                    <a:lnTo>
                      <a:pt x="189" y="89"/>
                    </a:lnTo>
                    <a:lnTo>
                      <a:pt x="145" y="68"/>
                    </a:lnTo>
                    <a:lnTo>
                      <a:pt x="81" y="0"/>
                    </a:lnTo>
                    <a:lnTo>
                      <a:pt x="71" y="9"/>
                    </a:lnTo>
                    <a:lnTo>
                      <a:pt x="78" y="40"/>
                    </a:lnTo>
                    <a:lnTo>
                      <a:pt x="71" y="80"/>
                    </a:lnTo>
                    <a:lnTo>
                      <a:pt x="64" y="99"/>
                    </a:lnTo>
                    <a:lnTo>
                      <a:pt x="64" y="115"/>
                    </a:lnTo>
                    <a:lnTo>
                      <a:pt x="60" y="127"/>
                    </a:lnTo>
                    <a:lnTo>
                      <a:pt x="24" y="122"/>
                    </a:lnTo>
                    <a:lnTo>
                      <a:pt x="24" y="141"/>
                    </a:lnTo>
                    <a:lnTo>
                      <a:pt x="3" y="163"/>
                    </a:lnTo>
                    <a:lnTo>
                      <a:pt x="0" y="179"/>
                    </a:lnTo>
                    <a:lnTo>
                      <a:pt x="12" y="193"/>
                    </a:lnTo>
                    <a:lnTo>
                      <a:pt x="10" y="2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2" name="Freeform 146"/>
              <p:cNvSpPr>
                <a:spLocks/>
              </p:cNvSpPr>
              <p:nvPr/>
            </p:nvSpPr>
            <p:spPr bwMode="auto">
              <a:xfrm>
                <a:off x="6012250" y="2594208"/>
                <a:ext cx="129291" cy="96866"/>
              </a:xfrm>
              <a:custGeom>
                <a:avLst/>
                <a:gdLst>
                  <a:gd name="T0" fmla="*/ 29 w 102"/>
                  <a:gd name="T1" fmla="*/ 78 h 78"/>
                  <a:gd name="T2" fmla="*/ 33 w 102"/>
                  <a:gd name="T3" fmla="*/ 78 h 78"/>
                  <a:gd name="T4" fmla="*/ 52 w 102"/>
                  <a:gd name="T5" fmla="*/ 45 h 78"/>
                  <a:gd name="T6" fmla="*/ 81 w 102"/>
                  <a:gd name="T7" fmla="*/ 52 h 78"/>
                  <a:gd name="T8" fmla="*/ 102 w 102"/>
                  <a:gd name="T9" fmla="*/ 26 h 78"/>
                  <a:gd name="T10" fmla="*/ 95 w 102"/>
                  <a:gd name="T11" fmla="*/ 5 h 78"/>
                  <a:gd name="T12" fmla="*/ 74 w 102"/>
                  <a:gd name="T13" fmla="*/ 0 h 78"/>
                  <a:gd name="T14" fmla="*/ 48 w 102"/>
                  <a:gd name="T15" fmla="*/ 16 h 78"/>
                  <a:gd name="T16" fmla="*/ 29 w 102"/>
                  <a:gd name="T17" fmla="*/ 16 h 78"/>
                  <a:gd name="T18" fmla="*/ 0 w 102"/>
                  <a:gd name="T19" fmla="*/ 47 h 78"/>
                  <a:gd name="T20" fmla="*/ 15 w 102"/>
                  <a:gd name="T21" fmla="*/ 50 h 78"/>
                  <a:gd name="T22" fmla="*/ 29 w 102"/>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78">
                    <a:moveTo>
                      <a:pt x="29" y="78"/>
                    </a:moveTo>
                    <a:lnTo>
                      <a:pt x="33" y="78"/>
                    </a:lnTo>
                    <a:lnTo>
                      <a:pt x="52" y="45"/>
                    </a:lnTo>
                    <a:lnTo>
                      <a:pt x="81" y="52"/>
                    </a:lnTo>
                    <a:lnTo>
                      <a:pt x="102" y="26"/>
                    </a:lnTo>
                    <a:lnTo>
                      <a:pt x="95" y="5"/>
                    </a:lnTo>
                    <a:lnTo>
                      <a:pt x="74" y="0"/>
                    </a:lnTo>
                    <a:lnTo>
                      <a:pt x="48" y="16"/>
                    </a:lnTo>
                    <a:lnTo>
                      <a:pt x="29" y="16"/>
                    </a:lnTo>
                    <a:lnTo>
                      <a:pt x="0" y="47"/>
                    </a:lnTo>
                    <a:lnTo>
                      <a:pt x="15" y="50"/>
                    </a:lnTo>
                    <a:lnTo>
                      <a:pt x="29" y="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3" name="Freeform 150"/>
              <p:cNvSpPr>
                <a:spLocks/>
              </p:cNvSpPr>
              <p:nvPr/>
            </p:nvSpPr>
            <p:spPr bwMode="auto">
              <a:xfrm>
                <a:off x="5884226" y="2617803"/>
                <a:ext cx="119151" cy="170137"/>
              </a:xfrm>
              <a:custGeom>
                <a:avLst/>
                <a:gdLst>
                  <a:gd name="T0" fmla="*/ 12 w 94"/>
                  <a:gd name="T1" fmla="*/ 54 h 137"/>
                  <a:gd name="T2" fmla="*/ 2 w 94"/>
                  <a:gd name="T3" fmla="*/ 47 h 137"/>
                  <a:gd name="T4" fmla="*/ 4 w 94"/>
                  <a:gd name="T5" fmla="*/ 66 h 137"/>
                  <a:gd name="T6" fmla="*/ 23 w 94"/>
                  <a:gd name="T7" fmla="*/ 64 h 137"/>
                  <a:gd name="T8" fmla="*/ 23 w 94"/>
                  <a:gd name="T9" fmla="*/ 38 h 137"/>
                  <a:gd name="T10" fmla="*/ 33 w 94"/>
                  <a:gd name="T11" fmla="*/ 57 h 137"/>
                  <a:gd name="T12" fmla="*/ 35 w 94"/>
                  <a:gd name="T13" fmla="*/ 75 h 137"/>
                  <a:gd name="T14" fmla="*/ 23 w 94"/>
                  <a:gd name="T15" fmla="*/ 97 h 137"/>
                  <a:gd name="T16" fmla="*/ 23 w 94"/>
                  <a:gd name="T17" fmla="*/ 123 h 137"/>
                  <a:gd name="T18" fmla="*/ 35 w 94"/>
                  <a:gd name="T19" fmla="*/ 132 h 137"/>
                  <a:gd name="T20" fmla="*/ 40 w 94"/>
                  <a:gd name="T21" fmla="*/ 106 h 137"/>
                  <a:gd name="T22" fmla="*/ 45 w 94"/>
                  <a:gd name="T23" fmla="*/ 108 h 137"/>
                  <a:gd name="T24" fmla="*/ 45 w 94"/>
                  <a:gd name="T25" fmla="*/ 137 h 137"/>
                  <a:gd name="T26" fmla="*/ 64 w 94"/>
                  <a:gd name="T27" fmla="*/ 118 h 137"/>
                  <a:gd name="T28" fmla="*/ 94 w 94"/>
                  <a:gd name="T29" fmla="*/ 54 h 137"/>
                  <a:gd name="T30" fmla="*/ 87 w 94"/>
                  <a:gd name="T31" fmla="*/ 35 h 137"/>
                  <a:gd name="T32" fmla="*/ 78 w 94"/>
                  <a:gd name="T33" fmla="*/ 33 h 137"/>
                  <a:gd name="T34" fmla="*/ 80 w 94"/>
                  <a:gd name="T35" fmla="*/ 14 h 137"/>
                  <a:gd name="T36" fmla="*/ 61 w 94"/>
                  <a:gd name="T37" fmla="*/ 16 h 137"/>
                  <a:gd name="T38" fmla="*/ 45 w 94"/>
                  <a:gd name="T39" fmla="*/ 0 h 137"/>
                  <a:gd name="T40" fmla="*/ 0 w 94"/>
                  <a:gd name="T41" fmla="*/ 35 h 137"/>
                  <a:gd name="T42" fmla="*/ 12 w 94"/>
                  <a:gd name="T43" fmla="*/ 49 h 137"/>
                  <a:gd name="T44" fmla="*/ 12 w 94"/>
                  <a:gd name="T45" fmla="*/ 5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37">
                    <a:moveTo>
                      <a:pt x="12" y="54"/>
                    </a:moveTo>
                    <a:lnTo>
                      <a:pt x="2" y="47"/>
                    </a:lnTo>
                    <a:lnTo>
                      <a:pt x="4" y="66"/>
                    </a:lnTo>
                    <a:lnTo>
                      <a:pt x="23" y="64"/>
                    </a:lnTo>
                    <a:lnTo>
                      <a:pt x="23" y="38"/>
                    </a:lnTo>
                    <a:lnTo>
                      <a:pt x="33" y="57"/>
                    </a:lnTo>
                    <a:lnTo>
                      <a:pt x="35" y="75"/>
                    </a:lnTo>
                    <a:lnTo>
                      <a:pt x="23" y="97"/>
                    </a:lnTo>
                    <a:lnTo>
                      <a:pt x="23" y="123"/>
                    </a:lnTo>
                    <a:lnTo>
                      <a:pt x="35" y="132"/>
                    </a:lnTo>
                    <a:lnTo>
                      <a:pt x="40" y="106"/>
                    </a:lnTo>
                    <a:lnTo>
                      <a:pt x="45" y="108"/>
                    </a:lnTo>
                    <a:lnTo>
                      <a:pt x="45" y="137"/>
                    </a:lnTo>
                    <a:lnTo>
                      <a:pt x="64" y="118"/>
                    </a:lnTo>
                    <a:lnTo>
                      <a:pt x="94" y="54"/>
                    </a:lnTo>
                    <a:lnTo>
                      <a:pt x="87" y="35"/>
                    </a:lnTo>
                    <a:lnTo>
                      <a:pt x="78" y="33"/>
                    </a:lnTo>
                    <a:lnTo>
                      <a:pt x="80" y="14"/>
                    </a:lnTo>
                    <a:lnTo>
                      <a:pt x="61" y="16"/>
                    </a:lnTo>
                    <a:lnTo>
                      <a:pt x="45" y="0"/>
                    </a:lnTo>
                    <a:lnTo>
                      <a:pt x="0" y="35"/>
                    </a:lnTo>
                    <a:lnTo>
                      <a:pt x="12" y="49"/>
                    </a:lnTo>
                    <a:lnTo>
                      <a:pt x="12"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78" name="Group 677"/>
            <p:cNvGrpSpPr/>
            <p:nvPr>
              <p:custDataLst>
                <p:tags r:id="rId24"/>
              </p:custDataLst>
            </p:nvPr>
          </p:nvGrpSpPr>
          <p:grpSpPr>
            <a:xfrm>
              <a:off x="7030187" y="1945625"/>
              <a:ext cx="1047627" cy="730827"/>
              <a:chOff x="1966470" y="1507953"/>
              <a:chExt cx="7054247" cy="4504078"/>
            </a:xfrm>
            <a:solidFill>
              <a:srgbClr val="848FA0"/>
            </a:solidFill>
          </p:grpSpPr>
          <p:sp>
            <p:nvSpPr>
              <p:cNvPr id="679" name="Freeform 990"/>
              <p:cNvSpPr>
                <a:spLocks/>
              </p:cNvSpPr>
              <p:nvPr/>
            </p:nvSpPr>
            <p:spPr bwMode="auto">
              <a:xfrm>
                <a:off x="5689846" y="5250891"/>
                <a:ext cx="46442" cy="46698"/>
              </a:xfrm>
              <a:custGeom>
                <a:avLst/>
                <a:gdLst>
                  <a:gd name="T0" fmla="*/ 44 w 44"/>
                  <a:gd name="T1" fmla="*/ 17 h 44"/>
                  <a:gd name="T2" fmla="*/ 37 w 44"/>
                  <a:gd name="T3" fmla="*/ 33 h 44"/>
                  <a:gd name="T4" fmla="*/ 19 w 44"/>
                  <a:gd name="T5" fmla="*/ 44 h 44"/>
                  <a:gd name="T6" fmla="*/ 8 w 44"/>
                  <a:gd name="T7" fmla="*/ 39 h 44"/>
                  <a:gd name="T8" fmla="*/ 0 w 44"/>
                  <a:gd name="T9" fmla="*/ 24 h 44"/>
                  <a:gd name="T10" fmla="*/ 9 w 44"/>
                  <a:gd name="T11" fmla="*/ 8 h 44"/>
                  <a:gd name="T12" fmla="*/ 24 w 44"/>
                  <a:gd name="T13" fmla="*/ 0 h 44"/>
                  <a:gd name="T14" fmla="*/ 34 w 44"/>
                  <a:gd name="T15" fmla="*/ 1 h 44"/>
                  <a:gd name="T16" fmla="*/ 44 w 44"/>
                  <a:gd name="T17" fmla="*/ 1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4">
                    <a:moveTo>
                      <a:pt x="44" y="17"/>
                    </a:moveTo>
                    <a:lnTo>
                      <a:pt x="37" y="33"/>
                    </a:lnTo>
                    <a:lnTo>
                      <a:pt x="19" y="44"/>
                    </a:lnTo>
                    <a:lnTo>
                      <a:pt x="8" y="39"/>
                    </a:lnTo>
                    <a:lnTo>
                      <a:pt x="0" y="24"/>
                    </a:lnTo>
                    <a:lnTo>
                      <a:pt x="9" y="8"/>
                    </a:lnTo>
                    <a:lnTo>
                      <a:pt x="24" y="0"/>
                    </a:lnTo>
                    <a:lnTo>
                      <a:pt x="34" y="1"/>
                    </a:lnTo>
                    <a:lnTo>
                      <a:pt x="44" y="17"/>
                    </a:lnTo>
                    <a:close/>
                  </a:path>
                </a:pathLst>
              </a:custGeom>
              <a:grpFill/>
              <a:ln w="6350" cmpd="sng">
                <a:solidFill>
                  <a:schemeClr val="bg1"/>
                </a:solidFill>
                <a:round/>
                <a:headEnd/>
                <a:tailEnd/>
              </a:ln>
            </p:spPr>
            <p:txBody>
              <a:bodyPr/>
              <a:lstStyle/>
              <a:p>
                <a:endParaRPr lang="en-GB" dirty="0"/>
              </a:p>
            </p:txBody>
          </p:sp>
          <p:grpSp>
            <p:nvGrpSpPr>
              <p:cNvPr id="680" name="Group 679"/>
              <p:cNvGrpSpPr/>
              <p:nvPr/>
            </p:nvGrpSpPr>
            <p:grpSpPr>
              <a:xfrm>
                <a:off x="4776846" y="3817042"/>
                <a:ext cx="1408025" cy="1584557"/>
                <a:chOff x="4776846" y="3817042"/>
                <a:chExt cx="1408025" cy="1584557"/>
              </a:xfrm>
              <a:grpFill/>
            </p:grpSpPr>
            <p:sp>
              <p:nvSpPr>
                <p:cNvPr id="1275" name="Freeform 989"/>
                <p:cNvSpPr>
                  <a:spLocks/>
                </p:cNvSpPr>
                <p:nvPr/>
              </p:nvSpPr>
              <p:spPr bwMode="auto">
                <a:xfrm>
                  <a:off x="5471359" y="5104428"/>
                  <a:ext cx="336701" cy="297171"/>
                </a:xfrm>
                <a:custGeom>
                  <a:avLst/>
                  <a:gdLst>
                    <a:gd name="T0" fmla="*/ 319 w 319"/>
                    <a:gd name="T1" fmla="*/ 99 h 280"/>
                    <a:gd name="T2" fmla="*/ 303 w 319"/>
                    <a:gd name="T3" fmla="*/ 99 h 280"/>
                    <a:gd name="T4" fmla="*/ 297 w 319"/>
                    <a:gd name="T5" fmla="*/ 108 h 280"/>
                    <a:gd name="T6" fmla="*/ 291 w 319"/>
                    <a:gd name="T7" fmla="*/ 108 h 280"/>
                    <a:gd name="T8" fmla="*/ 283 w 319"/>
                    <a:gd name="T9" fmla="*/ 106 h 280"/>
                    <a:gd name="T10" fmla="*/ 279 w 319"/>
                    <a:gd name="T11" fmla="*/ 96 h 280"/>
                    <a:gd name="T12" fmla="*/ 287 w 319"/>
                    <a:gd name="T13" fmla="*/ 79 h 280"/>
                    <a:gd name="T14" fmla="*/ 291 w 319"/>
                    <a:gd name="T15" fmla="*/ 76 h 280"/>
                    <a:gd name="T16" fmla="*/ 299 w 319"/>
                    <a:gd name="T17" fmla="*/ 81 h 280"/>
                    <a:gd name="T18" fmla="*/ 301 w 319"/>
                    <a:gd name="T19" fmla="*/ 79 h 280"/>
                    <a:gd name="T20" fmla="*/ 300 w 319"/>
                    <a:gd name="T21" fmla="*/ 46 h 280"/>
                    <a:gd name="T22" fmla="*/ 293 w 319"/>
                    <a:gd name="T23" fmla="*/ 11 h 280"/>
                    <a:gd name="T24" fmla="*/ 278 w 319"/>
                    <a:gd name="T25" fmla="*/ 2 h 280"/>
                    <a:gd name="T26" fmla="*/ 250 w 319"/>
                    <a:gd name="T27" fmla="*/ 0 h 280"/>
                    <a:gd name="T28" fmla="*/ 214 w 319"/>
                    <a:gd name="T29" fmla="*/ 24 h 280"/>
                    <a:gd name="T30" fmla="*/ 182 w 319"/>
                    <a:gd name="T31" fmla="*/ 57 h 280"/>
                    <a:gd name="T32" fmla="*/ 176 w 319"/>
                    <a:gd name="T33" fmla="*/ 73 h 280"/>
                    <a:gd name="T34" fmla="*/ 160 w 319"/>
                    <a:gd name="T35" fmla="*/ 76 h 280"/>
                    <a:gd name="T36" fmla="*/ 143 w 319"/>
                    <a:gd name="T37" fmla="*/ 69 h 280"/>
                    <a:gd name="T38" fmla="*/ 133 w 319"/>
                    <a:gd name="T39" fmla="*/ 70 h 280"/>
                    <a:gd name="T40" fmla="*/ 111 w 319"/>
                    <a:gd name="T41" fmla="*/ 97 h 280"/>
                    <a:gd name="T42" fmla="*/ 99 w 319"/>
                    <a:gd name="T43" fmla="*/ 101 h 280"/>
                    <a:gd name="T44" fmla="*/ 83 w 319"/>
                    <a:gd name="T45" fmla="*/ 99 h 280"/>
                    <a:gd name="T46" fmla="*/ 84 w 319"/>
                    <a:gd name="T47" fmla="*/ 75 h 280"/>
                    <a:gd name="T48" fmla="*/ 67 w 319"/>
                    <a:gd name="T49" fmla="*/ 55 h 280"/>
                    <a:gd name="T50" fmla="*/ 67 w 319"/>
                    <a:gd name="T51" fmla="*/ 138 h 280"/>
                    <a:gd name="T52" fmla="*/ 51 w 319"/>
                    <a:gd name="T53" fmla="*/ 148 h 280"/>
                    <a:gd name="T54" fmla="*/ 25 w 319"/>
                    <a:gd name="T55" fmla="*/ 148 h 280"/>
                    <a:gd name="T56" fmla="*/ 22 w 319"/>
                    <a:gd name="T57" fmla="*/ 139 h 280"/>
                    <a:gd name="T58" fmla="*/ 12 w 319"/>
                    <a:gd name="T59" fmla="*/ 133 h 280"/>
                    <a:gd name="T60" fmla="*/ 0 w 319"/>
                    <a:gd name="T61" fmla="*/ 140 h 280"/>
                    <a:gd name="T62" fmla="*/ 19 w 319"/>
                    <a:gd name="T63" fmla="*/ 185 h 280"/>
                    <a:gd name="T64" fmla="*/ 35 w 319"/>
                    <a:gd name="T65" fmla="*/ 214 h 280"/>
                    <a:gd name="T66" fmla="*/ 36 w 319"/>
                    <a:gd name="T67" fmla="*/ 229 h 280"/>
                    <a:gd name="T68" fmla="*/ 33 w 319"/>
                    <a:gd name="T69" fmla="*/ 234 h 280"/>
                    <a:gd name="T70" fmla="*/ 29 w 319"/>
                    <a:gd name="T71" fmla="*/ 233 h 280"/>
                    <a:gd name="T72" fmla="*/ 28 w 319"/>
                    <a:gd name="T73" fmla="*/ 239 h 280"/>
                    <a:gd name="T74" fmla="*/ 39 w 319"/>
                    <a:gd name="T75" fmla="*/ 257 h 280"/>
                    <a:gd name="T76" fmla="*/ 40 w 319"/>
                    <a:gd name="T77" fmla="*/ 265 h 280"/>
                    <a:gd name="T78" fmla="*/ 45 w 319"/>
                    <a:gd name="T79" fmla="*/ 265 h 280"/>
                    <a:gd name="T80" fmla="*/ 45 w 319"/>
                    <a:gd name="T81" fmla="*/ 272 h 280"/>
                    <a:gd name="T82" fmla="*/ 69 w 319"/>
                    <a:gd name="T83" fmla="*/ 280 h 280"/>
                    <a:gd name="T84" fmla="*/ 77 w 319"/>
                    <a:gd name="T85" fmla="*/ 274 h 280"/>
                    <a:gd name="T86" fmla="*/ 104 w 319"/>
                    <a:gd name="T87" fmla="*/ 272 h 280"/>
                    <a:gd name="T88" fmla="*/ 118 w 319"/>
                    <a:gd name="T89" fmla="*/ 264 h 280"/>
                    <a:gd name="T90" fmla="*/ 162 w 319"/>
                    <a:gd name="T91" fmla="*/ 268 h 280"/>
                    <a:gd name="T92" fmla="*/ 165 w 319"/>
                    <a:gd name="T93" fmla="*/ 263 h 280"/>
                    <a:gd name="T94" fmla="*/ 180 w 319"/>
                    <a:gd name="T95" fmla="*/ 265 h 280"/>
                    <a:gd name="T96" fmla="*/ 181 w 319"/>
                    <a:gd name="T97" fmla="*/ 258 h 280"/>
                    <a:gd name="T98" fmla="*/ 209 w 319"/>
                    <a:gd name="T99" fmla="*/ 253 h 280"/>
                    <a:gd name="T100" fmla="*/ 235 w 319"/>
                    <a:gd name="T101" fmla="*/ 231 h 280"/>
                    <a:gd name="T102" fmla="*/ 265 w 319"/>
                    <a:gd name="T103" fmla="*/ 197 h 280"/>
                    <a:gd name="T104" fmla="*/ 290 w 319"/>
                    <a:gd name="T105" fmla="*/ 154 h 280"/>
                    <a:gd name="T106" fmla="*/ 310 w 319"/>
                    <a:gd name="T107" fmla="*/ 136 h 280"/>
                    <a:gd name="T108" fmla="*/ 319 w 319"/>
                    <a:gd name="T109" fmla="*/ 99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9" h="280">
                      <a:moveTo>
                        <a:pt x="319" y="99"/>
                      </a:moveTo>
                      <a:lnTo>
                        <a:pt x="303" y="99"/>
                      </a:lnTo>
                      <a:lnTo>
                        <a:pt x="297" y="108"/>
                      </a:lnTo>
                      <a:lnTo>
                        <a:pt x="291" y="108"/>
                      </a:lnTo>
                      <a:lnTo>
                        <a:pt x="283" y="106"/>
                      </a:lnTo>
                      <a:lnTo>
                        <a:pt x="279" y="96"/>
                      </a:lnTo>
                      <a:lnTo>
                        <a:pt x="287" y="79"/>
                      </a:lnTo>
                      <a:lnTo>
                        <a:pt x="291" y="76"/>
                      </a:lnTo>
                      <a:lnTo>
                        <a:pt x="299" y="81"/>
                      </a:lnTo>
                      <a:lnTo>
                        <a:pt x="301" y="79"/>
                      </a:lnTo>
                      <a:lnTo>
                        <a:pt x="300" y="46"/>
                      </a:lnTo>
                      <a:lnTo>
                        <a:pt x="293" y="11"/>
                      </a:lnTo>
                      <a:lnTo>
                        <a:pt x="278" y="2"/>
                      </a:lnTo>
                      <a:lnTo>
                        <a:pt x="250" y="0"/>
                      </a:lnTo>
                      <a:lnTo>
                        <a:pt x="214" y="24"/>
                      </a:lnTo>
                      <a:lnTo>
                        <a:pt x="182" y="57"/>
                      </a:lnTo>
                      <a:lnTo>
                        <a:pt x="176" y="73"/>
                      </a:lnTo>
                      <a:lnTo>
                        <a:pt x="160" y="76"/>
                      </a:lnTo>
                      <a:lnTo>
                        <a:pt x="143" y="69"/>
                      </a:lnTo>
                      <a:lnTo>
                        <a:pt x="133" y="70"/>
                      </a:lnTo>
                      <a:lnTo>
                        <a:pt x="111" y="97"/>
                      </a:lnTo>
                      <a:lnTo>
                        <a:pt x="99" y="101"/>
                      </a:lnTo>
                      <a:lnTo>
                        <a:pt x="83" y="99"/>
                      </a:lnTo>
                      <a:lnTo>
                        <a:pt x="84" y="75"/>
                      </a:lnTo>
                      <a:lnTo>
                        <a:pt x="67" y="55"/>
                      </a:lnTo>
                      <a:lnTo>
                        <a:pt x="67" y="138"/>
                      </a:lnTo>
                      <a:lnTo>
                        <a:pt x="51" y="148"/>
                      </a:lnTo>
                      <a:lnTo>
                        <a:pt x="25" y="148"/>
                      </a:lnTo>
                      <a:lnTo>
                        <a:pt x="22" y="139"/>
                      </a:lnTo>
                      <a:lnTo>
                        <a:pt x="12" y="133"/>
                      </a:lnTo>
                      <a:lnTo>
                        <a:pt x="0" y="140"/>
                      </a:lnTo>
                      <a:lnTo>
                        <a:pt x="19" y="185"/>
                      </a:lnTo>
                      <a:lnTo>
                        <a:pt x="35" y="214"/>
                      </a:lnTo>
                      <a:lnTo>
                        <a:pt x="36" y="229"/>
                      </a:lnTo>
                      <a:lnTo>
                        <a:pt x="33" y="234"/>
                      </a:lnTo>
                      <a:lnTo>
                        <a:pt x="29" y="233"/>
                      </a:lnTo>
                      <a:lnTo>
                        <a:pt x="28" y="239"/>
                      </a:lnTo>
                      <a:lnTo>
                        <a:pt x="39" y="257"/>
                      </a:lnTo>
                      <a:lnTo>
                        <a:pt x="40" y="265"/>
                      </a:lnTo>
                      <a:lnTo>
                        <a:pt x="45" y="265"/>
                      </a:lnTo>
                      <a:lnTo>
                        <a:pt x="45" y="272"/>
                      </a:lnTo>
                      <a:lnTo>
                        <a:pt x="69" y="280"/>
                      </a:lnTo>
                      <a:lnTo>
                        <a:pt x="77" y="274"/>
                      </a:lnTo>
                      <a:lnTo>
                        <a:pt x="104" y="272"/>
                      </a:lnTo>
                      <a:lnTo>
                        <a:pt x="118" y="264"/>
                      </a:lnTo>
                      <a:lnTo>
                        <a:pt x="162" y="268"/>
                      </a:lnTo>
                      <a:lnTo>
                        <a:pt x="165" y="263"/>
                      </a:lnTo>
                      <a:lnTo>
                        <a:pt x="180" y="265"/>
                      </a:lnTo>
                      <a:lnTo>
                        <a:pt x="181" y="258"/>
                      </a:lnTo>
                      <a:lnTo>
                        <a:pt x="209" y="253"/>
                      </a:lnTo>
                      <a:lnTo>
                        <a:pt x="235" y="231"/>
                      </a:lnTo>
                      <a:lnTo>
                        <a:pt x="265" y="197"/>
                      </a:lnTo>
                      <a:lnTo>
                        <a:pt x="290" y="154"/>
                      </a:lnTo>
                      <a:lnTo>
                        <a:pt x="310" y="136"/>
                      </a:lnTo>
                      <a:lnTo>
                        <a:pt x="319" y="99"/>
                      </a:lnTo>
                      <a:close/>
                    </a:path>
                  </a:pathLst>
                </a:custGeom>
                <a:grpFill/>
                <a:ln w="6350" cmpd="sng">
                  <a:solidFill>
                    <a:schemeClr val="bg1"/>
                  </a:solidFill>
                  <a:round/>
                  <a:headEnd/>
                  <a:tailEnd/>
                </a:ln>
              </p:spPr>
              <p:txBody>
                <a:bodyPr/>
                <a:lstStyle/>
                <a:p>
                  <a:endParaRPr lang="en-GB" dirty="0"/>
                </a:p>
              </p:txBody>
            </p:sp>
            <p:grpSp>
              <p:nvGrpSpPr>
                <p:cNvPr id="1276" name="Group 1275"/>
                <p:cNvGrpSpPr/>
                <p:nvPr/>
              </p:nvGrpSpPr>
              <p:grpSpPr>
                <a:xfrm>
                  <a:off x="5814462" y="4275515"/>
                  <a:ext cx="298544" cy="291804"/>
                  <a:chOff x="5814462" y="4275515"/>
                  <a:chExt cx="298544" cy="291804"/>
                </a:xfrm>
                <a:grpFill/>
              </p:grpSpPr>
              <p:sp>
                <p:nvSpPr>
                  <p:cNvPr id="1340" name="Freeform 6"/>
                  <p:cNvSpPr>
                    <a:spLocks/>
                  </p:cNvSpPr>
                  <p:nvPr/>
                </p:nvSpPr>
                <p:spPr bwMode="auto">
                  <a:xfrm>
                    <a:off x="5880912" y="4275515"/>
                    <a:ext cx="130011" cy="114603"/>
                  </a:xfrm>
                  <a:custGeom>
                    <a:avLst/>
                    <a:gdLst>
                      <a:gd name="T0" fmla="*/ 18 w 135"/>
                      <a:gd name="T1" fmla="*/ 83 h 119"/>
                      <a:gd name="T2" fmla="*/ 22 w 135"/>
                      <a:gd name="T3" fmla="*/ 84 h 119"/>
                      <a:gd name="T4" fmla="*/ 31 w 135"/>
                      <a:gd name="T5" fmla="*/ 84 h 119"/>
                      <a:gd name="T6" fmla="*/ 48 w 135"/>
                      <a:gd name="T7" fmla="*/ 84 h 119"/>
                      <a:gd name="T8" fmla="*/ 73 w 135"/>
                      <a:gd name="T9" fmla="*/ 87 h 119"/>
                      <a:gd name="T10" fmla="*/ 96 w 135"/>
                      <a:gd name="T11" fmla="*/ 89 h 119"/>
                      <a:gd name="T12" fmla="*/ 103 w 135"/>
                      <a:gd name="T13" fmla="*/ 89 h 119"/>
                      <a:gd name="T14" fmla="*/ 124 w 135"/>
                      <a:gd name="T15" fmla="*/ 119 h 119"/>
                      <a:gd name="T16" fmla="*/ 135 w 135"/>
                      <a:gd name="T17" fmla="*/ 110 h 119"/>
                      <a:gd name="T18" fmla="*/ 131 w 135"/>
                      <a:gd name="T19" fmla="*/ 106 h 119"/>
                      <a:gd name="T20" fmla="*/ 112 w 135"/>
                      <a:gd name="T21" fmla="*/ 85 h 119"/>
                      <a:gd name="T22" fmla="*/ 97 w 135"/>
                      <a:gd name="T23" fmla="*/ 70 h 119"/>
                      <a:gd name="T24" fmla="*/ 85 w 135"/>
                      <a:gd name="T25" fmla="*/ 64 h 119"/>
                      <a:gd name="T26" fmla="*/ 76 w 135"/>
                      <a:gd name="T27" fmla="*/ 64 h 119"/>
                      <a:gd name="T28" fmla="*/ 64 w 135"/>
                      <a:gd name="T29" fmla="*/ 57 h 119"/>
                      <a:gd name="T30" fmla="*/ 58 w 135"/>
                      <a:gd name="T31" fmla="*/ 43 h 119"/>
                      <a:gd name="T32" fmla="*/ 54 w 135"/>
                      <a:gd name="T33" fmla="*/ 29 h 119"/>
                      <a:gd name="T34" fmla="*/ 50 w 135"/>
                      <a:gd name="T35" fmla="*/ 15 h 119"/>
                      <a:gd name="T36" fmla="*/ 47 w 135"/>
                      <a:gd name="T37" fmla="*/ 7 h 119"/>
                      <a:gd name="T38" fmla="*/ 43 w 135"/>
                      <a:gd name="T39" fmla="*/ 0 h 119"/>
                      <a:gd name="T40" fmla="*/ 26 w 135"/>
                      <a:gd name="T41" fmla="*/ 9 h 119"/>
                      <a:gd name="T42" fmla="*/ 12 w 135"/>
                      <a:gd name="T43" fmla="*/ 16 h 119"/>
                      <a:gd name="T44" fmla="*/ 8 w 135"/>
                      <a:gd name="T45" fmla="*/ 25 h 119"/>
                      <a:gd name="T46" fmla="*/ 0 w 135"/>
                      <a:gd name="T47" fmla="*/ 53 h 119"/>
                      <a:gd name="T48" fmla="*/ 0 w 135"/>
                      <a:gd name="T49" fmla="*/ 65 h 119"/>
                      <a:gd name="T50" fmla="*/ 11 w 135"/>
                      <a:gd name="T51" fmla="*/ 74 h 119"/>
                      <a:gd name="T52" fmla="*/ 18 w 135"/>
                      <a:gd name="T53" fmla="*/ 8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 h="119">
                        <a:moveTo>
                          <a:pt x="18" y="83"/>
                        </a:moveTo>
                        <a:lnTo>
                          <a:pt x="22" y="84"/>
                        </a:lnTo>
                        <a:lnTo>
                          <a:pt x="31" y="84"/>
                        </a:lnTo>
                        <a:lnTo>
                          <a:pt x="48" y="84"/>
                        </a:lnTo>
                        <a:lnTo>
                          <a:pt x="73" y="87"/>
                        </a:lnTo>
                        <a:lnTo>
                          <a:pt x="96" y="89"/>
                        </a:lnTo>
                        <a:lnTo>
                          <a:pt x="103" y="89"/>
                        </a:lnTo>
                        <a:lnTo>
                          <a:pt x="124" y="119"/>
                        </a:lnTo>
                        <a:lnTo>
                          <a:pt x="135" y="110"/>
                        </a:lnTo>
                        <a:lnTo>
                          <a:pt x="131" y="106"/>
                        </a:lnTo>
                        <a:lnTo>
                          <a:pt x="112" y="85"/>
                        </a:lnTo>
                        <a:lnTo>
                          <a:pt x="97" y="70"/>
                        </a:lnTo>
                        <a:lnTo>
                          <a:pt x="85" y="64"/>
                        </a:lnTo>
                        <a:lnTo>
                          <a:pt x="76" y="64"/>
                        </a:lnTo>
                        <a:lnTo>
                          <a:pt x="64" y="57"/>
                        </a:lnTo>
                        <a:lnTo>
                          <a:pt x="58" y="43"/>
                        </a:lnTo>
                        <a:lnTo>
                          <a:pt x="54" y="29"/>
                        </a:lnTo>
                        <a:lnTo>
                          <a:pt x="50" y="15"/>
                        </a:lnTo>
                        <a:lnTo>
                          <a:pt x="47" y="7"/>
                        </a:lnTo>
                        <a:lnTo>
                          <a:pt x="43" y="0"/>
                        </a:lnTo>
                        <a:lnTo>
                          <a:pt x="26" y="9"/>
                        </a:lnTo>
                        <a:lnTo>
                          <a:pt x="12" y="16"/>
                        </a:lnTo>
                        <a:lnTo>
                          <a:pt x="8" y="25"/>
                        </a:lnTo>
                        <a:lnTo>
                          <a:pt x="0" y="53"/>
                        </a:lnTo>
                        <a:lnTo>
                          <a:pt x="0" y="65"/>
                        </a:lnTo>
                        <a:lnTo>
                          <a:pt x="11" y="74"/>
                        </a:lnTo>
                        <a:lnTo>
                          <a:pt x="18" y="83"/>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1" name="Freeform 7"/>
                  <p:cNvSpPr>
                    <a:spLocks/>
                  </p:cNvSpPr>
                  <p:nvPr/>
                </p:nvSpPr>
                <p:spPr bwMode="auto">
                  <a:xfrm>
                    <a:off x="5814462" y="4338113"/>
                    <a:ext cx="298544" cy="229206"/>
                  </a:xfrm>
                  <a:custGeom>
                    <a:avLst/>
                    <a:gdLst>
                      <a:gd name="T0" fmla="*/ 289 w 310"/>
                      <a:gd name="T1" fmla="*/ 144 h 238"/>
                      <a:gd name="T2" fmla="*/ 253 w 310"/>
                      <a:gd name="T3" fmla="*/ 130 h 238"/>
                      <a:gd name="T4" fmla="*/ 222 w 310"/>
                      <a:gd name="T5" fmla="*/ 115 h 238"/>
                      <a:gd name="T6" fmla="*/ 207 w 310"/>
                      <a:gd name="T7" fmla="*/ 97 h 238"/>
                      <a:gd name="T8" fmla="*/ 183 w 310"/>
                      <a:gd name="T9" fmla="*/ 85 h 238"/>
                      <a:gd name="T10" fmla="*/ 185 w 310"/>
                      <a:gd name="T11" fmla="*/ 68 h 238"/>
                      <a:gd name="T12" fmla="*/ 193 w 310"/>
                      <a:gd name="T13" fmla="*/ 54 h 238"/>
                      <a:gd name="T14" fmla="*/ 165 w 310"/>
                      <a:gd name="T15" fmla="*/ 24 h 238"/>
                      <a:gd name="T16" fmla="*/ 117 w 310"/>
                      <a:gd name="T17" fmla="*/ 19 h 238"/>
                      <a:gd name="T18" fmla="*/ 91 w 310"/>
                      <a:gd name="T19" fmla="*/ 19 h 238"/>
                      <a:gd name="T20" fmla="*/ 80 w 310"/>
                      <a:gd name="T21" fmla="*/ 9 h 238"/>
                      <a:gd name="T22" fmla="*/ 68 w 310"/>
                      <a:gd name="T23" fmla="*/ 31 h 238"/>
                      <a:gd name="T24" fmla="*/ 56 w 310"/>
                      <a:gd name="T25" fmla="*/ 49 h 238"/>
                      <a:gd name="T26" fmla="*/ 40 w 310"/>
                      <a:gd name="T27" fmla="*/ 67 h 238"/>
                      <a:gd name="T28" fmla="*/ 25 w 310"/>
                      <a:gd name="T29" fmla="*/ 91 h 238"/>
                      <a:gd name="T30" fmla="*/ 19 w 310"/>
                      <a:gd name="T31" fmla="*/ 134 h 238"/>
                      <a:gd name="T32" fmla="*/ 9 w 310"/>
                      <a:gd name="T33" fmla="*/ 135 h 238"/>
                      <a:gd name="T34" fmla="*/ 0 w 310"/>
                      <a:gd name="T35" fmla="*/ 139 h 238"/>
                      <a:gd name="T36" fmla="*/ 4 w 310"/>
                      <a:gd name="T37" fmla="*/ 150 h 238"/>
                      <a:gd name="T38" fmla="*/ 18 w 310"/>
                      <a:gd name="T39" fmla="*/ 159 h 238"/>
                      <a:gd name="T40" fmla="*/ 31 w 310"/>
                      <a:gd name="T41" fmla="*/ 171 h 238"/>
                      <a:gd name="T42" fmla="*/ 39 w 310"/>
                      <a:gd name="T43" fmla="*/ 184 h 238"/>
                      <a:gd name="T44" fmla="*/ 55 w 310"/>
                      <a:gd name="T45" fmla="*/ 200 h 238"/>
                      <a:gd name="T46" fmla="*/ 70 w 310"/>
                      <a:gd name="T47" fmla="*/ 216 h 238"/>
                      <a:gd name="T48" fmla="*/ 87 w 310"/>
                      <a:gd name="T49" fmla="*/ 225 h 238"/>
                      <a:gd name="T50" fmla="*/ 107 w 310"/>
                      <a:gd name="T51" fmla="*/ 236 h 238"/>
                      <a:gd name="T52" fmla="*/ 131 w 310"/>
                      <a:gd name="T53" fmla="*/ 237 h 238"/>
                      <a:gd name="T54" fmla="*/ 145 w 310"/>
                      <a:gd name="T55" fmla="*/ 229 h 238"/>
                      <a:gd name="T56" fmla="*/ 161 w 310"/>
                      <a:gd name="T57" fmla="*/ 225 h 238"/>
                      <a:gd name="T58" fmla="*/ 175 w 310"/>
                      <a:gd name="T59" fmla="*/ 233 h 238"/>
                      <a:gd name="T60" fmla="*/ 194 w 310"/>
                      <a:gd name="T61" fmla="*/ 224 h 238"/>
                      <a:gd name="T62" fmla="*/ 229 w 310"/>
                      <a:gd name="T63" fmla="*/ 209 h 238"/>
                      <a:gd name="T64" fmla="*/ 310 w 310"/>
                      <a:gd name="T65" fmla="*/ 147 h 238"/>
                      <a:gd name="T66" fmla="*/ 305 w 310"/>
                      <a:gd name="T67" fmla="*/ 14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238">
                        <a:moveTo>
                          <a:pt x="305" y="144"/>
                        </a:moveTo>
                        <a:lnTo>
                          <a:pt x="289" y="144"/>
                        </a:lnTo>
                        <a:lnTo>
                          <a:pt x="276" y="139"/>
                        </a:lnTo>
                        <a:lnTo>
                          <a:pt x="253" y="130"/>
                        </a:lnTo>
                        <a:lnTo>
                          <a:pt x="230" y="121"/>
                        </a:lnTo>
                        <a:lnTo>
                          <a:pt x="222" y="115"/>
                        </a:lnTo>
                        <a:lnTo>
                          <a:pt x="213" y="107"/>
                        </a:lnTo>
                        <a:lnTo>
                          <a:pt x="207" y="97"/>
                        </a:lnTo>
                        <a:lnTo>
                          <a:pt x="204" y="81"/>
                        </a:lnTo>
                        <a:lnTo>
                          <a:pt x="183" y="85"/>
                        </a:lnTo>
                        <a:lnTo>
                          <a:pt x="184" y="81"/>
                        </a:lnTo>
                        <a:lnTo>
                          <a:pt x="185" y="68"/>
                        </a:lnTo>
                        <a:lnTo>
                          <a:pt x="191" y="55"/>
                        </a:lnTo>
                        <a:lnTo>
                          <a:pt x="193" y="54"/>
                        </a:lnTo>
                        <a:lnTo>
                          <a:pt x="172" y="24"/>
                        </a:lnTo>
                        <a:lnTo>
                          <a:pt x="165" y="24"/>
                        </a:lnTo>
                        <a:lnTo>
                          <a:pt x="142" y="22"/>
                        </a:lnTo>
                        <a:lnTo>
                          <a:pt x="117" y="19"/>
                        </a:lnTo>
                        <a:lnTo>
                          <a:pt x="100" y="19"/>
                        </a:lnTo>
                        <a:lnTo>
                          <a:pt x="91" y="19"/>
                        </a:lnTo>
                        <a:lnTo>
                          <a:pt x="87" y="18"/>
                        </a:lnTo>
                        <a:lnTo>
                          <a:pt x="80" y="9"/>
                        </a:lnTo>
                        <a:lnTo>
                          <a:pt x="69" y="0"/>
                        </a:lnTo>
                        <a:lnTo>
                          <a:pt x="68" y="31"/>
                        </a:lnTo>
                        <a:lnTo>
                          <a:pt x="63" y="39"/>
                        </a:lnTo>
                        <a:lnTo>
                          <a:pt x="56" y="49"/>
                        </a:lnTo>
                        <a:lnTo>
                          <a:pt x="47" y="58"/>
                        </a:lnTo>
                        <a:lnTo>
                          <a:pt x="40" y="67"/>
                        </a:lnTo>
                        <a:lnTo>
                          <a:pt x="39" y="81"/>
                        </a:lnTo>
                        <a:lnTo>
                          <a:pt x="25" y="91"/>
                        </a:lnTo>
                        <a:lnTo>
                          <a:pt x="22" y="129"/>
                        </a:lnTo>
                        <a:lnTo>
                          <a:pt x="19" y="134"/>
                        </a:lnTo>
                        <a:lnTo>
                          <a:pt x="13" y="135"/>
                        </a:lnTo>
                        <a:lnTo>
                          <a:pt x="9" y="135"/>
                        </a:lnTo>
                        <a:lnTo>
                          <a:pt x="4" y="134"/>
                        </a:lnTo>
                        <a:lnTo>
                          <a:pt x="0" y="139"/>
                        </a:lnTo>
                        <a:lnTo>
                          <a:pt x="0" y="148"/>
                        </a:lnTo>
                        <a:lnTo>
                          <a:pt x="4" y="150"/>
                        </a:lnTo>
                        <a:lnTo>
                          <a:pt x="15" y="154"/>
                        </a:lnTo>
                        <a:lnTo>
                          <a:pt x="18" y="159"/>
                        </a:lnTo>
                        <a:lnTo>
                          <a:pt x="24" y="166"/>
                        </a:lnTo>
                        <a:lnTo>
                          <a:pt x="31" y="171"/>
                        </a:lnTo>
                        <a:lnTo>
                          <a:pt x="36" y="176"/>
                        </a:lnTo>
                        <a:lnTo>
                          <a:pt x="39" y="184"/>
                        </a:lnTo>
                        <a:lnTo>
                          <a:pt x="42" y="194"/>
                        </a:lnTo>
                        <a:lnTo>
                          <a:pt x="55" y="200"/>
                        </a:lnTo>
                        <a:lnTo>
                          <a:pt x="57" y="217"/>
                        </a:lnTo>
                        <a:lnTo>
                          <a:pt x="70" y="216"/>
                        </a:lnTo>
                        <a:lnTo>
                          <a:pt x="78" y="220"/>
                        </a:lnTo>
                        <a:lnTo>
                          <a:pt x="87" y="225"/>
                        </a:lnTo>
                        <a:lnTo>
                          <a:pt x="95" y="233"/>
                        </a:lnTo>
                        <a:lnTo>
                          <a:pt x="107" y="236"/>
                        </a:lnTo>
                        <a:lnTo>
                          <a:pt x="123" y="238"/>
                        </a:lnTo>
                        <a:lnTo>
                          <a:pt x="131" y="237"/>
                        </a:lnTo>
                        <a:lnTo>
                          <a:pt x="137" y="234"/>
                        </a:lnTo>
                        <a:lnTo>
                          <a:pt x="145" y="229"/>
                        </a:lnTo>
                        <a:lnTo>
                          <a:pt x="151" y="225"/>
                        </a:lnTo>
                        <a:lnTo>
                          <a:pt x="161" y="225"/>
                        </a:lnTo>
                        <a:lnTo>
                          <a:pt x="166" y="229"/>
                        </a:lnTo>
                        <a:lnTo>
                          <a:pt x="175" y="233"/>
                        </a:lnTo>
                        <a:lnTo>
                          <a:pt x="182" y="232"/>
                        </a:lnTo>
                        <a:lnTo>
                          <a:pt x="194" y="224"/>
                        </a:lnTo>
                        <a:lnTo>
                          <a:pt x="214" y="214"/>
                        </a:lnTo>
                        <a:lnTo>
                          <a:pt x="229" y="209"/>
                        </a:lnTo>
                        <a:lnTo>
                          <a:pt x="248" y="207"/>
                        </a:lnTo>
                        <a:lnTo>
                          <a:pt x="310" y="147"/>
                        </a:lnTo>
                        <a:lnTo>
                          <a:pt x="310" y="143"/>
                        </a:lnTo>
                        <a:lnTo>
                          <a:pt x="305" y="144"/>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277" name="Freeform 951"/>
                <p:cNvSpPr>
                  <a:spLocks/>
                </p:cNvSpPr>
                <p:nvPr/>
              </p:nvSpPr>
              <p:spPr bwMode="auto">
                <a:xfrm>
                  <a:off x="4961557" y="3822349"/>
                  <a:ext cx="414808" cy="423468"/>
                </a:xfrm>
                <a:custGeom>
                  <a:avLst/>
                  <a:gdLst>
                    <a:gd name="T0" fmla="*/ 141 w 393"/>
                    <a:gd name="T1" fmla="*/ 43 h 399"/>
                    <a:gd name="T2" fmla="*/ 168 w 393"/>
                    <a:gd name="T3" fmla="*/ 29 h 399"/>
                    <a:gd name="T4" fmla="*/ 191 w 393"/>
                    <a:gd name="T5" fmla="*/ 15 h 399"/>
                    <a:gd name="T6" fmla="*/ 262 w 393"/>
                    <a:gd name="T7" fmla="*/ 6 h 399"/>
                    <a:gd name="T8" fmla="*/ 289 w 393"/>
                    <a:gd name="T9" fmla="*/ 0 h 399"/>
                    <a:gd name="T10" fmla="*/ 306 w 393"/>
                    <a:gd name="T11" fmla="*/ 0 h 399"/>
                    <a:gd name="T12" fmla="*/ 334 w 393"/>
                    <a:gd name="T13" fmla="*/ 4 h 399"/>
                    <a:gd name="T14" fmla="*/ 329 w 393"/>
                    <a:gd name="T15" fmla="*/ 16 h 399"/>
                    <a:gd name="T16" fmla="*/ 329 w 393"/>
                    <a:gd name="T17" fmla="*/ 46 h 399"/>
                    <a:gd name="T18" fmla="*/ 308 w 393"/>
                    <a:gd name="T19" fmla="*/ 75 h 399"/>
                    <a:gd name="T20" fmla="*/ 321 w 393"/>
                    <a:gd name="T21" fmla="*/ 95 h 399"/>
                    <a:gd name="T22" fmla="*/ 340 w 393"/>
                    <a:gd name="T23" fmla="*/ 118 h 399"/>
                    <a:gd name="T24" fmla="*/ 342 w 393"/>
                    <a:gd name="T25" fmla="*/ 168 h 399"/>
                    <a:gd name="T26" fmla="*/ 354 w 393"/>
                    <a:gd name="T27" fmla="*/ 214 h 399"/>
                    <a:gd name="T28" fmla="*/ 345 w 393"/>
                    <a:gd name="T29" fmla="*/ 249 h 399"/>
                    <a:gd name="T30" fmla="*/ 359 w 393"/>
                    <a:gd name="T31" fmla="*/ 279 h 399"/>
                    <a:gd name="T32" fmla="*/ 384 w 393"/>
                    <a:gd name="T33" fmla="*/ 289 h 399"/>
                    <a:gd name="T34" fmla="*/ 318 w 393"/>
                    <a:gd name="T35" fmla="*/ 356 h 399"/>
                    <a:gd name="T36" fmla="*/ 246 w 393"/>
                    <a:gd name="T37" fmla="*/ 395 h 399"/>
                    <a:gd name="T38" fmla="*/ 226 w 393"/>
                    <a:gd name="T39" fmla="*/ 397 h 399"/>
                    <a:gd name="T40" fmla="*/ 201 w 393"/>
                    <a:gd name="T41" fmla="*/ 371 h 399"/>
                    <a:gd name="T42" fmla="*/ 188 w 393"/>
                    <a:gd name="T43" fmla="*/ 360 h 399"/>
                    <a:gd name="T44" fmla="*/ 71 w 393"/>
                    <a:gd name="T45" fmla="*/ 275 h 399"/>
                    <a:gd name="T46" fmla="*/ 0 w 393"/>
                    <a:gd name="T47" fmla="*/ 216 h 399"/>
                    <a:gd name="T48" fmla="*/ 8 w 393"/>
                    <a:gd name="T49" fmla="*/ 184 h 399"/>
                    <a:gd name="T50" fmla="*/ 37 w 393"/>
                    <a:gd name="T51" fmla="*/ 174 h 399"/>
                    <a:gd name="T52" fmla="*/ 57 w 393"/>
                    <a:gd name="T53" fmla="*/ 167 h 399"/>
                    <a:gd name="T54" fmla="*/ 95 w 393"/>
                    <a:gd name="T55" fmla="*/ 142 h 399"/>
                    <a:gd name="T56" fmla="*/ 92 w 393"/>
                    <a:gd name="T57" fmla="*/ 127 h 399"/>
                    <a:gd name="T58" fmla="*/ 110 w 393"/>
                    <a:gd name="T59" fmla="*/ 117 h 399"/>
                    <a:gd name="T60" fmla="*/ 142 w 393"/>
                    <a:gd name="T61" fmla="*/ 111 h 399"/>
                    <a:gd name="T62" fmla="*/ 135 w 393"/>
                    <a:gd name="T63" fmla="*/ 95 h 399"/>
                    <a:gd name="T64" fmla="*/ 123 w 393"/>
                    <a:gd name="T65" fmla="*/ 48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3" h="399">
                      <a:moveTo>
                        <a:pt x="128" y="48"/>
                      </a:moveTo>
                      <a:lnTo>
                        <a:pt x="141" y="43"/>
                      </a:lnTo>
                      <a:lnTo>
                        <a:pt x="151" y="32"/>
                      </a:lnTo>
                      <a:lnTo>
                        <a:pt x="168" y="29"/>
                      </a:lnTo>
                      <a:lnTo>
                        <a:pt x="173" y="23"/>
                      </a:lnTo>
                      <a:lnTo>
                        <a:pt x="191" y="15"/>
                      </a:lnTo>
                      <a:lnTo>
                        <a:pt x="243" y="5"/>
                      </a:lnTo>
                      <a:lnTo>
                        <a:pt x="262" y="6"/>
                      </a:lnTo>
                      <a:lnTo>
                        <a:pt x="269" y="10"/>
                      </a:lnTo>
                      <a:lnTo>
                        <a:pt x="289" y="0"/>
                      </a:lnTo>
                      <a:lnTo>
                        <a:pt x="301" y="5"/>
                      </a:lnTo>
                      <a:lnTo>
                        <a:pt x="306" y="0"/>
                      </a:lnTo>
                      <a:lnTo>
                        <a:pt x="318" y="6"/>
                      </a:lnTo>
                      <a:lnTo>
                        <a:pt x="334" y="4"/>
                      </a:lnTo>
                      <a:lnTo>
                        <a:pt x="325" y="14"/>
                      </a:lnTo>
                      <a:lnTo>
                        <a:pt x="329" y="16"/>
                      </a:lnTo>
                      <a:lnTo>
                        <a:pt x="326" y="30"/>
                      </a:lnTo>
                      <a:lnTo>
                        <a:pt x="329" y="46"/>
                      </a:lnTo>
                      <a:lnTo>
                        <a:pt x="325" y="60"/>
                      </a:lnTo>
                      <a:lnTo>
                        <a:pt x="308" y="75"/>
                      </a:lnTo>
                      <a:lnTo>
                        <a:pt x="312" y="91"/>
                      </a:lnTo>
                      <a:lnTo>
                        <a:pt x="321" y="95"/>
                      </a:lnTo>
                      <a:lnTo>
                        <a:pt x="324" y="109"/>
                      </a:lnTo>
                      <a:lnTo>
                        <a:pt x="340" y="118"/>
                      </a:lnTo>
                      <a:lnTo>
                        <a:pt x="348" y="158"/>
                      </a:lnTo>
                      <a:lnTo>
                        <a:pt x="342" y="168"/>
                      </a:lnTo>
                      <a:lnTo>
                        <a:pt x="351" y="181"/>
                      </a:lnTo>
                      <a:lnTo>
                        <a:pt x="354" y="214"/>
                      </a:lnTo>
                      <a:lnTo>
                        <a:pt x="352" y="243"/>
                      </a:lnTo>
                      <a:lnTo>
                        <a:pt x="345" y="249"/>
                      </a:lnTo>
                      <a:lnTo>
                        <a:pt x="356" y="267"/>
                      </a:lnTo>
                      <a:lnTo>
                        <a:pt x="359" y="279"/>
                      </a:lnTo>
                      <a:lnTo>
                        <a:pt x="363" y="283"/>
                      </a:lnTo>
                      <a:lnTo>
                        <a:pt x="384" y="289"/>
                      </a:lnTo>
                      <a:lnTo>
                        <a:pt x="393" y="306"/>
                      </a:lnTo>
                      <a:lnTo>
                        <a:pt x="318" y="356"/>
                      </a:lnTo>
                      <a:lnTo>
                        <a:pt x="275" y="388"/>
                      </a:lnTo>
                      <a:lnTo>
                        <a:pt x="246" y="395"/>
                      </a:lnTo>
                      <a:lnTo>
                        <a:pt x="230" y="399"/>
                      </a:lnTo>
                      <a:lnTo>
                        <a:pt x="226" y="397"/>
                      </a:lnTo>
                      <a:lnTo>
                        <a:pt x="227" y="381"/>
                      </a:lnTo>
                      <a:lnTo>
                        <a:pt x="201" y="371"/>
                      </a:lnTo>
                      <a:lnTo>
                        <a:pt x="196" y="364"/>
                      </a:lnTo>
                      <a:lnTo>
                        <a:pt x="188" y="360"/>
                      </a:lnTo>
                      <a:lnTo>
                        <a:pt x="187" y="354"/>
                      </a:lnTo>
                      <a:lnTo>
                        <a:pt x="71" y="275"/>
                      </a:lnTo>
                      <a:lnTo>
                        <a:pt x="0" y="226"/>
                      </a:lnTo>
                      <a:lnTo>
                        <a:pt x="0" y="216"/>
                      </a:lnTo>
                      <a:lnTo>
                        <a:pt x="0" y="191"/>
                      </a:lnTo>
                      <a:lnTo>
                        <a:pt x="8" y="184"/>
                      </a:lnTo>
                      <a:lnTo>
                        <a:pt x="29" y="173"/>
                      </a:lnTo>
                      <a:lnTo>
                        <a:pt x="37" y="174"/>
                      </a:lnTo>
                      <a:lnTo>
                        <a:pt x="40" y="169"/>
                      </a:lnTo>
                      <a:lnTo>
                        <a:pt x="57" y="167"/>
                      </a:lnTo>
                      <a:lnTo>
                        <a:pt x="73" y="152"/>
                      </a:lnTo>
                      <a:lnTo>
                        <a:pt x="95" y="142"/>
                      </a:lnTo>
                      <a:lnTo>
                        <a:pt x="92" y="137"/>
                      </a:lnTo>
                      <a:lnTo>
                        <a:pt x="92" y="127"/>
                      </a:lnTo>
                      <a:lnTo>
                        <a:pt x="108" y="123"/>
                      </a:lnTo>
                      <a:lnTo>
                        <a:pt x="110" y="117"/>
                      </a:lnTo>
                      <a:lnTo>
                        <a:pt x="143" y="115"/>
                      </a:lnTo>
                      <a:lnTo>
                        <a:pt x="142" y="111"/>
                      </a:lnTo>
                      <a:lnTo>
                        <a:pt x="145" y="107"/>
                      </a:lnTo>
                      <a:lnTo>
                        <a:pt x="135" y="95"/>
                      </a:lnTo>
                      <a:lnTo>
                        <a:pt x="133" y="55"/>
                      </a:lnTo>
                      <a:lnTo>
                        <a:pt x="123" y="48"/>
                      </a:lnTo>
                      <a:lnTo>
                        <a:pt x="128" y="48"/>
                      </a:lnTo>
                      <a:close/>
                    </a:path>
                  </a:pathLst>
                </a:custGeom>
                <a:grpFill/>
                <a:ln w="6350" cmpd="sng">
                  <a:solidFill>
                    <a:schemeClr val="bg1"/>
                  </a:solidFill>
                  <a:round/>
                  <a:headEnd/>
                  <a:tailEnd/>
                </a:ln>
              </p:spPr>
              <p:txBody>
                <a:bodyPr/>
                <a:lstStyle/>
                <a:p>
                  <a:endParaRPr lang="en-GB" dirty="0"/>
                </a:p>
              </p:txBody>
            </p:sp>
            <p:sp>
              <p:nvSpPr>
                <p:cNvPr id="1278" name="Freeform 952"/>
                <p:cNvSpPr>
                  <a:spLocks/>
                </p:cNvSpPr>
                <p:nvPr/>
              </p:nvSpPr>
              <p:spPr bwMode="auto">
                <a:xfrm>
                  <a:off x="5373199" y="4760559"/>
                  <a:ext cx="257540" cy="255779"/>
                </a:xfrm>
                <a:custGeom>
                  <a:avLst/>
                  <a:gdLst>
                    <a:gd name="T0" fmla="*/ 0 w 244"/>
                    <a:gd name="T1" fmla="*/ 227 h 241"/>
                    <a:gd name="T2" fmla="*/ 1 w 244"/>
                    <a:gd name="T3" fmla="*/ 199 h 241"/>
                    <a:gd name="T4" fmla="*/ 15 w 244"/>
                    <a:gd name="T5" fmla="*/ 156 h 241"/>
                    <a:gd name="T6" fmla="*/ 25 w 244"/>
                    <a:gd name="T7" fmla="*/ 138 h 241"/>
                    <a:gd name="T8" fmla="*/ 38 w 244"/>
                    <a:gd name="T9" fmla="*/ 125 h 241"/>
                    <a:gd name="T10" fmla="*/ 40 w 244"/>
                    <a:gd name="T11" fmla="*/ 102 h 241"/>
                    <a:gd name="T12" fmla="*/ 40 w 244"/>
                    <a:gd name="T13" fmla="*/ 92 h 241"/>
                    <a:gd name="T14" fmla="*/ 32 w 244"/>
                    <a:gd name="T15" fmla="*/ 83 h 241"/>
                    <a:gd name="T16" fmla="*/ 28 w 244"/>
                    <a:gd name="T17" fmla="*/ 66 h 241"/>
                    <a:gd name="T18" fmla="*/ 32 w 244"/>
                    <a:gd name="T19" fmla="*/ 59 h 241"/>
                    <a:gd name="T20" fmla="*/ 30 w 244"/>
                    <a:gd name="T21" fmla="*/ 48 h 241"/>
                    <a:gd name="T22" fmla="*/ 14 w 244"/>
                    <a:gd name="T23" fmla="*/ 9 h 241"/>
                    <a:gd name="T24" fmla="*/ 32 w 244"/>
                    <a:gd name="T25" fmla="*/ 1 h 241"/>
                    <a:gd name="T26" fmla="*/ 89 w 244"/>
                    <a:gd name="T27" fmla="*/ 0 h 241"/>
                    <a:gd name="T28" fmla="*/ 97 w 244"/>
                    <a:gd name="T29" fmla="*/ 6 h 241"/>
                    <a:gd name="T30" fmla="*/ 103 w 244"/>
                    <a:gd name="T31" fmla="*/ 30 h 241"/>
                    <a:gd name="T32" fmla="*/ 119 w 244"/>
                    <a:gd name="T33" fmla="*/ 45 h 241"/>
                    <a:gd name="T34" fmla="*/ 148 w 244"/>
                    <a:gd name="T35" fmla="*/ 41 h 241"/>
                    <a:gd name="T36" fmla="*/ 154 w 244"/>
                    <a:gd name="T37" fmla="*/ 24 h 241"/>
                    <a:gd name="T38" fmla="*/ 178 w 244"/>
                    <a:gd name="T39" fmla="*/ 21 h 241"/>
                    <a:gd name="T40" fmla="*/ 177 w 244"/>
                    <a:gd name="T41" fmla="*/ 29 h 241"/>
                    <a:gd name="T42" fmla="*/ 194 w 244"/>
                    <a:gd name="T43" fmla="*/ 29 h 241"/>
                    <a:gd name="T44" fmla="*/ 196 w 244"/>
                    <a:gd name="T45" fmla="*/ 34 h 241"/>
                    <a:gd name="T46" fmla="*/ 197 w 244"/>
                    <a:gd name="T47" fmla="*/ 71 h 241"/>
                    <a:gd name="T48" fmla="*/ 206 w 244"/>
                    <a:gd name="T49" fmla="*/ 92 h 241"/>
                    <a:gd name="T50" fmla="*/ 200 w 244"/>
                    <a:gd name="T51" fmla="*/ 103 h 241"/>
                    <a:gd name="T52" fmla="*/ 206 w 244"/>
                    <a:gd name="T53" fmla="*/ 107 h 241"/>
                    <a:gd name="T54" fmla="*/ 211 w 244"/>
                    <a:gd name="T55" fmla="*/ 100 h 241"/>
                    <a:gd name="T56" fmla="*/ 241 w 244"/>
                    <a:gd name="T57" fmla="*/ 98 h 241"/>
                    <a:gd name="T58" fmla="*/ 239 w 244"/>
                    <a:gd name="T59" fmla="*/ 137 h 241"/>
                    <a:gd name="T60" fmla="*/ 244 w 244"/>
                    <a:gd name="T61" fmla="*/ 140 h 241"/>
                    <a:gd name="T62" fmla="*/ 201 w 244"/>
                    <a:gd name="T63" fmla="*/ 140 h 241"/>
                    <a:gd name="T64" fmla="*/ 201 w 244"/>
                    <a:gd name="T65" fmla="*/ 211 h 241"/>
                    <a:gd name="T66" fmla="*/ 225 w 244"/>
                    <a:gd name="T67" fmla="*/ 232 h 241"/>
                    <a:gd name="T68" fmla="*/ 191 w 244"/>
                    <a:gd name="T69" fmla="*/ 241 h 241"/>
                    <a:gd name="T70" fmla="*/ 164 w 244"/>
                    <a:gd name="T71" fmla="*/ 236 h 241"/>
                    <a:gd name="T72" fmla="*/ 144 w 244"/>
                    <a:gd name="T73" fmla="*/ 236 h 241"/>
                    <a:gd name="T74" fmla="*/ 129 w 244"/>
                    <a:gd name="T75" fmla="*/ 226 h 241"/>
                    <a:gd name="T76" fmla="*/ 43 w 244"/>
                    <a:gd name="T77" fmla="*/ 227 h 241"/>
                    <a:gd name="T78" fmla="*/ 29 w 244"/>
                    <a:gd name="T79" fmla="*/ 217 h 241"/>
                    <a:gd name="T80" fmla="*/ 21 w 244"/>
                    <a:gd name="T81" fmla="*/ 217 h 241"/>
                    <a:gd name="T82" fmla="*/ 11 w 244"/>
                    <a:gd name="T83" fmla="*/ 223 h 241"/>
                    <a:gd name="T84" fmla="*/ 9 w 244"/>
                    <a:gd name="T85" fmla="*/ 221 h 241"/>
                    <a:gd name="T86" fmla="*/ 0 w 244"/>
                    <a:gd name="T87" fmla="*/ 22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4" h="241">
                      <a:moveTo>
                        <a:pt x="0" y="227"/>
                      </a:moveTo>
                      <a:lnTo>
                        <a:pt x="1" y="199"/>
                      </a:lnTo>
                      <a:lnTo>
                        <a:pt x="15" y="156"/>
                      </a:lnTo>
                      <a:lnTo>
                        <a:pt x="25" y="138"/>
                      </a:lnTo>
                      <a:lnTo>
                        <a:pt x="38" y="125"/>
                      </a:lnTo>
                      <a:lnTo>
                        <a:pt x="40" y="102"/>
                      </a:lnTo>
                      <a:lnTo>
                        <a:pt x="40" y="92"/>
                      </a:lnTo>
                      <a:lnTo>
                        <a:pt x="32" y="83"/>
                      </a:lnTo>
                      <a:lnTo>
                        <a:pt x="28" y="66"/>
                      </a:lnTo>
                      <a:lnTo>
                        <a:pt x="32" y="59"/>
                      </a:lnTo>
                      <a:lnTo>
                        <a:pt x="30" y="48"/>
                      </a:lnTo>
                      <a:lnTo>
                        <a:pt x="14" y="9"/>
                      </a:lnTo>
                      <a:lnTo>
                        <a:pt x="32" y="1"/>
                      </a:lnTo>
                      <a:lnTo>
                        <a:pt x="89" y="0"/>
                      </a:lnTo>
                      <a:lnTo>
                        <a:pt x="97" y="6"/>
                      </a:lnTo>
                      <a:lnTo>
                        <a:pt x="103" y="30"/>
                      </a:lnTo>
                      <a:lnTo>
                        <a:pt x="119" y="45"/>
                      </a:lnTo>
                      <a:lnTo>
                        <a:pt x="148" y="41"/>
                      </a:lnTo>
                      <a:lnTo>
                        <a:pt x="154" y="24"/>
                      </a:lnTo>
                      <a:lnTo>
                        <a:pt x="178" y="21"/>
                      </a:lnTo>
                      <a:lnTo>
                        <a:pt x="177" y="29"/>
                      </a:lnTo>
                      <a:lnTo>
                        <a:pt x="194" y="29"/>
                      </a:lnTo>
                      <a:lnTo>
                        <a:pt x="196" y="34"/>
                      </a:lnTo>
                      <a:lnTo>
                        <a:pt x="197" y="71"/>
                      </a:lnTo>
                      <a:lnTo>
                        <a:pt x="206" y="92"/>
                      </a:lnTo>
                      <a:lnTo>
                        <a:pt x="200" y="103"/>
                      </a:lnTo>
                      <a:lnTo>
                        <a:pt x="206" y="107"/>
                      </a:lnTo>
                      <a:lnTo>
                        <a:pt x="211" y="100"/>
                      </a:lnTo>
                      <a:lnTo>
                        <a:pt x="241" y="98"/>
                      </a:lnTo>
                      <a:lnTo>
                        <a:pt x="239" y="137"/>
                      </a:lnTo>
                      <a:lnTo>
                        <a:pt x="244" y="140"/>
                      </a:lnTo>
                      <a:lnTo>
                        <a:pt x="201" y="140"/>
                      </a:lnTo>
                      <a:lnTo>
                        <a:pt x="201" y="211"/>
                      </a:lnTo>
                      <a:lnTo>
                        <a:pt x="225" y="232"/>
                      </a:lnTo>
                      <a:lnTo>
                        <a:pt x="191" y="241"/>
                      </a:lnTo>
                      <a:lnTo>
                        <a:pt x="164" y="236"/>
                      </a:lnTo>
                      <a:lnTo>
                        <a:pt x="144" y="236"/>
                      </a:lnTo>
                      <a:lnTo>
                        <a:pt x="129" y="226"/>
                      </a:lnTo>
                      <a:lnTo>
                        <a:pt x="43" y="227"/>
                      </a:lnTo>
                      <a:lnTo>
                        <a:pt x="29" y="217"/>
                      </a:lnTo>
                      <a:lnTo>
                        <a:pt x="21" y="217"/>
                      </a:lnTo>
                      <a:lnTo>
                        <a:pt x="11" y="223"/>
                      </a:lnTo>
                      <a:lnTo>
                        <a:pt x="9" y="221"/>
                      </a:lnTo>
                      <a:lnTo>
                        <a:pt x="0" y="227"/>
                      </a:lnTo>
                      <a:close/>
                    </a:path>
                  </a:pathLst>
                </a:custGeom>
                <a:grpFill/>
                <a:ln w="6350" cmpd="sng">
                  <a:solidFill>
                    <a:schemeClr val="bg1"/>
                  </a:solidFill>
                  <a:round/>
                  <a:headEnd/>
                  <a:tailEnd/>
                </a:ln>
              </p:spPr>
              <p:txBody>
                <a:bodyPr/>
                <a:lstStyle/>
                <a:p>
                  <a:endParaRPr lang="en-GB" dirty="0"/>
                </a:p>
              </p:txBody>
            </p:sp>
            <p:sp>
              <p:nvSpPr>
                <p:cNvPr id="1279" name="Freeform 953"/>
                <p:cNvSpPr>
                  <a:spLocks/>
                </p:cNvSpPr>
                <p:nvPr/>
              </p:nvSpPr>
              <p:spPr bwMode="auto">
                <a:xfrm>
                  <a:off x="5381642" y="4731903"/>
                  <a:ext cx="18999" cy="29717"/>
                </a:xfrm>
                <a:custGeom>
                  <a:avLst/>
                  <a:gdLst>
                    <a:gd name="T0" fmla="*/ 6 w 18"/>
                    <a:gd name="T1" fmla="*/ 28 h 28"/>
                    <a:gd name="T2" fmla="*/ 0 w 18"/>
                    <a:gd name="T3" fmla="*/ 12 h 28"/>
                    <a:gd name="T4" fmla="*/ 13 w 18"/>
                    <a:gd name="T5" fmla="*/ 0 h 28"/>
                    <a:gd name="T6" fmla="*/ 18 w 18"/>
                    <a:gd name="T7" fmla="*/ 5 h 28"/>
                    <a:gd name="T8" fmla="*/ 11 w 18"/>
                    <a:gd name="T9" fmla="*/ 11 h 28"/>
                    <a:gd name="T10" fmla="*/ 9 w 18"/>
                    <a:gd name="T11" fmla="*/ 27 h 28"/>
                    <a:gd name="T12" fmla="*/ 6 w 18"/>
                    <a:gd name="T13" fmla="*/ 28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8">
                      <a:moveTo>
                        <a:pt x="6" y="28"/>
                      </a:moveTo>
                      <a:lnTo>
                        <a:pt x="0" y="12"/>
                      </a:lnTo>
                      <a:lnTo>
                        <a:pt x="13" y="0"/>
                      </a:lnTo>
                      <a:lnTo>
                        <a:pt x="18" y="5"/>
                      </a:lnTo>
                      <a:lnTo>
                        <a:pt x="11" y="11"/>
                      </a:lnTo>
                      <a:lnTo>
                        <a:pt x="9" y="27"/>
                      </a:lnTo>
                      <a:lnTo>
                        <a:pt x="6" y="28"/>
                      </a:lnTo>
                      <a:close/>
                    </a:path>
                  </a:pathLst>
                </a:custGeom>
                <a:grpFill/>
                <a:ln w="6350" cmpd="sng">
                  <a:solidFill>
                    <a:schemeClr val="bg1"/>
                  </a:solidFill>
                  <a:round/>
                  <a:headEnd/>
                  <a:tailEnd/>
                </a:ln>
              </p:spPr>
              <p:txBody>
                <a:bodyPr/>
                <a:lstStyle/>
                <a:p>
                  <a:endParaRPr lang="en-GB" dirty="0"/>
                </a:p>
              </p:txBody>
            </p:sp>
            <p:sp>
              <p:nvSpPr>
                <p:cNvPr id="1280" name="Freeform 954"/>
                <p:cNvSpPr>
                  <a:spLocks/>
                </p:cNvSpPr>
                <p:nvPr/>
              </p:nvSpPr>
              <p:spPr bwMode="auto">
                <a:xfrm>
                  <a:off x="5542077" y="5011032"/>
                  <a:ext cx="193155" cy="200590"/>
                </a:xfrm>
                <a:custGeom>
                  <a:avLst/>
                  <a:gdLst>
                    <a:gd name="T0" fmla="*/ 183 w 183"/>
                    <a:gd name="T1" fmla="*/ 88 h 189"/>
                    <a:gd name="T2" fmla="*/ 147 w 183"/>
                    <a:gd name="T3" fmla="*/ 112 h 189"/>
                    <a:gd name="T4" fmla="*/ 115 w 183"/>
                    <a:gd name="T5" fmla="*/ 145 h 189"/>
                    <a:gd name="T6" fmla="*/ 109 w 183"/>
                    <a:gd name="T7" fmla="*/ 161 h 189"/>
                    <a:gd name="T8" fmla="*/ 93 w 183"/>
                    <a:gd name="T9" fmla="*/ 164 h 189"/>
                    <a:gd name="T10" fmla="*/ 76 w 183"/>
                    <a:gd name="T11" fmla="*/ 157 h 189"/>
                    <a:gd name="T12" fmla="*/ 66 w 183"/>
                    <a:gd name="T13" fmla="*/ 158 h 189"/>
                    <a:gd name="T14" fmla="*/ 44 w 183"/>
                    <a:gd name="T15" fmla="*/ 185 h 189"/>
                    <a:gd name="T16" fmla="*/ 32 w 183"/>
                    <a:gd name="T17" fmla="*/ 189 h 189"/>
                    <a:gd name="T18" fmla="*/ 16 w 183"/>
                    <a:gd name="T19" fmla="*/ 187 h 189"/>
                    <a:gd name="T20" fmla="*/ 17 w 183"/>
                    <a:gd name="T21" fmla="*/ 163 h 189"/>
                    <a:gd name="T22" fmla="*/ 0 w 183"/>
                    <a:gd name="T23" fmla="*/ 143 h 189"/>
                    <a:gd name="T24" fmla="*/ 0 w 183"/>
                    <a:gd name="T25" fmla="*/ 85 h 189"/>
                    <a:gd name="T26" fmla="*/ 20 w 183"/>
                    <a:gd name="T27" fmla="*/ 85 h 189"/>
                    <a:gd name="T28" fmla="*/ 20 w 183"/>
                    <a:gd name="T29" fmla="*/ 14 h 189"/>
                    <a:gd name="T30" fmla="*/ 57 w 183"/>
                    <a:gd name="T31" fmla="*/ 6 h 189"/>
                    <a:gd name="T32" fmla="*/ 67 w 183"/>
                    <a:gd name="T33" fmla="*/ 7 h 189"/>
                    <a:gd name="T34" fmla="*/ 71 w 183"/>
                    <a:gd name="T35" fmla="*/ 17 h 189"/>
                    <a:gd name="T36" fmla="*/ 83 w 183"/>
                    <a:gd name="T37" fmla="*/ 6 h 189"/>
                    <a:gd name="T38" fmla="*/ 95 w 183"/>
                    <a:gd name="T39" fmla="*/ 0 h 189"/>
                    <a:gd name="T40" fmla="*/ 102 w 183"/>
                    <a:gd name="T41" fmla="*/ 0 h 189"/>
                    <a:gd name="T42" fmla="*/ 119 w 183"/>
                    <a:gd name="T43" fmla="*/ 31 h 189"/>
                    <a:gd name="T44" fmla="*/ 152 w 183"/>
                    <a:gd name="T45" fmla="*/ 58 h 189"/>
                    <a:gd name="T46" fmla="*/ 155 w 183"/>
                    <a:gd name="T47" fmla="*/ 76 h 189"/>
                    <a:gd name="T48" fmla="*/ 183 w 183"/>
                    <a:gd name="T49" fmla="*/ 88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89">
                      <a:moveTo>
                        <a:pt x="183" y="88"/>
                      </a:moveTo>
                      <a:lnTo>
                        <a:pt x="147" y="112"/>
                      </a:lnTo>
                      <a:lnTo>
                        <a:pt x="115" y="145"/>
                      </a:lnTo>
                      <a:lnTo>
                        <a:pt x="109" y="161"/>
                      </a:lnTo>
                      <a:lnTo>
                        <a:pt x="93" y="164"/>
                      </a:lnTo>
                      <a:lnTo>
                        <a:pt x="76" y="157"/>
                      </a:lnTo>
                      <a:lnTo>
                        <a:pt x="66" y="158"/>
                      </a:lnTo>
                      <a:lnTo>
                        <a:pt x="44" y="185"/>
                      </a:lnTo>
                      <a:lnTo>
                        <a:pt x="32" y="189"/>
                      </a:lnTo>
                      <a:lnTo>
                        <a:pt x="16" y="187"/>
                      </a:lnTo>
                      <a:lnTo>
                        <a:pt x="17" y="163"/>
                      </a:lnTo>
                      <a:lnTo>
                        <a:pt x="0" y="143"/>
                      </a:lnTo>
                      <a:lnTo>
                        <a:pt x="0" y="85"/>
                      </a:lnTo>
                      <a:lnTo>
                        <a:pt x="20" y="85"/>
                      </a:lnTo>
                      <a:lnTo>
                        <a:pt x="20" y="14"/>
                      </a:lnTo>
                      <a:lnTo>
                        <a:pt x="57" y="6"/>
                      </a:lnTo>
                      <a:lnTo>
                        <a:pt x="67" y="7"/>
                      </a:lnTo>
                      <a:lnTo>
                        <a:pt x="71" y="17"/>
                      </a:lnTo>
                      <a:lnTo>
                        <a:pt x="83" y="6"/>
                      </a:lnTo>
                      <a:lnTo>
                        <a:pt x="95" y="0"/>
                      </a:lnTo>
                      <a:lnTo>
                        <a:pt x="102" y="0"/>
                      </a:lnTo>
                      <a:lnTo>
                        <a:pt x="119" y="31"/>
                      </a:lnTo>
                      <a:lnTo>
                        <a:pt x="152" y="58"/>
                      </a:lnTo>
                      <a:lnTo>
                        <a:pt x="155" y="76"/>
                      </a:lnTo>
                      <a:lnTo>
                        <a:pt x="183" y="88"/>
                      </a:lnTo>
                      <a:close/>
                    </a:path>
                  </a:pathLst>
                </a:custGeom>
                <a:grpFill/>
                <a:ln w="6350" cmpd="sng">
                  <a:solidFill>
                    <a:schemeClr val="bg1"/>
                  </a:solidFill>
                  <a:round/>
                  <a:headEnd/>
                  <a:tailEnd/>
                </a:ln>
              </p:spPr>
              <p:txBody>
                <a:bodyPr/>
                <a:lstStyle/>
                <a:p>
                  <a:endParaRPr lang="en-GB" dirty="0"/>
                </a:p>
              </p:txBody>
            </p:sp>
            <p:sp>
              <p:nvSpPr>
                <p:cNvPr id="1281" name="Freeform 955"/>
                <p:cNvSpPr>
                  <a:spLocks/>
                </p:cNvSpPr>
                <p:nvPr/>
              </p:nvSpPr>
              <p:spPr bwMode="auto">
                <a:xfrm>
                  <a:off x="5307758" y="4377421"/>
                  <a:ext cx="156213" cy="232430"/>
                </a:xfrm>
                <a:custGeom>
                  <a:avLst/>
                  <a:gdLst>
                    <a:gd name="T0" fmla="*/ 110 w 148"/>
                    <a:gd name="T1" fmla="*/ 6 h 219"/>
                    <a:gd name="T2" fmla="*/ 116 w 148"/>
                    <a:gd name="T3" fmla="*/ 12 h 219"/>
                    <a:gd name="T4" fmla="*/ 116 w 148"/>
                    <a:gd name="T5" fmla="*/ 22 h 219"/>
                    <a:gd name="T6" fmla="*/ 98 w 148"/>
                    <a:gd name="T7" fmla="*/ 37 h 219"/>
                    <a:gd name="T8" fmla="*/ 85 w 148"/>
                    <a:gd name="T9" fmla="*/ 77 h 219"/>
                    <a:gd name="T10" fmla="*/ 75 w 148"/>
                    <a:gd name="T11" fmla="*/ 86 h 219"/>
                    <a:gd name="T12" fmla="*/ 59 w 148"/>
                    <a:gd name="T13" fmla="*/ 122 h 219"/>
                    <a:gd name="T14" fmla="*/ 51 w 148"/>
                    <a:gd name="T15" fmla="*/ 124 h 219"/>
                    <a:gd name="T16" fmla="*/ 41 w 148"/>
                    <a:gd name="T17" fmla="*/ 116 h 219"/>
                    <a:gd name="T18" fmla="*/ 22 w 148"/>
                    <a:gd name="T19" fmla="*/ 116 h 219"/>
                    <a:gd name="T20" fmla="*/ 8 w 148"/>
                    <a:gd name="T21" fmla="*/ 136 h 219"/>
                    <a:gd name="T22" fmla="*/ 0 w 148"/>
                    <a:gd name="T23" fmla="*/ 159 h 219"/>
                    <a:gd name="T24" fmla="*/ 2 w 148"/>
                    <a:gd name="T25" fmla="*/ 162 h 219"/>
                    <a:gd name="T26" fmla="*/ 8 w 148"/>
                    <a:gd name="T27" fmla="*/ 162 h 219"/>
                    <a:gd name="T28" fmla="*/ 11 w 148"/>
                    <a:gd name="T29" fmla="*/ 171 h 219"/>
                    <a:gd name="T30" fmla="*/ 24 w 148"/>
                    <a:gd name="T31" fmla="*/ 172 h 219"/>
                    <a:gd name="T32" fmla="*/ 22 w 148"/>
                    <a:gd name="T33" fmla="*/ 178 h 219"/>
                    <a:gd name="T34" fmla="*/ 30 w 148"/>
                    <a:gd name="T35" fmla="*/ 186 h 219"/>
                    <a:gd name="T36" fmla="*/ 24 w 148"/>
                    <a:gd name="T37" fmla="*/ 208 h 219"/>
                    <a:gd name="T38" fmla="*/ 55 w 148"/>
                    <a:gd name="T39" fmla="*/ 206 h 219"/>
                    <a:gd name="T40" fmla="*/ 94 w 148"/>
                    <a:gd name="T41" fmla="*/ 208 h 219"/>
                    <a:gd name="T42" fmla="*/ 120 w 148"/>
                    <a:gd name="T43" fmla="*/ 208 h 219"/>
                    <a:gd name="T44" fmla="*/ 139 w 148"/>
                    <a:gd name="T45" fmla="*/ 211 h 219"/>
                    <a:gd name="T46" fmla="*/ 145 w 148"/>
                    <a:gd name="T47" fmla="*/ 219 h 219"/>
                    <a:gd name="T48" fmla="*/ 148 w 148"/>
                    <a:gd name="T49" fmla="*/ 194 h 219"/>
                    <a:gd name="T50" fmla="*/ 135 w 148"/>
                    <a:gd name="T51" fmla="*/ 183 h 219"/>
                    <a:gd name="T52" fmla="*/ 119 w 148"/>
                    <a:gd name="T53" fmla="*/ 156 h 219"/>
                    <a:gd name="T54" fmla="*/ 118 w 148"/>
                    <a:gd name="T55" fmla="*/ 135 h 219"/>
                    <a:gd name="T56" fmla="*/ 135 w 148"/>
                    <a:gd name="T57" fmla="*/ 106 h 219"/>
                    <a:gd name="T58" fmla="*/ 128 w 148"/>
                    <a:gd name="T59" fmla="*/ 81 h 219"/>
                    <a:gd name="T60" fmla="*/ 114 w 148"/>
                    <a:gd name="T61" fmla="*/ 73 h 219"/>
                    <a:gd name="T62" fmla="*/ 109 w 148"/>
                    <a:gd name="T63" fmla="*/ 63 h 219"/>
                    <a:gd name="T64" fmla="*/ 112 w 148"/>
                    <a:gd name="T65" fmla="*/ 57 h 219"/>
                    <a:gd name="T66" fmla="*/ 134 w 148"/>
                    <a:gd name="T67" fmla="*/ 56 h 219"/>
                    <a:gd name="T68" fmla="*/ 124 w 148"/>
                    <a:gd name="T69" fmla="*/ 36 h 219"/>
                    <a:gd name="T70" fmla="*/ 126 w 148"/>
                    <a:gd name="T71" fmla="*/ 17 h 219"/>
                    <a:gd name="T72" fmla="*/ 120 w 148"/>
                    <a:gd name="T73" fmla="*/ 0 h 219"/>
                    <a:gd name="T74" fmla="*/ 110 w 148"/>
                    <a:gd name="T75" fmla="*/ 6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8" h="219">
                      <a:moveTo>
                        <a:pt x="110" y="6"/>
                      </a:moveTo>
                      <a:lnTo>
                        <a:pt x="116" y="12"/>
                      </a:lnTo>
                      <a:lnTo>
                        <a:pt x="116" y="22"/>
                      </a:lnTo>
                      <a:lnTo>
                        <a:pt x="98" y="37"/>
                      </a:lnTo>
                      <a:lnTo>
                        <a:pt x="85" y="77"/>
                      </a:lnTo>
                      <a:lnTo>
                        <a:pt x="75" y="86"/>
                      </a:lnTo>
                      <a:lnTo>
                        <a:pt x="59" y="122"/>
                      </a:lnTo>
                      <a:lnTo>
                        <a:pt x="51" y="124"/>
                      </a:lnTo>
                      <a:lnTo>
                        <a:pt x="41" y="116"/>
                      </a:lnTo>
                      <a:lnTo>
                        <a:pt x="22" y="116"/>
                      </a:lnTo>
                      <a:lnTo>
                        <a:pt x="8" y="136"/>
                      </a:lnTo>
                      <a:lnTo>
                        <a:pt x="0" y="159"/>
                      </a:lnTo>
                      <a:lnTo>
                        <a:pt x="2" y="162"/>
                      </a:lnTo>
                      <a:lnTo>
                        <a:pt x="8" y="162"/>
                      </a:lnTo>
                      <a:lnTo>
                        <a:pt x="11" y="171"/>
                      </a:lnTo>
                      <a:lnTo>
                        <a:pt x="24" y="172"/>
                      </a:lnTo>
                      <a:lnTo>
                        <a:pt x="22" y="178"/>
                      </a:lnTo>
                      <a:lnTo>
                        <a:pt x="30" y="186"/>
                      </a:lnTo>
                      <a:lnTo>
                        <a:pt x="24" y="208"/>
                      </a:lnTo>
                      <a:lnTo>
                        <a:pt x="55" y="206"/>
                      </a:lnTo>
                      <a:lnTo>
                        <a:pt x="94" y="208"/>
                      </a:lnTo>
                      <a:lnTo>
                        <a:pt x="120" y="208"/>
                      </a:lnTo>
                      <a:lnTo>
                        <a:pt x="139" y="211"/>
                      </a:lnTo>
                      <a:lnTo>
                        <a:pt x="145" y="219"/>
                      </a:lnTo>
                      <a:lnTo>
                        <a:pt x="148" y="194"/>
                      </a:lnTo>
                      <a:lnTo>
                        <a:pt x="135" y="183"/>
                      </a:lnTo>
                      <a:lnTo>
                        <a:pt x="119" y="156"/>
                      </a:lnTo>
                      <a:lnTo>
                        <a:pt x="118" y="135"/>
                      </a:lnTo>
                      <a:lnTo>
                        <a:pt x="135" y="106"/>
                      </a:lnTo>
                      <a:lnTo>
                        <a:pt x="128" y="81"/>
                      </a:lnTo>
                      <a:lnTo>
                        <a:pt x="114" y="73"/>
                      </a:lnTo>
                      <a:lnTo>
                        <a:pt x="109" y="63"/>
                      </a:lnTo>
                      <a:lnTo>
                        <a:pt x="112" y="57"/>
                      </a:lnTo>
                      <a:lnTo>
                        <a:pt x="134" y="56"/>
                      </a:lnTo>
                      <a:lnTo>
                        <a:pt x="124" y="36"/>
                      </a:lnTo>
                      <a:lnTo>
                        <a:pt x="126" y="17"/>
                      </a:lnTo>
                      <a:lnTo>
                        <a:pt x="120" y="0"/>
                      </a:lnTo>
                      <a:lnTo>
                        <a:pt x="110" y="6"/>
                      </a:lnTo>
                      <a:close/>
                    </a:path>
                  </a:pathLst>
                </a:custGeom>
                <a:grpFill/>
                <a:ln w="6350" cmpd="sng">
                  <a:solidFill>
                    <a:schemeClr val="bg1"/>
                  </a:solidFill>
                  <a:round/>
                  <a:headEnd/>
                  <a:tailEnd/>
                </a:ln>
              </p:spPr>
              <p:txBody>
                <a:bodyPr/>
                <a:lstStyle/>
                <a:p>
                  <a:endParaRPr lang="en-GB" dirty="0"/>
                </a:p>
              </p:txBody>
            </p:sp>
            <p:sp>
              <p:nvSpPr>
                <p:cNvPr id="1282" name="Freeform 956"/>
                <p:cNvSpPr>
                  <a:spLocks/>
                </p:cNvSpPr>
                <p:nvPr/>
              </p:nvSpPr>
              <p:spPr bwMode="auto">
                <a:xfrm>
                  <a:off x="5432306" y="4415629"/>
                  <a:ext cx="267039" cy="167689"/>
                </a:xfrm>
                <a:custGeom>
                  <a:avLst/>
                  <a:gdLst>
                    <a:gd name="T0" fmla="*/ 159 w 253"/>
                    <a:gd name="T1" fmla="*/ 0 h 158"/>
                    <a:gd name="T2" fmla="*/ 144 w 253"/>
                    <a:gd name="T3" fmla="*/ 2 h 158"/>
                    <a:gd name="T4" fmla="*/ 140 w 253"/>
                    <a:gd name="T5" fmla="*/ 15 h 158"/>
                    <a:gd name="T6" fmla="*/ 116 w 253"/>
                    <a:gd name="T7" fmla="*/ 36 h 158"/>
                    <a:gd name="T8" fmla="*/ 88 w 253"/>
                    <a:gd name="T9" fmla="*/ 40 h 158"/>
                    <a:gd name="T10" fmla="*/ 89 w 253"/>
                    <a:gd name="T11" fmla="*/ 47 h 158"/>
                    <a:gd name="T12" fmla="*/ 81 w 253"/>
                    <a:gd name="T13" fmla="*/ 57 h 158"/>
                    <a:gd name="T14" fmla="*/ 63 w 253"/>
                    <a:gd name="T15" fmla="*/ 59 h 158"/>
                    <a:gd name="T16" fmla="*/ 46 w 253"/>
                    <a:gd name="T17" fmla="*/ 67 h 158"/>
                    <a:gd name="T18" fmla="*/ 40 w 253"/>
                    <a:gd name="T19" fmla="*/ 61 h 158"/>
                    <a:gd name="T20" fmla="*/ 29 w 253"/>
                    <a:gd name="T21" fmla="*/ 69 h 158"/>
                    <a:gd name="T22" fmla="*/ 17 w 253"/>
                    <a:gd name="T23" fmla="*/ 70 h 158"/>
                    <a:gd name="T24" fmla="*/ 0 w 253"/>
                    <a:gd name="T25" fmla="*/ 99 h 158"/>
                    <a:gd name="T26" fmla="*/ 1 w 253"/>
                    <a:gd name="T27" fmla="*/ 120 h 158"/>
                    <a:gd name="T28" fmla="*/ 17 w 253"/>
                    <a:gd name="T29" fmla="*/ 147 h 158"/>
                    <a:gd name="T30" fmla="*/ 30 w 253"/>
                    <a:gd name="T31" fmla="*/ 158 h 158"/>
                    <a:gd name="T32" fmla="*/ 49 w 253"/>
                    <a:gd name="T33" fmla="*/ 143 h 158"/>
                    <a:gd name="T34" fmla="*/ 55 w 253"/>
                    <a:gd name="T35" fmla="*/ 142 h 158"/>
                    <a:gd name="T36" fmla="*/ 67 w 253"/>
                    <a:gd name="T37" fmla="*/ 147 h 158"/>
                    <a:gd name="T38" fmla="*/ 81 w 253"/>
                    <a:gd name="T39" fmla="*/ 142 h 158"/>
                    <a:gd name="T40" fmla="*/ 84 w 253"/>
                    <a:gd name="T41" fmla="*/ 140 h 158"/>
                    <a:gd name="T42" fmla="*/ 85 w 253"/>
                    <a:gd name="T43" fmla="*/ 126 h 158"/>
                    <a:gd name="T44" fmla="*/ 96 w 253"/>
                    <a:gd name="T45" fmla="*/ 113 h 158"/>
                    <a:gd name="T46" fmla="*/ 108 w 253"/>
                    <a:gd name="T47" fmla="*/ 114 h 158"/>
                    <a:gd name="T48" fmla="*/ 119 w 253"/>
                    <a:gd name="T49" fmla="*/ 126 h 158"/>
                    <a:gd name="T50" fmla="*/ 124 w 253"/>
                    <a:gd name="T51" fmla="*/ 125 h 158"/>
                    <a:gd name="T52" fmla="*/ 137 w 253"/>
                    <a:gd name="T53" fmla="*/ 130 h 158"/>
                    <a:gd name="T54" fmla="*/ 154 w 253"/>
                    <a:gd name="T55" fmla="*/ 130 h 158"/>
                    <a:gd name="T56" fmla="*/ 163 w 253"/>
                    <a:gd name="T57" fmla="*/ 120 h 158"/>
                    <a:gd name="T58" fmla="*/ 173 w 253"/>
                    <a:gd name="T59" fmla="*/ 123 h 158"/>
                    <a:gd name="T60" fmla="*/ 196 w 253"/>
                    <a:gd name="T61" fmla="*/ 115 h 158"/>
                    <a:gd name="T62" fmla="*/ 200 w 253"/>
                    <a:gd name="T63" fmla="*/ 119 h 158"/>
                    <a:gd name="T64" fmla="*/ 207 w 253"/>
                    <a:gd name="T65" fmla="*/ 116 h 158"/>
                    <a:gd name="T66" fmla="*/ 208 w 253"/>
                    <a:gd name="T67" fmla="*/ 113 h 158"/>
                    <a:gd name="T68" fmla="*/ 229 w 253"/>
                    <a:gd name="T69" fmla="*/ 111 h 158"/>
                    <a:gd name="T70" fmla="*/ 234 w 253"/>
                    <a:gd name="T71" fmla="*/ 116 h 158"/>
                    <a:gd name="T72" fmla="*/ 237 w 253"/>
                    <a:gd name="T73" fmla="*/ 114 h 158"/>
                    <a:gd name="T74" fmla="*/ 240 w 253"/>
                    <a:gd name="T75" fmla="*/ 116 h 158"/>
                    <a:gd name="T76" fmla="*/ 244 w 253"/>
                    <a:gd name="T77" fmla="*/ 113 h 158"/>
                    <a:gd name="T78" fmla="*/ 253 w 253"/>
                    <a:gd name="T79" fmla="*/ 114 h 158"/>
                    <a:gd name="T80" fmla="*/ 249 w 253"/>
                    <a:gd name="T81" fmla="*/ 104 h 158"/>
                    <a:gd name="T82" fmla="*/ 236 w 253"/>
                    <a:gd name="T83" fmla="*/ 95 h 158"/>
                    <a:gd name="T84" fmla="*/ 229 w 253"/>
                    <a:gd name="T85" fmla="*/ 80 h 158"/>
                    <a:gd name="T86" fmla="*/ 209 w 253"/>
                    <a:gd name="T87" fmla="*/ 67 h 158"/>
                    <a:gd name="T88" fmla="*/ 207 w 253"/>
                    <a:gd name="T89" fmla="*/ 57 h 158"/>
                    <a:gd name="T90" fmla="*/ 189 w 253"/>
                    <a:gd name="T91" fmla="*/ 51 h 158"/>
                    <a:gd name="T92" fmla="*/ 187 w 253"/>
                    <a:gd name="T93" fmla="*/ 46 h 158"/>
                    <a:gd name="T94" fmla="*/ 175 w 253"/>
                    <a:gd name="T95" fmla="*/ 41 h 158"/>
                    <a:gd name="T96" fmla="*/ 175 w 253"/>
                    <a:gd name="T97" fmla="*/ 18 h 158"/>
                    <a:gd name="T98" fmla="*/ 159 w 253"/>
                    <a:gd name="T99" fmla="*/ 0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 h="158">
                      <a:moveTo>
                        <a:pt x="159" y="0"/>
                      </a:moveTo>
                      <a:lnTo>
                        <a:pt x="144" y="2"/>
                      </a:lnTo>
                      <a:lnTo>
                        <a:pt x="140" y="15"/>
                      </a:lnTo>
                      <a:lnTo>
                        <a:pt x="116" y="36"/>
                      </a:lnTo>
                      <a:lnTo>
                        <a:pt x="88" y="40"/>
                      </a:lnTo>
                      <a:lnTo>
                        <a:pt x="89" y="47"/>
                      </a:lnTo>
                      <a:lnTo>
                        <a:pt x="81" y="57"/>
                      </a:lnTo>
                      <a:lnTo>
                        <a:pt x="63" y="59"/>
                      </a:lnTo>
                      <a:lnTo>
                        <a:pt x="46" y="67"/>
                      </a:lnTo>
                      <a:lnTo>
                        <a:pt x="40" y="61"/>
                      </a:lnTo>
                      <a:lnTo>
                        <a:pt x="29" y="69"/>
                      </a:lnTo>
                      <a:lnTo>
                        <a:pt x="17" y="70"/>
                      </a:lnTo>
                      <a:lnTo>
                        <a:pt x="0" y="99"/>
                      </a:lnTo>
                      <a:lnTo>
                        <a:pt x="1" y="120"/>
                      </a:lnTo>
                      <a:lnTo>
                        <a:pt x="17" y="147"/>
                      </a:lnTo>
                      <a:lnTo>
                        <a:pt x="30" y="158"/>
                      </a:lnTo>
                      <a:lnTo>
                        <a:pt x="49" y="143"/>
                      </a:lnTo>
                      <a:lnTo>
                        <a:pt x="55" y="142"/>
                      </a:lnTo>
                      <a:lnTo>
                        <a:pt x="67" y="147"/>
                      </a:lnTo>
                      <a:lnTo>
                        <a:pt x="81" y="142"/>
                      </a:lnTo>
                      <a:lnTo>
                        <a:pt x="84" y="140"/>
                      </a:lnTo>
                      <a:lnTo>
                        <a:pt x="85" y="126"/>
                      </a:lnTo>
                      <a:lnTo>
                        <a:pt x="96" y="113"/>
                      </a:lnTo>
                      <a:lnTo>
                        <a:pt x="108" y="114"/>
                      </a:lnTo>
                      <a:lnTo>
                        <a:pt x="119" y="126"/>
                      </a:lnTo>
                      <a:lnTo>
                        <a:pt x="124" y="125"/>
                      </a:lnTo>
                      <a:lnTo>
                        <a:pt x="137" y="130"/>
                      </a:lnTo>
                      <a:lnTo>
                        <a:pt x="154" y="130"/>
                      </a:lnTo>
                      <a:lnTo>
                        <a:pt x="163" y="120"/>
                      </a:lnTo>
                      <a:lnTo>
                        <a:pt x="173" y="123"/>
                      </a:lnTo>
                      <a:lnTo>
                        <a:pt x="196" y="115"/>
                      </a:lnTo>
                      <a:lnTo>
                        <a:pt x="200" y="119"/>
                      </a:lnTo>
                      <a:lnTo>
                        <a:pt x="207" y="116"/>
                      </a:lnTo>
                      <a:lnTo>
                        <a:pt x="208" y="113"/>
                      </a:lnTo>
                      <a:lnTo>
                        <a:pt x="229" y="111"/>
                      </a:lnTo>
                      <a:lnTo>
                        <a:pt x="234" y="116"/>
                      </a:lnTo>
                      <a:lnTo>
                        <a:pt x="237" y="114"/>
                      </a:lnTo>
                      <a:lnTo>
                        <a:pt x="240" y="116"/>
                      </a:lnTo>
                      <a:lnTo>
                        <a:pt x="244" y="113"/>
                      </a:lnTo>
                      <a:lnTo>
                        <a:pt x="253" y="114"/>
                      </a:lnTo>
                      <a:lnTo>
                        <a:pt x="249" y="104"/>
                      </a:lnTo>
                      <a:lnTo>
                        <a:pt x="236" y="95"/>
                      </a:lnTo>
                      <a:lnTo>
                        <a:pt x="229" y="80"/>
                      </a:lnTo>
                      <a:lnTo>
                        <a:pt x="209" y="67"/>
                      </a:lnTo>
                      <a:lnTo>
                        <a:pt x="207" y="57"/>
                      </a:lnTo>
                      <a:lnTo>
                        <a:pt x="189" y="51"/>
                      </a:lnTo>
                      <a:lnTo>
                        <a:pt x="187" y="46"/>
                      </a:lnTo>
                      <a:lnTo>
                        <a:pt x="175" y="41"/>
                      </a:lnTo>
                      <a:lnTo>
                        <a:pt x="175" y="18"/>
                      </a:lnTo>
                      <a:lnTo>
                        <a:pt x="159" y="0"/>
                      </a:lnTo>
                      <a:close/>
                    </a:path>
                  </a:pathLst>
                </a:custGeom>
                <a:grpFill/>
                <a:ln w="6350" cmpd="sng">
                  <a:solidFill>
                    <a:schemeClr val="bg1"/>
                  </a:solidFill>
                  <a:round/>
                  <a:headEnd/>
                  <a:tailEnd/>
                </a:ln>
              </p:spPr>
              <p:txBody>
                <a:bodyPr/>
                <a:lstStyle/>
                <a:p>
                  <a:endParaRPr lang="en-GB" dirty="0"/>
                </a:p>
              </p:txBody>
            </p:sp>
            <p:sp>
              <p:nvSpPr>
                <p:cNvPr id="1283" name="Freeform 957"/>
                <p:cNvSpPr>
                  <a:spLocks/>
                </p:cNvSpPr>
                <p:nvPr/>
              </p:nvSpPr>
              <p:spPr bwMode="auto">
                <a:xfrm>
                  <a:off x="5409085" y="4150298"/>
                  <a:ext cx="218487" cy="339624"/>
                </a:xfrm>
                <a:custGeom>
                  <a:avLst/>
                  <a:gdLst>
                    <a:gd name="T0" fmla="*/ 33 w 207"/>
                    <a:gd name="T1" fmla="*/ 6 h 320"/>
                    <a:gd name="T2" fmla="*/ 52 w 207"/>
                    <a:gd name="T3" fmla="*/ 0 h 320"/>
                    <a:gd name="T4" fmla="*/ 207 w 207"/>
                    <a:gd name="T5" fmla="*/ 80 h 320"/>
                    <a:gd name="T6" fmla="*/ 207 w 207"/>
                    <a:gd name="T7" fmla="*/ 155 h 320"/>
                    <a:gd name="T8" fmla="*/ 186 w 207"/>
                    <a:gd name="T9" fmla="*/ 158 h 320"/>
                    <a:gd name="T10" fmla="*/ 183 w 207"/>
                    <a:gd name="T11" fmla="*/ 168 h 320"/>
                    <a:gd name="T12" fmla="*/ 173 w 207"/>
                    <a:gd name="T13" fmla="*/ 181 h 320"/>
                    <a:gd name="T14" fmla="*/ 173 w 207"/>
                    <a:gd name="T15" fmla="*/ 189 h 320"/>
                    <a:gd name="T16" fmla="*/ 170 w 207"/>
                    <a:gd name="T17" fmla="*/ 193 h 320"/>
                    <a:gd name="T18" fmla="*/ 165 w 207"/>
                    <a:gd name="T19" fmla="*/ 211 h 320"/>
                    <a:gd name="T20" fmla="*/ 165 w 207"/>
                    <a:gd name="T21" fmla="*/ 217 h 320"/>
                    <a:gd name="T22" fmla="*/ 173 w 207"/>
                    <a:gd name="T23" fmla="*/ 216 h 320"/>
                    <a:gd name="T24" fmla="*/ 175 w 207"/>
                    <a:gd name="T25" fmla="*/ 226 h 320"/>
                    <a:gd name="T26" fmla="*/ 185 w 207"/>
                    <a:gd name="T27" fmla="*/ 245 h 320"/>
                    <a:gd name="T28" fmla="*/ 181 w 207"/>
                    <a:gd name="T29" fmla="*/ 250 h 320"/>
                    <a:gd name="T30" fmla="*/ 166 w 207"/>
                    <a:gd name="T31" fmla="*/ 252 h 320"/>
                    <a:gd name="T32" fmla="*/ 162 w 207"/>
                    <a:gd name="T33" fmla="*/ 265 h 320"/>
                    <a:gd name="T34" fmla="*/ 138 w 207"/>
                    <a:gd name="T35" fmla="*/ 286 h 320"/>
                    <a:gd name="T36" fmla="*/ 110 w 207"/>
                    <a:gd name="T37" fmla="*/ 290 h 320"/>
                    <a:gd name="T38" fmla="*/ 111 w 207"/>
                    <a:gd name="T39" fmla="*/ 297 h 320"/>
                    <a:gd name="T40" fmla="*/ 103 w 207"/>
                    <a:gd name="T41" fmla="*/ 307 h 320"/>
                    <a:gd name="T42" fmla="*/ 85 w 207"/>
                    <a:gd name="T43" fmla="*/ 309 h 320"/>
                    <a:gd name="T44" fmla="*/ 68 w 207"/>
                    <a:gd name="T45" fmla="*/ 317 h 320"/>
                    <a:gd name="T46" fmla="*/ 62 w 207"/>
                    <a:gd name="T47" fmla="*/ 311 h 320"/>
                    <a:gd name="T48" fmla="*/ 51 w 207"/>
                    <a:gd name="T49" fmla="*/ 319 h 320"/>
                    <a:gd name="T50" fmla="*/ 39 w 207"/>
                    <a:gd name="T51" fmla="*/ 320 h 320"/>
                    <a:gd name="T52" fmla="*/ 32 w 207"/>
                    <a:gd name="T53" fmla="*/ 295 h 320"/>
                    <a:gd name="T54" fmla="*/ 18 w 207"/>
                    <a:gd name="T55" fmla="*/ 287 h 320"/>
                    <a:gd name="T56" fmla="*/ 13 w 207"/>
                    <a:gd name="T57" fmla="*/ 277 h 320"/>
                    <a:gd name="T58" fmla="*/ 16 w 207"/>
                    <a:gd name="T59" fmla="*/ 271 h 320"/>
                    <a:gd name="T60" fmla="*/ 38 w 207"/>
                    <a:gd name="T61" fmla="*/ 270 h 320"/>
                    <a:gd name="T62" fmla="*/ 28 w 207"/>
                    <a:gd name="T63" fmla="*/ 250 h 320"/>
                    <a:gd name="T64" fmla="*/ 30 w 207"/>
                    <a:gd name="T65" fmla="*/ 231 h 320"/>
                    <a:gd name="T66" fmla="*/ 24 w 207"/>
                    <a:gd name="T67" fmla="*/ 214 h 320"/>
                    <a:gd name="T68" fmla="*/ 33 w 207"/>
                    <a:gd name="T69" fmla="*/ 211 h 320"/>
                    <a:gd name="T70" fmla="*/ 32 w 207"/>
                    <a:gd name="T71" fmla="*/ 201 h 320"/>
                    <a:gd name="T72" fmla="*/ 14 w 207"/>
                    <a:gd name="T73" fmla="*/ 199 h 320"/>
                    <a:gd name="T74" fmla="*/ 10 w 207"/>
                    <a:gd name="T75" fmla="*/ 188 h 320"/>
                    <a:gd name="T76" fmla="*/ 0 w 207"/>
                    <a:gd name="T77" fmla="*/ 183 h 320"/>
                    <a:gd name="T78" fmla="*/ 5 w 207"/>
                    <a:gd name="T79" fmla="*/ 168 h 320"/>
                    <a:gd name="T80" fmla="*/ 39 w 207"/>
                    <a:gd name="T81" fmla="*/ 131 h 320"/>
                    <a:gd name="T82" fmla="*/ 42 w 207"/>
                    <a:gd name="T83" fmla="*/ 98 h 320"/>
                    <a:gd name="T84" fmla="*/ 46 w 207"/>
                    <a:gd name="T85" fmla="*/ 69 h 320"/>
                    <a:gd name="T86" fmla="*/ 51 w 207"/>
                    <a:gd name="T87" fmla="*/ 60 h 320"/>
                    <a:gd name="T88" fmla="*/ 39 w 207"/>
                    <a:gd name="T89" fmla="*/ 51 h 320"/>
                    <a:gd name="T90" fmla="*/ 33 w 207"/>
                    <a:gd name="T91" fmla="*/ 40 h 320"/>
                    <a:gd name="T92" fmla="*/ 33 w 207"/>
                    <a:gd name="T93" fmla="*/ 6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7" h="320">
                      <a:moveTo>
                        <a:pt x="33" y="6"/>
                      </a:moveTo>
                      <a:lnTo>
                        <a:pt x="52" y="0"/>
                      </a:lnTo>
                      <a:lnTo>
                        <a:pt x="207" y="80"/>
                      </a:lnTo>
                      <a:lnTo>
                        <a:pt x="207" y="155"/>
                      </a:lnTo>
                      <a:lnTo>
                        <a:pt x="186" y="158"/>
                      </a:lnTo>
                      <a:lnTo>
                        <a:pt x="183" y="168"/>
                      </a:lnTo>
                      <a:lnTo>
                        <a:pt x="173" y="181"/>
                      </a:lnTo>
                      <a:lnTo>
                        <a:pt x="173" y="189"/>
                      </a:lnTo>
                      <a:lnTo>
                        <a:pt x="170" y="193"/>
                      </a:lnTo>
                      <a:lnTo>
                        <a:pt x="165" y="211"/>
                      </a:lnTo>
                      <a:lnTo>
                        <a:pt x="165" y="217"/>
                      </a:lnTo>
                      <a:lnTo>
                        <a:pt x="173" y="216"/>
                      </a:lnTo>
                      <a:lnTo>
                        <a:pt x="175" y="226"/>
                      </a:lnTo>
                      <a:lnTo>
                        <a:pt x="185" y="245"/>
                      </a:lnTo>
                      <a:lnTo>
                        <a:pt x="181" y="250"/>
                      </a:lnTo>
                      <a:lnTo>
                        <a:pt x="166" y="252"/>
                      </a:lnTo>
                      <a:lnTo>
                        <a:pt x="162" y="265"/>
                      </a:lnTo>
                      <a:lnTo>
                        <a:pt x="138" y="286"/>
                      </a:lnTo>
                      <a:lnTo>
                        <a:pt x="110" y="290"/>
                      </a:lnTo>
                      <a:lnTo>
                        <a:pt x="111" y="297"/>
                      </a:lnTo>
                      <a:lnTo>
                        <a:pt x="103" y="307"/>
                      </a:lnTo>
                      <a:lnTo>
                        <a:pt x="85" y="309"/>
                      </a:lnTo>
                      <a:lnTo>
                        <a:pt x="68" y="317"/>
                      </a:lnTo>
                      <a:lnTo>
                        <a:pt x="62" y="311"/>
                      </a:lnTo>
                      <a:lnTo>
                        <a:pt x="51" y="319"/>
                      </a:lnTo>
                      <a:lnTo>
                        <a:pt x="39" y="320"/>
                      </a:lnTo>
                      <a:lnTo>
                        <a:pt x="32" y="295"/>
                      </a:lnTo>
                      <a:lnTo>
                        <a:pt x="18" y="287"/>
                      </a:lnTo>
                      <a:lnTo>
                        <a:pt x="13" y="277"/>
                      </a:lnTo>
                      <a:lnTo>
                        <a:pt x="16" y="271"/>
                      </a:lnTo>
                      <a:lnTo>
                        <a:pt x="38" y="270"/>
                      </a:lnTo>
                      <a:lnTo>
                        <a:pt x="28" y="250"/>
                      </a:lnTo>
                      <a:lnTo>
                        <a:pt x="30" y="231"/>
                      </a:lnTo>
                      <a:lnTo>
                        <a:pt x="24" y="214"/>
                      </a:lnTo>
                      <a:lnTo>
                        <a:pt x="33" y="211"/>
                      </a:lnTo>
                      <a:lnTo>
                        <a:pt x="32" y="201"/>
                      </a:lnTo>
                      <a:lnTo>
                        <a:pt x="14" y="199"/>
                      </a:lnTo>
                      <a:lnTo>
                        <a:pt x="10" y="188"/>
                      </a:lnTo>
                      <a:lnTo>
                        <a:pt x="0" y="183"/>
                      </a:lnTo>
                      <a:lnTo>
                        <a:pt x="5" y="168"/>
                      </a:lnTo>
                      <a:lnTo>
                        <a:pt x="39" y="131"/>
                      </a:lnTo>
                      <a:lnTo>
                        <a:pt x="42" y="98"/>
                      </a:lnTo>
                      <a:lnTo>
                        <a:pt x="46" y="69"/>
                      </a:lnTo>
                      <a:lnTo>
                        <a:pt x="51" y="60"/>
                      </a:lnTo>
                      <a:lnTo>
                        <a:pt x="39" y="51"/>
                      </a:lnTo>
                      <a:lnTo>
                        <a:pt x="33" y="40"/>
                      </a:lnTo>
                      <a:lnTo>
                        <a:pt x="33" y="6"/>
                      </a:lnTo>
                      <a:close/>
                    </a:path>
                  </a:pathLst>
                </a:custGeom>
                <a:grpFill/>
                <a:ln w="6350" cmpd="sng">
                  <a:solidFill>
                    <a:schemeClr val="bg1"/>
                  </a:solidFill>
                  <a:round/>
                  <a:headEnd/>
                  <a:tailEnd/>
                </a:ln>
              </p:spPr>
              <p:txBody>
                <a:bodyPr/>
                <a:lstStyle/>
                <a:p>
                  <a:endParaRPr lang="en-GB" dirty="0"/>
                </a:p>
              </p:txBody>
            </p:sp>
            <p:sp>
              <p:nvSpPr>
                <p:cNvPr id="1284" name="Freeform 958"/>
                <p:cNvSpPr>
                  <a:spLocks/>
                </p:cNvSpPr>
                <p:nvPr/>
              </p:nvSpPr>
              <p:spPr bwMode="auto">
                <a:xfrm>
                  <a:off x="5362644" y="4566337"/>
                  <a:ext cx="155157" cy="178302"/>
                </a:xfrm>
                <a:custGeom>
                  <a:avLst/>
                  <a:gdLst>
                    <a:gd name="T0" fmla="*/ 147 w 147"/>
                    <a:gd name="T1" fmla="*/ 0 h 168"/>
                    <a:gd name="T2" fmla="*/ 133 w 147"/>
                    <a:gd name="T3" fmla="*/ 5 h 168"/>
                    <a:gd name="T4" fmla="*/ 121 w 147"/>
                    <a:gd name="T5" fmla="*/ 0 h 168"/>
                    <a:gd name="T6" fmla="*/ 115 w 147"/>
                    <a:gd name="T7" fmla="*/ 1 h 168"/>
                    <a:gd name="T8" fmla="*/ 96 w 147"/>
                    <a:gd name="T9" fmla="*/ 16 h 168"/>
                    <a:gd name="T10" fmla="*/ 93 w 147"/>
                    <a:gd name="T11" fmla="*/ 41 h 168"/>
                    <a:gd name="T12" fmla="*/ 87 w 147"/>
                    <a:gd name="T13" fmla="*/ 33 h 168"/>
                    <a:gd name="T14" fmla="*/ 68 w 147"/>
                    <a:gd name="T15" fmla="*/ 30 h 168"/>
                    <a:gd name="T16" fmla="*/ 42 w 147"/>
                    <a:gd name="T17" fmla="*/ 30 h 168"/>
                    <a:gd name="T18" fmla="*/ 39 w 147"/>
                    <a:gd name="T19" fmla="*/ 48 h 168"/>
                    <a:gd name="T20" fmla="*/ 42 w 147"/>
                    <a:gd name="T21" fmla="*/ 50 h 168"/>
                    <a:gd name="T22" fmla="*/ 48 w 147"/>
                    <a:gd name="T23" fmla="*/ 41 h 168"/>
                    <a:gd name="T24" fmla="*/ 58 w 147"/>
                    <a:gd name="T25" fmla="*/ 43 h 168"/>
                    <a:gd name="T26" fmla="*/ 62 w 147"/>
                    <a:gd name="T27" fmla="*/ 48 h 168"/>
                    <a:gd name="T28" fmla="*/ 62 w 147"/>
                    <a:gd name="T29" fmla="*/ 55 h 168"/>
                    <a:gd name="T30" fmla="*/ 56 w 147"/>
                    <a:gd name="T31" fmla="*/ 66 h 168"/>
                    <a:gd name="T32" fmla="*/ 60 w 147"/>
                    <a:gd name="T33" fmla="*/ 87 h 168"/>
                    <a:gd name="T34" fmla="*/ 57 w 147"/>
                    <a:gd name="T35" fmla="*/ 115 h 168"/>
                    <a:gd name="T36" fmla="*/ 50 w 147"/>
                    <a:gd name="T37" fmla="*/ 118 h 168"/>
                    <a:gd name="T38" fmla="*/ 30 w 147"/>
                    <a:gd name="T39" fmla="*/ 106 h 168"/>
                    <a:gd name="T40" fmla="*/ 11 w 147"/>
                    <a:gd name="T41" fmla="*/ 120 h 168"/>
                    <a:gd name="T42" fmla="*/ 11 w 147"/>
                    <a:gd name="T43" fmla="*/ 138 h 168"/>
                    <a:gd name="T44" fmla="*/ 3 w 147"/>
                    <a:gd name="T45" fmla="*/ 140 h 168"/>
                    <a:gd name="T46" fmla="*/ 0 w 147"/>
                    <a:gd name="T47" fmla="*/ 148 h 168"/>
                    <a:gd name="T48" fmla="*/ 11 w 147"/>
                    <a:gd name="T49" fmla="*/ 159 h 168"/>
                    <a:gd name="T50" fmla="*/ 18 w 147"/>
                    <a:gd name="T51" fmla="*/ 168 h 168"/>
                    <a:gd name="T52" fmla="*/ 31 w 147"/>
                    <a:gd name="T53" fmla="*/ 156 h 168"/>
                    <a:gd name="T54" fmla="*/ 36 w 147"/>
                    <a:gd name="T55" fmla="*/ 161 h 168"/>
                    <a:gd name="T56" fmla="*/ 47 w 147"/>
                    <a:gd name="T57" fmla="*/ 163 h 168"/>
                    <a:gd name="T58" fmla="*/ 52 w 147"/>
                    <a:gd name="T59" fmla="*/ 158 h 168"/>
                    <a:gd name="T60" fmla="*/ 62 w 147"/>
                    <a:gd name="T61" fmla="*/ 155 h 168"/>
                    <a:gd name="T62" fmla="*/ 63 w 147"/>
                    <a:gd name="T63" fmla="*/ 163 h 168"/>
                    <a:gd name="T64" fmla="*/ 67 w 147"/>
                    <a:gd name="T65" fmla="*/ 164 h 168"/>
                    <a:gd name="T66" fmla="*/ 92 w 147"/>
                    <a:gd name="T67" fmla="*/ 146 h 168"/>
                    <a:gd name="T68" fmla="*/ 98 w 147"/>
                    <a:gd name="T69" fmla="*/ 134 h 168"/>
                    <a:gd name="T70" fmla="*/ 102 w 147"/>
                    <a:gd name="T71" fmla="*/ 111 h 168"/>
                    <a:gd name="T72" fmla="*/ 109 w 147"/>
                    <a:gd name="T73" fmla="*/ 99 h 168"/>
                    <a:gd name="T74" fmla="*/ 128 w 147"/>
                    <a:gd name="T75" fmla="*/ 85 h 168"/>
                    <a:gd name="T76" fmla="*/ 135 w 147"/>
                    <a:gd name="T77" fmla="*/ 33 h 168"/>
                    <a:gd name="T78" fmla="*/ 146 w 147"/>
                    <a:gd name="T79" fmla="*/ 12 h 168"/>
                    <a:gd name="T80" fmla="*/ 147 w 147"/>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7" h="168">
                      <a:moveTo>
                        <a:pt x="147" y="0"/>
                      </a:moveTo>
                      <a:lnTo>
                        <a:pt x="133" y="5"/>
                      </a:lnTo>
                      <a:lnTo>
                        <a:pt x="121" y="0"/>
                      </a:lnTo>
                      <a:lnTo>
                        <a:pt x="115" y="1"/>
                      </a:lnTo>
                      <a:lnTo>
                        <a:pt x="96" y="16"/>
                      </a:lnTo>
                      <a:lnTo>
                        <a:pt x="93" y="41"/>
                      </a:lnTo>
                      <a:lnTo>
                        <a:pt x="87" y="33"/>
                      </a:lnTo>
                      <a:lnTo>
                        <a:pt x="68" y="30"/>
                      </a:lnTo>
                      <a:lnTo>
                        <a:pt x="42" y="30"/>
                      </a:lnTo>
                      <a:lnTo>
                        <a:pt x="39" y="48"/>
                      </a:lnTo>
                      <a:lnTo>
                        <a:pt x="42" y="50"/>
                      </a:lnTo>
                      <a:lnTo>
                        <a:pt x="48" y="41"/>
                      </a:lnTo>
                      <a:lnTo>
                        <a:pt x="58" y="43"/>
                      </a:lnTo>
                      <a:lnTo>
                        <a:pt x="62" y="48"/>
                      </a:lnTo>
                      <a:lnTo>
                        <a:pt x="62" y="55"/>
                      </a:lnTo>
                      <a:lnTo>
                        <a:pt x="56" y="66"/>
                      </a:lnTo>
                      <a:lnTo>
                        <a:pt x="60" y="87"/>
                      </a:lnTo>
                      <a:lnTo>
                        <a:pt x="57" y="115"/>
                      </a:lnTo>
                      <a:lnTo>
                        <a:pt x="50" y="118"/>
                      </a:lnTo>
                      <a:lnTo>
                        <a:pt x="30" y="106"/>
                      </a:lnTo>
                      <a:lnTo>
                        <a:pt x="11" y="120"/>
                      </a:lnTo>
                      <a:lnTo>
                        <a:pt x="11" y="138"/>
                      </a:lnTo>
                      <a:lnTo>
                        <a:pt x="3" y="140"/>
                      </a:lnTo>
                      <a:lnTo>
                        <a:pt x="0" y="148"/>
                      </a:lnTo>
                      <a:lnTo>
                        <a:pt x="11" y="159"/>
                      </a:lnTo>
                      <a:lnTo>
                        <a:pt x="18" y="168"/>
                      </a:lnTo>
                      <a:lnTo>
                        <a:pt x="31" y="156"/>
                      </a:lnTo>
                      <a:lnTo>
                        <a:pt x="36" y="161"/>
                      </a:lnTo>
                      <a:lnTo>
                        <a:pt x="47" y="163"/>
                      </a:lnTo>
                      <a:lnTo>
                        <a:pt x="52" y="158"/>
                      </a:lnTo>
                      <a:lnTo>
                        <a:pt x="62" y="155"/>
                      </a:lnTo>
                      <a:lnTo>
                        <a:pt x="63" y="163"/>
                      </a:lnTo>
                      <a:lnTo>
                        <a:pt x="67" y="164"/>
                      </a:lnTo>
                      <a:lnTo>
                        <a:pt x="92" y="146"/>
                      </a:lnTo>
                      <a:lnTo>
                        <a:pt x="98" y="134"/>
                      </a:lnTo>
                      <a:lnTo>
                        <a:pt x="102" y="111"/>
                      </a:lnTo>
                      <a:lnTo>
                        <a:pt x="109" y="99"/>
                      </a:lnTo>
                      <a:lnTo>
                        <a:pt x="128" y="85"/>
                      </a:lnTo>
                      <a:lnTo>
                        <a:pt x="135" y="33"/>
                      </a:lnTo>
                      <a:lnTo>
                        <a:pt x="146" y="12"/>
                      </a:lnTo>
                      <a:lnTo>
                        <a:pt x="147" y="0"/>
                      </a:lnTo>
                      <a:close/>
                    </a:path>
                  </a:pathLst>
                </a:custGeom>
                <a:grpFill/>
                <a:ln w="6350" cmpd="sng">
                  <a:solidFill>
                    <a:schemeClr val="bg1"/>
                  </a:solidFill>
                  <a:round/>
                  <a:headEnd/>
                  <a:tailEnd/>
                </a:ln>
              </p:spPr>
              <p:txBody>
                <a:bodyPr/>
                <a:lstStyle/>
                <a:p>
                  <a:endParaRPr lang="en-GB" dirty="0"/>
                </a:p>
              </p:txBody>
            </p:sp>
            <p:sp>
              <p:nvSpPr>
                <p:cNvPr id="1285" name="Freeform 959"/>
                <p:cNvSpPr>
                  <a:spLocks/>
                </p:cNvSpPr>
                <p:nvPr/>
              </p:nvSpPr>
              <p:spPr bwMode="auto">
                <a:xfrm>
                  <a:off x="5152601" y="4385911"/>
                  <a:ext cx="60163" cy="128420"/>
                </a:xfrm>
                <a:custGeom>
                  <a:avLst/>
                  <a:gdLst>
                    <a:gd name="T0" fmla="*/ 39 w 57"/>
                    <a:gd name="T1" fmla="*/ 119 h 121"/>
                    <a:gd name="T2" fmla="*/ 22 w 57"/>
                    <a:gd name="T3" fmla="*/ 121 h 121"/>
                    <a:gd name="T4" fmla="*/ 17 w 57"/>
                    <a:gd name="T5" fmla="*/ 112 h 121"/>
                    <a:gd name="T6" fmla="*/ 17 w 57"/>
                    <a:gd name="T7" fmla="*/ 73 h 121"/>
                    <a:gd name="T8" fmla="*/ 10 w 57"/>
                    <a:gd name="T9" fmla="*/ 50 h 121"/>
                    <a:gd name="T10" fmla="*/ 0 w 57"/>
                    <a:gd name="T11" fmla="*/ 41 h 121"/>
                    <a:gd name="T12" fmla="*/ 2 w 57"/>
                    <a:gd name="T13" fmla="*/ 28 h 121"/>
                    <a:gd name="T14" fmla="*/ 11 w 57"/>
                    <a:gd name="T15" fmla="*/ 18 h 121"/>
                    <a:gd name="T16" fmla="*/ 23 w 57"/>
                    <a:gd name="T17" fmla="*/ 19 h 121"/>
                    <a:gd name="T18" fmla="*/ 30 w 57"/>
                    <a:gd name="T19" fmla="*/ 9 h 121"/>
                    <a:gd name="T20" fmla="*/ 32 w 57"/>
                    <a:gd name="T21" fmla="*/ 8 h 121"/>
                    <a:gd name="T22" fmla="*/ 30 w 57"/>
                    <a:gd name="T23" fmla="*/ 3 h 121"/>
                    <a:gd name="T24" fmla="*/ 39 w 57"/>
                    <a:gd name="T25" fmla="*/ 0 h 121"/>
                    <a:gd name="T26" fmla="*/ 53 w 57"/>
                    <a:gd name="T27" fmla="*/ 14 h 121"/>
                    <a:gd name="T28" fmla="*/ 52 w 57"/>
                    <a:gd name="T29" fmla="*/ 20 h 121"/>
                    <a:gd name="T30" fmla="*/ 56 w 57"/>
                    <a:gd name="T31" fmla="*/ 26 h 121"/>
                    <a:gd name="T32" fmla="*/ 57 w 57"/>
                    <a:gd name="T33" fmla="*/ 39 h 121"/>
                    <a:gd name="T34" fmla="*/ 53 w 57"/>
                    <a:gd name="T35" fmla="*/ 41 h 121"/>
                    <a:gd name="T36" fmla="*/ 53 w 57"/>
                    <a:gd name="T37" fmla="*/ 49 h 121"/>
                    <a:gd name="T38" fmla="*/ 46 w 57"/>
                    <a:gd name="T39" fmla="*/ 55 h 121"/>
                    <a:gd name="T40" fmla="*/ 39 w 57"/>
                    <a:gd name="T41" fmla="*/ 77 h 121"/>
                    <a:gd name="T42" fmla="*/ 39 w 57"/>
                    <a:gd name="T43" fmla="*/ 119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121">
                      <a:moveTo>
                        <a:pt x="39" y="119"/>
                      </a:moveTo>
                      <a:lnTo>
                        <a:pt x="22" y="121"/>
                      </a:lnTo>
                      <a:lnTo>
                        <a:pt x="17" y="112"/>
                      </a:lnTo>
                      <a:lnTo>
                        <a:pt x="17" y="73"/>
                      </a:lnTo>
                      <a:lnTo>
                        <a:pt x="10" y="50"/>
                      </a:lnTo>
                      <a:lnTo>
                        <a:pt x="0" y="41"/>
                      </a:lnTo>
                      <a:lnTo>
                        <a:pt x="2" y="28"/>
                      </a:lnTo>
                      <a:lnTo>
                        <a:pt x="11" y="18"/>
                      </a:lnTo>
                      <a:lnTo>
                        <a:pt x="23" y="19"/>
                      </a:lnTo>
                      <a:lnTo>
                        <a:pt x="30" y="9"/>
                      </a:lnTo>
                      <a:lnTo>
                        <a:pt x="32" y="8"/>
                      </a:lnTo>
                      <a:lnTo>
                        <a:pt x="30" y="3"/>
                      </a:lnTo>
                      <a:lnTo>
                        <a:pt x="39" y="0"/>
                      </a:lnTo>
                      <a:lnTo>
                        <a:pt x="53" y="14"/>
                      </a:lnTo>
                      <a:lnTo>
                        <a:pt x="52" y="20"/>
                      </a:lnTo>
                      <a:lnTo>
                        <a:pt x="56" y="26"/>
                      </a:lnTo>
                      <a:lnTo>
                        <a:pt x="57" y="39"/>
                      </a:lnTo>
                      <a:lnTo>
                        <a:pt x="53" y="41"/>
                      </a:lnTo>
                      <a:lnTo>
                        <a:pt x="53" y="49"/>
                      </a:lnTo>
                      <a:lnTo>
                        <a:pt x="46" y="55"/>
                      </a:lnTo>
                      <a:lnTo>
                        <a:pt x="39" y="77"/>
                      </a:lnTo>
                      <a:lnTo>
                        <a:pt x="39" y="119"/>
                      </a:lnTo>
                      <a:close/>
                    </a:path>
                  </a:pathLst>
                </a:custGeom>
                <a:grpFill/>
                <a:ln w="6350" cmpd="sng">
                  <a:solidFill>
                    <a:schemeClr val="bg1"/>
                  </a:solidFill>
                  <a:round/>
                  <a:headEnd/>
                  <a:tailEnd/>
                </a:ln>
              </p:spPr>
              <p:txBody>
                <a:bodyPr/>
                <a:lstStyle/>
                <a:p>
                  <a:endParaRPr lang="en-GB" dirty="0"/>
                </a:p>
              </p:txBody>
            </p:sp>
            <p:grpSp>
              <p:nvGrpSpPr>
                <p:cNvPr id="1286" name="Group 960"/>
                <p:cNvGrpSpPr>
                  <a:grpSpLocks/>
                </p:cNvGrpSpPr>
                <p:nvPr/>
              </p:nvGrpSpPr>
              <p:grpSpPr bwMode="auto">
                <a:xfrm>
                  <a:off x="5308814" y="4563153"/>
                  <a:ext cx="56997" cy="58373"/>
                  <a:chOff x="4740" y="4138"/>
                  <a:chExt cx="54" cy="55"/>
                </a:xfrm>
                <a:grpFill/>
              </p:grpSpPr>
              <p:sp>
                <p:nvSpPr>
                  <p:cNvPr id="1338" name="Freeform 961"/>
                  <p:cNvSpPr>
                    <a:spLocks/>
                  </p:cNvSpPr>
                  <p:nvPr/>
                </p:nvSpPr>
                <p:spPr bwMode="auto">
                  <a:xfrm>
                    <a:off x="4757" y="4169"/>
                    <a:ext cx="37" cy="24"/>
                  </a:xfrm>
                  <a:custGeom>
                    <a:avLst/>
                    <a:gdLst>
                      <a:gd name="T0" fmla="*/ 37 w 37"/>
                      <a:gd name="T1" fmla="*/ 0 h 24"/>
                      <a:gd name="T2" fmla="*/ 6 w 37"/>
                      <a:gd name="T3" fmla="*/ 2 h 24"/>
                      <a:gd name="T4" fmla="*/ 0 w 37"/>
                      <a:gd name="T5" fmla="*/ 20 h 24"/>
                      <a:gd name="T6" fmla="*/ 4 w 37"/>
                      <a:gd name="T7" fmla="*/ 24 h 24"/>
                      <a:gd name="T8" fmla="*/ 37 w 37"/>
                      <a:gd name="T9" fmla="*/ 22 h 24"/>
                      <a:gd name="T10" fmla="*/ 37 w 37"/>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4">
                        <a:moveTo>
                          <a:pt x="37" y="0"/>
                        </a:moveTo>
                        <a:lnTo>
                          <a:pt x="6" y="2"/>
                        </a:lnTo>
                        <a:lnTo>
                          <a:pt x="0" y="20"/>
                        </a:lnTo>
                        <a:lnTo>
                          <a:pt x="4" y="24"/>
                        </a:lnTo>
                        <a:lnTo>
                          <a:pt x="37" y="22"/>
                        </a:lnTo>
                        <a:lnTo>
                          <a:pt x="37" y="0"/>
                        </a:lnTo>
                        <a:close/>
                      </a:path>
                    </a:pathLst>
                  </a:custGeom>
                  <a:grpFill/>
                  <a:ln w="6350" cmpd="sng">
                    <a:solidFill>
                      <a:schemeClr val="bg1"/>
                    </a:solidFill>
                    <a:round/>
                    <a:headEnd/>
                    <a:tailEnd/>
                  </a:ln>
                </p:spPr>
                <p:txBody>
                  <a:bodyPr/>
                  <a:lstStyle/>
                  <a:p>
                    <a:endParaRPr lang="en-GB" dirty="0"/>
                  </a:p>
                </p:txBody>
              </p:sp>
              <p:sp>
                <p:nvSpPr>
                  <p:cNvPr id="1339" name="Freeform 962"/>
                  <p:cNvSpPr>
                    <a:spLocks/>
                  </p:cNvSpPr>
                  <p:nvPr/>
                </p:nvSpPr>
                <p:spPr bwMode="auto">
                  <a:xfrm>
                    <a:off x="4740" y="4138"/>
                    <a:ext cx="9" cy="10"/>
                  </a:xfrm>
                  <a:custGeom>
                    <a:avLst/>
                    <a:gdLst>
                      <a:gd name="T0" fmla="*/ 9 w 9"/>
                      <a:gd name="T1" fmla="*/ 3 h 10"/>
                      <a:gd name="T2" fmla="*/ 6 w 9"/>
                      <a:gd name="T3" fmla="*/ 10 h 10"/>
                      <a:gd name="T4" fmla="*/ 0 w 9"/>
                      <a:gd name="T5" fmla="*/ 10 h 10"/>
                      <a:gd name="T6" fmla="*/ 3 w 9"/>
                      <a:gd name="T7" fmla="*/ 0 h 10"/>
                      <a:gd name="T8" fmla="*/ 9 w 9"/>
                      <a:gd name="T9" fmla="*/ 3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3"/>
                        </a:moveTo>
                        <a:lnTo>
                          <a:pt x="6" y="10"/>
                        </a:lnTo>
                        <a:lnTo>
                          <a:pt x="0" y="10"/>
                        </a:lnTo>
                        <a:lnTo>
                          <a:pt x="3" y="0"/>
                        </a:lnTo>
                        <a:lnTo>
                          <a:pt x="9" y="3"/>
                        </a:lnTo>
                        <a:close/>
                      </a:path>
                    </a:pathLst>
                  </a:custGeom>
                  <a:grpFill/>
                  <a:ln w="6350" cmpd="sng">
                    <a:solidFill>
                      <a:schemeClr val="bg1"/>
                    </a:solidFill>
                    <a:round/>
                    <a:headEnd/>
                    <a:tailEnd/>
                  </a:ln>
                </p:spPr>
                <p:txBody>
                  <a:bodyPr/>
                  <a:lstStyle/>
                  <a:p>
                    <a:endParaRPr lang="en-GB" dirty="0"/>
                  </a:p>
                </p:txBody>
              </p:sp>
            </p:grpSp>
            <p:sp>
              <p:nvSpPr>
                <p:cNvPr id="1287" name="Freeform 966"/>
                <p:cNvSpPr>
                  <a:spLocks/>
                </p:cNvSpPr>
                <p:nvPr/>
              </p:nvSpPr>
              <p:spPr bwMode="auto">
                <a:xfrm>
                  <a:off x="5991716" y="4379543"/>
                  <a:ext cx="31665" cy="38208"/>
                </a:xfrm>
                <a:custGeom>
                  <a:avLst/>
                  <a:gdLst>
                    <a:gd name="T0" fmla="*/ 27 w 30"/>
                    <a:gd name="T1" fmla="*/ 25 h 36"/>
                    <a:gd name="T2" fmla="*/ 21 w 30"/>
                    <a:gd name="T3" fmla="*/ 36 h 36"/>
                    <a:gd name="T4" fmla="*/ 16 w 30"/>
                    <a:gd name="T5" fmla="*/ 32 h 36"/>
                    <a:gd name="T6" fmla="*/ 2 w 30"/>
                    <a:gd name="T7" fmla="*/ 36 h 36"/>
                    <a:gd name="T8" fmla="*/ 0 w 30"/>
                    <a:gd name="T9" fmla="*/ 30 h 36"/>
                    <a:gd name="T10" fmla="*/ 7 w 30"/>
                    <a:gd name="T11" fmla="*/ 9 h 36"/>
                    <a:gd name="T12" fmla="*/ 23 w 30"/>
                    <a:gd name="T13" fmla="*/ 0 h 36"/>
                    <a:gd name="T14" fmla="*/ 28 w 30"/>
                    <a:gd name="T15" fmla="*/ 6 h 36"/>
                    <a:gd name="T16" fmla="*/ 30 w 30"/>
                    <a:gd name="T17" fmla="*/ 15 h 36"/>
                    <a:gd name="T18" fmla="*/ 13 w 30"/>
                    <a:gd name="T19" fmla="*/ 24 h 36"/>
                    <a:gd name="T20" fmla="*/ 27 w 30"/>
                    <a:gd name="T21" fmla="*/ 25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6">
                      <a:moveTo>
                        <a:pt x="27" y="25"/>
                      </a:moveTo>
                      <a:lnTo>
                        <a:pt x="21" y="36"/>
                      </a:lnTo>
                      <a:lnTo>
                        <a:pt x="16" y="32"/>
                      </a:lnTo>
                      <a:lnTo>
                        <a:pt x="2" y="36"/>
                      </a:lnTo>
                      <a:lnTo>
                        <a:pt x="0" y="30"/>
                      </a:lnTo>
                      <a:lnTo>
                        <a:pt x="7" y="9"/>
                      </a:lnTo>
                      <a:lnTo>
                        <a:pt x="23" y="0"/>
                      </a:lnTo>
                      <a:lnTo>
                        <a:pt x="28" y="6"/>
                      </a:lnTo>
                      <a:lnTo>
                        <a:pt x="30" y="15"/>
                      </a:lnTo>
                      <a:lnTo>
                        <a:pt x="13" y="24"/>
                      </a:lnTo>
                      <a:lnTo>
                        <a:pt x="27" y="25"/>
                      </a:lnTo>
                      <a:close/>
                    </a:path>
                  </a:pathLst>
                </a:custGeom>
                <a:grpFill/>
                <a:ln w="6350" cmpd="sng">
                  <a:solidFill>
                    <a:schemeClr val="bg1"/>
                  </a:solidFill>
                  <a:round/>
                  <a:headEnd/>
                  <a:tailEnd/>
                </a:ln>
              </p:spPr>
              <p:txBody>
                <a:bodyPr/>
                <a:lstStyle/>
                <a:p>
                  <a:endParaRPr lang="en-GB" dirty="0"/>
                </a:p>
              </p:txBody>
            </p:sp>
            <p:sp>
              <p:nvSpPr>
                <p:cNvPr id="1288" name="Freeform 967"/>
                <p:cNvSpPr>
                  <a:spLocks/>
                </p:cNvSpPr>
                <p:nvPr/>
              </p:nvSpPr>
              <p:spPr bwMode="auto">
                <a:xfrm>
                  <a:off x="5315146" y="4596054"/>
                  <a:ext cx="112938" cy="127359"/>
                </a:xfrm>
                <a:custGeom>
                  <a:avLst/>
                  <a:gdLst>
                    <a:gd name="T0" fmla="*/ 87 w 107"/>
                    <a:gd name="T1" fmla="*/ 2 h 120"/>
                    <a:gd name="T2" fmla="*/ 48 w 107"/>
                    <a:gd name="T3" fmla="*/ 0 h 120"/>
                    <a:gd name="T4" fmla="*/ 48 w 107"/>
                    <a:gd name="T5" fmla="*/ 22 h 120"/>
                    <a:gd name="T6" fmla="*/ 15 w 107"/>
                    <a:gd name="T7" fmla="*/ 24 h 120"/>
                    <a:gd name="T8" fmla="*/ 15 w 107"/>
                    <a:gd name="T9" fmla="*/ 29 h 120"/>
                    <a:gd name="T10" fmla="*/ 11 w 107"/>
                    <a:gd name="T11" fmla="*/ 33 h 120"/>
                    <a:gd name="T12" fmla="*/ 21 w 107"/>
                    <a:gd name="T13" fmla="*/ 41 h 120"/>
                    <a:gd name="T14" fmla="*/ 10 w 107"/>
                    <a:gd name="T15" fmla="*/ 38 h 120"/>
                    <a:gd name="T16" fmla="*/ 9 w 107"/>
                    <a:gd name="T17" fmla="*/ 52 h 120"/>
                    <a:gd name="T18" fmla="*/ 0 w 107"/>
                    <a:gd name="T19" fmla="*/ 58 h 120"/>
                    <a:gd name="T20" fmla="*/ 10 w 107"/>
                    <a:gd name="T21" fmla="*/ 80 h 120"/>
                    <a:gd name="T22" fmla="*/ 45 w 107"/>
                    <a:gd name="T23" fmla="*/ 120 h 120"/>
                    <a:gd name="T24" fmla="*/ 48 w 107"/>
                    <a:gd name="T25" fmla="*/ 112 h 120"/>
                    <a:gd name="T26" fmla="*/ 56 w 107"/>
                    <a:gd name="T27" fmla="*/ 110 h 120"/>
                    <a:gd name="T28" fmla="*/ 56 w 107"/>
                    <a:gd name="T29" fmla="*/ 92 h 120"/>
                    <a:gd name="T30" fmla="*/ 75 w 107"/>
                    <a:gd name="T31" fmla="*/ 78 h 120"/>
                    <a:gd name="T32" fmla="*/ 95 w 107"/>
                    <a:gd name="T33" fmla="*/ 90 h 120"/>
                    <a:gd name="T34" fmla="*/ 102 w 107"/>
                    <a:gd name="T35" fmla="*/ 87 h 120"/>
                    <a:gd name="T36" fmla="*/ 105 w 107"/>
                    <a:gd name="T37" fmla="*/ 59 h 120"/>
                    <a:gd name="T38" fmla="*/ 101 w 107"/>
                    <a:gd name="T39" fmla="*/ 38 h 120"/>
                    <a:gd name="T40" fmla="*/ 107 w 107"/>
                    <a:gd name="T41" fmla="*/ 27 h 120"/>
                    <a:gd name="T42" fmla="*/ 107 w 107"/>
                    <a:gd name="T43" fmla="*/ 20 h 120"/>
                    <a:gd name="T44" fmla="*/ 103 w 107"/>
                    <a:gd name="T45" fmla="*/ 15 h 120"/>
                    <a:gd name="T46" fmla="*/ 93 w 107"/>
                    <a:gd name="T47" fmla="*/ 13 h 120"/>
                    <a:gd name="T48" fmla="*/ 87 w 107"/>
                    <a:gd name="T49" fmla="*/ 22 h 120"/>
                    <a:gd name="T50" fmla="*/ 84 w 107"/>
                    <a:gd name="T51" fmla="*/ 20 h 120"/>
                    <a:gd name="T52" fmla="*/ 87 w 107"/>
                    <a:gd name="T53" fmla="*/ 2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7" h="120">
                      <a:moveTo>
                        <a:pt x="87" y="2"/>
                      </a:moveTo>
                      <a:lnTo>
                        <a:pt x="48" y="0"/>
                      </a:lnTo>
                      <a:lnTo>
                        <a:pt x="48" y="22"/>
                      </a:lnTo>
                      <a:lnTo>
                        <a:pt x="15" y="24"/>
                      </a:lnTo>
                      <a:lnTo>
                        <a:pt x="15" y="29"/>
                      </a:lnTo>
                      <a:lnTo>
                        <a:pt x="11" y="33"/>
                      </a:lnTo>
                      <a:lnTo>
                        <a:pt x="21" y="41"/>
                      </a:lnTo>
                      <a:lnTo>
                        <a:pt x="10" y="38"/>
                      </a:lnTo>
                      <a:lnTo>
                        <a:pt x="9" y="52"/>
                      </a:lnTo>
                      <a:lnTo>
                        <a:pt x="0" y="58"/>
                      </a:lnTo>
                      <a:lnTo>
                        <a:pt x="10" y="80"/>
                      </a:lnTo>
                      <a:lnTo>
                        <a:pt x="45" y="120"/>
                      </a:lnTo>
                      <a:lnTo>
                        <a:pt x="48" y="112"/>
                      </a:lnTo>
                      <a:lnTo>
                        <a:pt x="56" y="110"/>
                      </a:lnTo>
                      <a:lnTo>
                        <a:pt x="56" y="92"/>
                      </a:lnTo>
                      <a:lnTo>
                        <a:pt x="75" y="78"/>
                      </a:lnTo>
                      <a:lnTo>
                        <a:pt x="95" y="90"/>
                      </a:lnTo>
                      <a:lnTo>
                        <a:pt x="102" y="87"/>
                      </a:lnTo>
                      <a:lnTo>
                        <a:pt x="105" y="59"/>
                      </a:lnTo>
                      <a:lnTo>
                        <a:pt x="101" y="38"/>
                      </a:lnTo>
                      <a:lnTo>
                        <a:pt x="107" y="27"/>
                      </a:lnTo>
                      <a:lnTo>
                        <a:pt x="107" y="20"/>
                      </a:lnTo>
                      <a:lnTo>
                        <a:pt x="103" y="15"/>
                      </a:lnTo>
                      <a:lnTo>
                        <a:pt x="93" y="13"/>
                      </a:lnTo>
                      <a:lnTo>
                        <a:pt x="87" y="22"/>
                      </a:lnTo>
                      <a:lnTo>
                        <a:pt x="84" y="20"/>
                      </a:lnTo>
                      <a:lnTo>
                        <a:pt x="87" y="2"/>
                      </a:lnTo>
                      <a:close/>
                    </a:path>
                  </a:pathLst>
                </a:custGeom>
                <a:grpFill/>
                <a:ln w="6350" cmpd="sng">
                  <a:solidFill>
                    <a:schemeClr val="bg1"/>
                  </a:solidFill>
                  <a:round/>
                  <a:headEnd/>
                  <a:tailEnd/>
                </a:ln>
              </p:spPr>
              <p:txBody>
                <a:bodyPr/>
                <a:lstStyle/>
                <a:p>
                  <a:endParaRPr lang="en-GB" dirty="0"/>
                </a:p>
              </p:txBody>
            </p:sp>
            <p:sp>
              <p:nvSpPr>
                <p:cNvPr id="1289" name="Freeform 968"/>
                <p:cNvSpPr>
                  <a:spLocks/>
                </p:cNvSpPr>
                <p:nvPr/>
              </p:nvSpPr>
              <p:spPr bwMode="auto">
                <a:xfrm>
                  <a:off x="4792679" y="4355133"/>
                  <a:ext cx="62274" cy="16981"/>
                </a:xfrm>
                <a:custGeom>
                  <a:avLst/>
                  <a:gdLst>
                    <a:gd name="T0" fmla="*/ 5 w 59"/>
                    <a:gd name="T1" fmla="*/ 5 h 16"/>
                    <a:gd name="T2" fmla="*/ 0 w 59"/>
                    <a:gd name="T3" fmla="*/ 10 h 16"/>
                    <a:gd name="T4" fmla="*/ 1 w 59"/>
                    <a:gd name="T5" fmla="*/ 16 h 16"/>
                    <a:gd name="T6" fmla="*/ 18 w 59"/>
                    <a:gd name="T7" fmla="*/ 13 h 16"/>
                    <a:gd name="T8" fmla="*/ 33 w 59"/>
                    <a:gd name="T9" fmla="*/ 6 h 16"/>
                    <a:gd name="T10" fmla="*/ 52 w 59"/>
                    <a:gd name="T11" fmla="*/ 13 h 16"/>
                    <a:gd name="T12" fmla="*/ 59 w 59"/>
                    <a:gd name="T13" fmla="*/ 9 h 16"/>
                    <a:gd name="T14" fmla="*/ 59 w 59"/>
                    <a:gd name="T15" fmla="*/ 6 h 16"/>
                    <a:gd name="T16" fmla="*/ 48 w 59"/>
                    <a:gd name="T17" fmla="*/ 8 h 16"/>
                    <a:gd name="T18" fmla="*/ 34 w 59"/>
                    <a:gd name="T19" fmla="*/ 0 h 16"/>
                    <a:gd name="T20" fmla="*/ 24 w 59"/>
                    <a:gd name="T21" fmla="*/ 5 h 16"/>
                    <a:gd name="T22" fmla="*/ 5 w 59"/>
                    <a:gd name="T23" fmla="*/ 5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6">
                      <a:moveTo>
                        <a:pt x="5" y="5"/>
                      </a:moveTo>
                      <a:lnTo>
                        <a:pt x="0" y="10"/>
                      </a:lnTo>
                      <a:lnTo>
                        <a:pt x="1" y="16"/>
                      </a:lnTo>
                      <a:lnTo>
                        <a:pt x="18" y="13"/>
                      </a:lnTo>
                      <a:lnTo>
                        <a:pt x="33" y="6"/>
                      </a:lnTo>
                      <a:lnTo>
                        <a:pt x="52" y="13"/>
                      </a:lnTo>
                      <a:lnTo>
                        <a:pt x="59" y="9"/>
                      </a:lnTo>
                      <a:lnTo>
                        <a:pt x="59" y="6"/>
                      </a:lnTo>
                      <a:lnTo>
                        <a:pt x="48" y="8"/>
                      </a:lnTo>
                      <a:lnTo>
                        <a:pt x="34" y="0"/>
                      </a:lnTo>
                      <a:lnTo>
                        <a:pt x="24" y="5"/>
                      </a:lnTo>
                      <a:lnTo>
                        <a:pt x="5" y="5"/>
                      </a:lnTo>
                      <a:close/>
                    </a:path>
                  </a:pathLst>
                </a:custGeom>
                <a:grpFill/>
                <a:ln w="6350" cmpd="sng">
                  <a:solidFill>
                    <a:schemeClr val="bg1"/>
                  </a:solidFill>
                  <a:round/>
                  <a:headEnd/>
                  <a:tailEnd/>
                </a:ln>
              </p:spPr>
              <p:txBody>
                <a:bodyPr/>
                <a:lstStyle/>
                <a:p>
                  <a:endParaRPr lang="en-GB" dirty="0"/>
                </a:p>
              </p:txBody>
            </p:sp>
            <p:sp>
              <p:nvSpPr>
                <p:cNvPr id="1290" name="Freeform 969"/>
                <p:cNvSpPr>
                  <a:spLocks/>
                </p:cNvSpPr>
                <p:nvPr/>
              </p:nvSpPr>
              <p:spPr bwMode="auto">
                <a:xfrm>
                  <a:off x="5071328" y="4412445"/>
                  <a:ext cx="90772" cy="134788"/>
                </a:xfrm>
                <a:custGeom>
                  <a:avLst/>
                  <a:gdLst>
                    <a:gd name="T0" fmla="*/ 86 w 86"/>
                    <a:gd name="T1" fmla="*/ 99 h 127"/>
                    <a:gd name="T2" fmla="*/ 81 w 86"/>
                    <a:gd name="T3" fmla="*/ 106 h 127"/>
                    <a:gd name="T4" fmla="*/ 65 w 86"/>
                    <a:gd name="T5" fmla="*/ 107 h 127"/>
                    <a:gd name="T6" fmla="*/ 24 w 86"/>
                    <a:gd name="T7" fmla="*/ 127 h 127"/>
                    <a:gd name="T8" fmla="*/ 1 w 86"/>
                    <a:gd name="T9" fmla="*/ 118 h 127"/>
                    <a:gd name="T10" fmla="*/ 10 w 86"/>
                    <a:gd name="T11" fmla="*/ 117 h 127"/>
                    <a:gd name="T12" fmla="*/ 9 w 86"/>
                    <a:gd name="T13" fmla="*/ 107 h 127"/>
                    <a:gd name="T14" fmla="*/ 4 w 86"/>
                    <a:gd name="T15" fmla="*/ 104 h 127"/>
                    <a:gd name="T16" fmla="*/ 0 w 86"/>
                    <a:gd name="T17" fmla="*/ 88 h 127"/>
                    <a:gd name="T18" fmla="*/ 9 w 86"/>
                    <a:gd name="T19" fmla="*/ 62 h 127"/>
                    <a:gd name="T20" fmla="*/ 15 w 86"/>
                    <a:gd name="T21" fmla="*/ 57 h 127"/>
                    <a:gd name="T22" fmla="*/ 9 w 86"/>
                    <a:gd name="T23" fmla="*/ 39 h 127"/>
                    <a:gd name="T24" fmla="*/ 10 w 86"/>
                    <a:gd name="T25" fmla="*/ 32 h 127"/>
                    <a:gd name="T26" fmla="*/ 5 w 86"/>
                    <a:gd name="T27" fmla="*/ 9 h 127"/>
                    <a:gd name="T28" fmla="*/ 6 w 86"/>
                    <a:gd name="T29" fmla="*/ 3 h 127"/>
                    <a:gd name="T30" fmla="*/ 45 w 86"/>
                    <a:gd name="T31" fmla="*/ 4 h 127"/>
                    <a:gd name="T32" fmla="*/ 58 w 86"/>
                    <a:gd name="T33" fmla="*/ 0 h 127"/>
                    <a:gd name="T34" fmla="*/ 61 w 86"/>
                    <a:gd name="T35" fmla="*/ 3 h 127"/>
                    <a:gd name="T36" fmla="*/ 59 w 86"/>
                    <a:gd name="T37" fmla="*/ 10 h 127"/>
                    <a:gd name="T38" fmla="*/ 68 w 86"/>
                    <a:gd name="T39" fmla="*/ 19 h 127"/>
                    <a:gd name="T40" fmla="*/ 71 w 86"/>
                    <a:gd name="T41" fmla="*/ 35 h 127"/>
                    <a:gd name="T42" fmla="*/ 75 w 86"/>
                    <a:gd name="T43" fmla="*/ 84 h 127"/>
                    <a:gd name="T44" fmla="*/ 86 w 86"/>
                    <a:gd name="T45" fmla="*/ 99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27">
                      <a:moveTo>
                        <a:pt x="86" y="99"/>
                      </a:moveTo>
                      <a:lnTo>
                        <a:pt x="81" y="106"/>
                      </a:lnTo>
                      <a:lnTo>
                        <a:pt x="65" y="107"/>
                      </a:lnTo>
                      <a:lnTo>
                        <a:pt x="24" y="127"/>
                      </a:lnTo>
                      <a:lnTo>
                        <a:pt x="1" y="118"/>
                      </a:lnTo>
                      <a:lnTo>
                        <a:pt x="10" y="117"/>
                      </a:lnTo>
                      <a:lnTo>
                        <a:pt x="9" y="107"/>
                      </a:lnTo>
                      <a:lnTo>
                        <a:pt x="4" y="104"/>
                      </a:lnTo>
                      <a:lnTo>
                        <a:pt x="0" y="88"/>
                      </a:lnTo>
                      <a:lnTo>
                        <a:pt x="9" y="62"/>
                      </a:lnTo>
                      <a:lnTo>
                        <a:pt x="15" y="57"/>
                      </a:lnTo>
                      <a:lnTo>
                        <a:pt x="9" y="39"/>
                      </a:lnTo>
                      <a:lnTo>
                        <a:pt x="10" y="32"/>
                      </a:lnTo>
                      <a:lnTo>
                        <a:pt x="5" y="9"/>
                      </a:lnTo>
                      <a:lnTo>
                        <a:pt x="6" y="3"/>
                      </a:lnTo>
                      <a:lnTo>
                        <a:pt x="45" y="4"/>
                      </a:lnTo>
                      <a:lnTo>
                        <a:pt x="58" y="0"/>
                      </a:lnTo>
                      <a:lnTo>
                        <a:pt x="61" y="3"/>
                      </a:lnTo>
                      <a:lnTo>
                        <a:pt x="59" y="10"/>
                      </a:lnTo>
                      <a:lnTo>
                        <a:pt x="68" y="19"/>
                      </a:lnTo>
                      <a:lnTo>
                        <a:pt x="71" y="35"/>
                      </a:lnTo>
                      <a:lnTo>
                        <a:pt x="75" y="84"/>
                      </a:lnTo>
                      <a:lnTo>
                        <a:pt x="86" y="99"/>
                      </a:lnTo>
                      <a:close/>
                    </a:path>
                  </a:pathLst>
                </a:custGeom>
                <a:grpFill/>
                <a:ln w="6350" cmpd="sng">
                  <a:solidFill>
                    <a:schemeClr val="bg1"/>
                  </a:solidFill>
                  <a:round/>
                  <a:headEnd/>
                  <a:tailEnd/>
                </a:ln>
              </p:spPr>
              <p:txBody>
                <a:bodyPr/>
                <a:lstStyle/>
                <a:p>
                  <a:endParaRPr lang="en-GB" dirty="0"/>
                </a:p>
              </p:txBody>
            </p:sp>
            <p:sp>
              <p:nvSpPr>
                <p:cNvPr id="1291" name="Freeform 970"/>
                <p:cNvSpPr>
                  <a:spLocks/>
                </p:cNvSpPr>
                <p:nvPr/>
              </p:nvSpPr>
              <p:spPr bwMode="auto">
                <a:xfrm>
                  <a:off x="4827510" y="4379543"/>
                  <a:ext cx="151991" cy="114623"/>
                </a:xfrm>
                <a:custGeom>
                  <a:avLst/>
                  <a:gdLst>
                    <a:gd name="T0" fmla="*/ 0 w 144"/>
                    <a:gd name="T1" fmla="*/ 35 h 108"/>
                    <a:gd name="T2" fmla="*/ 3 w 144"/>
                    <a:gd name="T3" fmla="*/ 39 h 108"/>
                    <a:gd name="T4" fmla="*/ 7 w 144"/>
                    <a:gd name="T5" fmla="*/ 35 h 108"/>
                    <a:gd name="T6" fmla="*/ 15 w 144"/>
                    <a:gd name="T7" fmla="*/ 51 h 108"/>
                    <a:gd name="T8" fmla="*/ 24 w 144"/>
                    <a:gd name="T9" fmla="*/ 56 h 108"/>
                    <a:gd name="T10" fmla="*/ 36 w 144"/>
                    <a:gd name="T11" fmla="*/ 70 h 108"/>
                    <a:gd name="T12" fmla="*/ 40 w 144"/>
                    <a:gd name="T13" fmla="*/ 70 h 108"/>
                    <a:gd name="T14" fmla="*/ 52 w 144"/>
                    <a:gd name="T15" fmla="*/ 56 h 108"/>
                    <a:gd name="T16" fmla="*/ 75 w 144"/>
                    <a:gd name="T17" fmla="*/ 55 h 108"/>
                    <a:gd name="T18" fmla="*/ 89 w 144"/>
                    <a:gd name="T19" fmla="*/ 74 h 108"/>
                    <a:gd name="T20" fmla="*/ 85 w 144"/>
                    <a:gd name="T21" fmla="*/ 86 h 108"/>
                    <a:gd name="T22" fmla="*/ 93 w 144"/>
                    <a:gd name="T23" fmla="*/ 83 h 108"/>
                    <a:gd name="T24" fmla="*/ 93 w 144"/>
                    <a:gd name="T25" fmla="*/ 85 h 108"/>
                    <a:gd name="T26" fmla="*/ 104 w 144"/>
                    <a:gd name="T27" fmla="*/ 81 h 108"/>
                    <a:gd name="T28" fmla="*/ 108 w 144"/>
                    <a:gd name="T29" fmla="*/ 86 h 108"/>
                    <a:gd name="T30" fmla="*/ 111 w 144"/>
                    <a:gd name="T31" fmla="*/ 96 h 108"/>
                    <a:gd name="T32" fmla="*/ 108 w 144"/>
                    <a:gd name="T33" fmla="*/ 105 h 108"/>
                    <a:gd name="T34" fmla="*/ 118 w 144"/>
                    <a:gd name="T35" fmla="*/ 108 h 108"/>
                    <a:gd name="T36" fmla="*/ 124 w 144"/>
                    <a:gd name="T37" fmla="*/ 99 h 108"/>
                    <a:gd name="T38" fmla="*/ 128 w 144"/>
                    <a:gd name="T39" fmla="*/ 101 h 108"/>
                    <a:gd name="T40" fmla="*/ 134 w 144"/>
                    <a:gd name="T41" fmla="*/ 101 h 108"/>
                    <a:gd name="T42" fmla="*/ 138 w 144"/>
                    <a:gd name="T43" fmla="*/ 91 h 108"/>
                    <a:gd name="T44" fmla="*/ 133 w 144"/>
                    <a:gd name="T45" fmla="*/ 88 h 108"/>
                    <a:gd name="T46" fmla="*/ 133 w 144"/>
                    <a:gd name="T47" fmla="*/ 84 h 108"/>
                    <a:gd name="T48" fmla="*/ 144 w 144"/>
                    <a:gd name="T49" fmla="*/ 86 h 108"/>
                    <a:gd name="T50" fmla="*/ 142 w 144"/>
                    <a:gd name="T51" fmla="*/ 78 h 108"/>
                    <a:gd name="T52" fmla="*/ 139 w 144"/>
                    <a:gd name="T53" fmla="*/ 78 h 108"/>
                    <a:gd name="T54" fmla="*/ 143 w 144"/>
                    <a:gd name="T55" fmla="*/ 73 h 108"/>
                    <a:gd name="T56" fmla="*/ 141 w 144"/>
                    <a:gd name="T57" fmla="*/ 65 h 108"/>
                    <a:gd name="T58" fmla="*/ 135 w 144"/>
                    <a:gd name="T59" fmla="*/ 63 h 108"/>
                    <a:gd name="T60" fmla="*/ 134 w 144"/>
                    <a:gd name="T61" fmla="*/ 55 h 108"/>
                    <a:gd name="T62" fmla="*/ 138 w 144"/>
                    <a:gd name="T63" fmla="*/ 50 h 108"/>
                    <a:gd name="T64" fmla="*/ 132 w 144"/>
                    <a:gd name="T65" fmla="*/ 42 h 108"/>
                    <a:gd name="T66" fmla="*/ 132 w 144"/>
                    <a:gd name="T67" fmla="*/ 32 h 108"/>
                    <a:gd name="T68" fmla="*/ 124 w 144"/>
                    <a:gd name="T69" fmla="*/ 35 h 108"/>
                    <a:gd name="T70" fmla="*/ 131 w 144"/>
                    <a:gd name="T71" fmla="*/ 26 h 108"/>
                    <a:gd name="T72" fmla="*/ 122 w 144"/>
                    <a:gd name="T73" fmla="*/ 20 h 108"/>
                    <a:gd name="T74" fmla="*/ 117 w 144"/>
                    <a:gd name="T75" fmla="*/ 4 h 108"/>
                    <a:gd name="T76" fmla="*/ 112 w 144"/>
                    <a:gd name="T77" fmla="*/ 4 h 108"/>
                    <a:gd name="T78" fmla="*/ 104 w 144"/>
                    <a:gd name="T79" fmla="*/ 12 h 108"/>
                    <a:gd name="T80" fmla="*/ 93 w 144"/>
                    <a:gd name="T81" fmla="*/ 9 h 108"/>
                    <a:gd name="T82" fmla="*/ 88 w 144"/>
                    <a:gd name="T83" fmla="*/ 15 h 108"/>
                    <a:gd name="T84" fmla="*/ 82 w 144"/>
                    <a:gd name="T85" fmla="*/ 9 h 108"/>
                    <a:gd name="T86" fmla="*/ 73 w 144"/>
                    <a:gd name="T87" fmla="*/ 12 h 108"/>
                    <a:gd name="T88" fmla="*/ 74 w 144"/>
                    <a:gd name="T89" fmla="*/ 5 h 108"/>
                    <a:gd name="T90" fmla="*/ 54 w 144"/>
                    <a:gd name="T91" fmla="*/ 6 h 108"/>
                    <a:gd name="T92" fmla="*/ 27 w 144"/>
                    <a:gd name="T93" fmla="*/ 0 h 108"/>
                    <a:gd name="T94" fmla="*/ 29 w 144"/>
                    <a:gd name="T95" fmla="*/ 6 h 108"/>
                    <a:gd name="T96" fmla="*/ 24 w 144"/>
                    <a:gd name="T97" fmla="*/ 10 h 108"/>
                    <a:gd name="T98" fmla="*/ 27 w 144"/>
                    <a:gd name="T99" fmla="*/ 20 h 108"/>
                    <a:gd name="T100" fmla="*/ 10 w 144"/>
                    <a:gd name="T101" fmla="*/ 24 h 108"/>
                    <a:gd name="T102" fmla="*/ 0 w 144"/>
                    <a:gd name="T103" fmla="*/ 35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4" h="108">
                      <a:moveTo>
                        <a:pt x="0" y="35"/>
                      </a:moveTo>
                      <a:lnTo>
                        <a:pt x="3" y="39"/>
                      </a:lnTo>
                      <a:lnTo>
                        <a:pt x="7" y="35"/>
                      </a:lnTo>
                      <a:lnTo>
                        <a:pt x="15" y="51"/>
                      </a:lnTo>
                      <a:lnTo>
                        <a:pt x="24" y="56"/>
                      </a:lnTo>
                      <a:lnTo>
                        <a:pt x="36" y="70"/>
                      </a:lnTo>
                      <a:lnTo>
                        <a:pt x="40" y="70"/>
                      </a:lnTo>
                      <a:lnTo>
                        <a:pt x="52" y="56"/>
                      </a:lnTo>
                      <a:lnTo>
                        <a:pt x="75" y="55"/>
                      </a:lnTo>
                      <a:lnTo>
                        <a:pt x="89" y="74"/>
                      </a:lnTo>
                      <a:lnTo>
                        <a:pt x="85" y="86"/>
                      </a:lnTo>
                      <a:lnTo>
                        <a:pt x="93" y="83"/>
                      </a:lnTo>
                      <a:lnTo>
                        <a:pt x="93" y="85"/>
                      </a:lnTo>
                      <a:lnTo>
                        <a:pt x="104" y="81"/>
                      </a:lnTo>
                      <a:lnTo>
                        <a:pt x="108" y="86"/>
                      </a:lnTo>
                      <a:lnTo>
                        <a:pt x="111" y="96"/>
                      </a:lnTo>
                      <a:lnTo>
                        <a:pt x="108" y="105"/>
                      </a:lnTo>
                      <a:lnTo>
                        <a:pt x="118" y="108"/>
                      </a:lnTo>
                      <a:lnTo>
                        <a:pt x="124" y="99"/>
                      </a:lnTo>
                      <a:lnTo>
                        <a:pt x="128" y="101"/>
                      </a:lnTo>
                      <a:lnTo>
                        <a:pt x="134" y="101"/>
                      </a:lnTo>
                      <a:lnTo>
                        <a:pt x="138" y="91"/>
                      </a:lnTo>
                      <a:lnTo>
                        <a:pt x="133" y="88"/>
                      </a:lnTo>
                      <a:lnTo>
                        <a:pt x="133" y="84"/>
                      </a:lnTo>
                      <a:lnTo>
                        <a:pt x="144" y="86"/>
                      </a:lnTo>
                      <a:lnTo>
                        <a:pt x="142" y="78"/>
                      </a:lnTo>
                      <a:lnTo>
                        <a:pt x="139" y="78"/>
                      </a:lnTo>
                      <a:lnTo>
                        <a:pt x="143" y="73"/>
                      </a:lnTo>
                      <a:lnTo>
                        <a:pt x="141" y="65"/>
                      </a:lnTo>
                      <a:lnTo>
                        <a:pt x="135" y="63"/>
                      </a:lnTo>
                      <a:lnTo>
                        <a:pt x="134" y="55"/>
                      </a:lnTo>
                      <a:lnTo>
                        <a:pt x="138" y="50"/>
                      </a:lnTo>
                      <a:lnTo>
                        <a:pt x="132" y="42"/>
                      </a:lnTo>
                      <a:lnTo>
                        <a:pt x="132" y="32"/>
                      </a:lnTo>
                      <a:lnTo>
                        <a:pt x="124" y="35"/>
                      </a:lnTo>
                      <a:lnTo>
                        <a:pt x="131" y="26"/>
                      </a:lnTo>
                      <a:lnTo>
                        <a:pt x="122" y="20"/>
                      </a:lnTo>
                      <a:lnTo>
                        <a:pt x="117" y="4"/>
                      </a:lnTo>
                      <a:lnTo>
                        <a:pt x="112" y="4"/>
                      </a:lnTo>
                      <a:lnTo>
                        <a:pt x="104" y="12"/>
                      </a:lnTo>
                      <a:lnTo>
                        <a:pt x="93" y="9"/>
                      </a:lnTo>
                      <a:lnTo>
                        <a:pt x="88" y="15"/>
                      </a:lnTo>
                      <a:lnTo>
                        <a:pt x="82" y="9"/>
                      </a:lnTo>
                      <a:lnTo>
                        <a:pt x="73" y="12"/>
                      </a:lnTo>
                      <a:lnTo>
                        <a:pt x="74" y="5"/>
                      </a:lnTo>
                      <a:lnTo>
                        <a:pt x="54" y="6"/>
                      </a:lnTo>
                      <a:lnTo>
                        <a:pt x="27" y="0"/>
                      </a:lnTo>
                      <a:lnTo>
                        <a:pt x="29" y="6"/>
                      </a:lnTo>
                      <a:lnTo>
                        <a:pt x="24" y="10"/>
                      </a:lnTo>
                      <a:lnTo>
                        <a:pt x="27" y="20"/>
                      </a:lnTo>
                      <a:lnTo>
                        <a:pt x="10" y="24"/>
                      </a:lnTo>
                      <a:lnTo>
                        <a:pt x="0" y="35"/>
                      </a:lnTo>
                      <a:close/>
                    </a:path>
                  </a:pathLst>
                </a:custGeom>
                <a:grpFill/>
                <a:ln w="6350" cmpd="sng">
                  <a:solidFill>
                    <a:schemeClr val="bg1"/>
                  </a:solidFill>
                  <a:round/>
                  <a:headEnd/>
                  <a:tailEnd/>
                </a:ln>
              </p:spPr>
              <p:txBody>
                <a:bodyPr/>
                <a:lstStyle/>
                <a:p>
                  <a:endParaRPr lang="en-GB" dirty="0"/>
                </a:p>
              </p:txBody>
            </p:sp>
            <p:sp>
              <p:nvSpPr>
                <p:cNvPr id="1292" name="Freeform 971"/>
                <p:cNvSpPr>
                  <a:spLocks/>
                </p:cNvSpPr>
                <p:nvPr/>
              </p:nvSpPr>
              <p:spPr bwMode="auto">
                <a:xfrm>
                  <a:off x="4961557" y="4420936"/>
                  <a:ext cx="125603" cy="132665"/>
                </a:xfrm>
                <a:custGeom>
                  <a:avLst/>
                  <a:gdLst>
                    <a:gd name="T0" fmla="*/ 20 w 119"/>
                    <a:gd name="T1" fmla="*/ 124 h 125"/>
                    <a:gd name="T2" fmla="*/ 25 w 119"/>
                    <a:gd name="T3" fmla="*/ 125 h 125"/>
                    <a:gd name="T4" fmla="*/ 47 w 119"/>
                    <a:gd name="T5" fmla="*/ 115 h 125"/>
                    <a:gd name="T6" fmla="*/ 74 w 119"/>
                    <a:gd name="T7" fmla="*/ 109 h 125"/>
                    <a:gd name="T8" fmla="*/ 105 w 119"/>
                    <a:gd name="T9" fmla="*/ 110 h 125"/>
                    <a:gd name="T10" fmla="*/ 114 w 119"/>
                    <a:gd name="T11" fmla="*/ 109 h 125"/>
                    <a:gd name="T12" fmla="*/ 113 w 119"/>
                    <a:gd name="T13" fmla="*/ 99 h 125"/>
                    <a:gd name="T14" fmla="*/ 108 w 119"/>
                    <a:gd name="T15" fmla="*/ 96 h 125"/>
                    <a:gd name="T16" fmla="*/ 104 w 119"/>
                    <a:gd name="T17" fmla="*/ 80 h 125"/>
                    <a:gd name="T18" fmla="*/ 113 w 119"/>
                    <a:gd name="T19" fmla="*/ 54 h 125"/>
                    <a:gd name="T20" fmla="*/ 119 w 119"/>
                    <a:gd name="T21" fmla="*/ 49 h 125"/>
                    <a:gd name="T22" fmla="*/ 113 w 119"/>
                    <a:gd name="T23" fmla="*/ 31 h 125"/>
                    <a:gd name="T24" fmla="*/ 114 w 119"/>
                    <a:gd name="T25" fmla="*/ 24 h 125"/>
                    <a:gd name="T26" fmla="*/ 110 w 119"/>
                    <a:gd name="T27" fmla="*/ 24 h 125"/>
                    <a:gd name="T28" fmla="*/ 104 w 119"/>
                    <a:gd name="T29" fmla="*/ 16 h 125"/>
                    <a:gd name="T30" fmla="*/ 95 w 119"/>
                    <a:gd name="T31" fmla="*/ 15 h 125"/>
                    <a:gd name="T32" fmla="*/ 80 w 119"/>
                    <a:gd name="T33" fmla="*/ 21 h 125"/>
                    <a:gd name="T34" fmla="*/ 75 w 119"/>
                    <a:gd name="T35" fmla="*/ 20 h 125"/>
                    <a:gd name="T36" fmla="*/ 65 w 119"/>
                    <a:gd name="T37" fmla="*/ 8 h 125"/>
                    <a:gd name="T38" fmla="*/ 54 w 119"/>
                    <a:gd name="T39" fmla="*/ 6 h 125"/>
                    <a:gd name="T40" fmla="*/ 45 w 119"/>
                    <a:gd name="T41" fmla="*/ 10 h 125"/>
                    <a:gd name="T42" fmla="*/ 44 w 119"/>
                    <a:gd name="T43" fmla="*/ 0 h 125"/>
                    <a:gd name="T44" fmla="*/ 36 w 119"/>
                    <a:gd name="T45" fmla="*/ 2 h 125"/>
                    <a:gd name="T46" fmla="*/ 35 w 119"/>
                    <a:gd name="T47" fmla="*/ 7 h 125"/>
                    <a:gd name="T48" fmla="*/ 29 w 119"/>
                    <a:gd name="T49" fmla="*/ 11 h 125"/>
                    <a:gd name="T50" fmla="*/ 20 w 119"/>
                    <a:gd name="T51" fmla="*/ 5 h 125"/>
                    <a:gd name="T52" fmla="*/ 11 w 119"/>
                    <a:gd name="T53" fmla="*/ 11 h 125"/>
                    <a:gd name="T54" fmla="*/ 7 w 119"/>
                    <a:gd name="T55" fmla="*/ 16 h 125"/>
                    <a:gd name="T56" fmla="*/ 8 w 119"/>
                    <a:gd name="T57" fmla="*/ 24 h 125"/>
                    <a:gd name="T58" fmla="*/ 14 w 119"/>
                    <a:gd name="T59" fmla="*/ 26 h 125"/>
                    <a:gd name="T60" fmla="*/ 16 w 119"/>
                    <a:gd name="T61" fmla="*/ 34 h 125"/>
                    <a:gd name="T62" fmla="*/ 12 w 119"/>
                    <a:gd name="T63" fmla="*/ 39 h 125"/>
                    <a:gd name="T64" fmla="*/ 15 w 119"/>
                    <a:gd name="T65" fmla="*/ 39 h 125"/>
                    <a:gd name="T66" fmla="*/ 17 w 119"/>
                    <a:gd name="T67" fmla="*/ 47 h 125"/>
                    <a:gd name="T68" fmla="*/ 6 w 119"/>
                    <a:gd name="T69" fmla="*/ 45 h 125"/>
                    <a:gd name="T70" fmla="*/ 6 w 119"/>
                    <a:gd name="T71" fmla="*/ 49 h 125"/>
                    <a:gd name="T72" fmla="*/ 11 w 119"/>
                    <a:gd name="T73" fmla="*/ 52 h 125"/>
                    <a:gd name="T74" fmla="*/ 7 w 119"/>
                    <a:gd name="T75" fmla="*/ 62 h 125"/>
                    <a:gd name="T76" fmla="*/ 1 w 119"/>
                    <a:gd name="T77" fmla="*/ 62 h 125"/>
                    <a:gd name="T78" fmla="*/ 6 w 119"/>
                    <a:gd name="T79" fmla="*/ 71 h 125"/>
                    <a:gd name="T80" fmla="*/ 0 w 119"/>
                    <a:gd name="T81" fmla="*/ 83 h 125"/>
                    <a:gd name="T82" fmla="*/ 12 w 119"/>
                    <a:gd name="T83" fmla="*/ 86 h 125"/>
                    <a:gd name="T84" fmla="*/ 16 w 119"/>
                    <a:gd name="T85" fmla="*/ 94 h 125"/>
                    <a:gd name="T86" fmla="*/ 22 w 119"/>
                    <a:gd name="T87" fmla="*/ 95 h 125"/>
                    <a:gd name="T88" fmla="*/ 20 w 119"/>
                    <a:gd name="T89" fmla="*/ 124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9" h="125">
                      <a:moveTo>
                        <a:pt x="20" y="124"/>
                      </a:moveTo>
                      <a:lnTo>
                        <a:pt x="25" y="125"/>
                      </a:lnTo>
                      <a:lnTo>
                        <a:pt x="47" y="115"/>
                      </a:lnTo>
                      <a:lnTo>
                        <a:pt x="74" y="109"/>
                      </a:lnTo>
                      <a:lnTo>
                        <a:pt x="105" y="110"/>
                      </a:lnTo>
                      <a:lnTo>
                        <a:pt x="114" y="109"/>
                      </a:lnTo>
                      <a:lnTo>
                        <a:pt x="113" y="99"/>
                      </a:lnTo>
                      <a:lnTo>
                        <a:pt x="108" y="96"/>
                      </a:lnTo>
                      <a:lnTo>
                        <a:pt x="104" y="80"/>
                      </a:lnTo>
                      <a:lnTo>
                        <a:pt x="113" y="54"/>
                      </a:lnTo>
                      <a:lnTo>
                        <a:pt x="119" y="49"/>
                      </a:lnTo>
                      <a:lnTo>
                        <a:pt x="113" y="31"/>
                      </a:lnTo>
                      <a:lnTo>
                        <a:pt x="114" y="24"/>
                      </a:lnTo>
                      <a:lnTo>
                        <a:pt x="110" y="24"/>
                      </a:lnTo>
                      <a:lnTo>
                        <a:pt x="104" y="16"/>
                      </a:lnTo>
                      <a:lnTo>
                        <a:pt x="95" y="15"/>
                      </a:lnTo>
                      <a:lnTo>
                        <a:pt x="80" y="21"/>
                      </a:lnTo>
                      <a:lnTo>
                        <a:pt x="75" y="20"/>
                      </a:lnTo>
                      <a:lnTo>
                        <a:pt x="65" y="8"/>
                      </a:lnTo>
                      <a:lnTo>
                        <a:pt x="54" y="6"/>
                      </a:lnTo>
                      <a:lnTo>
                        <a:pt x="45" y="10"/>
                      </a:lnTo>
                      <a:lnTo>
                        <a:pt x="44" y="0"/>
                      </a:lnTo>
                      <a:lnTo>
                        <a:pt x="36" y="2"/>
                      </a:lnTo>
                      <a:lnTo>
                        <a:pt x="35" y="7"/>
                      </a:lnTo>
                      <a:lnTo>
                        <a:pt x="29" y="11"/>
                      </a:lnTo>
                      <a:lnTo>
                        <a:pt x="20" y="5"/>
                      </a:lnTo>
                      <a:lnTo>
                        <a:pt x="11" y="11"/>
                      </a:lnTo>
                      <a:lnTo>
                        <a:pt x="7" y="16"/>
                      </a:lnTo>
                      <a:lnTo>
                        <a:pt x="8" y="24"/>
                      </a:lnTo>
                      <a:lnTo>
                        <a:pt x="14" y="26"/>
                      </a:lnTo>
                      <a:lnTo>
                        <a:pt x="16" y="34"/>
                      </a:lnTo>
                      <a:lnTo>
                        <a:pt x="12" y="39"/>
                      </a:lnTo>
                      <a:lnTo>
                        <a:pt x="15" y="39"/>
                      </a:lnTo>
                      <a:lnTo>
                        <a:pt x="17" y="47"/>
                      </a:lnTo>
                      <a:lnTo>
                        <a:pt x="6" y="45"/>
                      </a:lnTo>
                      <a:lnTo>
                        <a:pt x="6" y="49"/>
                      </a:lnTo>
                      <a:lnTo>
                        <a:pt x="11" y="52"/>
                      </a:lnTo>
                      <a:lnTo>
                        <a:pt x="7" y="62"/>
                      </a:lnTo>
                      <a:lnTo>
                        <a:pt x="1" y="62"/>
                      </a:lnTo>
                      <a:lnTo>
                        <a:pt x="6" y="71"/>
                      </a:lnTo>
                      <a:lnTo>
                        <a:pt x="0" y="83"/>
                      </a:lnTo>
                      <a:lnTo>
                        <a:pt x="12" y="86"/>
                      </a:lnTo>
                      <a:lnTo>
                        <a:pt x="16" y="94"/>
                      </a:lnTo>
                      <a:lnTo>
                        <a:pt x="22" y="95"/>
                      </a:lnTo>
                      <a:lnTo>
                        <a:pt x="20" y="124"/>
                      </a:lnTo>
                      <a:close/>
                    </a:path>
                  </a:pathLst>
                </a:custGeom>
                <a:grpFill/>
                <a:ln w="6350" cmpd="sng">
                  <a:solidFill>
                    <a:schemeClr val="bg1"/>
                  </a:solidFill>
                  <a:round/>
                  <a:headEnd/>
                  <a:tailEnd/>
                </a:ln>
              </p:spPr>
              <p:txBody>
                <a:bodyPr/>
                <a:lstStyle/>
                <a:p>
                  <a:endParaRPr lang="en-GB" dirty="0"/>
                </a:p>
              </p:txBody>
            </p:sp>
            <p:sp>
              <p:nvSpPr>
                <p:cNvPr id="1293" name="Freeform 972"/>
                <p:cNvSpPr>
                  <a:spLocks/>
                </p:cNvSpPr>
                <p:nvPr/>
              </p:nvSpPr>
              <p:spPr bwMode="auto">
                <a:xfrm>
                  <a:off x="5689846" y="5250891"/>
                  <a:ext cx="46442" cy="46698"/>
                </a:xfrm>
                <a:custGeom>
                  <a:avLst/>
                  <a:gdLst>
                    <a:gd name="T0" fmla="*/ 44 w 44"/>
                    <a:gd name="T1" fmla="*/ 17 h 44"/>
                    <a:gd name="T2" fmla="*/ 37 w 44"/>
                    <a:gd name="T3" fmla="*/ 33 h 44"/>
                    <a:gd name="T4" fmla="*/ 19 w 44"/>
                    <a:gd name="T5" fmla="*/ 44 h 44"/>
                    <a:gd name="T6" fmla="*/ 8 w 44"/>
                    <a:gd name="T7" fmla="*/ 39 h 44"/>
                    <a:gd name="T8" fmla="*/ 0 w 44"/>
                    <a:gd name="T9" fmla="*/ 24 h 44"/>
                    <a:gd name="T10" fmla="*/ 9 w 44"/>
                    <a:gd name="T11" fmla="*/ 8 h 44"/>
                    <a:gd name="T12" fmla="*/ 24 w 44"/>
                    <a:gd name="T13" fmla="*/ 0 h 44"/>
                    <a:gd name="T14" fmla="*/ 34 w 44"/>
                    <a:gd name="T15" fmla="*/ 1 h 44"/>
                    <a:gd name="T16" fmla="*/ 44 w 44"/>
                    <a:gd name="T17" fmla="*/ 1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4">
                      <a:moveTo>
                        <a:pt x="44" y="17"/>
                      </a:moveTo>
                      <a:lnTo>
                        <a:pt x="37" y="33"/>
                      </a:lnTo>
                      <a:lnTo>
                        <a:pt x="19" y="44"/>
                      </a:lnTo>
                      <a:lnTo>
                        <a:pt x="8" y="39"/>
                      </a:lnTo>
                      <a:lnTo>
                        <a:pt x="0" y="24"/>
                      </a:lnTo>
                      <a:lnTo>
                        <a:pt x="9" y="8"/>
                      </a:lnTo>
                      <a:lnTo>
                        <a:pt x="24" y="0"/>
                      </a:lnTo>
                      <a:lnTo>
                        <a:pt x="34" y="1"/>
                      </a:lnTo>
                      <a:lnTo>
                        <a:pt x="44" y="17"/>
                      </a:lnTo>
                      <a:close/>
                    </a:path>
                  </a:pathLst>
                </a:custGeom>
                <a:grpFill/>
                <a:ln w="6350" cmpd="sng">
                  <a:solidFill>
                    <a:schemeClr val="bg1"/>
                  </a:solidFill>
                  <a:round/>
                  <a:headEnd/>
                  <a:tailEnd/>
                </a:ln>
              </p:spPr>
              <p:txBody>
                <a:bodyPr/>
                <a:lstStyle/>
                <a:p>
                  <a:endParaRPr lang="en-GB" dirty="0"/>
                </a:p>
              </p:txBody>
            </p:sp>
            <p:sp>
              <p:nvSpPr>
                <p:cNvPr id="1294" name="Freeform 973"/>
                <p:cNvSpPr>
                  <a:spLocks/>
                </p:cNvSpPr>
                <p:nvPr/>
              </p:nvSpPr>
              <p:spPr bwMode="auto">
                <a:xfrm>
                  <a:off x="4901394" y="4465511"/>
                  <a:ext cx="83384" cy="87028"/>
                </a:xfrm>
                <a:custGeom>
                  <a:avLst/>
                  <a:gdLst>
                    <a:gd name="T0" fmla="*/ 0 w 79"/>
                    <a:gd name="T1" fmla="*/ 32 h 82"/>
                    <a:gd name="T2" fmla="*/ 42 w 79"/>
                    <a:gd name="T3" fmla="*/ 67 h 82"/>
                    <a:gd name="T4" fmla="*/ 77 w 79"/>
                    <a:gd name="T5" fmla="*/ 82 h 82"/>
                    <a:gd name="T6" fmla="*/ 79 w 79"/>
                    <a:gd name="T7" fmla="*/ 53 h 82"/>
                    <a:gd name="T8" fmla="*/ 73 w 79"/>
                    <a:gd name="T9" fmla="*/ 52 h 82"/>
                    <a:gd name="T10" fmla="*/ 69 w 79"/>
                    <a:gd name="T11" fmla="*/ 44 h 82"/>
                    <a:gd name="T12" fmla="*/ 57 w 79"/>
                    <a:gd name="T13" fmla="*/ 41 h 82"/>
                    <a:gd name="T14" fmla="*/ 63 w 79"/>
                    <a:gd name="T15" fmla="*/ 29 h 82"/>
                    <a:gd name="T16" fmla="*/ 58 w 79"/>
                    <a:gd name="T17" fmla="*/ 20 h 82"/>
                    <a:gd name="T18" fmla="*/ 54 w 79"/>
                    <a:gd name="T19" fmla="*/ 18 h 82"/>
                    <a:gd name="T20" fmla="*/ 48 w 79"/>
                    <a:gd name="T21" fmla="*/ 27 h 82"/>
                    <a:gd name="T22" fmla="*/ 38 w 79"/>
                    <a:gd name="T23" fmla="*/ 24 h 82"/>
                    <a:gd name="T24" fmla="*/ 41 w 79"/>
                    <a:gd name="T25" fmla="*/ 15 h 82"/>
                    <a:gd name="T26" fmla="*/ 38 w 79"/>
                    <a:gd name="T27" fmla="*/ 5 h 82"/>
                    <a:gd name="T28" fmla="*/ 34 w 79"/>
                    <a:gd name="T29" fmla="*/ 0 h 82"/>
                    <a:gd name="T30" fmla="*/ 23 w 79"/>
                    <a:gd name="T31" fmla="*/ 4 h 82"/>
                    <a:gd name="T32" fmla="*/ 23 w 79"/>
                    <a:gd name="T33" fmla="*/ 8 h 82"/>
                    <a:gd name="T34" fmla="*/ 18 w 79"/>
                    <a:gd name="T35" fmla="*/ 10 h 82"/>
                    <a:gd name="T36" fmla="*/ 18 w 79"/>
                    <a:gd name="T37" fmla="*/ 17 h 82"/>
                    <a:gd name="T38" fmla="*/ 0 w 79"/>
                    <a:gd name="T39" fmla="*/ 32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9" h="82">
                      <a:moveTo>
                        <a:pt x="0" y="32"/>
                      </a:moveTo>
                      <a:lnTo>
                        <a:pt x="42" y="67"/>
                      </a:lnTo>
                      <a:lnTo>
                        <a:pt x="77" y="82"/>
                      </a:lnTo>
                      <a:lnTo>
                        <a:pt x="79" y="53"/>
                      </a:lnTo>
                      <a:lnTo>
                        <a:pt x="73" y="52"/>
                      </a:lnTo>
                      <a:lnTo>
                        <a:pt x="69" y="44"/>
                      </a:lnTo>
                      <a:lnTo>
                        <a:pt x="57" y="41"/>
                      </a:lnTo>
                      <a:lnTo>
                        <a:pt x="63" y="29"/>
                      </a:lnTo>
                      <a:lnTo>
                        <a:pt x="58" y="20"/>
                      </a:lnTo>
                      <a:lnTo>
                        <a:pt x="54" y="18"/>
                      </a:lnTo>
                      <a:lnTo>
                        <a:pt x="48" y="27"/>
                      </a:lnTo>
                      <a:lnTo>
                        <a:pt x="38" y="24"/>
                      </a:lnTo>
                      <a:lnTo>
                        <a:pt x="41" y="15"/>
                      </a:lnTo>
                      <a:lnTo>
                        <a:pt x="38" y="5"/>
                      </a:lnTo>
                      <a:lnTo>
                        <a:pt x="34" y="0"/>
                      </a:lnTo>
                      <a:lnTo>
                        <a:pt x="23" y="4"/>
                      </a:lnTo>
                      <a:lnTo>
                        <a:pt x="23" y="8"/>
                      </a:lnTo>
                      <a:lnTo>
                        <a:pt x="18" y="10"/>
                      </a:lnTo>
                      <a:lnTo>
                        <a:pt x="18" y="17"/>
                      </a:lnTo>
                      <a:lnTo>
                        <a:pt x="0" y="32"/>
                      </a:lnTo>
                      <a:close/>
                    </a:path>
                  </a:pathLst>
                </a:custGeom>
                <a:grpFill/>
                <a:ln w="6350" cmpd="sng">
                  <a:solidFill>
                    <a:schemeClr val="bg1"/>
                  </a:solidFill>
                  <a:round/>
                  <a:headEnd/>
                  <a:tailEnd/>
                </a:ln>
              </p:spPr>
              <p:txBody>
                <a:bodyPr/>
                <a:lstStyle/>
                <a:p>
                  <a:endParaRPr lang="en-GB" dirty="0"/>
                </a:p>
              </p:txBody>
            </p:sp>
            <p:sp>
              <p:nvSpPr>
                <p:cNvPr id="1295" name="Freeform 974"/>
                <p:cNvSpPr>
                  <a:spLocks/>
                </p:cNvSpPr>
                <p:nvPr/>
              </p:nvSpPr>
              <p:spPr bwMode="auto">
                <a:xfrm>
                  <a:off x="5322535" y="3921052"/>
                  <a:ext cx="325092" cy="314152"/>
                </a:xfrm>
                <a:custGeom>
                  <a:avLst/>
                  <a:gdLst>
                    <a:gd name="T0" fmla="*/ 308 w 308"/>
                    <a:gd name="T1" fmla="*/ 36 h 296"/>
                    <a:gd name="T2" fmla="*/ 302 w 308"/>
                    <a:gd name="T3" fmla="*/ 41 h 296"/>
                    <a:gd name="T4" fmla="*/ 303 w 308"/>
                    <a:gd name="T5" fmla="*/ 65 h 296"/>
                    <a:gd name="T6" fmla="*/ 298 w 308"/>
                    <a:gd name="T7" fmla="*/ 71 h 296"/>
                    <a:gd name="T8" fmla="*/ 302 w 308"/>
                    <a:gd name="T9" fmla="*/ 89 h 296"/>
                    <a:gd name="T10" fmla="*/ 307 w 308"/>
                    <a:gd name="T11" fmla="*/ 94 h 296"/>
                    <a:gd name="T12" fmla="*/ 308 w 308"/>
                    <a:gd name="T13" fmla="*/ 245 h 296"/>
                    <a:gd name="T14" fmla="*/ 308 w 308"/>
                    <a:gd name="T15" fmla="*/ 284 h 296"/>
                    <a:gd name="T16" fmla="*/ 289 w 308"/>
                    <a:gd name="T17" fmla="*/ 285 h 296"/>
                    <a:gd name="T18" fmla="*/ 289 w 308"/>
                    <a:gd name="T19" fmla="*/ 296 h 296"/>
                    <a:gd name="T20" fmla="*/ 134 w 308"/>
                    <a:gd name="T21" fmla="*/ 216 h 296"/>
                    <a:gd name="T22" fmla="*/ 115 w 308"/>
                    <a:gd name="T23" fmla="*/ 222 h 296"/>
                    <a:gd name="T24" fmla="*/ 108 w 308"/>
                    <a:gd name="T25" fmla="*/ 225 h 296"/>
                    <a:gd name="T26" fmla="*/ 92 w 308"/>
                    <a:gd name="T27" fmla="*/ 213 h 296"/>
                    <a:gd name="T28" fmla="*/ 51 w 308"/>
                    <a:gd name="T29" fmla="*/ 213 h 296"/>
                    <a:gd name="T30" fmla="*/ 42 w 308"/>
                    <a:gd name="T31" fmla="*/ 196 h 296"/>
                    <a:gd name="T32" fmla="*/ 21 w 308"/>
                    <a:gd name="T33" fmla="*/ 190 h 296"/>
                    <a:gd name="T34" fmla="*/ 17 w 308"/>
                    <a:gd name="T35" fmla="*/ 186 h 296"/>
                    <a:gd name="T36" fmla="*/ 14 w 308"/>
                    <a:gd name="T37" fmla="*/ 174 h 296"/>
                    <a:gd name="T38" fmla="*/ 3 w 308"/>
                    <a:gd name="T39" fmla="*/ 156 h 296"/>
                    <a:gd name="T40" fmla="*/ 10 w 308"/>
                    <a:gd name="T41" fmla="*/ 150 h 296"/>
                    <a:gd name="T42" fmla="*/ 12 w 308"/>
                    <a:gd name="T43" fmla="*/ 121 h 296"/>
                    <a:gd name="T44" fmla="*/ 9 w 308"/>
                    <a:gd name="T45" fmla="*/ 88 h 296"/>
                    <a:gd name="T46" fmla="*/ 0 w 308"/>
                    <a:gd name="T47" fmla="*/ 75 h 296"/>
                    <a:gd name="T48" fmla="*/ 6 w 308"/>
                    <a:gd name="T49" fmla="*/ 65 h 296"/>
                    <a:gd name="T50" fmla="*/ 18 w 308"/>
                    <a:gd name="T51" fmla="*/ 55 h 296"/>
                    <a:gd name="T52" fmla="*/ 18 w 308"/>
                    <a:gd name="T53" fmla="*/ 36 h 296"/>
                    <a:gd name="T54" fmla="*/ 41 w 308"/>
                    <a:gd name="T55" fmla="*/ 19 h 296"/>
                    <a:gd name="T56" fmla="*/ 42 w 308"/>
                    <a:gd name="T57" fmla="*/ 0 h 296"/>
                    <a:gd name="T58" fmla="*/ 61 w 308"/>
                    <a:gd name="T59" fmla="*/ 9 h 296"/>
                    <a:gd name="T60" fmla="*/ 88 w 308"/>
                    <a:gd name="T61" fmla="*/ 9 h 296"/>
                    <a:gd name="T62" fmla="*/ 115 w 308"/>
                    <a:gd name="T63" fmla="*/ 20 h 296"/>
                    <a:gd name="T64" fmla="*/ 127 w 308"/>
                    <a:gd name="T65" fmla="*/ 41 h 296"/>
                    <a:gd name="T66" fmla="*/ 163 w 308"/>
                    <a:gd name="T67" fmla="*/ 50 h 296"/>
                    <a:gd name="T68" fmla="*/ 186 w 308"/>
                    <a:gd name="T69" fmla="*/ 65 h 296"/>
                    <a:gd name="T70" fmla="*/ 205 w 308"/>
                    <a:gd name="T71" fmla="*/ 57 h 296"/>
                    <a:gd name="T72" fmla="*/ 210 w 308"/>
                    <a:gd name="T73" fmla="*/ 47 h 296"/>
                    <a:gd name="T74" fmla="*/ 206 w 308"/>
                    <a:gd name="T75" fmla="*/ 36 h 296"/>
                    <a:gd name="T76" fmla="*/ 208 w 308"/>
                    <a:gd name="T77" fmla="*/ 26 h 296"/>
                    <a:gd name="T78" fmla="*/ 228 w 308"/>
                    <a:gd name="T79" fmla="*/ 9 h 296"/>
                    <a:gd name="T80" fmla="*/ 248 w 308"/>
                    <a:gd name="T81" fmla="*/ 6 h 296"/>
                    <a:gd name="T82" fmla="*/ 264 w 308"/>
                    <a:gd name="T83" fmla="*/ 11 h 296"/>
                    <a:gd name="T84" fmla="*/ 271 w 308"/>
                    <a:gd name="T85" fmla="*/ 22 h 296"/>
                    <a:gd name="T86" fmla="*/ 303 w 308"/>
                    <a:gd name="T87" fmla="*/ 29 h 296"/>
                    <a:gd name="T88" fmla="*/ 308 w 308"/>
                    <a:gd name="T89" fmla="*/ 36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8" h="296">
                      <a:moveTo>
                        <a:pt x="308" y="36"/>
                      </a:moveTo>
                      <a:lnTo>
                        <a:pt x="302" y="41"/>
                      </a:lnTo>
                      <a:lnTo>
                        <a:pt x="303" y="65"/>
                      </a:lnTo>
                      <a:lnTo>
                        <a:pt x="298" y="71"/>
                      </a:lnTo>
                      <a:lnTo>
                        <a:pt x="302" y="89"/>
                      </a:lnTo>
                      <a:lnTo>
                        <a:pt x="307" y="94"/>
                      </a:lnTo>
                      <a:lnTo>
                        <a:pt x="308" y="245"/>
                      </a:lnTo>
                      <a:lnTo>
                        <a:pt x="308" y="284"/>
                      </a:lnTo>
                      <a:lnTo>
                        <a:pt x="289" y="285"/>
                      </a:lnTo>
                      <a:lnTo>
                        <a:pt x="289" y="296"/>
                      </a:lnTo>
                      <a:lnTo>
                        <a:pt x="134" y="216"/>
                      </a:lnTo>
                      <a:lnTo>
                        <a:pt x="115" y="222"/>
                      </a:lnTo>
                      <a:lnTo>
                        <a:pt x="108" y="225"/>
                      </a:lnTo>
                      <a:lnTo>
                        <a:pt x="92" y="213"/>
                      </a:lnTo>
                      <a:lnTo>
                        <a:pt x="51" y="213"/>
                      </a:lnTo>
                      <a:lnTo>
                        <a:pt x="42" y="196"/>
                      </a:lnTo>
                      <a:lnTo>
                        <a:pt x="21" y="190"/>
                      </a:lnTo>
                      <a:lnTo>
                        <a:pt x="17" y="186"/>
                      </a:lnTo>
                      <a:lnTo>
                        <a:pt x="14" y="174"/>
                      </a:lnTo>
                      <a:lnTo>
                        <a:pt x="3" y="156"/>
                      </a:lnTo>
                      <a:lnTo>
                        <a:pt x="10" y="150"/>
                      </a:lnTo>
                      <a:lnTo>
                        <a:pt x="12" y="121"/>
                      </a:lnTo>
                      <a:lnTo>
                        <a:pt x="9" y="88"/>
                      </a:lnTo>
                      <a:lnTo>
                        <a:pt x="0" y="75"/>
                      </a:lnTo>
                      <a:lnTo>
                        <a:pt x="6" y="65"/>
                      </a:lnTo>
                      <a:lnTo>
                        <a:pt x="18" y="55"/>
                      </a:lnTo>
                      <a:lnTo>
                        <a:pt x="18" y="36"/>
                      </a:lnTo>
                      <a:lnTo>
                        <a:pt x="41" y="19"/>
                      </a:lnTo>
                      <a:lnTo>
                        <a:pt x="42" y="0"/>
                      </a:lnTo>
                      <a:lnTo>
                        <a:pt x="61" y="9"/>
                      </a:lnTo>
                      <a:lnTo>
                        <a:pt x="88" y="9"/>
                      </a:lnTo>
                      <a:lnTo>
                        <a:pt x="115" y="20"/>
                      </a:lnTo>
                      <a:lnTo>
                        <a:pt x="127" y="41"/>
                      </a:lnTo>
                      <a:lnTo>
                        <a:pt x="163" y="50"/>
                      </a:lnTo>
                      <a:lnTo>
                        <a:pt x="186" y="65"/>
                      </a:lnTo>
                      <a:lnTo>
                        <a:pt x="205" y="57"/>
                      </a:lnTo>
                      <a:lnTo>
                        <a:pt x="210" y="47"/>
                      </a:lnTo>
                      <a:lnTo>
                        <a:pt x="206" y="36"/>
                      </a:lnTo>
                      <a:lnTo>
                        <a:pt x="208" y="26"/>
                      </a:lnTo>
                      <a:lnTo>
                        <a:pt x="228" y="9"/>
                      </a:lnTo>
                      <a:lnTo>
                        <a:pt x="248" y="6"/>
                      </a:lnTo>
                      <a:lnTo>
                        <a:pt x="264" y="11"/>
                      </a:lnTo>
                      <a:lnTo>
                        <a:pt x="271" y="22"/>
                      </a:lnTo>
                      <a:lnTo>
                        <a:pt x="303" y="29"/>
                      </a:lnTo>
                      <a:lnTo>
                        <a:pt x="308" y="36"/>
                      </a:lnTo>
                      <a:close/>
                    </a:path>
                  </a:pathLst>
                </a:custGeom>
                <a:grpFill/>
                <a:ln w="6350" cmpd="sng">
                  <a:solidFill>
                    <a:schemeClr val="bg1"/>
                  </a:solidFill>
                  <a:round/>
                  <a:headEnd/>
                  <a:tailEnd/>
                </a:ln>
              </p:spPr>
              <p:txBody>
                <a:bodyPr/>
                <a:lstStyle/>
                <a:p>
                  <a:endParaRPr lang="en-GB" dirty="0"/>
                </a:p>
              </p:txBody>
            </p:sp>
            <p:sp>
              <p:nvSpPr>
                <p:cNvPr id="1296" name="Freeform 975"/>
                <p:cNvSpPr>
                  <a:spLocks/>
                </p:cNvSpPr>
                <p:nvPr/>
              </p:nvSpPr>
              <p:spPr bwMode="auto">
                <a:xfrm>
                  <a:off x="6017048" y="4892164"/>
                  <a:ext cx="147769" cy="291864"/>
                </a:xfrm>
                <a:custGeom>
                  <a:avLst/>
                  <a:gdLst>
                    <a:gd name="T0" fmla="*/ 24 w 140"/>
                    <a:gd name="T1" fmla="*/ 82 h 275"/>
                    <a:gd name="T2" fmla="*/ 38 w 140"/>
                    <a:gd name="T3" fmla="*/ 77 h 275"/>
                    <a:gd name="T4" fmla="*/ 41 w 140"/>
                    <a:gd name="T5" fmla="*/ 79 h 275"/>
                    <a:gd name="T6" fmla="*/ 55 w 140"/>
                    <a:gd name="T7" fmla="*/ 72 h 275"/>
                    <a:gd name="T8" fmla="*/ 61 w 140"/>
                    <a:gd name="T9" fmla="*/ 78 h 275"/>
                    <a:gd name="T10" fmla="*/ 66 w 140"/>
                    <a:gd name="T11" fmla="*/ 78 h 275"/>
                    <a:gd name="T12" fmla="*/ 62 w 140"/>
                    <a:gd name="T13" fmla="*/ 68 h 275"/>
                    <a:gd name="T14" fmla="*/ 71 w 140"/>
                    <a:gd name="T15" fmla="*/ 62 h 275"/>
                    <a:gd name="T16" fmla="*/ 73 w 140"/>
                    <a:gd name="T17" fmla="*/ 68 h 275"/>
                    <a:gd name="T18" fmla="*/ 78 w 140"/>
                    <a:gd name="T19" fmla="*/ 67 h 275"/>
                    <a:gd name="T20" fmla="*/ 75 w 140"/>
                    <a:gd name="T21" fmla="*/ 59 h 275"/>
                    <a:gd name="T22" fmla="*/ 79 w 140"/>
                    <a:gd name="T23" fmla="*/ 53 h 275"/>
                    <a:gd name="T24" fmla="*/ 82 w 140"/>
                    <a:gd name="T25" fmla="*/ 50 h 275"/>
                    <a:gd name="T26" fmla="*/ 82 w 140"/>
                    <a:gd name="T27" fmla="*/ 57 h 275"/>
                    <a:gd name="T28" fmla="*/ 88 w 140"/>
                    <a:gd name="T29" fmla="*/ 50 h 275"/>
                    <a:gd name="T30" fmla="*/ 92 w 140"/>
                    <a:gd name="T31" fmla="*/ 49 h 275"/>
                    <a:gd name="T32" fmla="*/ 87 w 140"/>
                    <a:gd name="T33" fmla="*/ 44 h 275"/>
                    <a:gd name="T34" fmla="*/ 90 w 140"/>
                    <a:gd name="T35" fmla="*/ 38 h 275"/>
                    <a:gd name="T36" fmla="*/ 92 w 140"/>
                    <a:gd name="T37" fmla="*/ 40 h 275"/>
                    <a:gd name="T38" fmla="*/ 90 w 140"/>
                    <a:gd name="T39" fmla="*/ 29 h 275"/>
                    <a:gd name="T40" fmla="*/ 95 w 140"/>
                    <a:gd name="T41" fmla="*/ 29 h 275"/>
                    <a:gd name="T42" fmla="*/ 96 w 140"/>
                    <a:gd name="T43" fmla="*/ 33 h 275"/>
                    <a:gd name="T44" fmla="*/ 101 w 140"/>
                    <a:gd name="T45" fmla="*/ 23 h 275"/>
                    <a:gd name="T46" fmla="*/ 107 w 140"/>
                    <a:gd name="T47" fmla="*/ 23 h 275"/>
                    <a:gd name="T48" fmla="*/ 107 w 140"/>
                    <a:gd name="T49" fmla="*/ 6 h 275"/>
                    <a:gd name="T50" fmla="*/ 115 w 140"/>
                    <a:gd name="T51" fmla="*/ 0 h 275"/>
                    <a:gd name="T52" fmla="*/ 128 w 140"/>
                    <a:gd name="T53" fmla="*/ 18 h 275"/>
                    <a:gd name="T54" fmla="*/ 140 w 140"/>
                    <a:gd name="T55" fmla="*/ 65 h 275"/>
                    <a:gd name="T56" fmla="*/ 137 w 140"/>
                    <a:gd name="T57" fmla="*/ 75 h 275"/>
                    <a:gd name="T58" fmla="*/ 135 w 140"/>
                    <a:gd name="T59" fmla="*/ 75 h 275"/>
                    <a:gd name="T60" fmla="*/ 131 w 140"/>
                    <a:gd name="T61" fmla="*/ 65 h 275"/>
                    <a:gd name="T62" fmla="*/ 127 w 140"/>
                    <a:gd name="T63" fmla="*/ 65 h 275"/>
                    <a:gd name="T64" fmla="*/ 128 w 140"/>
                    <a:gd name="T65" fmla="*/ 88 h 275"/>
                    <a:gd name="T66" fmla="*/ 122 w 140"/>
                    <a:gd name="T67" fmla="*/ 99 h 275"/>
                    <a:gd name="T68" fmla="*/ 117 w 140"/>
                    <a:gd name="T69" fmla="*/ 131 h 275"/>
                    <a:gd name="T70" fmla="*/ 79 w 140"/>
                    <a:gd name="T71" fmla="*/ 253 h 275"/>
                    <a:gd name="T72" fmla="*/ 69 w 140"/>
                    <a:gd name="T73" fmla="*/ 265 h 275"/>
                    <a:gd name="T74" fmla="*/ 55 w 140"/>
                    <a:gd name="T75" fmla="*/ 266 h 275"/>
                    <a:gd name="T76" fmla="*/ 38 w 140"/>
                    <a:gd name="T77" fmla="*/ 275 h 275"/>
                    <a:gd name="T78" fmla="*/ 18 w 140"/>
                    <a:gd name="T79" fmla="*/ 260 h 275"/>
                    <a:gd name="T80" fmla="*/ 13 w 140"/>
                    <a:gd name="T81" fmla="*/ 253 h 275"/>
                    <a:gd name="T82" fmla="*/ 10 w 140"/>
                    <a:gd name="T83" fmla="*/ 231 h 275"/>
                    <a:gd name="T84" fmla="*/ 2 w 140"/>
                    <a:gd name="T85" fmla="*/ 212 h 275"/>
                    <a:gd name="T86" fmla="*/ 0 w 140"/>
                    <a:gd name="T87" fmla="*/ 196 h 275"/>
                    <a:gd name="T88" fmla="*/ 26 w 140"/>
                    <a:gd name="T89" fmla="*/ 153 h 275"/>
                    <a:gd name="T90" fmla="*/ 14 w 140"/>
                    <a:gd name="T91" fmla="*/ 107 h 275"/>
                    <a:gd name="T92" fmla="*/ 24 w 140"/>
                    <a:gd name="T93" fmla="*/ 87 h 275"/>
                    <a:gd name="T94" fmla="*/ 24 w 140"/>
                    <a:gd name="T95" fmla="*/ 82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0" h="275">
                      <a:moveTo>
                        <a:pt x="24" y="82"/>
                      </a:moveTo>
                      <a:lnTo>
                        <a:pt x="38" y="77"/>
                      </a:lnTo>
                      <a:lnTo>
                        <a:pt x="41" y="79"/>
                      </a:lnTo>
                      <a:lnTo>
                        <a:pt x="55" y="72"/>
                      </a:lnTo>
                      <a:lnTo>
                        <a:pt x="61" y="78"/>
                      </a:lnTo>
                      <a:lnTo>
                        <a:pt x="66" y="78"/>
                      </a:lnTo>
                      <a:lnTo>
                        <a:pt x="62" y="68"/>
                      </a:lnTo>
                      <a:lnTo>
                        <a:pt x="71" y="62"/>
                      </a:lnTo>
                      <a:lnTo>
                        <a:pt x="73" y="68"/>
                      </a:lnTo>
                      <a:lnTo>
                        <a:pt x="78" y="67"/>
                      </a:lnTo>
                      <a:lnTo>
                        <a:pt x="75" y="59"/>
                      </a:lnTo>
                      <a:lnTo>
                        <a:pt x="79" y="53"/>
                      </a:lnTo>
                      <a:lnTo>
                        <a:pt x="82" y="50"/>
                      </a:lnTo>
                      <a:lnTo>
                        <a:pt x="82" y="57"/>
                      </a:lnTo>
                      <a:lnTo>
                        <a:pt x="88" y="50"/>
                      </a:lnTo>
                      <a:lnTo>
                        <a:pt x="92" y="49"/>
                      </a:lnTo>
                      <a:lnTo>
                        <a:pt x="87" y="44"/>
                      </a:lnTo>
                      <a:lnTo>
                        <a:pt x="90" y="38"/>
                      </a:lnTo>
                      <a:lnTo>
                        <a:pt x="92" y="40"/>
                      </a:lnTo>
                      <a:lnTo>
                        <a:pt x="90" y="29"/>
                      </a:lnTo>
                      <a:lnTo>
                        <a:pt x="95" y="29"/>
                      </a:lnTo>
                      <a:lnTo>
                        <a:pt x="96" y="33"/>
                      </a:lnTo>
                      <a:lnTo>
                        <a:pt x="101" y="23"/>
                      </a:lnTo>
                      <a:lnTo>
                        <a:pt x="107" y="23"/>
                      </a:lnTo>
                      <a:lnTo>
                        <a:pt x="107" y="6"/>
                      </a:lnTo>
                      <a:lnTo>
                        <a:pt x="115" y="0"/>
                      </a:lnTo>
                      <a:lnTo>
                        <a:pt x="128" y="18"/>
                      </a:lnTo>
                      <a:lnTo>
                        <a:pt x="140" y="65"/>
                      </a:lnTo>
                      <a:lnTo>
                        <a:pt x="137" y="75"/>
                      </a:lnTo>
                      <a:lnTo>
                        <a:pt x="135" y="75"/>
                      </a:lnTo>
                      <a:lnTo>
                        <a:pt x="131" y="65"/>
                      </a:lnTo>
                      <a:lnTo>
                        <a:pt x="127" y="65"/>
                      </a:lnTo>
                      <a:lnTo>
                        <a:pt x="128" y="88"/>
                      </a:lnTo>
                      <a:lnTo>
                        <a:pt x="122" y="99"/>
                      </a:lnTo>
                      <a:lnTo>
                        <a:pt x="117" y="131"/>
                      </a:lnTo>
                      <a:lnTo>
                        <a:pt x="79" y="253"/>
                      </a:lnTo>
                      <a:lnTo>
                        <a:pt x="69" y="265"/>
                      </a:lnTo>
                      <a:lnTo>
                        <a:pt x="55" y="266"/>
                      </a:lnTo>
                      <a:lnTo>
                        <a:pt x="38" y="275"/>
                      </a:lnTo>
                      <a:lnTo>
                        <a:pt x="18" y="260"/>
                      </a:lnTo>
                      <a:lnTo>
                        <a:pt x="13" y="253"/>
                      </a:lnTo>
                      <a:lnTo>
                        <a:pt x="10" y="231"/>
                      </a:lnTo>
                      <a:lnTo>
                        <a:pt x="2" y="212"/>
                      </a:lnTo>
                      <a:lnTo>
                        <a:pt x="0" y="196"/>
                      </a:lnTo>
                      <a:lnTo>
                        <a:pt x="26" y="153"/>
                      </a:lnTo>
                      <a:lnTo>
                        <a:pt x="14" y="107"/>
                      </a:lnTo>
                      <a:lnTo>
                        <a:pt x="24" y="87"/>
                      </a:lnTo>
                      <a:lnTo>
                        <a:pt x="24" y="82"/>
                      </a:lnTo>
                      <a:close/>
                    </a:path>
                  </a:pathLst>
                </a:custGeom>
                <a:grpFill/>
                <a:ln w="6350" cmpd="sng">
                  <a:solidFill>
                    <a:schemeClr val="bg1"/>
                  </a:solidFill>
                  <a:round/>
                  <a:headEnd/>
                  <a:tailEnd/>
                </a:ln>
              </p:spPr>
              <p:txBody>
                <a:bodyPr/>
                <a:lstStyle/>
                <a:p>
                  <a:endParaRPr lang="en-GB" dirty="0"/>
                </a:p>
              </p:txBody>
            </p:sp>
            <p:sp>
              <p:nvSpPr>
                <p:cNvPr id="1297" name="Freeform 976"/>
                <p:cNvSpPr>
                  <a:spLocks/>
                </p:cNvSpPr>
                <p:nvPr/>
              </p:nvSpPr>
              <p:spPr bwMode="auto">
                <a:xfrm>
                  <a:off x="4888728" y="4114213"/>
                  <a:ext cx="332480" cy="318397"/>
                </a:xfrm>
                <a:custGeom>
                  <a:avLst/>
                  <a:gdLst>
                    <a:gd name="T0" fmla="*/ 140 w 315"/>
                    <a:gd name="T1" fmla="*/ 0 h 300"/>
                    <a:gd name="T2" fmla="*/ 256 w 315"/>
                    <a:gd name="T3" fmla="*/ 79 h 300"/>
                    <a:gd name="T4" fmla="*/ 257 w 315"/>
                    <a:gd name="T5" fmla="*/ 85 h 300"/>
                    <a:gd name="T6" fmla="*/ 265 w 315"/>
                    <a:gd name="T7" fmla="*/ 89 h 300"/>
                    <a:gd name="T8" fmla="*/ 270 w 315"/>
                    <a:gd name="T9" fmla="*/ 96 h 300"/>
                    <a:gd name="T10" fmla="*/ 296 w 315"/>
                    <a:gd name="T11" fmla="*/ 106 h 300"/>
                    <a:gd name="T12" fmla="*/ 295 w 315"/>
                    <a:gd name="T13" fmla="*/ 122 h 300"/>
                    <a:gd name="T14" fmla="*/ 299 w 315"/>
                    <a:gd name="T15" fmla="*/ 124 h 300"/>
                    <a:gd name="T16" fmla="*/ 315 w 315"/>
                    <a:gd name="T17" fmla="*/ 120 h 300"/>
                    <a:gd name="T18" fmla="*/ 315 w 315"/>
                    <a:gd name="T19" fmla="*/ 184 h 300"/>
                    <a:gd name="T20" fmla="*/ 310 w 315"/>
                    <a:gd name="T21" fmla="*/ 187 h 300"/>
                    <a:gd name="T22" fmla="*/ 301 w 315"/>
                    <a:gd name="T23" fmla="*/ 197 h 300"/>
                    <a:gd name="T24" fmla="*/ 259 w 315"/>
                    <a:gd name="T25" fmla="*/ 197 h 300"/>
                    <a:gd name="T26" fmla="*/ 251 w 315"/>
                    <a:gd name="T27" fmla="*/ 205 h 300"/>
                    <a:gd name="T28" fmla="*/ 237 w 315"/>
                    <a:gd name="T29" fmla="*/ 205 h 300"/>
                    <a:gd name="T30" fmla="*/ 218 w 315"/>
                    <a:gd name="T31" fmla="*/ 207 h 300"/>
                    <a:gd name="T32" fmla="*/ 187 w 315"/>
                    <a:gd name="T33" fmla="*/ 232 h 300"/>
                    <a:gd name="T34" fmla="*/ 159 w 315"/>
                    <a:gd name="T35" fmla="*/ 241 h 300"/>
                    <a:gd name="T36" fmla="*/ 152 w 315"/>
                    <a:gd name="T37" fmla="*/ 259 h 300"/>
                    <a:gd name="T38" fmla="*/ 138 w 315"/>
                    <a:gd name="T39" fmla="*/ 274 h 300"/>
                    <a:gd name="T40" fmla="*/ 134 w 315"/>
                    <a:gd name="T41" fmla="*/ 297 h 300"/>
                    <a:gd name="T42" fmla="*/ 123 w 315"/>
                    <a:gd name="T43" fmla="*/ 295 h 300"/>
                    <a:gd name="T44" fmla="*/ 114 w 315"/>
                    <a:gd name="T45" fmla="*/ 299 h 300"/>
                    <a:gd name="T46" fmla="*/ 113 w 315"/>
                    <a:gd name="T47" fmla="*/ 289 h 300"/>
                    <a:gd name="T48" fmla="*/ 105 w 315"/>
                    <a:gd name="T49" fmla="*/ 291 h 300"/>
                    <a:gd name="T50" fmla="*/ 104 w 315"/>
                    <a:gd name="T51" fmla="*/ 296 h 300"/>
                    <a:gd name="T52" fmla="*/ 98 w 315"/>
                    <a:gd name="T53" fmla="*/ 300 h 300"/>
                    <a:gd name="T54" fmla="*/ 89 w 315"/>
                    <a:gd name="T55" fmla="*/ 294 h 300"/>
                    <a:gd name="T56" fmla="*/ 80 w 315"/>
                    <a:gd name="T57" fmla="*/ 300 h 300"/>
                    <a:gd name="T58" fmla="*/ 74 w 315"/>
                    <a:gd name="T59" fmla="*/ 292 h 300"/>
                    <a:gd name="T60" fmla="*/ 74 w 315"/>
                    <a:gd name="T61" fmla="*/ 282 h 300"/>
                    <a:gd name="T62" fmla="*/ 66 w 315"/>
                    <a:gd name="T63" fmla="*/ 285 h 300"/>
                    <a:gd name="T64" fmla="*/ 73 w 315"/>
                    <a:gd name="T65" fmla="*/ 276 h 300"/>
                    <a:gd name="T66" fmla="*/ 64 w 315"/>
                    <a:gd name="T67" fmla="*/ 270 h 300"/>
                    <a:gd name="T68" fmla="*/ 59 w 315"/>
                    <a:gd name="T69" fmla="*/ 254 h 300"/>
                    <a:gd name="T70" fmla="*/ 54 w 315"/>
                    <a:gd name="T71" fmla="*/ 254 h 300"/>
                    <a:gd name="T72" fmla="*/ 46 w 315"/>
                    <a:gd name="T73" fmla="*/ 262 h 300"/>
                    <a:gd name="T74" fmla="*/ 35 w 315"/>
                    <a:gd name="T75" fmla="*/ 259 h 300"/>
                    <a:gd name="T76" fmla="*/ 30 w 315"/>
                    <a:gd name="T77" fmla="*/ 265 h 300"/>
                    <a:gd name="T78" fmla="*/ 24 w 315"/>
                    <a:gd name="T79" fmla="*/ 259 h 300"/>
                    <a:gd name="T80" fmla="*/ 15 w 315"/>
                    <a:gd name="T81" fmla="*/ 262 h 300"/>
                    <a:gd name="T82" fmla="*/ 16 w 315"/>
                    <a:gd name="T83" fmla="*/ 255 h 300"/>
                    <a:gd name="T84" fmla="*/ 15 w 315"/>
                    <a:gd name="T85" fmla="*/ 245 h 300"/>
                    <a:gd name="T86" fmla="*/ 2 w 315"/>
                    <a:gd name="T87" fmla="*/ 231 h 300"/>
                    <a:gd name="T88" fmla="*/ 4 w 315"/>
                    <a:gd name="T89" fmla="*/ 226 h 300"/>
                    <a:gd name="T90" fmla="*/ 0 w 315"/>
                    <a:gd name="T91" fmla="*/ 208 h 300"/>
                    <a:gd name="T92" fmla="*/ 7 w 315"/>
                    <a:gd name="T93" fmla="*/ 201 h 300"/>
                    <a:gd name="T94" fmla="*/ 14 w 315"/>
                    <a:gd name="T95" fmla="*/ 187 h 300"/>
                    <a:gd name="T96" fmla="*/ 18 w 315"/>
                    <a:gd name="T97" fmla="*/ 189 h 300"/>
                    <a:gd name="T98" fmla="*/ 24 w 315"/>
                    <a:gd name="T99" fmla="*/ 200 h 300"/>
                    <a:gd name="T100" fmla="*/ 30 w 315"/>
                    <a:gd name="T101" fmla="*/ 201 h 300"/>
                    <a:gd name="T102" fmla="*/ 39 w 315"/>
                    <a:gd name="T103" fmla="*/ 194 h 300"/>
                    <a:gd name="T104" fmla="*/ 128 w 315"/>
                    <a:gd name="T105" fmla="*/ 195 h 300"/>
                    <a:gd name="T106" fmla="*/ 132 w 315"/>
                    <a:gd name="T107" fmla="*/ 179 h 300"/>
                    <a:gd name="T108" fmla="*/ 124 w 315"/>
                    <a:gd name="T109" fmla="*/ 177 h 300"/>
                    <a:gd name="T110" fmla="*/ 105 w 315"/>
                    <a:gd name="T111" fmla="*/ 0 h 300"/>
                    <a:gd name="T112" fmla="*/ 140 w 315"/>
                    <a:gd name="T113" fmla="*/ 0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5" h="300">
                      <a:moveTo>
                        <a:pt x="140" y="0"/>
                      </a:moveTo>
                      <a:lnTo>
                        <a:pt x="256" y="79"/>
                      </a:lnTo>
                      <a:lnTo>
                        <a:pt x="257" y="85"/>
                      </a:lnTo>
                      <a:lnTo>
                        <a:pt x="265" y="89"/>
                      </a:lnTo>
                      <a:lnTo>
                        <a:pt x="270" y="96"/>
                      </a:lnTo>
                      <a:lnTo>
                        <a:pt x="296" y="106"/>
                      </a:lnTo>
                      <a:lnTo>
                        <a:pt x="295" y="122"/>
                      </a:lnTo>
                      <a:lnTo>
                        <a:pt x="299" y="124"/>
                      </a:lnTo>
                      <a:lnTo>
                        <a:pt x="315" y="120"/>
                      </a:lnTo>
                      <a:lnTo>
                        <a:pt x="315" y="184"/>
                      </a:lnTo>
                      <a:lnTo>
                        <a:pt x="310" y="187"/>
                      </a:lnTo>
                      <a:lnTo>
                        <a:pt x="301" y="197"/>
                      </a:lnTo>
                      <a:lnTo>
                        <a:pt x="259" y="197"/>
                      </a:lnTo>
                      <a:lnTo>
                        <a:pt x="251" y="205"/>
                      </a:lnTo>
                      <a:lnTo>
                        <a:pt x="237" y="205"/>
                      </a:lnTo>
                      <a:lnTo>
                        <a:pt x="218" y="207"/>
                      </a:lnTo>
                      <a:lnTo>
                        <a:pt x="187" y="232"/>
                      </a:lnTo>
                      <a:lnTo>
                        <a:pt x="159" y="241"/>
                      </a:lnTo>
                      <a:lnTo>
                        <a:pt x="152" y="259"/>
                      </a:lnTo>
                      <a:lnTo>
                        <a:pt x="138" y="274"/>
                      </a:lnTo>
                      <a:lnTo>
                        <a:pt x="134" y="297"/>
                      </a:lnTo>
                      <a:lnTo>
                        <a:pt x="123" y="295"/>
                      </a:lnTo>
                      <a:lnTo>
                        <a:pt x="114" y="299"/>
                      </a:lnTo>
                      <a:lnTo>
                        <a:pt x="113" y="289"/>
                      </a:lnTo>
                      <a:lnTo>
                        <a:pt x="105" y="291"/>
                      </a:lnTo>
                      <a:lnTo>
                        <a:pt x="104" y="296"/>
                      </a:lnTo>
                      <a:lnTo>
                        <a:pt x="98" y="300"/>
                      </a:lnTo>
                      <a:lnTo>
                        <a:pt x="89" y="294"/>
                      </a:lnTo>
                      <a:lnTo>
                        <a:pt x="80" y="300"/>
                      </a:lnTo>
                      <a:lnTo>
                        <a:pt x="74" y="292"/>
                      </a:lnTo>
                      <a:lnTo>
                        <a:pt x="74" y="282"/>
                      </a:lnTo>
                      <a:lnTo>
                        <a:pt x="66" y="285"/>
                      </a:lnTo>
                      <a:lnTo>
                        <a:pt x="73" y="276"/>
                      </a:lnTo>
                      <a:lnTo>
                        <a:pt x="64" y="270"/>
                      </a:lnTo>
                      <a:lnTo>
                        <a:pt x="59" y="254"/>
                      </a:lnTo>
                      <a:lnTo>
                        <a:pt x="54" y="254"/>
                      </a:lnTo>
                      <a:lnTo>
                        <a:pt x="46" y="262"/>
                      </a:lnTo>
                      <a:lnTo>
                        <a:pt x="35" y="259"/>
                      </a:lnTo>
                      <a:lnTo>
                        <a:pt x="30" y="265"/>
                      </a:lnTo>
                      <a:lnTo>
                        <a:pt x="24" y="259"/>
                      </a:lnTo>
                      <a:lnTo>
                        <a:pt x="15" y="262"/>
                      </a:lnTo>
                      <a:lnTo>
                        <a:pt x="16" y="255"/>
                      </a:lnTo>
                      <a:lnTo>
                        <a:pt x="15" y="245"/>
                      </a:lnTo>
                      <a:lnTo>
                        <a:pt x="2" y="231"/>
                      </a:lnTo>
                      <a:lnTo>
                        <a:pt x="4" y="226"/>
                      </a:lnTo>
                      <a:lnTo>
                        <a:pt x="0" y="208"/>
                      </a:lnTo>
                      <a:lnTo>
                        <a:pt x="7" y="201"/>
                      </a:lnTo>
                      <a:lnTo>
                        <a:pt x="14" y="187"/>
                      </a:lnTo>
                      <a:lnTo>
                        <a:pt x="18" y="189"/>
                      </a:lnTo>
                      <a:lnTo>
                        <a:pt x="24" y="200"/>
                      </a:lnTo>
                      <a:lnTo>
                        <a:pt x="30" y="201"/>
                      </a:lnTo>
                      <a:lnTo>
                        <a:pt x="39" y="194"/>
                      </a:lnTo>
                      <a:lnTo>
                        <a:pt x="128" y="195"/>
                      </a:lnTo>
                      <a:lnTo>
                        <a:pt x="132" y="179"/>
                      </a:lnTo>
                      <a:lnTo>
                        <a:pt x="124" y="177"/>
                      </a:lnTo>
                      <a:lnTo>
                        <a:pt x="105" y="0"/>
                      </a:lnTo>
                      <a:lnTo>
                        <a:pt x="140" y="0"/>
                      </a:lnTo>
                      <a:close/>
                    </a:path>
                  </a:pathLst>
                </a:custGeom>
                <a:grpFill/>
                <a:ln w="6350" cmpd="sng">
                  <a:solidFill>
                    <a:schemeClr val="bg1"/>
                  </a:solidFill>
                  <a:round/>
                  <a:headEnd/>
                  <a:tailEnd/>
                </a:ln>
              </p:spPr>
              <p:txBody>
                <a:bodyPr/>
                <a:lstStyle/>
                <a:p>
                  <a:endParaRPr lang="en-GB" dirty="0"/>
                </a:p>
              </p:txBody>
            </p:sp>
            <p:sp>
              <p:nvSpPr>
                <p:cNvPr id="1298" name="Freeform 977"/>
                <p:cNvSpPr>
                  <a:spLocks/>
                </p:cNvSpPr>
                <p:nvPr/>
              </p:nvSpPr>
              <p:spPr bwMode="auto">
                <a:xfrm>
                  <a:off x="4790567" y="4062208"/>
                  <a:ext cx="245929" cy="272761"/>
                </a:xfrm>
                <a:custGeom>
                  <a:avLst/>
                  <a:gdLst>
                    <a:gd name="T0" fmla="*/ 0 w 233"/>
                    <a:gd name="T1" fmla="*/ 132 h 257"/>
                    <a:gd name="T2" fmla="*/ 3 w 233"/>
                    <a:gd name="T3" fmla="*/ 130 h 257"/>
                    <a:gd name="T4" fmla="*/ 13 w 233"/>
                    <a:gd name="T5" fmla="*/ 145 h 257"/>
                    <a:gd name="T6" fmla="*/ 15 w 233"/>
                    <a:gd name="T7" fmla="*/ 155 h 257"/>
                    <a:gd name="T8" fmla="*/ 9 w 233"/>
                    <a:gd name="T9" fmla="*/ 164 h 257"/>
                    <a:gd name="T10" fmla="*/ 16 w 233"/>
                    <a:gd name="T11" fmla="*/ 183 h 257"/>
                    <a:gd name="T12" fmla="*/ 16 w 233"/>
                    <a:gd name="T13" fmla="*/ 200 h 257"/>
                    <a:gd name="T14" fmla="*/ 7 w 233"/>
                    <a:gd name="T15" fmla="*/ 231 h 257"/>
                    <a:gd name="T16" fmla="*/ 12 w 233"/>
                    <a:gd name="T17" fmla="*/ 223 h 257"/>
                    <a:gd name="T18" fmla="*/ 49 w 233"/>
                    <a:gd name="T19" fmla="*/ 220 h 257"/>
                    <a:gd name="T20" fmla="*/ 60 w 233"/>
                    <a:gd name="T21" fmla="*/ 231 h 257"/>
                    <a:gd name="T22" fmla="*/ 68 w 233"/>
                    <a:gd name="T23" fmla="*/ 231 h 257"/>
                    <a:gd name="T24" fmla="*/ 78 w 233"/>
                    <a:gd name="T25" fmla="*/ 247 h 257"/>
                    <a:gd name="T26" fmla="*/ 93 w 233"/>
                    <a:gd name="T27" fmla="*/ 257 h 257"/>
                    <a:gd name="T28" fmla="*/ 100 w 233"/>
                    <a:gd name="T29" fmla="*/ 250 h 257"/>
                    <a:gd name="T30" fmla="*/ 107 w 233"/>
                    <a:gd name="T31" fmla="*/ 236 h 257"/>
                    <a:gd name="T32" fmla="*/ 111 w 233"/>
                    <a:gd name="T33" fmla="*/ 238 h 257"/>
                    <a:gd name="T34" fmla="*/ 117 w 233"/>
                    <a:gd name="T35" fmla="*/ 249 h 257"/>
                    <a:gd name="T36" fmla="*/ 123 w 233"/>
                    <a:gd name="T37" fmla="*/ 250 h 257"/>
                    <a:gd name="T38" fmla="*/ 132 w 233"/>
                    <a:gd name="T39" fmla="*/ 243 h 257"/>
                    <a:gd name="T40" fmla="*/ 221 w 233"/>
                    <a:gd name="T41" fmla="*/ 244 h 257"/>
                    <a:gd name="T42" fmla="*/ 225 w 233"/>
                    <a:gd name="T43" fmla="*/ 228 h 257"/>
                    <a:gd name="T44" fmla="*/ 217 w 233"/>
                    <a:gd name="T45" fmla="*/ 226 h 257"/>
                    <a:gd name="T46" fmla="*/ 198 w 233"/>
                    <a:gd name="T47" fmla="*/ 49 h 257"/>
                    <a:gd name="T48" fmla="*/ 233 w 233"/>
                    <a:gd name="T49" fmla="*/ 49 h 257"/>
                    <a:gd name="T50" fmla="*/ 162 w 233"/>
                    <a:gd name="T51" fmla="*/ 0 h 257"/>
                    <a:gd name="T52" fmla="*/ 160 w 233"/>
                    <a:gd name="T53" fmla="*/ 26 h 257"/>
                    <a:gd name="T54" fmla="*/ 99 w 233"/>
                    <a:gd name="T55" fmla="*/ 25 h 257"/>
                    <a:gd name="T56" fmla="*/ 98 w 233"/>
                    <a:gd name="T57" fmla="*/ 79 h 257"/>
                    <a:gd name="T58" fmla="*/ 80 w 233"/>
                    <a:gd name="T59" fmla="*/ 84 h 257"/>
                    <a:gd name="T60" fmla="*/ 74 w 233"/>
                    <a:gd name="T61" fmla="*/ 92 h 257"/>
                    <a:gd name="T62" fmla="*/ 78 w 233"/>
                    <a:gd name="T63" fmla="*/ 123 h 257"/>
                    <a:gd name="T64" fmla="*/ 5 w 233"/>
                    <a:gd name="T65" fmla="*/ 124 h 257"/>
                    <a:gd name="T66" fmla="*/ 0 w 233"/>
                    <a:gd name="T67" fmla="*/ 132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3" h="257">
                      <a:moveTo>
                        <a:pt x="0" y="132"/>
                      </a:moveTo>
                      <a:lnTo>
                        <a:pt x="3" y="130"/>
                      </a:lnTo>
                      <a:lnTo>
                        <a:pt x="13" y="145"/>
                      </a:lnTo>
                      <a:lnTo>
                        <a:pt x="15" y="155"/>
                      </a:lnTo>
                      <a:lnTo>
                        <a:pt x="9" y="164"/>
                      </a:lnTo>
                      <a:lnTo>
                        <a:pt x="16" y="183"/>
                      </a:lnTo>
                      <a:lnTo>
                        <a:pt x="16" y="200"/>
                      </a:lnTo>
                      <a:lnTo>
                        <a:pt x="7" y="231"/>
                      </a:lnTo>
                      <a:lnTo>
                        <a:pt x="12" y="223"/>
                      </a:lnTo>
                      <a:lnTo>
                        <a:pt x="49" y="220"/>
                      </a:lnTo>
                      <a:lnTo>
                        <a:pt x="60" y="231"/>
                      </a:lnTo>
                      <a:lnTo>
                        <a:pt x="68" y="231"/>
                      </a:lnTo>
                      <a:lnTo>
                        <a:pt x="78" y="247"/>
                      </a:lnTo>
                      <a:lnTo>
                        <a:pt x="93" y="257"/>
                      </a:lnTo>
                      <a:lnTo>
                        <a:pt x="100" y="250"/>
                      </a:lnTo>
                      <a:lnTo>
                        <a:pt x="107" y="236"/>
                      </a:lnTo>
                      <a:lnTo>
                        <a:pt x="111" y="238"/>
                      </a:lnTo>
                      <a:lnTo>
                        <a:pt x="117" y="249"/>
                      </a:lnTo>
                      <a:lnTo>
                        <a:pt x="123" y="250"/>
                      </a:lnTo>
                      <a:lnTo>
                        <a:pt x="132" y="243"/>
                      </a:lnTo>
                      <a:lnTo>
                        <a:pt x="221" y="244"/>
                      </a:lnTo>
                      <a:lnTo>
                        <a:pt x="225" y="228"/>
                      </a:lnTo>
                      <a:lnTo>
                        <a:pt x="217" y="226"/>
                      </a:lnTo>
                      <a:lnTo>
                        <a:pt x="198" y="49"/>
                      </a:lnTo>
                      <a:lnTo>
                        <a:pt x="233" y="49"/>
                      </a:lnTo>
                      <a:lnTo>
                        <a:pt x="162" y="0"/>
                      </a:lnTo>
                      <a:lnTo>
                        <a:pt x="160" y="26"/>
                      </a:lnTo>
                      <a:lnTo>
                        <a:pt x="99" y="25"/>
                      </a:lnTo>
                      <a:lnTo>
                        <a:pt x="98" y="79"/>
                      </a:lnTo>
                      <a:lnTo>
                        <a:pt x="80" y="84"/>
                      </a:lnTo>
                      <a:lnTo>
                        <a:pt x="74" y="92"/>
                      </a:lnTo>
                      <a:lnTo>
                        <a:pt x="78" y="123"/>
                      </a:lnTo>
                      <a:lnTo>
                        <a:pt x="5" y="124"/>
                      </a:lnTo>
                      <a:lnTo>
                        <a:pt x="0" y="132"/>
                      </a:lnTo>
                      <a:close/>
                    </a:path>
                  </a:pathLst>
                </a:custGeom>
                <a:grpFill/>
                <a:ln w="6350" cmpd="sng">
                  <a:solidFill>
                    <a:schemeClr val="bg1"/>
                  </a:solidFill>
                  <a:round/>
                  <a:headEnd/>
                  <a:tailEnd/>
                </a:ln>
              </p:spPr>
              <p:txBody>
                <a:bodyPr/>
                <a:lstStyle/>
                <a:p>
                  <a:endParaRPr lang="en-GB" dirty="0"/>
                </a:p>
              </p:txBody>
            </p:sp>
            <p:sp>
              <p:nvSpPr>
                <p:cNvPr id="1299" name="Freeform 978"/>
                <p:cNvSpPr>
                  <a:spLocks/>
                </p:cNvSpPr>
                <p:nvPr/>
              </p:nvSpPr>
              <p:spPr bwMode="auto">
                <a:xfrm>
                  <a:off x="4871840" y="3853127"/>
                  <a:ext cx="242763" cy="198468"/>
                </a:xfrm>
                <a:custGeom>
                  <a:avLst/>
                  <a:gdLst>
                    <a:gd name="T0" fmla="*/ 0 w 230"/>
                    <a:gd name="T1" fmla="*/ 187 h 187"/>
                    <a:gd name="T2" fmla="*/ 1 w 230"/>
                    <a:gd name="T3" fmla="*/ 183 h 187"/>
                    <a:gd name="T4" fmla="*/ 26 w 230"/>
                    <a:gd name="T5" fmla="*/ 175 h 187"/>
                    <a:gd name="T6" fmla="*/ 51 w 230"/>
                    <a:gd name="T7" fmla="*/ 155 h 187"/>
                    <a:gd name="T8" fmla="*/ 57 w 230"/>
                    <a:gd name="T9" fmla="*/ 146 h 187"/>
                    <a:gd name="T10" fmla="*/ 63 w 230"/>
                    <a:gd name="T11" fmla="*/ 135 h 187"/>
                    <a:gd name="T12" fmla="*/ 60 w 230"/>
                    <a:gd name="T13" fmla="*/ 121 h 187"/>
                    <a:gd name="T14" fmla="*/ 61 w 230"/>
                    <a:gd name="T15" fmla="*/ 104 h 187"/>
                    <a:gd name="T16" fmla="*/ 72 w 230"/>
                    <a:gd name="T17" fmla="*/ 90 h 187"/>
                    <a:gd name="T18" fmla="*/ 75 w 230"/>
                    <a:gd name="T19" fmla="*/ 79 h 187"/>
                    <a:gd name="T20" fmla="*/ 90 w 230"/>
                    <a:gd name="T21" fmla="*/ 62 h 187"/>
                    <a:gd name="T22" fmla="*/ 122 w 230"/>
                    <a:gd name="T23" fmla="*/ 43 h 187"/>
                    <a:gd name="T24" fmla="*/ 139 w 230"/>
                    <a:gd name="T25" fmla="*/ 4 h 187"/>
                    <a:gd name="T26" fmla="*/ 148 w 230"/>
                    <a:gd name="T27" fmla="*/ 0 h 187"/>
                    <a:gd name="T28" fmla="*/ 156 w 230"/>
                    <a:gd name="T29" fmla="*/ 11 h 187"/>
                    <a:gd name="T30" fmla="*/ 167 w 230"/>
                    <a:gd name="T31" fmla="*/ 17 h 187"/>
                    <a:gd name="T32" fmla="*/ 193 w 230"/>
                    <a:gd name="T33" fmla="*/ 14 h 187"/>
                    <a:gd name="T34" fmla="*/ 213 w 230"/>
                    <a:gd name="T35" fmla="*/ 19 h 187"/>
                    <a:gd name="T36" fmla="*/ 208 w 230"/>
                    <a:gd name="T37" fmla="*/ 19 h 187"/>
                    <a:gd name="T38" fmla="*/ 218 w 230"/>
                    <a:gd name="T39" fmla="*/ 26 h 187"/>
                    <a:gd name="T40" fmla="*/ 220 w 230"/>
                    <a:gd name="T41" fmla="*/ 66 h 187"/>
                    <a:gd name="T42" fmla="*/ 230 w 230"/>
                    <a:gd name="T43" fmla="*/ 78 h 187"/>
                    <a:gd name="T44" fmla="*/ 227 w 230"/>
                    <a:gd name="T45" fmla="*/ 82 h 187"/>
                    <a:gd name="T46" fmla="*/ 228 w 230"/>
                    <a:gd name="T47" fmla="*/ 86 h 187"/>
                    <a:gd name="T48" fmla="*/ 195 w 230"/>
                    <a:gd name="T49" fmla="*/ 88 h 187"/>
                    <a:gd name="T50" fmla="*/ 193 w 230"/>
                    <a:gd name="T51" fmla="*/ 94 h 187"/>
                    <a:gd name="T52" fmla="*/ 177 w 230"/>
                    <a:gd name="T53" fmla="*/ 98 h 187"/>
                    <a:gd name="T54" fmla="*/ 177 w 230"/>
                    <a:gd name="T55" fmla="*/ 108 h 187"/>
                    <a:gd name="T56" fmla="*/ 180 w 230"/>
                    <a:gd name="T57" fmla="*/ 113 h 187"/>
                    <a:gd name="T58" fmla="*/ 158 w 230"/>
                    <a:gd name="T59" fmla="*/ 123 h 187"/>
                    <a:gd name="T60" fmla="*/ 142 w 230"/>
                    <a:gd name="T61" fmla="*/ 138 h 187"/>
                    <a:gd name="T62" fmla="*/ 125 w 230"/>
                    <a:gd name="T63" fmla="*/ 140 h 187"/>
                    <a:gd name="T64" fmla="*/ 122 w 230"/>
                    <a:gd name="T65" fmla="*/ 145 h 187"/>
                    <a:gd name="T66" fmla="*/ 114 w 230"/>
                    <a:gd name="T67" fmla="*/ 144 h 187"/>
                    <a:gd name="T68" fmla="*/ 93 w 230"/>
                    <a:gd name="T69" fmla="*/ 155 h 187"/>
                    <a:gd name="T70" fmla="*/ 85 w 230"/>
                    <a:gd name="T71" fmla="*/ 162 h 187"/>
                    <a:gd name="T72" fmla="*/ 85 w 230"/>
                    <a:gd name="T73" fmla="*/ 187 h 187"/>
                    <a:gd name="T74" fmla="*/ 0 w 230"/>
                    <a:gd name="T75" fmla="*/ 187 h 1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0" h="187">
                      <a:moveTo>
                        <a:pt x="0" y="187"/>
                      </a:moveTo>
                      <a:lnTo>
                        <a:pt x="1" y="183"/>
                      </a:lnTo>
                      <a:lnTo>
                        <a:pt x="26" y="175"/>
                      </a:lnTo>
                      <a:lnTo>
                        <a:pt x="51" y="155"/>
                      </a:lnTo>
                      <a:lnTo>
                        <a:pt x="57" y="146"/>
                      </a:lnTo>
                      <a:lnTo>
                        <a:pt x="63" y="135"/>
                      </a:lnTo>
                      <a:lnTo>
                        <a:pt x="60" y="121"/>
                      </a:lnTo>
                      <a:lnTo>
                        <a:pt x="61" y="104"/>
                      </a:lnTo>
                      <a:lnTo>
                        <a:pt x="72" y="90"/>
                      </a:lnTo>
                      <a:lnTo>
                        <a:pt x="75" y="79"/>
                      </a:lnTo>
                      <a:lnTo>
                        <a:pt x="90" y="62"/>
                      </a:lnTo>
                      <a:lnTo>
                        <a:pt x="122" y="43"/>
                      </a:lnTo>
                      <a:lnTo>
                        <a:pt x="139" y="4"/>
                      </a:lnTo>
                      <a:lnTo>
                        <a:pt x="148" y="0"/>
                      </a:lnTo>
                      <a:lnTo>
                        <a:pt x="156" y="11"/>
                      </a:lnTo>
                      <a:lnTo>
                        <a:pt x="167" y="17"/>
                      </a:lnTo>
                      <a:lnTo>
                        <a:pt x="193" y="14"/>
                      </a:lnTo>
                      <a:lnTo>
                        <a:pt x="213" y="19"/>
                      </a:lnTo>
                      <a:lnTo>
                        <a:pt x="208" y="19"/>
                      </a:lnTo>
                      <a:lnTo>
                        <a:pt x="218" y="26"/>
                      </a:lnTo>
                      <a:lnTo>
                        <a:pt x="220" y="66"/>
                      </a:lnTo>
                      <a:lnTo>
                        <a:pt x="230" y="78"/>
                      </a:lnTo>
                      <a:lnTo>
                        <a:pt x="227" y="82"/>
                      </a:lnTo>
                      <a:lnTo>
                        <a:pt x="228" y="86"/>
                      </a:lnTo>
                      <a:lnTo>
                        <a:pt x="195" y="88"/>
                      </a:lnTo>
                      <a:lnTo>
                        <a:pt x="193" y="94"/>
                      </a:lnTo>
                      <a:lnTo>
                        <a:pt x="177" y="98"/>
                      </a:lnTo>
                      <a:lnTo>
                        <a:pt x="177" y="108"/>
                      </a:lnTo>
                      <a:lnTo>
                        <a:pt x="180" y="113"/>
                      </a:lnTo>
                      <a:lnTo>
                        <a:pt x="158" y="123"/>
                      </a:lnTo>
                      <a:lnTo>
                        <a:pt x="142" y="138"/>
                      </a:lnTo>
                      <a:lnTo>
                        <a:pt x="125" y="140"/>
                      </a:lnTo>
                      <a:lnTo>
                        <a:pt x="122" y="145"/>
                      </a:lnTo>
                      <a:lnTo>
                        <a:pt x="114" y="144"/>
                      </a:lnTo>
                      <a:lnTo>
                        <a:pt x="93" y="155"/>
                      </a:lnTo>
                      <a:lnTo>
                        <a:pt x="85" y="162"/>
                      </a:lnTo>
                      <a:lnTo>
                        <a:pt x="85" y="187"/>
                      </a:lnTo>
                      <a:lnTo>
                        <a:pt x="0" y="187"/>
                      </a:lnTo>
                      <a:close/>
                    </a:path>
                  </a:pathLst>
                </a:custGeom>
                <a:grpFill/>
                <a:ln w="6350" cmpd="sng">
                  <a:solidFill>
                    <a:schemeClr val="bg1"/>
                  </a:solidFill>
                  <a:round/>
                  <a:headEnd/>
                  <a:tailEnd/>
                </a:ln>
              </p:spPr>
              <p:txBody>
                <a:bodyPr/>
                <a:lstStyle/>
                <a:p>
                  <a:endParaRPr lang="en-GB" dirty="0"/>
                </a:p>
              </p:txBody>
            </p:sp>
            <p:sp>
              <p:nvSpPr>
                <p:cNvPr id="1300" name="Freeform 979"/>
                <p:cNvSpPr>
                  <a:spLocks/>
                </p:cNvSpPr>
                <p:nvPr/>
              </p:nvSpPr>
              <p:spPr bwMode="auto">
                <a:xfrm>
                  <a:off x="5137824" y="4147114"/>
                  <a:ext cx="325092" cy="253657"/>
                </a:xfrm>
                <a:custGeom>
                  <a:avLst/>
                  <a:gdLst>
                    <a:gd name="T0" fmla="*/ 290 w 308"/>
                    <a:gd name="T1" fmla="*/ 9 h 239"/>
                    <a:gd name="T2" fmla="*/ 283 w 308"/>
                    <a:gd name="T3" fmla="*/ 12 h 239"/>
                    <a:gd name="T4" fmla="*/ 267 w 308"/>
                    <a:gd name="T5" fmla="*/ 0 h 239"/>
                    <a:gd name="T6" fmla="*/ 226 w 308"/>
                    <a:gd name="T7" fmla="*/ 0 h 239"/>
                    <a:gd name="T8" fmla="*/ 151 w 308"/>
                    <a:gd name="T9" fmla="*/ 50 h 239"/>
                    <a:gd name="T10" fmla="*/ 108 w 308"/>
                    <a:gd name="T11" fmla="*/ 82 h 239"/>
                    <a:gd name="T12" fmla="*/ 79 w 308"/>
                    <a:gd name="T13" fmla="*/ 89 h 239"/>
                    <a:gd name="T14" fmla="*/ 79 w 308"/>
                    <a:gd name="T15" fmla="*/ 153 h 239"/>
                    <a:gd name="T16" fmla="*/ 74 w 308"/>
                    <a:gd name="T17" fmla="*/ 156 h 239"/>
                    <a:gd name="T18" fmla="*/ 65 w 308"/>
                    <a:gd name="T19" fmla="*/ 166 h 239"/>
                    <a:gd name="T20" fmla="*/ 23 w 308"/>
                    <a:gd name="T21" fmla="*/ 166 h 239"/>
                    <a:gd name="T22" fmla="*/ 15 w 308"/>
                    <a:gd name="T23" fmla="*/ 174 h 239"/>
                    <a:gd name="T24" fmla="*/ 1 w 308"/>
                    <a:gd name="T25" fmla="*/ 174 h 239"/>
                    <a:gd name="T26" fmla="*/ 0 w 308"/>
                    <a:gd name="T27" fmla="*/ 182 h 239"/>
                    <a:gd name="T28" fmla="*/ 5 w 308"/>
                    <a:gd name="T29" fmla="*/ 194 h 239"/>
                    <a:gd name="T30" fmla="*/ 24 w 308"/>
                    <a:gd name="T31" fmla="*/ 219 h 239"/>
                    <a:gd name="T32" fmla="*/ 39 w 308"/>
                    <a:gd name="T33" fmla="*/ 220 h 239"/>
                    <a:gd name="T34" fmla="*/ 41 w 308"/>
                    <a:gd name="T35" fmla="*/ 224 h 239"/>
                    <a:gd name="T36" fmla="*/ 39 w 308"/>
                    <a:gd name="T37" fmla="*/ 228 h 239"/>
                    <a:gd name="T38" fmla="*/ 44 w 308"/>
                    <a:gd name="T39" fmla="*/ 234 h 239"/>
                    <a:gd name="T40" fmla="*/ 46 w 308"/>
                    <a:gd name="T41" fmla="*/ 233 h 239"/>
                    <a:gd name="T42" fmla="*/ 44 w 308"/>
                    <a:gd name="T43" fmla="*/ 228 h 239"/>
                    <a:gd name="T44" fmla="*/ 53 w 308"/>
                    <a:gd name="T45" fmla="*/ 225 h 239"/>
                    <a:gd name="T46" fmla="*/ 67 w 308"/>
                    <a:gd name="T47" fmla="*/ 239 h 239"/>
                    <a:gd name="T48" fmla="*/ 67 w 308"/>
                    <a:gd name="T49" fmla="*/ 224 h 239"/>
                    <a:gd name="T50" fmla="*/ 75 w 308"/>
                    <a:gd name="T51" fmla="*/ 217 h 239"/>
                    <a:gd name="T52" fmla="*/ 79 w 308"/>
                    <a:gd name="T53" fmla="*/ 205 h 239"/>
                    <a:gd name="T54" fmla="*/ 92 w 308"/>
                    <a:gd name="T55" fmla="*/ 199 h 239"/>
                    <a:gd name="T56" fmla="*/ 108 w 308"/>
                    <a:gd name="T57" fmla="*/ 197 h 239"/>
                    <a:gd name="T58" fmla="*/ 133 w 308"/>
                    <a:gd name="T59" fmla="*/ 215 h 239"/>
                    <a:gd name="T60" fmla="*/ 152 w 308"/>
                    <a:gd name="T61" fmla="*/ 207 h 239"/>
                    <a:gd name="T62" fmla="*/ 165 w 308"/>
                    <a:gd name="T63" fmla="*/ 216 h 239"/>
                    <a:gd name="T64" fmla="*/ 179 w 308"/>
                    <a:gd name="T65" fmla="*/ 219 h 239"/>
                    <a:gd name="T66" fmla="*/ 197 w 308"/>
                    <a:gd name="T67" fmla="*/ 207 h 239"/>
                    <a:gd name="T68" fmla="*/ 223 w 308"/>
                    <a:gd name="T69" fmla="*/ 206 h 239"/>
                    <a:gd name="T70" fmla="*/ 237 w 308"/>
                    <a:gd name="T71" fmla="*/ 210 h 239"/>
                    <a:gd name="T72" fmla="*/ 250 w 308"/>
                    <a:gd name="T73" fmla="*/ 202 h 239"/>
                    <a:gd name="T74" fmla="*/ 252 w 308"/>
                    <a:gd name="T75" fmla="*/ 197 h 239"/>
                    <a:gd name="T76" fmla="*/ 250 w 308"/>
                    <a:gd name="T77" fmla="*/ 191 h 239"/>
                    <a:gd name="T78" fmla="*/ 253 w 308"/>
                    <a:gd name="T79" fmla="*/ 187 h 239"/>
                    <a:gd name="T80" fmla="*/ 261 w 308"/>
                    <a:gd name="T81" fmla="*/ 187 h 239"/>
                    <a:gd name="T82" fmla="*/ 257 w 308"/>
                    <a:gd name="T83" fmla="*/ 186 h 239"/>
                    <a:gd name="T84" fmla="*/ 262 w 308"/>
                    <a:gd name="T85" fmla="*/ 171 h 239"/>
                    <a:gd name="T86" fmla="*/ 296 w 308"/>
                    <a:gd name="T87" fmla="*/ 134 h 239"/>
                    <a:gd name="T88" fmla="*/ 299 w 308"/>
                    <a:gd name="T89" fmla="*/ 101 h 239"/>
                    <a:gd name="T90" fmla="*/ 303 w 308"/>
                    <a:gd name="T91" fmla="*/ 72 h 239"/>
                    <a:gd name="T92" fmla="*/ 308 w 308"/>
                    <a:gd name="T93" fmla="*/ 63 h 239"/>
                    <a:gd name="T94" fmla="*/ 296 w 308"/>
                    <a:gd name="T95" fmla="*/ 54 h 239"/>
                    <a:gd name="T96" fmla="*/ 290 w 308"/>
                    <a:gd name="T97" fmla="*/ 43 h 239"/>
                    <a:gd name="T98" fmla="*/ 290 w 308"/>
                    <a:gd name="T99" fmla="*/ 9 h 2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8" h="239">
                      <a:moveTo>
                        <a:pt x="290" y="9"/>
                      </a:moveTo>
                      <a:lnTo>
                        <a:pt x="283" y="12"/>
                      </a:lnTo>
                      <a:lnTo>
                        <a:pt x="267" y="0"/>
                      </a:lnTo>
                      <a:lnTo>
                        <a:pt x="226" y="0"/>
                      </a:lnTo>
                      <a:lnTo>
                        <a:pt x="151" y="50"/>
                      </a:lnTo>
                      <a:lnTo>
                        <a:pt x="108" y="82"/>
                      </a:lnTo>
                      <a:lnTo>
                        <a:pt x="79" y="89"/>
                      </a:lnTo>
                      <a:lnTo>
                        <a:pt x="79" y="153"/>
                      </a:lnTo>
                      <a:lnTo>
                        <a:pt x="74" y="156"/>
                      </a:lnTo>
                      <a:lnTo>
                        <a:pt x="65" y="166"/>
                      </a:lnTo>
                      <a:lnTo>
                        <a:pt x="23" y="166"/>
                      </a:lnTo>
                      <a:lnTo>
                        <a:pt x="15" y="174"/>
                      </a:lnTo>
                      <a:lnTo>
                        <a:pt x="1" y="174"/>
                      </a:lnTo>
                      <a:lnTo>
                        <a:pt x="0" y="182"/>
                      </a:lnTo>
                      <a:lnTo>
                        <a:pt x="5" y="194"/>
                      </a:lnTo>
                      <a:lnTo>
                        <a:pt x="24" y="219"/>
                      </a:lnTo>
                      <a:lnTo>
                        <a:pt x="39" y="220"/>
                      </a:lnTo>
                      <a:lnTo>
                        <a:pt x="41" y="224"/>
                      </a:lnTo>
                      <a:lnTo>
                        <a:pt x="39" y="228"/>
                      </a:lnTo>
                      <a:lnTo>
                        <a:pt x="44" y="234"/>
                      </a:lnTo>
                      <a:lnTo>
                        <a:pt x="46" y="233"/>
                      </a:lnTo>
                      <a:lnTo>
                        <a:pt x="44" y="228"/>
                      </a:lnTo>
                      <a:lnTo>
                        <a:pt x="53" y="225"/>
                      </a:lnTo>
                      <a:lnTo>
                        <a:pt x="67" y="239"/>
                      </a:lnTo>
                      <a:lnTo>
                        <a:pt x="67" y="224"/>
                      </a:lnTo>
                      <a:lnTo>
                        <a:pt x="75" y="217"/>
                      </a:lnTo>
                      <a:lnTo>
                        <a:pt x="79" y="205"/>
                      </a:lnTo>
                      <a:lnTo>
                        <a:pt x="92" y="199"/>
                      </a:lnTo>
                      <a:lnTo>
                        <a:pt x="108" y="197"/>
                      </a:lnTo>
                      <a:lnTo>
                        <a:pt x="133" y="215"/>
                      </a:lnTo>
                      <a:lnTo>
                        <a:pt x="152" y="207"/>
                      </a:lnTo>
                      <a:lnTo>
                        <a:pt x="165" y="216"/>
                      </a:lnTo>
                      <a:lnTo>
                        <a:pt x="179" y="219"/>
                      </a:lnTo>
                      <a:lnTo>
                        <a:pt x="197" y="207"/>
                      </a:lnTo>
                      <a:lnTo>
                        <a:pt x="223" y="206"/>
                      </a:lnTo>
                      <a:lnTo>
                        <a:pt x="237" y="210"/>
                      </a:lnTo>
                      <a:lnTo>
                        <a:pt x="250" y="202"/>
                      </a:lnTo>
                      <a:lnTo>
                        <a:pt x="252" y="197"/>
                      </a:lnTo>
                      <a:lnTo>
                        <a:pt x="250" y="191"/>
                      </a:lnTo>
                      <a:lnTo>
                        <a:pt x="253" y="187"/>
                      </a:lnTo>
                      <a:lnTo>
                        <a:pt x="261" y="187"/>
                      </a:lnTo>
                      <a:lnTo>
                        <a:pt x="257" y="186"/>
                      </a:lnTo>
                      <a:lnTo>
                        <a:pt x="262" y="171"/>
                      </a:lnTo>
                      <a:lnTo>
                        <a:pt x="296" y="134"/>
                      </a:lnTo>
                      <a:lnTo>
                        <a:pt x="299" y="101"/>
                      </a:lnTo>
                      <a:lnTo>
                        <a:pt x="303" y="72"/>
                      </a:lnTo>
                      <a:lnTo>
                        <a:pt x="308" y="63"/>
                      </a:lnTo>
                      <a:lnTo>
                        <a:pt x="296" y="54"/>
                      </a:lnTo>
                      <a:lnTo>
                        <a:pt x="290" y="43"/>
                      </a:lnTo>
                      <a:lnTo>
                        <a:pt x="290" y="9"/>
                      </a:lnTo>
                      <a:close/>
                    </a:path>
                  </a:pathLst>
                </a:custGeom>
                <a:grpFill/>
                <a:ln w="6350" cmpd="sng">
                  <a:solidFill>
                    <a:schemeClr val="bg1"/>
                  </a:solidFill>
                  <a:round/>
                  <a:headEnd/>
                  <a:tailEnd/>
                </a:ln>
              </p:spPr>
              <p:txBody>
                <a:bodyPr/>
                <a:lstStyle/>
                <a:p>
                  <a:endParaRPr lang="en-GB" dirty="0"/>
                </a:p>
              </p:txBody>
            </p:sp>
            <p:sp>
              <p:nvSpPr>
                <p:cNvPr id="1301" name="Freeform 980"/>
                <p:cNvSpPr>
                  <a:spLocks/>
                </p:cNvSpPr>
                <p:nvPr/>
              </p:nvSpPr>
              <p:spPr bwMode="auto">
                <a:xfrm>
                  <a:off x="5193765" y="4356194"/>
                  <a:ext cx="236430" cy="200590"/>
                </a:xfrm>
                <a:custGeom>
                  <a:avLst/>
                  <a:gdLst>
                    <a:gd name="T0" fmla="*/ 42 w 224"/>
                    <a:gd name="T1" fmla="*/ 157 h 189"/>
                    <a:gd name="T2" fmla="*/ 39 w 224"/>
                    <a:gd name="T3" fmla="*/ 151 h 189"/>
                    <a:gd name="T4" fmla="*/ 27 w 224"/>
                    <a:gd name="T5" fmla="*/ 146 h 189"/>
                    <a:gd name="T6" fmla="*/ 0 w 224"/>
                    <a:gd name="T7" fmla="*/ 147 h 189"/>
                    <a:gd name="T8" fmla="*/ 0 w 224"/>
                    <a:gd name="T9" fmla="*/ 105 h 189"/>
                    <a:gd name="T10" fmla="*/ 7 w 224"/>
                    <a:gd name="T11" fmla="*/ 83 h 189"/>
                    <a:gd name="T12" fmla="*/ 14 w 224"/>
                    <a:gd name="T13" fmla="*/ 77 h 189"/>
                    <a:gd name="T14" fmla="*/ 14 w 224"/>
                    <a:gd name="T15" fmla="*/ 69 h 189"/>
                    <a:gd name="T16" fmla="*/ 18 w 224"/>
                    <a:gd name="T17" fmla="*/ 67 h 189"/>
                    <a:gd name="T18" fmla="*/ 17 w 224"/>
                    <a:gd name="T19" fmla="*/ 54 h 189"/>
                    <a:gd name="T20" fmla="*/ 13 w 224"/>
                    <a:gd name="T21" fmla="*/ 48 h 189"/>
                    <a:gd name="T22" fmla="*/ 14 w 224"/>
                    <a:gd name="T23" fmla="*/ 42 h 189"/>
                    <a:gd name="T24" fmla="*/ 14 w 224"/>
                    <a:gd name="T25" fmla="*/ 27 h 189"/>
                    <a:gd name="T26" fmla="*/ 22 w 224"/>
                    <a:gd name="T27" fmla="*/ 20 h 189"/>
                    <a:gd name="T28" fmla="*/ 26 w 224"/>
                    <a:gd name="T29" fmla="*/ 8 h 189"/>
                    <a:gd name="T30" fmla="*/ 39 w 224"/>
                    <a:gd name="T31" fmla="*/ 2 h 189"/>
                    <a:gd name="T32" fmla="*/ 55 w 224"/>
                    <a:gd name="T33" fmla="*/ 0 h 189"/>
                    <a:gd name="T34" fmla="*/ 80 w 224"/>
                    <a:gd name="T35" fmla="*/ 18 h 189"/>
                    <a:gd name="T36" fmla="*/ 99 w 224"/>
                    <a:gd name="T37" fmla="*/ 10 h 189"/>
                    <a:gd name="T38" fmla="*/ 112 w 224"/>
                    <a:gd name="T39" fmla="*/ 19 h 189"/>
                    <a:gd name="T40" fmla="*/ 126 w 224"/>
                    <a:gd name="T41" fmla="*/ 22 h 189"/>
                    <a:gd name="T42" fmla="*/ 144 w 224"/>
                    <a:gd name="T43" fmla="*/ 10 h 189"/>
                    <a:gd name="T44" fmla="*/ 170 w 224"/>
                    <a:gd name="T45" fmla="*/ 9 h 189"/>
                    <a:gd name="T46" fmla="*/ 184 w 224"/>
                    <a:gd name="T47" fmla="*/ 13 h 189"/>
                    <a:gd name="T48" fmla="*/ 197 w 224"/>
                    <a:gd name="T49" fmla="*/ 5 h 189"/>
                    <a:gd name="T50" fmla="*/ 199 w 224"/>
                    <a:gd name="T51" fmla="*/ 0 h 189"/>
                    <a:gd name="T52" fmla="*/ 218 w 224"/>
                    <a:gd name="T53" fmla="*/ 26 h 189"/>
                    <a:gd name="T54" fmla="*/ 224 w 224"/>
                    <a:gd name="T55" fmla="*/ 32 h 189"/>
                    <a:gd name="T56" fmla="*/ 224 w 224"/>
                    <a:gd name="T57" fmla="*/ 42 h 189"/>
                    <a:gd name="T58" fmla="*/ 206 w 224"/>
                    <a:gd name="T59" fmla="*/ 57 h 189"/>
                    <a:gd name="T60" fmla="*/ 193 w 224"/>
                    <a:gd name="T61" fmla="*/ 97 h 189"/>
                    <a:gd name="T62" fmla="*/ 183 w 224"/>
                    <a:gd name="T63" fmla="*/ 106 h 189"/>
                    <a:gd name="T64" fmla="*/ 167 w 224"/>
                    <a:gd name="T65" fmla="*/ 142 h 189"/>
                    <a:gd name="T66" fmla="*/ 159 w 224"/>
                    <a:gd name="T67" fmla="*/ 144 h 189"/>
                    <a:gd name="T68" fmla="*/ 149 w 224"/>
                    <a:gd name="T69" fmla="*/ 136 h 189"/>
                    <a:gd name="T70" fmla="*/ 130 w 224"/>
                    <a:gd name="T71" fmla="*/ 136 h 189"/>
                    <a:gd name="T72" fmla="*/ 116 w 224"/>
                    <a:gd name="T73" fmla="*/ 156 h 189"/>
                    <a:gd name="T74" fmla="*/ 108 w 224"/>
                    <a:gd name="T75" fmla="*/ 179 h 189"/>
                    <a:gd name="T76" fmla="*/ 105 w 224"/>
                    <a:gd name="T77" fmla="*/ 176 h 189"/>
                    <a:gd name="T78" fmla="*/ 102 w 224"/>
                    <a:gd name="T79" fmla="*/ 184 h 189"/>
                    <a:gd name="T80" fmla="*/ 83 w 224"/>
                    <a:gd name="T81" fmla="*/ 180 h 189"/>
                    <a:gd name="T82" fmla="*/ 79 w 224"/>
                    <a:gd name="T83" fmla="*/ 185 h 189"/>
                    <a:gd name="T84" fmla="*/ 66 w 224"/>
                    <a:gd name="T85" fmla="*/ 189 h 189"/>
                    <a:gd name="T86" fmla="*/ 51 w 224"/>
                    <a:gd name="T87" fmla="*/ 177 h 189"/>
                    <a:gd name="T88" fmla="*/ 51 w 224"/>
                    <a:gd name="T89" fmla="*/ 165 h 189"/>
                    <a:gd name="T90" fmla="*/ 42 w 224"/>
                    <a:gd name="T91" fmla="*/ 157 h 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4" h="189">
                      <a:moveTo>
                        <a:pt x="42" y="157"/>
                      </a:moveTo>
                      <a:lnTo>
                        <a:pt x="39" y="151"/>
                      </a:lnTo>
                      <a:lnTo>
                        <a:pt x="27" y="146"/>
                      </a:lnTo>
                      <a:lnTo>
                        <a:pt x="0" y="147"/>
                      </a:lnTo>
                      <a:lnTo>
                        <a:pt x="0" y="105"/>
                      </a:lnTo>
                      <a:lnTo>
                        <a:pt x="7" y="83"/>
                      </a:lnTo>
                      <a:lnTo>
                        <a:pt x="14" y="77"/>
                      </a:lnTo>
                      <a:lnTo>
                        <a:pt x="14" y="69"/>
                      </a:lnTo>
                      <a:lnTo>
                        <a:pt x="18" y="67"/>
                      </a:lnTo>
                      <a:lnTo>
                        <a:pt x="17" y="54"/>
                      </a:lnTo>
                      <a:lnTo>
                        <a:pt x="13" y="48"/>
                      </a:lnTo>
                      <a:lnTo>
                        <a:pt x="14" y="42"/>
                      </a:lnTo>
                      <a:lnTo>
                        <a:pt x="14" y="27"/>
                      </a:lnTo>
                      <a:lnTo>
                        <a:pt x="22" y="20"/>
                      </a:lnTo>
                      <a:lnTo>
                        <a:pt x="26" y="8"/>
                      </a:lnTo>
                      <a:lnTo>
                        <a:pt x="39" y="2"/>
                      </a:lnTo>
                      <a:lnTo>
                        <a:pt x="55" y="0"/>
                      </a:lnTo>
                      <a:lnTo>
                        <a:pt x="80" y="18"/>
                      </a:lnTo>
                      <a:lnTo>
                        <a:pt x="99" y="10"/>
                      </a:lnTo>
                      <a:lnTo>
                        <a:pt x="112" y="19"/>
                      </a:lnTo>
                      <a:lnTo>
                        <a:pt x="126" y="22"/>
                      </a:lnTo>
                      <a:lnTo>
                        <a:pt x="144" y="10"/>
                      </a:lnTo>
                      <a:lnTo>
                        <a:pt x="170" y="9"/>
                      </a:lnTo>
                      <a:lnTo>
                        <a:pt x="184" y="13"/>
                      </a:lnTo>
                      <a:lnTo>
                        <a:pt x="197" y="5"/>
                      </a:lnTo>
                      <a:lnTo>
                        <a:pt x="199" y="0"/>
                      </a:lnTo>
                      <a:lnTo>
                        <a:pt x="218" y="26"/>
                      </a:lnTo>
                      <a:lnTo>
                        <a:pt x="224" y="32"/>
                      </a:lnTo>
                      <a:lnTo>
                        <a:pt x="224" y="42"/>
                      </a:lnTo>
                      <a:lnTo>
                        <a:pt x="206" y="57"/>
                      </a:lnTo>
                      <a:lnTo>
                        <a:pt x="193" y="97"/>
                      </a:lnTo>
                      <a:lnTo>
                        <a:pt x="183" y="106"/>
                      </a:lnTo>
                      <a:lnTo>
                        <a:pt x="167" y="142"/>
                      </a:lnTo>
                      <a:lnTo>
                        <a:pt x="159" y="144"/>
                      </a:lnTo>
                      <a:lnTo>
                        <a:pt x="149" y="136"/>
                      </a:lnTo>
                      <a:lnTo>
                        <a:pt x="130" y="136"/>
                      </a:lnTo>
                      <a:lnTo>
                        <a:pt x="116" y="156"/>
                      </a:lnTo>
                      <a:lnTo>
                        <a:pt x="108" y="179"/>
                      </a:lnTo>
                      <a:lnTo>
                        <a:pt x="105" y="176"/>
                      </a:lnTo>
                      <a:lnTo>
                        <a:pt x="102" y="184"/>
                      </a:lnTo>
                      <a:lnTo>
                        <a:pt x="83" y="180"/>
                      </a:lnTo>
                      <a:lnTo>
                        <a:pt x="79" y="185"/>
                      </a:lnTo>
                      <a:lnTo>
                        <a:pt x="66" y="189"/>
                      </a:lnTo>
                      <a:lnTo>
                        <a:pt x="51" y="177"/>
                      </a:lnTo>
                      <a:lnTo>
                        <a:pt x="51" y="165"/>
                      </a:lnTo>
                      <a:lnTo>
                        <a:pt x="42" y="157"/>
                      </a:lnTo>
                      <a:close/>
                    </a:path>
                  </a:pathLst>
                </a:custGeom>
                <a:grpFill/>
                <a:ln w="6350" cmpd="sng">
                  <a:solidFill>
                    <a:schemeClr val="bg1"/>
                  </a:solidFill>
                  <a:round/>
                  <a:headEnd/>
                  <a:tailEnd/>
                </a:ln>
              </p:spPr>
              <p:txBody>
                <a:bodyPr/>
                <a:lstStyle/>
                <a:p>
                  <a:endParaRPr lang="en-GB" dirty="0"/>
                </a:p>
              </p:txBody>
            </p:sp>
            <p:sp>
              <p:nvSpPr>
                <p:cNvPr id="1302" name="Freeform 981"/>
                <p:cNvSpPr>
                  <a:spLocks/>
                </p:cNvSpPr>
                <p:nvPr/>
              </p:nvSpPr>
              <p:spPr bwMode="auto">
                <a:xfrm>
                  <a:off x="4793734" y="4379543"/>
                  <a:ext cx="64385" cy="37146"/>
                </a:xfrm>
                <a:custGeom>
                  <a:avLst/>
                  <a:gdLst>
                    <a:gd name="T0" fmla="*/ 32 w 61"/>
                    <a:gd name="T1" fmla="*/ 35 h 35"/>
                    <a:gd name="T2" fmla="*/ 27 w 61"/>
                    <a:gd name="T3" fmla="*/ 30 h 35"/>
                    <a:gd name="T4" fmla="*/ 25 w 61"/>
                    <a:gd name="T5" fmla="*/ 20 h 35"/>
                    <a:gd name="T6" fmla="*/ 37 w 61"/>
                    <a:gd name="T7" fmla="*/ 15 h 35"/>
                    <a:gd name="T8" fmla="*/ 17 w 61"/>
                    <a:gd name="T9" fmla="*/ 20 h 35"/>
                    <a:gd name="T10" fmla="*/ 0 w 61"/>
                    <a:gd name="T11" fmla="*/ 5 h 35"/>
                    <a:gd name="T12" fmla="*/ 19 w 61"/>
                    <a:gd name="T13" fmla="*/ 5 h 35"/>
                    <a:gd name="T14" fmla="*/ 32 w 61"/>
                    <a:gd name="T15" fmla="*/ 1 h 35"/>
                    <a:gd name="T16" fmla="*/ 59 w 61"/>
                    <a:gd name="T17" fmla="*/ 0 h 35"/>
                    <a:gd name="T18" fmla="*/ 61 w 61"/>
                    <a:gd name="T19" fmla="*/ 6 h 35"/>
                    <a:gd name="T20" fmla="*/ 56 w 61"/>
                    <a:gd name="T21" fmla="*/ 10 h 35"/>
                    <a:gd name="T22" fmla="*/ 59 w 61"/>
                    <a:gd name="T23" fmla="*/ 20 h 35"/>
                    <a:gd name="T24" fmla="*/ 42 w 61"/>
                    <a:gd name="T25" fmla="*/ 24 h 35"/>
                    <a:gd name="T26" fmla="*/ 32 w 61"/>
                    <a:gd name="T27" fmla="*/ 35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5">
                      <a:moveTo>
                        <a:pt x="32" y="35"/>
                      </a:moveTo>
                      <a:lnTo>
                        <a:pt x="27" y="30"/>
                      </a:lnTo>
                      <a:lnTo>
                        <a:pt x="25" y="20"/>
                      </a:lnTo>
                      <a:lnTo>
                        <a:pt x="37" y="15"/>
                      </a:lnTo>
                      <a:lnTo>
                        <a:pt x="17" y="20"/>
                      </a:lnTo>
                      <a:lnTo>
                        <a:pt x="0" y="5"/>
                      </a:lnTo>
                      <a:lnTo>
                        <a:pt x="19" y="5"/>
                      </a:lnTo>
                      <a:lnTo>
                        <a:pt x="32" y="1"/>
                      </a:lnTo>
                      <a:lnTo>
                        <a:pt x="59" y="0"/>
                      </a:lnTo>
                      <a:lnTo>
                        <a:pt x="61" y="6"/>
                      </a:lnTo>
                      <a:lnTo>
                        <a:pt x="56" y="10"/>
                      </a:lnTo>
                      <a:lnTo>
                        <a:pt x="59" y="20"/>
                      </a:lnTo>
                      <a:lnTo>
                        <a:pt x="42" y="24"/>
                      </a:lnTo>
                      <a:lnTo>
                        <a:pt x="32" y="35"/>
                      </a:lnTo>
                      <a:close/>
                    </a:path>
                  </a:pathLst>
                </a:custGeom>
                <a:grpFill/>
                <a:ln w="6350" cmpd="sng">
                  <a:solidFill>
                    <a:schemeClr val="bg1"/>
                  </a:solidFill>
                  <a:round/>
                  <a:headEnd/>
                  <a:tailEnd/>
                </a:ln>
              </p:spPr>
              <p:txBody>
                <a:bodyPr/>
                <a:lstStyle/>
                <a:p>
                  <a:endParaRPr lang="en-GB" dirty="0"/>
                </a:p>
              </p:txBody>
            </p:sp>
            <p:sp>
              <p:nvSpPr>
                <p:cNvPr id="1303" name="Freeform 982"/>
                <p:cNvSpPr>
                  <a:spLocks/>
                </p:cNvSpPr>
                <p:nvPr/>
              </p:nvSpPr>
              <p:spPr bwMode="auto">
                <a:xfrm>
                  <a:off x="5729954" y="4662917"/>
                  <a:ext cx="37997" cy="35024"/>
                </a:xfrm>
                <a:custGeom>
                  <a:avLst/>
                  <a:gdLst>
                    <a:gd name="T0" fmla="*/ 14 w 36"/>
                    <a:gd name="T1" fmla="*/ 5 h 33"/>
                    <a:gd name="T2" fmla="*/ 21 w 36"/>
                    <a:gd name="T3" fmla="*/ 6 h 33"/>
                    <a:gd name="T4" fmla="*/ 28 w 36"/>
                    <a:gd name="T5" fmla="*/ 0 h 33"/>
                    <a:gd name="T6" fmla="*/ 36 w 36"/>
                    <a:gd name="T7" fmla="*/ 17 h 33"/>
                    <a:gd name="T8" fmla="*/ 32 w 36"/>
                    <a:gd name="T9" fmla="*/ 25 h 33"/>
                    <a:gd name="T10" fmla="*/ 20 w 36"/>
                    <a:gd name="T11" fmla="*/ 25 h 33"/>
                    <a:gd name="T12" fmla="*/ 17 w 36"/>
                    <a:gd name="T13" fmla="*/ 32 h 33"/>
                    <a:gd name="T14" fmla="*/ 10 w 36"/>
                    <a:gd name="T15" fmla="*/ 33 h 33"/>
                    <a:gd name="T16" fmla="*/ 5 w 36"/>
                    <a:gd name="T17" fmla="*/ 27 h 33"/>
                    <a:gd name="T18" fmla="*/ 3 w 36"/>
                    <a:gd name="T19" fmla="*/ 32 h 33"/>
                    <a:gd name="T20" fmla="*/ 0 w 36"/>
                    <a:gd name="T21" fmla="*/ 25 h 33"/>
                    <a:gd name="T22" fmla="*/ 14 w 36"/>
                    <a:gd name="T23" fmla="*/ 5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3">
                      <a:moveTo>
                        <a:pt x="14" y="5"/>
                      </a:moveTo>
                      <a:lnTo>
                        <a:pt x="21" y="6"/>
                      </a:lnTo>
                      <a:lnTo>
                        <a:pt x="28" y="0"/>
                      </a:lnTo>
                      <a:lnTo>
                        <a:pt x="36" y="17"/>
                      </a:lnTo>
                      <a:lnTo>
                        <a:pt x="32" y="25"/>
                      </a:lnTo>
                      <a:lnTo>
                        <a:pt x="20" y="25"/>
                      </a:lnTo>
                      <a:lnTo>
                        <a:pt x="17" y="32"/>
                      </a:lnTo>
                      <a:lnTo>
                        <a:pt x="10" y="33"/>
                      </a:lnTo>
                      <a:lnTo>
                        <a:pt x="5" y="27"/>
                      </a:lnTo>
                      <a:lnTo>
                        <a:pt x="3" y="32"/>
                      </a:lnTo>
                      <a:lnTo>
                        <a:pt x="0" y="25"/>
                      </a:lnTo>
                      <a:lnTo>
                        <a:pt x="14" y="5"/>
                      </a:lnTo>
                      <a:close/>
                    </a:path>
                  </a:pathLst>
                </a:custGeom>
                <a:grpFill/>
                <a:ln w="6350" cmpd="sng">
                  <a:solidFill>
                    <a:schemeClr val="bg1"/>
                  </a:solidFill>
                  <a:round/>
                  <a:headEnd/>
                  <a:tailEnd/>
                </a:ln>
              </p:spPr>
              <p:txBody>
                <a:bodyPr/>
                <a:lstStyle/>
                <a:p>
                  <a:endParaRPr lang="en-GB" dirty="0"/>
                </a:p>
              </p:txBody>
            </p:sp>
            <p:sp>
              <p:nvSpPr>
                <p:cNvPr id="1304" name="Freeform 983"/>
                <p:cNvSpPr>
                  <a:spLocks/>
                </p:cNvSpPr>
                <p:nvPr/>
              </p:nvSpPr>
              <p:spPr bwMode="auto">
                <a:xfrm>
                  <a:off x="5267650" y="4632139"/>
                  <a:ext cx="6333" cy="7429"/>
                </a:xfrm>
                <a:custGeom>
                  <a:avLst/>
                  <a:gdLst>
                    <a:gd name="T0" fmla="*/ 3 w 6"/>
                    <a:gd name="T1" fmla="*/ 0 h 7"/>
                    <a:gd name="T2" fmla="*/ 6 w 6"/>
                    <a:gd name="T3" fmla="*/ 3 h 7"/>
                    <a:gd name="T4" fmla="*/ 2 w 6"/>
                    <a:gd name="T5" fmla="*/ 7 h 7"/>
                    <a:gd name="T6" fmla="*/ 0 w 6"/>
                    <a:gd name="T7" fmla="*/ 3 h 7"/>
                    <a:gd name="T8" fmla="*/ 3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3" y="0"/>
                      </a:moveTo>
                      <a:lnTo>
                        <a:pt x="6" y="3"/>
                      </a:lnTo>
                      <a:lnTo>
                        <a:pt x="2" y="7"/>
                      </a:lnTo>
                      <a:lnTo>
                        <a:pt x="0" y="3"/>
                      </a:lnTo>
                      <a:lnTo>
                        <a:pt x="3" y="0"/>
                      </a:lnTo>
                      <a:close/>
                    </a:path>
                  </a:pathLst>
                </a:custGeom>
                <a:grpFill/>
                <a:ln w="6350" cmpd="sng">
                  <a:solidFill>
                    <a:schemeClr val="bg1"/>
                  </a:solidFill>
                  <a:round/>
                  <a:headEnd/>
                  <a:tailEnd/>
                </a:ln>
              </p:spPr>
              <p:txBody>
                <a:bodyPr/>
                <a:lstStyle/>
                <a:p>
                  <a:endParaRPr lang="en-GB" dirty="0"/>
                </a:p>
              </p:txBody>
            </p:sp>
            <p:sp>
              <p:nvSpPr>
                <p:cNvPr id="1305" name="Freeform 984"/>
                <p:cNvSpPr>
                  <a:spLocks/>
                </p:cNvSpPr>
                <p:nvPr/>
              </p:nvSpPr>
              <p:spPr bwMode="auto">
                <a:xfrm>
                  <a:off x="4776846" y="4295699"/>
                  <a:ext cx="128770" cy="90212"/>
                </a:xfrm>
                <a:custGeom>
                  <a:avLst/>
                  <a:gdLst>
                    <a:gd name="T0" fmla="*/ 16 w 122"/>
                    <a:gd name="T1" fmla="*/ 72 h 85"/>
                    <a:gd name="T2" fmla="*/ 16 w 122"/>
                    <a:gd name="T3" fmla="*/ 84 h 85"/>
                    <a:gd name="T4" fmla="*/ 35 w 122"/>
                    <a:gd name="T5" fmla="*/ 84 h 85"/>
                    <a:gd name="T6" fmla="*/ 48 w 122"/>
                    <a:gd name="T7" fmla="*/ 80 h 85"/>
                    <a:gd name="T8" fmla="*/ 75 w 122"/>
                    <a:gd name="T9" fmla="*/ 79 h 85"/>
                    <a:gd name="T10" fmla="*/ 102 w 122"/>
                    <a:gd name="T11" fmla="*/ 85 h 85"/>
                    <a:gd name="T12" fmla="*/ 122 w 122"/>
                    <a:gd name="T13" fmla="*/ 84 h 85"/>
                    <a:gd name="T14" fmla="*/ 121 w 122"/>
                    <a:gd name="T15" fmla="*/ 74 h 85"/>
                    <a:gd name="T16" fmla="*/ 108 w 122"/>
                    <a:gd name="T17" fmla="*/ 60 h 85"/>
                    <a:gd name="T18" fmla="*/ 110 w 122"/>
                    <a:gd name="T19" fmla="*/ 55 h 85"/>
                    <a:gd name="T20" fmla="*/ 106 w 122"/>
                    <a:gd name="T21" fmla="*/ 37 h 85"/>
                    <a:gd name="T22" fmla="*/ 91 w 122"/>
                    <a:gd name="T23" fmla="*/ 27 h 85"/>
                    <a:gd name="T24" fmla="*/ 81 w 122"/>
                    <a:gd name="T25" fmla="*/ 11 h 85"/>
                    <a:gd name="T26" fmla="*/ 73 w 122"/>
                    <a:gd name="T27" fmla="*/ 11 h 85"/>
                    <a:gd name="T28" fmla="*/ 62 w 122"/>
                    <a:gd name="T29" fmla="*/ 0 h 85"/>
                    <a:gd name="T30" fmla="*/ 25 w 122"/>
                    <a:gd name="T31" fmla="*/ 3 h 85"/>
                    <a:gd name="T32" fmla="*/ 20 w 122"/>
                    <a:gd name="T33" fmla="*/ 11 h 85"/>
                    <a:gd name="T34" fmla="*/ 20 w 122"/>
                    <a:gd name="T35" fmla="*/ 20 h 85"/>
                    <a:gd name="T36" fmla="*/ 14 w 122"/>
                    <a:gd name="T37" fmla="*/ 30 h 85"/>
                    <a:gd name="T38" fmla="*/ 0 w 122"/>
                    <a:gd name="T39" fmla="*/ 37 h 85"/>
                    <a:gd name="T40" fmla="*/ 5 w 122"/>
                    <a:gd name="T41" fmla="*/ 39 h 85"/>
                    <a:gd name="T42" fmla="*/ 20 w 122"/>
                    <a:gd name="T43" fmla="*/ 61 h 85"/>
                    <a:gd name="T44" fmla="*/ 39 w 122"/>
                    <a:gd name="T45" fmla="*/ 61 h 85"/>
                    <a:gd name="T46" fmla="*/ 49 w 122"/>
                    <a:gd name="T47" fmla="*/ 56 h 85"/>
                    <a:gd name="T48" fmla="*/ 63 w 122"/>
                    <a:gd name="T49" fmla="*/ 64 h 85"/>
                    <a:gd name="T50" fmla="*/ 74 w 122"/>
                    <a:gd name="T51" fmla="*/ 62 h 85"/>
                    <a:gd name="T52" fmla="*/ 74 w 122"/>
                    <a:gd name="T53" fmla="*/ 65 h 85"/>
                    <a:gd name="T54" fmla="*/ 67 w 122"/>
                    <a:gd name="T55" fmla="*/ 69 h 85"/>
                    <a:gd name="T56" fmla="*/ 48 w 122"/>
                    <a:gd name="T57" fmla="*/ 62 h 85"/>
                    <a:gd name="T58" fmla="*/ 33 w 122"/>
                    <a:gd name="T59" fmla="*/ 69 h 85"/>
                    <a:gd name="T60" fmla="*/ 16 w 122"/>
                    <a:gd name="T61" fmla="*/ 72 h 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85">
                      <a:moveTo>
                        <a:pt x="16" y="72"/>
                      </a:moveTo>
                      <a:lnTo>
                        <a:pt x="16" y="84"/>
                      </a:lnTo>
                      <a:lnTo>
                        <a:pt x="35" y="84"/>
                      </a:lnTo>
                      <a:lnTo>
                        <a:pt x="48" y="80"/>
                      </a:lnTo>
                      <a:lnTo>
                        <a:pt x="75" y="79"/>
                      </a:lnTo>
                      <a:lnTo>
                        <a:pt x="102" y="85"/>
                      </a:lnTo>
                      <a:lnTo>
                        <a:pt x="122" y="84"/>
                      </a:lnTo>
                      <a:lnTo>
                        <a:pt x="121" y="74"/>
                      </a:lnTo>
                      <a:lnTo>
                        <a:pt x="108" y="60"/>
                      </a:lnTo>
                      <a:lnTo>
                        <a:pt x="110" y="55"/>
                      </a:lnTo>
                      <a:lnTo>
                        <a:pt x="106" y="37"/>
                      </a:lnTo>
                      <a:lnTo>
                        <a:pt x="91" y="27"/>
                      </a:lnTo>
                      <a:lnTo>
                        <a:pt x="81" y="11"/>
                      </a:lnTo>
                      <a:lnTo>
                        <a:pt x="73" y="11"/>
                      </a:lnTo>
                      <a:lnTo>
                        <a:pt x="62" y="0"/>
                      </a:lnTo>
                      <a:lnTo>
                        <a:pt x="25" y="3"/>
                      </a:lnTo>
                      <a:lnTo>
                        <a:pt x="20" y="11"/>
                      </a:lnTo>
                      <a:lnTo>
                        <a:pt x="20" y="20"/>
                      </a:lnTo>
                      <a:lnTo>
                        <a:pt x="14" y="30"/>
                      </a:lnTo>
                      <a:lnTo>
                        <a:pt x="0" y="37"/>
                      </a:lnTo>
                      <a:lnTo>
                        <a:pt x="5" y="39"/>
                      </a:lnTo>
                      <a:lnTo>
                        <a:pt x="20" y="61"/>
                      </a:lnTo>
                      <a:lnTo>
                        <a:pt x="39" y="61"/>
                      </a:lnTo>
                      <a:lnTo>
                        <a:pt x="49" y="56"/>
                      </a:lnTo>
                      <a:lnTo>
                        <a:pt x="63" y="64"/>
                      </a:lnTo>
                      <a:lnTo>
                        <a:pt x="74" y="62"/>
                      </a:lnTo>
                      <a:lnTo>
                        <a:pt x="74" y="65"/>
                      </a:lnTo>
                      <a:lnTo>
                        <a:pt x="67" y="69"/>
                      </a:lnTo>
                      <a:lnTo>
                        <a:pt x="48" y="62"/>
                      </a:lnTo>
                      <a:lnTo>
                        <a:pt x="33" y="69"/>
                      </a:lnTo>
                      <a:lnTo>
                        <a:pt x="16" y="72"/>
                      </a:lnTo>
                      <a:close/>
                    </a:path>
                  </a:pathLst>
                </a:custGeom>
                <a:grpFill/>
                <a:ln w="6350" cmpd="sng">
                  <a:solidFill>
                    <a:schemeClr val="bg1"/>
                  </a:solidFill>
                  <a:round/>
                  <a:headEnd/>
                  <a:tailEnd/>
                </a:ln>
              </p:spPr>
              <p:txBody>
                <a:bodyPr/>
                <a:lstStyle/>
                <a:p>
                  <a:endParaRPr lang="en-GB" dirty="0"/>
                </a:p>
              </p:txBody>
            </p:sp>
            <p:grpSp>
              <p:nvGrpSpPr>
                <p:cNvPr id="1306" name="Group 985"/>
                <p:cNvGrpSpPr>
                  <a:grpSpLocks/>
                </p:cNvGrpSpPr>
                <p:nvPr/>
              </p:nvGrpSpPr>
              <p:grpSpPr bwMode="auto">
                <a:xfrm>
                  <a:off x="4865507" y="4437917"/>
                  <a:ext cx="60163" cy="61557"/>
                  <a:chOff x="4320" y="4020"/>
                  <a:chExt cx="57" cy="58"/>
                </a:xfrm>
                <a:grpFill/>
              </p:grpSpPr>
              <p:sp>
                <p:nvSpPr>
                  <p:cNvPr id="1336" name="Freeform 986"/>
                  <p:cNvSpPr>
                    <a:spLocks/>
                  </p:cNvSpPr>
                  <p:nvPr/>
                </p:nvSpPr>
                <p:spPr bwMode="auto">
                  <a:xfrm>
                    <a:off x="4320" y="4020"/>
                    <a:ext cx="57" cy="58"/>
                  </a:xfrm>
                  <a:custGeom>
                    <a:avLst/>
                    <a:gdLst>
                      <a:gd name="T0" fmla="*/ 0 w 57"/>
                      <a:gd name="T1" fmla="*/ 15 h 58"/>
                      <a:gd name="T2" fmla="*/ 3 w 57"/>
                      <a:gd name="T3" fmla="*/ 29 h 58"/>
                      <a:gd name="T4" fmla="*/ 1 w 57"/>
                      <a:gd name="T5" fmla="*/ 31 h 58"/>
                      <a:gd name="T6" fmla="*/ 7 w 57"/>
                      <a:gd name="T7" fmla="*/ 40 h 58"/>
                      <a:gd name="T8" fmla="*/ 17 w 57"/>
                      <a:gd name="T9" fmla="*/ 50 h 58"/>
                      <a:gd name="T10" fmla="*/ 34 w 57"/>
                      <a:gd name="T11" fmla="*/ 58 h 58"/>
                      <a:gd name="T12" fmla="*/ 52 w 57"/>
                      <a:gd name="T13" fmla="*/ 43 h 58"/>
                      <a:gd name="T14" fmla="*/ 52 w 57"/>
                      <a:gd name="T15" fmla="*/ 36 h 58"/>
                      <a:gd name="T16" fmla="*/ 57 w 57"/>
                      <a:gd name="T17" fmla="*/ 34 h 58"/>
                      <a:gd name="T18" fmla="*/ 57 w 57"/>
                      <a:gd name="T19" fmla="*/ 30 h 58"/>
                      <a:gd name="T20" fmla="*/ 57 w 57"/>
                      <a:gd name="T21" fmla="*/ 28 h 58"/>
                      <a:gd name="T22" fmla="*/ 49 w 57"/>
                      <a:gd name="T23" fmla="*/ 31 h 58"/>
                      <a:gd name="T24" fmla="*/ 53 w 57"/>
                      <a:gd name="T25" fmla="*/ 19 h 58"/>
                      <a:gd name="T26" fmla="*/ 39 w 57"/>
                      <a:gd name="T27" fmla="*/ 0 h 58"/>
                      <a:gd name="T28" fmla="*/ 16 w 57"/>
                      <a:gd name="T29" fmla="*/ 1 h 58"/>
                      <a:gd name="T30" fmla="*/ 4 w 57"/>
                      <a:gd name="T31" fmla="*/ 15 h 58"/>
                      <a:gd name="T32" fmla="*/ 0 w 57"/>
                      <a:gd name="T33" fmla="*/ 15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8">
                        <a:moveTo>
                          <a:pt x="0" y="15"/>
                        </a:moveTo>
                        <a:lnTo>
                          <a:pt x="3" y="29"/>
                        </a:lnTo>
                        <a:lnTo>
                          <a:pt x="1" y="31"/>
                        </a:lnTo>
                        <a:lnTo>
                          <a:pt x="7" y="40"/>
                        </a:lnTo>
                        <a:lnTo>
                          <a:pt x="17" y="50"/>
                        </a:lnTo>
                        <a:lnTo>
                          <a:pt x="34" y="58"/>
                        </a:lnTo>
                        <a:lnTo>
                          <a:pt x="52" y="43"/>
                        </a:lnTo>
                        <a:lnTo>
                          <a:pt x="52" y="36"/>
                        </a:lnTo>
                        <a:lnTo>
                          <a:pt x="57" y="34"/>
                        </a:lnTo>
                        <a:lnTo>
                          <a:pt x="57" y="30"/>
                        </a:lnTo>
                        <a:lnTo>
                          <a:pt x="57" y="28"/>
                        </a:lnTo>
                        <a:lnTo>
                          <a:pt x="49" y="31"/>
                        </a:lnTo>
                        <a:lnTo>
                          <a:pt x="53" y="19"/>
                        </a:lnTo>
                        <a:lnTo>
                          <a:pt x="39" y="0"/>
                        </a:lnTo>
                        <a:lnTo>
                          <a:pt x="16" y="1"/>
                        </a:lnTo>
                        <a:lnTo>
                          <a:pt x="4" y="15"/>
                        </a:lnTo>
                        <a:lnTo>
                          <a:pt x="0" y="15"/>
                        </a:lnTo>
                        <a:close/>
                      </a:path>
                    </a:pathLst>
                  </a:custGeom>
                  <a:grpFill/>
                  <a:ln w="6350" cmpd="sng">
                    <a:solidFill>
                      <a:schemeClr val="bg1"/>
                    </a:solidFill>
                    <a:round/>
                    <a:headEnd/>
                    <a:tailEnd/>
                  </a:ln>
                </p:spPr>
                <p:txBody>
                  <a:bodyPr/>
                  <a:lstStyle/>
                  <a:p>
                    <a:endParaRPr lang="en-GB" dirty="0"/>
                  </a:p>
                </p:txBody>
              </p:sp>
              <p:sp>
                <p:nvSpPr>
                  <p:cNvPr id="1337" name="Freeform 987"/>
                  <p:cNvSpPr>
                    <a:spLocks/>
                  </p:cNvSpPr>
                  <p:nvPr/>
                </p:nvSpPr>
                <p:spPr bwMode="auto">
                  <a:xfrm>
                    <a:off x="4327" y="4068"/>
                    <a:ext cx="6" cy="2"/>
                  </a:xfrm>
                  <a:custGeom>
                    <a:avLst/>
                    <a:gdLst>
                      <a:gd name="T0" fmla="*/ 6 w 6"/>
                      <a:gd name="T1" fmla="*/ 0 h 2"/>
                      <a:gd name="T2" fmla="*/ 0 w 6"/>
                      <a:gd name="T3" fmla="*/ 0 h 2"/>
                      <a:gd name="T4" fmla="*/ 2 w 6"/>
                      <a:gd name="T5" fmla="*/ 2 h 2"/>
                      <a:gd name="T6" fmla="*/ 6 w 6"/>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
                        <a:moveTo>
                          <a:pt x="6" y="0"/>
                        </a:moveTo>
                        <a:lnTo>
                          <a:pt x="0" y="0"/>
                        </a:lnTo>
                        <a:lnTo>
                          <a:pt x="2" y="2"/>
                        </a:lnTo>
                        <a:lnTo>
                          <a:pt x="6" y="0"/>
                        </a:lnTo>
                        <a:close/>
                      </a:path>
                    </a:pathLst>
                  </a:custGeom>
                  <a:grpFill/>
                  <a:ln w="6350" cmpd="sng">
                    <a:solidFill>
                      <a:schemeClr val="bg1"/>
                    </a:solidFill>
                    <a:round/>
                    <a:headEnd/>
                    <a:tailEnd/>
                  </a:ln>
                </p:spPr>
                <p:txBody>
                  <a:bodyPr/>
                  <a:lstStyle/>
                  <a:p>
                    <a:endParaRPr lang="en-GB" dirty="0"/>
                  </a:p>
                </p:txBody>
              </p:sp>
            </p:grpSp>
            <p:sp>
              <p:nvSpPr>
                <p:cNvPr id="1307" name="Freeform 988"/>
                <p:cNvSpPr>
                  <a:spLocks/>
                </p:cNvSpPr>
                <p:nvPr/>
              </p:nvSpPr>
              <p:spPr bwMode="auto">
                <a:xfrm>
                  <a:off x="5974829" y="4396525"/>
                  <a:ext cx="210042" cy="280190"/>
                </a:xfrm>
                <a:custGeom>
                  <a:avLst/>
                  <a:gdLst>
                    <a:gd name="T0" fmla="*/ 43 w 199"/>
                    <a:gd name="T1" fmla="*/ 9 h 264"/>
                    <a:gd name="T2" fmla="*/ 37 w 199"/>
                    <a:gd name="T3" fmla="*/ 20 h 264"/>
                    <a:gd name="T4" fmla="*/ 37 w 199"/>
                    <a:gd name="T5" fmla="*/ 33 h 264"/>
                    <a:gd name="T6" fmla="*/ 59 w 199"/>
                    <a:gd name="T7" fmla="*/ 55 h 264"/>
                    <a:gd name="T8" fmla="*/ 118 w 199"/>
                    <a:gd name="T9" fmla="*/ 77 h 264"/>
                    <a:gd name="T10" fmla="*/ 136 w 199"/>
                    <a:gd name="T11" fmla="*/ 75 h 264"/>
                    <a:gd name="T12" fmla="*/ 132 w 199"/>
                    <a:gd name="T13" fmla="*/ 82 h 264"/>
                    <a:gd name="T14" fmla="*/ 78 w 199"/>
                    <a:gd name="T15" fmla="*/ 134 h 264"/>
                    <a:gd name="T16" fmla="*/ 56 w 199"/>
                    <a:gd name="T17" fmla="*/ 136 h 264"/>
                    <a:gd name="T18" fmla="*/ 17 w 199"/>
                    <a:gd name="T19" fmla="*/ 155 h 264"/>
                    <a:gd name="T20" fmla="*/ 0 w 199"/>
                    <a:gd name="T21" fmla="*/ 177 h 264"/>
                    <a:gd name="T22" fmla="*/ 0 w 199"/>
                    <a:gd name="T23" fmla="*/ 249 h 264"/>
                    <a:gd name="T24" fmla="*/ 11 w 199"/>
                    <a:gd name="T25" fmla="*/ 264 h 264"/>
                    <a:gd name="T26" fmla="*/ 29 w 199"/>
                    <a:gd name="T27" fmla="*/ 242 h 264"/>
                    <a:gd name="T28" fmla="*/ 30 w 199"/>
                    <a:gd name="T29" fmla="*/ 235 h 264"/>
                    <a:gd name="T30" fmla="*/ 37 w 199"/>
                    <a:gd name="T31" fmla="*/ 234 h 264"/>
                    <a:gd name="T32" fmla="*/ 76 w 199"/>
                    <a:gd name="T33" fmla="*/ 197 h 264"/>
                    <a:gd name="T34" fmla="*/ 93 w 199"/>
                    <a:gd name="T35" fmla="*/ 188 h 264"/>
                    <a:gd name="T36" fmla="*/ 128 w 199"/>
                    <a:gd name="T37" fmla="*/ 154 h 264"/>
                    <a:gd name="T38" fmla="*/ 140 w 199"/>
                    <a:gd name="T39" fmla="*/ 134 h 264"/>
                    <a:gd name="T40" fmla="*/ 152 w 199"/>
                    <a:gd name="T41" fmla="*/ 122 h 264"/>
                    <a:gd name="T42" fmla="*/ 171 w 199"/>
                    <a:gd name="T43" fmla="*/ 78 h 264"/>
                    <a:gd name="T44" fmla="*/ 176 w 199"/>
                    <a:gd name="T45" fmla="*/ 73 h 264"/>
                    <a:gd name="T46" fmla="*/ 186 w 199"/>
                    <a:gd name="T47" fmla="*/ 55 h 264"/>
                    <a:gd name="T48" fmla="*/ 190 w 199"/>
                    <a:gd name="T49" fmla="*/ 34 h 264"/>
                    <a:gd name="T50" fmla="*/ 199 w 199"/>
                    <a:gd name="T51" fmla="*/ 33 h 264"/>
                    <a:gd name="T52" fmla="*/ 193 w 199"/>
                    <a:gd name="T53" fmla="*/ 31 h 264"/>
                    <a:gd name="T54" fmla="*/ 195 w 199"/>
                    <a:gd name="T55" fmla="*/ 28 h 264"/>
                    <a:gd name="T56" fmla="*/ 194 w 199"/>
                    <a:gd name="T57" fmla="*/ 13 h 264"/>
                    <a:gd name="T58" fmla="*/ 196 w 199"/>
                    <a:gd name="T59" fmla="*/ 4 h 264"/>
                    <a:gd name="T60" fmla="*/ 186 w 199"/>
                    <a:gd name="T61" fmla="*/ 0 h 264"/>
                    <a:gd name="T62" fmla="*/ 176 w 199"/>
                    <a:gd name="T63" fmla="*/ 8 h 264"/>
                    <a:gd name="T64" fmla="*/ 158 w 199"/>
                    <a:gd name="T65" fmla="*/ 11 h 264"/>
                    <a:gd name="T66" fmla="*/ 122 w 199"/>
                    <a:gd name="T67" fmla="*/ 16 h 264"/>
                    <a:gd name="T68" fmla="*/ 107 w 199"/>
                    <a:gd name="T69" fmla="*/ 25 h 264"/>
                    <a:gd name="T70" fmla="*/ 91 w 199"/>
                    <a:gd name="T71" fmla="*/ 21 h 264"/>
                    <a:gd name="T72" fmla="*/ 76 w 199"/>
                    <a:gd name="T73" fmla="*/ 30 h 264"/>
                    <a:gd name="T74" fmla="*/ 67 w 199"/>
                    <a:gd name="T75" fmla="*/ 31 h 264"/>
                    <a:gd name="T76" fmla="*/ 43 w 199"/>
                    <a:gd name="T77" fmla="*/ 9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9" h="264">
                      <a:moveTo>
                        <a:pt x="43" y="9"/>
                      </a:moveTo>
                      <a:lnTo>
                        <a:pt x="37" y="20"/>
                      </a:lnTo>
                      <a:lnTo>
                        <a:pt x="37" y="33"/>
                      </a:lnTo>
                      <a:lnTo>
                        <a:pt x="59" y="55"/>
                      </a:lnTo>
                      <a:lnTo>
                        <a:pt x="118" y="77"/>
                      </a:lnTo>
                      <a:lnTo>
                        <a:pt x="136" y="75"/>
                      </a:lnTo>
                      <a:lnTo>
                        <a:pt x="132" y="82"/>
                      </a:lnTo>
                      <a:lnTo>
                        <a:pt x="78" y="134"/>
                      </a:lnTo>
                      <a:lnTo>
                        <a:pt x="56" y="136"/>
                      </a:lnTo>
                      <a:lnTo>
                        <a:pt x="17" y="155"/>
                      </a:lnTo>
                      <a:lnTo>
                        <a:pt x="0" y="177"/>
                      </a:lnTo>
                      <a:lnTo>
                        <a:pt x="0" y="249"/>
                      </a:lnTo>
                      <a:lnTo>
                        <a:pt x="11" y="264"/>
                      </a:lnTo>
                      <a:lnTo>
                        <a:pt x="29" y="242"/>
                      </a:lnTo>
                      <a:lnTo>
                        <a:pt x="30" y="235"/>
                      </a:lnTo>
                      <a:lnTo>
                        <a:pt x="37" y="234"/>
                      </a:lnTo>
                      <a:lnTo>
                        <a:pt x="76" y="197"/>
                      </a:lnTo>
                      <a:lnTo>
                        <a:pt x="93" y="188"/>
                      </a:lnTo>
                      <a:lnTo>
                        <a:pt x="128" y="154"/>
                      </a:lnTo>
                      <a:lnTo>
                        <a:pt x="140" y="134"/>
                      </a:lnTo>
                      <a:lnTo>
                        <a:pt x="152" y="122"/>
                      </a:lnTo>
                      <a:lnTo>
                        <a:pt x="171" y="78"/>
                      </a:lnTo>
                      <a:lnTo>
                        <a:pt x="176" y="73"/>
                      </a:lnTo>
                      <a:lnTo>
                        <a:pt x="186" y="55"/>
                      </a:lnTo>
                      <a:lnTo>
                        <a:pt x="190" y="34"/>
                      </a:lnTo>
                      <a:lnTo>
                        <a:pt x="199" y="33"/>
                      </a:lnTo>
                      <a:lnTo>
                        <a:pt x="193" y="31"/>
                      </a:lnTo>
                      <a:lnTo>
                        <a:pt x="195" y="28"/>
                      </a:lnTo>
                      <a:lnTo>
                        <a:pt x="194" y="13"/>
                      </a:lnTo>
                      <a:lnTo>
                        <a:pt x="196" y="4"/>
                      </a:lnTo>
                      <a:lnTo>
                        <a:pt x="186" y="0"/>
                      </a:lnTo>
                      <a:lnTo>
                        <a:pt x="176" y="8"/>
                      </a:lnTo>
                      <a:lnTo>
                        <a:pt x="158" y="11"/>
                      </a:lnTo>
                      <a:lnTo>
                        <a:pt x="122" y="16"/>
                      </a:lnTo>
                      <a:lnTo>
                        <a:pt x="107" y="25"/>
                      </a:lnTo>
                      <a:lnTo>
                        <a:pt x="91" y="21"/>
                      </a:lnTo>
                      <a:lnTo>
                        <a:pt x="76" y="30"/>
                      </a:lnTo>
                      <a:lnTo>
                        <a:pt x="67" y="31"/>
                      </a:lnTo>
                      <a:lnTo>
                        <a:pt x="43" y="9"/>
                      </a:lnTo>
                      <a:close/>
                    </a:path>
                  </a:pathLst>
                </a:custGeom>
                <a:grpFill/>
                <a:ln w="6350" cmpd="sng">
                  <a:solidFill>
                    <a:schemeClr val="bg1"/>
                  </a:solidFill>
                  <a:round/>
                  <a:headEnd/>
                  <a:tailEnd/>
                </a:ln>
              </p:spPr>
              <p:txBody>
                <a:bodyPr/>
                <a:lstStyle/>
                <a:p>
                  <a:endParaRPr lang="en-GB" dirty="0"/>
                </a:p>
              </p:txBody>
            </p:sp>
            <p:sp>
              <p:nvSpPr>
                <p:cNvPr id="1308" name="Freeform 991"/>
                <p:cNvSpPr>
                  <a:spLocks/>
                </p:cNvSpPr>
                <p:nvPr/>
              </p:nvSpPr>
              <p:spPr bwMode="auto">
                <a:xfrm>
                  <a:off x="5649737" y="4964334"/>
                  <a:ext cx="160434" cy="151769"/>
                </a:xfrm>
                <a:custGeom>
                  <a:avLst/>
                  <a:gdLst>
                    <a:gd name="T0" fmla="*/ 81 w 152"/>
                    <a:gd name="T1" fmla="*/ 132 h 143"/>
                    <a:gd name="T2" fmla="*/ 109 w 152"/>
                    <a:gd name="T3" fmla="*/ 134 h 143"/>
                    <a:gd name="T4" fmla="*/ 124 w 152"/>
                    <a:gd name="T5" fmla="*/ 143 h 143"/>
                    <a:gd name="T6" fmla="*/ 126 w 152"/>
                    <a:gd name="T7" fmla="*/ 133 h 143"/>
                    <a:gd name="T8" fmla="*/ 135 w 152"/>
                    <a:gd name="T9" fmla="*/ 124 h 143"/>
                    <a:gd name="T10" fmla="*/ 150 w 152"/>
                    <a:gd name="T11" fmla="*/ 89 h 143"/>
                    <a:gd name="T12" fmla="*/ 146 w 152"/>
                    <a:gd name="T13" fmla="*/ 68 h 143"/>
                    <a:gd name="T14" fmla="*/ 152 w 152"/>
                    <a:gd name="T15" fmla="*/ 54 h 143"/>
                    <a:gd name="T16" fmla="*/ 152 w 152"/>
                    <a:gd name="T17" fmla="*/ 38 h 143"/>
                    <a:gd name="T18" fmla="*/ 146 w 152"/>
                    <a:gd name="T19" fmla="*/ 18 h 143"/>
                    <a:gd name="T20" fmla="*/ 120 w 152"/>
                    <a:gd name="T21" fmla="*/ 9 h 143"/>
                    <a:gd name="T22" fmla="*/ 100 w 152"/>
                    <a:gd name="T23" fmla="*/ 7 h 143"/>
                    <a:gd name="T24" fmla="*/ 100 w 152"/>
                    <a:gd name="T25" fmla="*/ 1 h 143"/>
                    <a:gd name="T26" fmla="*/ 89 w 152"/>
                    <a:gd name="T27" fmla="*/ 0 h 143"/>
                    <a:gd name="T28" fmla="*/ 69 w 152"/>
                    <a:gd name="T29" fmla="*/ 7 h 143"/>
                    <a:gd name="T30" fmla="*/ 66 w 152"/>
                    <a:gd name="T31" fmla="*/ 21 h 143"/>
                    <a:gd name="T32" fmla="*/ 51 w 152"/>
                    <a:gd name="T33" fmla="*/ 28 h 143"/>
                    <a:gd name="T34" fmla="*/ 33 w 152"/>
                    <a:gd name="T35" fmla="*/ 48 h 143"/>
                    <a:gd name="T36" fmla="*/ 0 w 152"/>
                    <a:gd name="T37" fmla="*/ 44 h 143"/>
                    <a:gd name="T38" fmla="*/ 17 w 152"/>
                    <a:gd name="T39" fmla="*/ 75 h 143"/>
                    <a:gd name="T40" fmla="*/ 50 w 152"/>
                    <a:gd name="T41" fmla="*/ 102 h 143"/>
                    <a:gd name="T42" fmla="*/ 53 w 152"/>
                    <a:gd name="T43" fmla="*/ 120 h 143"/>
                    <a:gd name="T44" fmla="*/ 81 w 152"/>
                    <a:gd name="T45" fmla="*/ 132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2" h="143">
                      <a:moveTo>
                        <a:pt x="81" y="132"/>
                      </a:moveTo>
                      <a:lnTo>
                        <a:pt x="109" y="134"/>
                      </a:lnTo>
                      <a:lnTo>
                        <a:pt x="124" y="143"/>
                      </a:lnTo>
                      <a:lnTo>
                        <a:pt x="126" y="133"/>
                      </a:lnTo>
                      <a:lnTo>
                        <a:pt x="135" y="124"/>
                      </a:lnTo>
                      <a:lnTo>
                        <a:pt x="150" y="89"/>
                      </a:lnTo>
                      <a:lnTo>
                        <a:pt x="146" y="68"/>
                      </a:lnTo>
                      <a:lnTo>
                        <a:pt x="152" y="54"/>
                      </a:lnTo>
                      <a:lnTo>
                        <a:pt x="152" y="38"/>
                      </a:lnTo>
                      <a:lnTo>
                        <a:pt x="146" y="18"/>
                      </a:lnTo>
                      <a:lnTo>
                        <a:pt x="120" y="9"/>
                      </a:lnTo>
                      <a:lnTo>
                        <a:pt x="100" y="7"/>
                      </a:lnTo>
                      <a:lnTo>
                        <a:pt x="100" y="1"/>
                      </a:lnTo>
                      <a:lnTo>
                        <a:pt x="89" y="0"/>
                      </a:lnTo>
                      <a:lnTo>
                        <a:pt x="69" y="7"/>
                      </a:lnTo>
                      <a:lnTo>
                        <a:pt x="66" y="21"/>
                      </a:lnTo>
                      <a:lnTo>
                        <a:pt x="51" y="28"/>
                      </a:lnTo>
                      <a:lnTo>
                        <a:pt x="33" y="48"/>
                      </a:lnTo>
                      <a:lnTo>
                        <a:pt x="0" y="44"/>
                      </a:lnTo>
                      <a:lnTo>
                        <a:pt x="17" y="75"/>
                      </a:lnTo>
                      <a:lnTo>
                        <a:pt x="50" y="102"/>
                      </a:lnTo>
                      <a:lnTo>
                        <a:pt x="53" y="120"/>
                      </a:lnTo>
                      <a:lnTo>
                        <a:pt x="81" y="132"/>
                      </a:lnTo>
                      <a:close/>
                    </a:path>
                  </a:pathLst>
                </a:custGeom>
                <a:grpFill/>
                <a:ln w="6350" cmpd="sng">
                  <a:solidFill>
                    <a:schemeClr val="bg1"/>
                  </a:solidFill>
                  <a:round/>
                  <a:headEnd/>
                  <a:tailEnd/>
                </a:ln>
              </p:spPr>
              <p:txBody>
                <a:bodyPr/>
                <a:lstStyle/>
                <a:p>
                  <a:endParaRPr lang="en-GB" dirty="0"/>
                </a:p>
              </p:txBody>
            </p:sp>
            <p:sp>
              <p:nvSpPr>
                <p:cNvPr id="1309" name="Freeform 992"/>
                <p:cNvSpPr>
                  <a:spLocks/>
                </p:cNvSpPr>
                <p:nvPr/>
              </p:nvSpPr>
              <p:spPr bwMode="auto">
                <a:xfrm>
                  <a:off x="5373199" y="4990867"/>
                  <a:ext cx="276538" cy="270638"/>
                </a:xfrm>
                <a:custGeom>
                  <a:avLst/>
                  <a:gdLst>
                    <a:gd name="T0" fmla="*/ 93 w 262"/>
                    <a:gd name="T1" fmla="*/ 247 h 255"/>
                    <a:gd name="T2" fmla="*/ 79 w 262"/>
                    <a:gd name="T3" fmla="*/ 235 h 255"/>
                    <a:gd name="T4" fmla="*/ 69 w 262"/>
                    <a:gd name="T5" fmla="*/ 220 h 255"/>
                    <a:gd name="T6" fmla="*/ 62 w 262"/>
                    <a:gd name="T7" fmla="*/ 184 h 255"/>
                    <a:gd name="T8" fmla="*/ 60 w 262"/>
                    <a:gd name="T9" fmla="*/ 168 h 255"/>
                    <a:gd name="T10" fmla="*/ 54 w 262"/>
                    <a:gd name="T11" fmla="*/ 151 h 255"/>
                    <a:gd name="T12" fmla="*/ 53 w 262"/>
                    <a:gd name="T13" fmla="*/ 117 h 255"/>
                    <a:gd name="T14" fmla="*/ 20 w 262"/>
                    <a:gd name="T15" fmla="*/ 53 h 255"/>
                    <a:gd name="T16" fmla="*/ 1 w 262"/>
                    <a:gd name="T17" fmla="*/ 26 h 255"/>
                    <a:gd name="T18" fmla="*/ 0 w 262"/>
                    <a:gd name="T19" fmla="*/ 10 h 255"/>
                    <a:gd name="T20" fmla="*/ 9 w 262"/>
                    <a:gd name="T21" fmla="*/ 4 h 255"/>
                    <a:gd name="T22" fmla="*/ 11 w 262"/>
                    <a:gd name="T23" fmla="*/ 6 h 255"/>
                    <a:gd name="T24" fmla="*/ 21 w 262"/>
                    <a:gd name="T25" fmla="*/ 0 h 255"/>
                    <a:gd name="T26" fmla="*/ 29 w 262"/>
                    <a:gd name="T27" fmla="*/ 0 h 255"/>
                    <a:gd name="T28" fmla="*/ 43 w 262"/>
                    <a:gd name="T29" fmla="*/ 10 h 255"/>
                    <a:gd name="T30" fmla="*/ 129 w 262"/>
                    <a:gd name="T31" fmla="*/ 9 h 255"/>
                    <a:gd name="T32" fmla="*/ 144 w 262"/>
                    <a:gd name="T33" fmla="*/ 19 h 255"/>
                    <a:gd name="T34" fmla="*/ 164 w 262"/>
                    <a:gd name="T35" fmla="*/ 19 h 255"/>
                    <a:gd name="T36" fmla="*/ 191 w 262"/>
                    <a:gd name="T37" fmla="*/ 24 h 255"/>
                    <a:gd name="T38" fmla="*/ 225 w 262"/>
                    <a:gd name="T39" fmla="*/ 15 h 255"/>
                    <a:gd name="T40" fmla="*/ 243 w 262"/>
                    <a:gd name="T41" fmla="*/ 11 h 255"/>
                    <a:gd name="T42" fmla="*/ 255 w 262"/>
                    <a:gd name="T43" fmla="*/ 13 h 255"/>
                    <a:gd name="T44" fmla="*/ 262 w 262"/>
                    <a:gd name="T45" fmla="*/ 19 h 255"/>
                    <a:gd name="T46" fmla="*/ 255 w 262"/>
                    <a:gd name="T47" fmla="*/ 19 h 255"/>
                    <a:gd name="T48" fmla="*/ 243 w 262"/>
                    <a:gd name="T49" fmla="*/ 25 h 255"/>
                    <a:gd name="T50" fmla="*/ 231 w 262"/>
                    <a:gd name="T51" fmla="*/ 36 h 255"/>
                    <a:gd name="T52" fmla="*/ 227 w 262"/>
                    <a:gd name="T53" fmla="*/ 26 h 255"/>
                    <a:gd name="T54" fmla="*/ 217 w 262"/>
                    <a:gd name="T55" fmla="*/ 25 h 255"/>
                    <a:gd name="T56" fmla="*/ 180 w 262"/>
                    <a:gd name="T57" fmla="*/ 33 h 255"/>
                    <a:gd name="T58" fmla="*/ 180 w 262"/>
                    <a:gd name="T59" fmla="*/ 104 h 255"/>
                    <a:gd name="T60" fmla="*/ 160 w 262"/>
                    <a:gd name="T61" fmla="*/ 104 h 255"/>
                    <a:gd name="T62" fmla="*/ 160 w 262"/>
                    <a:gd name="T63" fmla="*/ 162 h 255"/>
                    <a:gd name="T64" fmla="*/ 160 w 262"/>
                    <a:gd name="T65" fmla="*/ 245 h 255"/>
                    <a:gd name="T66" fmla="*/ 144 w 262"/>
                    <a:gd name="T67" fmla="*/ 255 h 255"/>
                    <a:gd name="T68" fmla="*/ 118 w 262"/>
                    <a:gd name="T69" fmla="*/ 255 h 255"/>
                    <a:gd name="T70" fmla="*/ 115 w 262"/>
                    <a:gd name="T71" fmla="*/ 246 h 255"/>
                    <a:gd name="T72" fmla="*/ 105 w 262"/>
                    <a:gd name="T73" fmla="*/ 240 h 255"/>
                    <a:gd name="T74" fmla="*/ 93 w 262"/>
                    <a:gd name="T75" fmla="*/ 247 h 2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2" h="255">
                      <a:moveTo>
                        <a:pt x="93" y="247"/>
                      </a:moveTo>
                      <a:lnTo>
                        <a:pt x="79" y="235"/>
                      </a:lnTo>
                      <a:lnTo>
                        <a:pt x="69" y="220"/>
                      </a:lnTo>
                      <a:lnTo>
                        <a:pt x="62" y="184"/>
                      </a:lnTo>
                      <a:lnTo>
                        <a:pt x="60" y="168"/>
                      </a:lnTo>
                      <a:lnTo>
                        <a:pt x="54" y="151"/>
                      </a:lnTo>
                      <a:lnTo>
                        <a:pt x="53" y="117"/>
                      </a:lnTo>
                      <a:lnTo>
                        <a:pt x="20" y="53"/>
                      </a:lnTo>
                      <a:lnTo>
                        <a:pt x="1" y="26"/>
                      </a:lnTo>
                      <a:lnTo>
                        <a:pt x="0" y="10"/>
                      </a:lnTo>
                      <a:lnTo>
                        <a:pt x="9" y="4"/>
                      </a:lnTo>
                      <a:lnTo>
                        <a:pt x="11" y="6"/>
                      </a:lnTo>
                      <a:lnTo>
                        <a:pt x="21" y="0"/>
                      </a:lnTo>
                      <a:lnTo>
                        <a:pt x="29" y="0"/>
                      </a:lnTo>
                      <a:lnTo>
                        <a:pt x="43" y="10"/>
                      </a:lnTo>
                      <a:lnTo>
                        <a:pt x="129" y="9"/>
                      </a:lnTo>
                      <a:lnTo>
                        <a:pt x="144" y="19"/>
                      </a:lnTo>
                      <a:lnTo>
                        <a:pt x="164" y="19"/>
                      </a:lnTo>
                      <a:lnTo>
                        <a:pt x="191" y="24"/>
                      </a:lnTo>
                      <a:lnTo>
                        <a:pt x="225" y="15"/>
                      </a:lnTo>
                      <a:lnTo>
                        <a:pt x="243" y="11"/>
                      </a:lnTo>
                      <a:lnTo>
                        <a:pt x="255" y="13"/>
                      </a:lnTo>
                      <a:lnTo>
                        <a:pt x="262" y="19"/>
                      </a:lnTo>
                      <a:lnTo>
                        <a:pt x="255" y="19"/>
                      </a:lnTo>
                      <a:lnTo>
                        <a:pt x="243" y="25"/>
                      </a:lnTo>
                      <a:lnTo>
                        <a:pt x="231" y="36"/>
                      </a:lnTo>
                      <a:lnTo>
                        <a:pt x="227" y="26"/>
                      </a:lnTo>
                      <a:lnTo>
                        <a:pt x="217" y="25"/>
                      </a:lnTo>
                      <a:lnTo>
                        <a:pt x="180" y="33"/>
                      </a:lnTo>
                      <a:lnTo>
                        <a:pt x="180" y="104"/>
                      </a:lnTo>
                      <a:lnTo>
                        <a:pt x="160" y="104"/>
                      </a:lnTo>
                      <a:lnTo>
                        <a:pt x="160" y="162"/>
                      </a:lnTo>
                      <a:lnTo>
                        <a:pt x="160" y="245"/>
                      </a:lnTo>
                      <a:lnTo>
                        <a:pt x="144" y="255"/>
                      </a:lnTo>
                      <a:lnTo>
                        <a:pt x="118" y="255"/>
                      </a:lnTo>
                      <a:lnTo>
                        <a:pt x="115" y="246"/>
                      </a:lnTo>
                      <a:lnTo>
                        <a:pt x="105" y="240"/>
                      </a:lnTo>
                      <a:lnTo>
                        <a:pt x="93" y="247"/>
                      </a:lnTo>
                      <a:close/>
                    </a:path>
                  </a:pathLst>
                </a:custGeom>
                <a:grpFill/>
                <a:ln w="6350" cmpd="sng">
                  <a:solidFill>
                    <a:schemeClr val="bg1"/>
                  </a:solidFill>
                  <a:round/>
                  <a:headEnd/>
                  <a:tailEnd/>
                </a:ln>
              </p:spPr>
              <p:txBody>
                <a:bodyPr/>
                <a:lstStyle/>
                <a:p>
                  <a:endParaRPr lang="en-GB" dirty="0"/>
                </a:p>
              </p:txBody>
            </p:sp>
            <p:sp>
              <p:nvSpPr>
                <p:cNvPr id="1310" name="Freeform 993"/>
                <p:cNvSpPr>
                  <a:spLocks/>
                </p:cNvSpPr>
                <p:nvPr/>
              </p:nvSpPr>
              <p:spPr bwMode="auto">
                <a:xfrm>
                  <a:off x="4790567" y="4051595"/>
                  <a:ext cx="170989" cy="150708"/>
                </a:xfrm>
                <a:custGeom>
                  <a:avLst/>
                  <a:gdLst>
                    <a:gd name="T0" fmla="*/ 0 w 162"/>
                    <a:gd name="T1" fmla="*/ 142 h 142"/>
                    <a:gd name="T2" fmla="*/ 5 w 162"/>
                    <a:gd name="T3" fmla="*/ 116 h 142"/>
                    <a:gd name="T4" fmla="*/ 10 w 162"/>
                    <a:gd name="T5" fmla="*/ 114 h 142"/>
                    <a:gd name="T6" fmla="*/ 24 w 162"/>
                    <a:gd name="T7" fmla="*/ 81 h 142"/>
                    <a:gd name="T8" fmla="*/ 41 w 162"/>
                    <a:gd name="T9" fmla="*/ 57 h 142"/>
                    <a:gd name="T10" fmla="*/ 49 w 162"/>
                    <a:gd name="T11" fmla="*/ 35 h 142"/>
                    <a:gd name="T12" fmla="*/ 68 w 162"/>
                    <a:gd name="T13" fmla="*/ 20 h 142"/>
                    <a:gd name="T14" fmla="*/ 77 w 162"/>
                    <a:gd name="T15" fmla="*/ 0 h 142"/>
                    <a:gd name="T16" fmla="*/ 162 w 162"/>
                    <a:gd name="T17" fmla="*/ 0 h 142"/>
                    <a:gd name="T18" fmla="*/ 162 w 162"/>
                    <a:gd name="T19" fmla="*/ 10 h 142"/>
                    <a:gd name="T20" fmla="*/ 160 w 162"/>
                    <a:gd name="T21" fmla="*/ 36 h 142"/>
                    <a:gd name="T22" fmla="*/ 99 w 162"/>
                    <a:gd name="T23" fmla="*/ 35 h 142"/>
                    <a:gd name="T24" fmla="*/ 98 w 162"/>
                    <a:gd name="T25" fmla="*/ 89 h 142"/>
                    <a:gd name="T26" fmla="*/ 80 w 162"/>
                    <a:gd name="T27" fmla="*/ 94 h 142"/>
                    <a:gd name="T28" fmla="*/ 74 w 162"/>
                    <a:gd name="T29" fmla="*/ 102 h 142"/>
                    <a:gd name="T30" fmla="*/ 78 w 162"/>
                    <a:gd name="T31" fmla="*/ 133 h 142"/>
                    <a:gd name="T32" fmla="*/ 5 w 162"/>
                    <a:gd name="T33" fmla="*/ 134 h 142"/>
                    <a:gd name="T34" fmla="*/ 0 w 162"/>
                    <a:gd name="T35" fmla="*/ 142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2" h="142">
                      <a:moveTo>
                        <a:pt x="0" y="142"/>
                      </a:moveTo>
                      <a:lnTo>
                        <a:pt x="5" y="116"/>
                      </a:lnTo>
                      <a:lnTo>
                        <a:pt x="10" y="114"/>
                      </a:lnTo>
                      <a:lnTo>
                        <a:pt x="24" y="81"/>
                      </a:lnTo>
                      <a:lnTo>
                        <a:pt x="41" y="57"/>
                      </a:lnTo>
                      <a:lnTo>
                        <a:pt x="49" y="35"/>
                      </a:lnTo>
                      <a:lnTo>
                        <a:pt x="68" y="20"/>
                      </a:lnTo>
                      <a:lnTo>
                        <a:pt x="77" y="0"/>
                      </a:lnTo>
                      <a:lnTo>
                        <a:pt x="162" y="0"/>
                      </a:lnTo>
                      <a:lnTo>
                        <a:pt x="162" y="10"/>
                      </a:lnTo>
                      <a:lnTo>
                        <a:pt x="160" y="36"/>
                      </a:lnTo>
                      <a:lnTo>
                        <a:pt x="99" y="35"/>
                      </a:lnTo>
                      <a:lnTo>
                        <a:pt x="98" y="89"/>
                      </a:lnTo>
                      <a:lnTo>
                        <a:pt x="80" y="94"/>
                      </a:lnTo>
                      <a:lnTo>
                        <a:pt x="74" y="102"/>
                      </a:lnTo>
                      <a:lnTo>
                        <a:pt x="78" y="133"/>
                      </a:lnTo>
                      <a:lnTo>
                        <a:pt x="5" y="134"/>
                      </a:lnTo>
                      <a:lnTo>
                        <a:pt x="0" y="142"/>
                      </a:lnTo>
                      <a:close/>
                    </a:path>
                  </a:pathLst>
                </a:custGeom>
                <a:grpFill/>
                <a:ln w="6350" cmpd="sng">
                  <a:solidFill>
                    <a:schemeClr val="bg1"/>
                  </a:solidFill>
                  <a:round/>
                  <a:headEnd/>
                  <a:tailEnd/>
                </a:ln>
              </p:spPr>
              <p:txBody>
                <a:bodyPr/>
                <a:lstStyle/>
                <a:p>
                  <a:endParaRPr lang="en-GB" dirty="0"/>
                </a:p>
              </p:txBody>
            </p:sp>
            <p:sp>
              <p:nvSpPr>
                <p:cNvPr id="1311" name="Freeform 995"/>
                <p:cNvSpPr>
                  <a:spLocks/>
                </p:cNvSpPr>
                <p:nvPr/>
              </p:nvSpPr>
              <p:spPr bwMode="auto">
                <a:xfrm>
                  <a:off x="5765841" y="5185088"/>
                  <a:ext cx="25332" cy="33962"/>
                </a:xfrm>
                <a:custGeom>
                  <a:avLst/>
                  <a:gdLst>
                    <a:gd name="T0" fmla="*/ 22 w 24"/>
                    <a:gd name="T1" fmla="*/ 3 h 32"/>
                    <a:gd name="T2" fmla="*/ 20 w 24"/>
                    <a:gd name="T3" fmla="*/ 5 h 32"/>
                    <a:gd name="T4" fmla="*/ 12 w 24"/>
                    <a:gd name="T5" fmla="*/ 0 h 32"/>
                    <a:gd name="T6" fmla="*/ 8 w 24"/>
                    <a:gd name="T7" fmla="*/ 3 h 32"/>
                    <a:gd name="T8" fmla="*/ 0 w 24"/>
                    <a:gd name="T9" fmla="*/ 20 h 32"/>
                    <a:gd name="T10" fmla="*/ 4 w 24"/>
                    <a:gd name="T11" fmla="*/ 30 h 32"/>
                    <a:gd name="T12" fmla="*/ 12 w 24"/>
                    <a:gd name="T13" fmla="*/ 32 h 32"/>
                    <a:gd name="T14" fmla="*/ 18 w 24"/>
                    <a:gd name="T15" fmla="*/ 32 h 32"/>
                    <a:gd name="T16" fmla="*/ 24 w 24"/>
                    <a:gd name="T17" fmla="*/ 23 h 32"/>
                    <a:gd name="T18" fmla="*/ 22 w 24"/>
                    <a:gd name="T19" fmla="*/ 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32">
                      <a:moveTo>
                        <a:pt x="22" y="3"/>
                      </a:moveTo>
                      <a:lnTo>
                        <a:pt x="20" y="5"/>
                      </a:lnTo>
                      <a:lnTo>
                        <a:pt x="12" y="0"/>
                      </a:lnTo>
                      <a:lnTo>
                        <a:pt x="8" y="3"/>
                      </a:lnTo>
                      <a:lnTo>
                        <a:pt x="0" y="20"/>
                      </a:lnTo>
                      <a:lnTo>
                        <a:pt x="4" y="30"/>
                      </a:lnTo>
                      <a:lnTo>
                        <a:pt x="12" y="32"/>
                      </a:lnTo>
                      <a:lnTo>
                        <a:pt x="18" y="32"/>
                      </a:lnTo>
                      <a:lnTo>
                        <a:pt x="24" y="23"/>
                      </a:lnTo>
                      <a:lnTo>
                        <a:pt x="22" y="3"/>
                      </a:lnTo>
                      <a:close/>
                    </a:path>
                  </a:pathLst>
                </a:custGeom>
                <a:grpFill/>
                <a:ln w="6350" cmpd="sng">
                  <a:solidFill>
                    <a:schemeClr val="bg1"/>
                  </a:solidFill>
                  <a:round/>
                  <a:headEnd/>
                  <a:tailEnd/>
                </a:ln>
              </p:spPr>
              <p:txBody>
                <a:bodyPr/>
                <a:lstStyle/>
                <a:p>
                  <a:endParaRPr lang="en-GB" dirty="0"/>
                </a:p>
              </p:txBody>
            </p:sp>
            <p:sp>
              <p:nvSpPr>
                <p:cNvPr id="1312" name="Freeform 996"/>
                <p:cNvSpPr>
                  <a:spLocks/>
                </p:cNvSpPr>
                <p:nvPr/>
              </p:nvSpPr>
              <p:spPr bwMode="auto">
                <a:xfrm>
                  <a:off x="5132547" y="4412445"/>
                  <a:ext cx="43275" cy="105071"/>
                </a:xfrm>
                <a:custGeom>
                  <a:avLst/>
                  <a:gdLst>
                    <a:gd name="T0" fmla="*/ 41 w 41"/>
                    <a:gd name="T1" fmla="*/ 96 h 99"/>
                    <a:gd name="T2" fmla="*/ 28 w 41"/>
                    <a:gd name="T3" fmla="*/ 99 h 99"/>
                    <a:gd name="T4" fmla="*/ 17 w 41"/>
                    <a:gd name="T5" fmla="*/ 84 h 99"/>
                    <a:gd name="T6" fmla="*/ 13 w 41"/>
                    <a:gd name="T7" fmla="*/ 35 h 99"/>
                    <a:gd name="T8" fmla="*/ 10 w 41"/>
                    <a:gd name="T9" fmla="*/ 19 h 99"/>
                    <a:gd name="T10" fmla="*/ 1 w 41"/>
                    <a:gd name="T11" fmla="*/ 10 h 99"/>
                    <a:gd name="T12" fmla="*/ 3 w 41"/>
                    <a:gd name="T13" fmla="*/ 3 h 99"/>
                    <a:gd name="T14" fmla="*/ 0 w 41"/>
                    <a:gd name="T15" fmla="*/ 0 h 99"/>
                    <a:gd name="T16" fmla="*/ 13 w 41"/>
                    <a:gd name="T17" fmla="*/ 4 h 99"/>
                    <a:gd name="T18" fmla="*/ 21 w 41"/>
                    <a:gd name="T19" fmla="*/ 3 h 99"/>
                    <a:gd name="T20" fmla="*/ 19 w 41"/>
                    <a:gd name="T21" fmla="*/ 16 h 99"/>
                    <a:gd name="T22" fmla="*/ 29 w 41"/>
                    <a:gd name="T23" fmla="*/ 25 h 99"/>
                    <a:gd name="T24" fmla="*/ 36 w 41"/>
                    <a:gd name="T25" fmla="*/ 48 h 99"/>
                    <a:gd name="T26" fmla="*/ 36 w 41"/>
                    <a:gd name="T27" fmla="*/ 87 h 99"/>
                    <a:gd name="T28" fmla="*/ 41 w 41"/>
                    <a:gd name="T29" fmla="*/ 96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99">
                      <a:moveTo>
                        <a:pt x="41" y="96"/>
                      </a:moveTo>
                      <a:lnTo>
                        <a:pt x="28" y="99"/>
                      </a:lnTo>
                      <a:lnTo>
                        <a:pt x="17" y="84"/>
                      </a:lnTo>
                      <a:lnTo>
                        <a:pt x="13" y="35"/>
                      </a:lnTo>
                      <a:lnTo>
                        <a:pt x="10" y="19"/>
                      </a:lnTo>
                      <a:lnTo>
                        <a:pt x="1" y="10"/>
                      </a:lnTo>
                      <a:lnTo>
                        <a:pt x="3" y="3"/>
                      </a:lnTo>
                      <a:lnTo>
                        <a:pt x="0" y="0"/>
                      </a:lnTo>
                      <a:lnTo>
                        <a:pt x="13" y="4"/>
                      </a:lnTo>
                      <a:lnTo>
                        <a:pt x="21" y="3"/>
                      </a:lnTo>
                      <a:lnTo>
                        <a:pt x="19" y="16"/>
                      </a:lnTo>
                      <a:lnTo>
                        <a:pt x="29" y="25"/>
                      </a:lnTo>
                      <a:lnTo>
                        <a:pt x="36" y="48"/>
                      </a:lnTo>
                      <a:lnTo>
                        <a:pt x="36" y="87"/>
                      </a:lnTo>
                      <a:lnTo>
                        <a:pt x="41" y="96"/>
                      </a:lnTo>
                      <a:close/>
                    </a:path>
                  </a:pathLst>
                </a:custGeom>
                <a:grpFill/>
                <a:ln w="6350" cmpd="sng">
                  <a:solidFill>
                    <a:schemeClr val="bg1"/>
                  </a:solidFill>
                  <a:round/>
                  <a:headEnd/>
                  <a:tailEnd/>
                </a:ln>
              </p:spPr>
              <p:txBody>
                <a:bodyPr/>
                <a:lstStyle/>
                <a:p>
                  <a:endParaRPr lang="en-GB" dirty="0"/>
                </a:p>
              </p:txBody>
            </p:sp>
            <p:grpSp>
              <p:nvGrpSpPr>
                <p:cNvPr id="1313" name="Group 997"/>
                <p:cNvGrpSpPr>
                  <a:grpSpLocks/>
                </p:cNvGrpSpPr>
                <p:nvPr/>
              </p:nvGrpSpPr>
              <p:grpSpPr bwMode="auto">
                <a:xfrm>
                  <a:off x="5286648" y="3817042"/>
                  <a:ext cx="80217" cy="172995"/>
                  <a:chOff x="4719" y="3435"/>
                  <a:chExt cx="76" cy="163"/>
                </a:xfrm>
                <a:grpFill/>
              </p:grpSpPr>
              <p:sp>
                <p:nvSpPr>
                  <p:cNvPr id="1334" name="Freeform 998"/>
                  <p:cNvSpPr>
                    <a:spLocks/>
                  </p:cNvSpPr>
                  <p:nvPr/>
                </p:nvSpPr>
                <p:spPr bwMode="auto">
                  <a:xfrm>
                    <a:off x="4719" y="3435"/>
                    <a:ext cx="76" cy="163"/>
                  </a:xfrm>
                  <a:custGeom>
                    <a:avLst/>
                    <a:gdLst>
                      <a:gd name="T0" fmla="*/ 26 w 76"/>
                      <a:gd name="T1" fmla="*/ 9 h 163"/>
                      <a:gd name="T2" fmla="*/ 44 w 76"/>
                      <a:gd name="T3" fmla="*/ 0 h 163"/>
                      <a:gd name="T4" fmla="*/ 55 w 76"/>
                      <a:gd name="T5" fmla="*/ 2 h 163"/>
                      <a:gd name="T6" fmla="*/ 56 w 76"/>
                      <a:gd name="T7" fmla="*/ 12 h 163"/>
                      <a:gd name="T8" fmla="*/ 60 w 76"/>
                      <a:gd name="T9" fmla="*/ 14 h 163"/>
                      <a:gd name="T10" fmla="*/ 71 w 76"/>
                      <a:gd name="T11" fmla="*/ 6 h 163"/>
                      <a:gd name="T12" fmla="*/ 72 w 76"/>
                      <a:gd name="T13" fmla="*/ 11 h 163"/>
                      <a:gd name="T14" fmla="*/ 60 w 76"/>
                      <a:gd name="T15" fmla="*/ 28 h 163"/>
                      <a:gd name="T16" fmla="*/ 63 w 76"/>
                      <a:gd name="T17" fmla="*/ 35 h 163"/>
                      <a:gd name="T18" fmla="*/ 71 w 76"/>
                      <a:gd name="T19" fmla="*/ 40 h 163"/>
                      <a:gd name="T20" fmla="*/ 72 w 76"/>
                      <a:gd name="T21" fmla="*/ 49 h 163"/>
                      <a:gd name="T22" fmla="*/ 67 w 76"/>
                      <a:gd name="T23" fmla="*/ 60 h 163"/>
                      <a:gd name="T24" fmla="*/ 53 w 76"/>
                      <a:gd name="T25" fmla="*/ 71 h 163"/>
                      <a:gd name="T26" fmla="*/ 52 w 76"/>
                      <a:gd name="T27" fmla="*/ 78 h 163"/>
                      <a:gd name="T28" fmla="*/ 48 w 76"/>
                      <a:gd name="T29" fmla="*/ 77 h 163"/>
                      <a:gd name="T30" fmla="*/ 48 w 76"/>
                      <a:gd name="T31" fmla="*/ 80 h 163"/>
                      <a:gd name="T32" fmla="*/ 53 w 76"/>
                      <a:gd name="T33" fmla="*/ 86 h 163"/>
                      <a:gd name="T34" fmla="*/ 62 w 76"/>
                      <a:gd name="T35" fmla="*/ 90 h 163"/>
                      <a:gd name="T36" fmla="*/ 67 w 76"/>
                      <a:gd name="T37" fmla="*/ 88 h 163"/>
                      <a:gd name="T38" fmla="*/ 71 w 76"/>
                      <a:gd name="T39" fmla="*/ 97 h 163"/>
                      <a:gd name="T40" fmla="*/ 76 w 76"/>
                      <a:gd name="T41" fmla="*/ 98 h 163"/>
                      <a:gd name="T42" fmla="*/ 75 w 76"/>
                      <a:gd name="T43" fmla="*/ 117 h 163"/>
                      <a:gd name="T44" fmla="*/ 52 w 76"/>
                      <a:gd name="T45" fmla="*/ 134 h 163"/>
                      <a:gd name="T46" fmla="*/ 52 w 76"/>
                      <a:gd name="T47" fmla="*/ 153 h 163"/>
                      <a:gd name="T48" fmla="*/ 40 w 76"/>
                      <a:gd name="T49" fmla="*/ 163 h 163"/>
                      <a:gd name="T50" fmla="*/ 32 w 76"/>
                      <a:gd name="T51" fmla="*/ 123 h 163"/>
                      <a:gd name="T52" fmla="*/ 16 w 76"/>
                      <a:gd name="T53" fmla="*/ 114 h 163"/>
                      <a:gd name="T54" fmla="*/ 13 w 76"/>
                      <a:gd name="T55" fmla="*/ 100 h 163"/>
                      <a:gd name="T56" fmla="*/ 4 w 76"/>
                      <a:gd name="T57" fmla="*/ 96 h 163"/>
                      <a:gd name="T58" fmla="*/ 0 w 76"/>
                      <a:gd name="T59" fmla="*/ 80 h 163"/>
                      <a:gd name="T60" fmla="*/ 17 w 76"/>
                      <a:gd name="T61" fmla="*/ 65 h 163"/>
                      <a:gd name="T62" fmla="*/ 21 w 76"/>
                      <a:gd name="T63" fmla="*/ 51 h 163"/>
                      <a:gd name="T64" fmla="*/ 18 w 76"/>
                      <a:gd name="T65" fmla="*/ 35 h 163"/>
                      <a:gd name="T66" fmla="*/ 21 w 76"/>
                      <a:gd name="T67" fmla="*/ 21 h 163"/>
                      <a:gd name="T68" fmla="*/ 17 w 76"/>
                      <a:gd name="T69" fmla="*/ 19 h 163"/>
                      <a:gd name="T70" fmla="*/ 26 w 76"/>
                      <a:gd name="T71" fmla="*/ 9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63">
                        <a:moveTo>
                          <a:pt x="26" y="9"/>
                        </a:moveTo>
                        <a:lnTo>
                          <a:pt x="44" y="0"/>
                        </a:lnTo>
                        <a:lnTo>
                          <a:pt x="55" y="2"/>
                        </a:lnTo>
                        <a:lnTo>
                          <a:pt x="56" y="12"/>
                        </a:lnTo>
                        <a:lnTo>
                          <a:pt x="60" y="14"/>
                        </a:lnTo>
                        <a:lnTo>
                          <a:pt x="71" y="6"/>
                        </a:lnTo>
                        <a:lnTo>
                          <a:pt x="72" y="11"/>
                        </a:lnTo>
                        <a:lnTo>
                          <a:pt x="60" y="28"/>
                        </a:lnTo>
                        <a:lnTo>
                          <a:pt x="63" y="35"/>
                        </a:lnTo>
                        <a:lnTo>
                          <a:pt x="71" y="40"/>
                        </a:lnTo>
                        <a:lnTo>
                          <a:pt x="72" y="49"/>
                        </a:lnTo>
                        <a:lnTo>
                          <a:pt x="67" y="60"/>
                        </a:lnTo>
                        <a:lnTo>
                          <a:pt x="53" y="71"/>
                        </a:lnTo>
                        <a:lnTo>
                          <a:pt x="52" y="78"/>
                        </a:lnTo>
                        <a:lnTo>
                          <a:pt x="48" y="77"/>
                        </a:lnTo>
                        <a:lnTo>
                          <a:pt x="48" y="80"/>
                        </a:lnTo>
                        <a:lnTo>
                          <a:pt x="53" y="86"/>
                        </a:lnTo>
                        <a:lnTo>
                          <a:pt x="62" y="90"/>
                        </a:lnTo>
                        <a:lnTo>
                          <a:pt x="67" y="88"/>
                        </a:lnTo>
                        <a:lnTo>
                          <a:pt x="71" y="97"/>
                        </a:lnTo>
                        <a:lnTo>
                          <a:pt x="76" y="98"/>
                        </a:lnTo>
                        <a:lnTo>
                          <a:pt x="75" y="117"/>
                        </a:lnTo>
                        <a:lnTo>
                          <a:pt x="52" y="134"/>
                        </a:lnTo>
                        <a:lnTo>
                          <a:pt x="52" y="153"/>
                        </a:lnTo>
                        <a:lnTo>
                          <a:pt x="40" y="163"/>
                        </a:lnTo>
                        <a:lnTo>
                          <a:pt x="32" y="123"/>
                        </a:lnTo>
                        <a:lnTo>
                          <a:pt x="16" y="114"/>
                        </a:lnTo>
                        <a:lnTo>
                          <a:pt x="13" y="100"/>
                        </a:lnTo>
                        <a:lnTo>
                          <a:pt x="4" y="96"/>
                        </a:lnTo>
                        <a:lnTo>
                          <a:pt x="0" y="80"/>
                        </a:lnTo>
                        <a:lnTo>
                          <a:pt x="17" y="65"/>
                        </a:lnTo>
                        <a:lnTo>
                          <a:pt x="21" y="51"/>
                        </a:lnTo>
                        <a:lnTo>
                          <a:pt x="18" y="35"/>
                        </a:lnTo>
                        <a:lnTo>
                          <a:pt x="21" y="21"/>
                        </a:lnTo>
                        <a:lnTo>
                          <a:pt x="17" y="19"/>
                        </a:lnTo>
                        <a:lnTo>
                          <a:pt x="26" y="9"/>
                        </a:lnTo>
                        <a:close/>
                      </a:path>
                    </a:pathLst>
                  </a:custGeom>
                  <a:grpFill/>
                  <a:ln w="6350" cmpd="sng">
                    <a:solidFill>
                      <a:schemeClr val="bg1"/>
                    </a:solidFill>
                    <a:round/>
                    <a:headEnd/>
                    <a:tailEnd/>
                  </a:ln>
                </p:spPr>
                <p:txBody>
                  <a:bodyPr/>
                  <a:lstStyle/>
                  <a:p>
                    <a:endParaRPr lang="en-GB" dirty="0"/>
                  </a:p>
                </p:txBody>
              </p:sp>
              <p:sp>
                <p:nvSpPr>
                  <p:cNvPr id="1335" name="Freeform 999"/>
                  <p:cNvSpPr>
                    <a:spLocks/>
                  </p:cNvSpPr>
                  <p:nvPr/>
                </p:nvSpPr>
                <p:spPr bwMode="auto">
                  <a:xfrm>
                    <a:off x="4781" y="3517"/>
                    <a:ext cx="5" cy="4"/>
                  </a:xfrm>
                  <a:custGeom>
                    <a:avLst/>
                    <a:gdLst>
                      <a:gd name="T0" fmla="*/ 4 w 5"/>
                      <a:gd name="T1" fmla="*/ 0 h 4"/>
                      <a:gd name="T2" fmla="*/ 5 w 5"/>
                      <a:gd name="T3" fmla="*/ 4 h 4"/>
                      <a:gd name="T4" fmla="*/ 0 w 5"/>
                      <a:gd name="T5" fmla="*/ 4 h 4"/>
                      <a:gd name="T6" fmla="*/ 4 w 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4" y="0"/>
                        </a:moveTo>
                        <a:lnTo>
                          <a:pt x="5" y="4"/>
                        </a:lnTo>
                        <a:lnTo>
                          <a:pt x="0" y="4"/>
                        </a:lnTo>
                        <a:lnTo>
                          <a:pt x="4" y="0"/>
                        </a:lnTo>
                        <a:close/>
                      </a:path>
                    </a:pathLst>
                  </a:custGeom>
                  <a:grpFill/>
                  <a:ln w="6350" cmpd="sng">
                    <a:solidFill>
                      <a:schemeClr val="bg1"/>
                    </a:solidFill>
                    <a:round/>
                    <a:headEnd/>
                    <a:tailEnd/>
                  </a:ln>
                </p:spPr>
                <p:txBody>
                  <a:bodyPr/>
                  <a:lstStyle/>
                  <a:p>
                    <a:endParaRPr lang="en-GB" dirty="0"/>
                  </a:p>
                </p:txBody>
              </p:sp>
            </p:grpSp>
            <p:sp>
              <p:nvSpPr>
                <p:cNvPr id="1314" name="Freeform 1000"/>
                <p:cNvSpPr>
                  <a:spLocks/>
                </p:cNvSpPr>
                <p:nvPr/>
              </p:nvSpPr>
              <p:spPr bwMode="auto">
                <a:xfrm>
                  <a:off x="5030164" y="4331784"/>
                  <a:ext cx="154101" cy="114623"/>
                </a:xfrm>
                <a:custGeom>
                  <a:avLst/>
                  <a:gdLst>
                    <a:gd name="T0" fmla="*/ 0 w 146"/>
                    <a:gd name="T1" fmla="*/ 92 h 108"/>
                    <a:gd name="T2" fmla="*/ 10 w 146"/>
                    <a:gd name="T3" fmla="*/ 104 h 108"/>
                    <a:gd name="T4" fmla="*/ 15 w 146"/>
                    <a:gd name="T5" fmla="*/ 105 h 108"/>
                    <a:gd name="T6" fmla="*/ 30 w 146"/>
                    <a:gd name="T7" fmla="*/ 99 h 108"/>
                    <a:gd name="T8" fmla="*/ 39 w 146"/>
                    <a:gd name="T9" fmla="*/ 100 h 108"/>
                    <a:gd name="T10" fmla="*/ 45 w 146"/>
                    <a:gd name="T11" fmla="*/ 108 h 108"/>
                    <a:gd name="T12" fmla="*/ 49 w 146"/>
                    <a:gd name="T13" fmla="*/ 108 h 108"/>
                    <a:gd name="T14" fmla="*/ 44 w 146"/>
                    <a:gd name="T15" fmla="*/ 85 h 108"/>
                    <a:gd name="T16" fmla="*/ 45 w 146"/>
                    <a:gd name="T17" fmla="*/ 79 h 108"/>
                    <a:gd name="T18" fmla="*/ 84 w 146"/>
                    <a:gd name="T19" fmla="*/ 80 h 108"/>
                    <a:gd name="T20" fmla="*/ 97 w 146"/>
                    <a:gd name="T21" fmla="*/ 76 h 108"/>
                    <a:gd name="T22" fmla="*/ 110 w 146"/>
                    <a:gd name="T23" fmla="*/ 80 h 108"/>
                    <a:gd name="T24" fmla="*/ 118 w 146"/>
                    <a:gd name="T25" fmla="*/ 79 h 108"/>
                    <a:gd name="T26" fmla="*/ 127 w 146"/>
                    <a:gd name="T27" fmla="*/ 69 h 108"/>
                    <a:gd name="T28" fmla="*/ 139 w 146"/>
                    <a:gd name="T29" fmla="*/ 70 h 108"/>
                    <a:gd name="T30" fmla="*/ 146 w 146"/>
                    <a:gd name="T31" fmla="*/ 60 h 108"/>
                    <a:gd name="T32" fmla="*/ 141 w 146"/>
                    <a:gd name="T33" fmla="*/ 54 h 108"/>
                    <a:gd name="T34" fmla="*/ 143 w 146"/>
                    <a:gd name="T35" fmla="*/ 50 h 108"/>
                    <a:gd name="T36" fmla="*/ 141 w 146"/>
                    <a:gd name="T37" fmla="*/ 46 h 108"/>
                    <a:gd name="T38" fmla="*/ 126 w 146"/>
                    <a:gd name="T39" fmla="*/ 45 h 108"/>
                    <a:gd name="T40" fmla="*/ 107 w 146"/>
                    <a:gd name="T41" fmla="*/ 20 h 108"/>
                    <a:gd name="T42" fmla="*/ 102 w 146"/>
                    <a:gd name="T43" fmla="*/ 8 h 108"/>
                    <a:gd name="T44" fmla="*/ 103 w 146"/>
                    <a:gd name="T45" fmla="*/ 0 h 108"/>
                    <a:gd name="T46" fmla="*/ 84 w 146"/>
                    <a:gd name="T47" fmla="*/ 2 h 108"/>
                    <a:gd name="T48" fmla="*/ 53 w 146"/>
                    <a:gd name="T49" fmla="*/ 27 h 108"/>
                    <a:gd name="T50" fmla="*/ 25 w 146"/>
                    <a:gd name="T51" fmla="*/ 36 h 108"/>
                    <a:gd name="T52" fmla="*/ 18 w 146"/>
                    <a:gd name="T53" fmla="*/ 54 h 108"/>
                    <a:gd name="T54" fmla="*/ 4 w 146"/>
                    <a:gd name="T55" fmla="*/ 69 h 108"/>
                    <a:gd name="T56" fmla="*/ 0 w 146"/>
                    <a:gd name="T57" fmla="*/ 92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08">
                      <a:moveTo>
                        <a:pt x="0" y="92"/>
                      </a:moveTo>
                      <a:lnTo>
                        <a:pt x="10" y="104"/>
                      </a:lnTo>
                      <a:lnTo>
                        <a:pt x="15" y="105"/>
                      </a:lnTo>
                      <a:lnTo>
                        <a:pt x="30" y="99"/>
                      </a:lnTo>
                      <a:lnTo>
                        <a:pt x="39" y="100"/>
                      </a:lnTo>
                      <a:lnTo>
                        <a:pt x="45" y="108"/>
                      </a:lnTo>
                      <a:lnTo>
                        <a:pt x="49" y="108"/>
                      </a:lnTo>
                      <a:lnTo>
                        <a:pt x="44" y="85"/>
                      </a:lnTo>
                      <a:lnTo>
                        <a:pt x="45" y="79"/>
                      </a:lnTo>
                      <a:lnTo>
                        <a:pt x="84" y="80"/>
                      </a:lnTo>
                      <a:lnTo>
                        <a:pt x="97" y="76"/>
                      </a:lnTo>
                      <a:lnTo>
                        <a:pt x="110" y="80"/>
                      </a:lnTo>
                      <a:lnTo>
                        <a:pt x="118" y="79"/>
                      </a:lnTo>
                      <a:lnTo>
                        <a:pt x="127" y="69"/>
                      </a:lnTo>
                      <a:lnTo>
                        <a:pt x="139" y="70"/>
                      </a:lnTo>
                      <a:lnTo>
                        <a:pt x="146" y="60"/>
                      </a:lnTo>
                      <a:lnTo>
                        <a:pt x="141" y="54"/>
                      </a:lnTo>
                      <a:lnTo>
                        <a:pt x="143" y="50"/>
                      </a:lnTo>
                      <a:lnTo>
                        <a:pt x="141" y="46"/>
                      </a:lnTo>
                      <a:lnTo>
                        <a:pt x="126" y="45"/>
                      </a:lnTo>
                      <a:lnTo>
                        <a:pt x="107" y="20"/>
                      </a:lnTo>
                      <a:lnTo>
                        <a:pt x="102" y="8"/>
                      </a:lnTo>
                      <a:lnTo>
                        <a:pt x="103" y="0"/>
                      </a:lnTo>
                      <a:lnTo>
                        <a:pt x="84" y="2"/>
                      </a:lnTo>
                      <a:lnTo>
                        <a:pt x="53" y="27"/>
                      </a:lnTo>
                      <a:lnTo>
                        <a:pt x="25" y="36"/>
                      </a:lnTo>
                      <a:lnTo>
                        <a:pt x="18" y="54"/>
                      </a:lnTo>
                      <a:lnTo>
                        <a:pt x="4" y="69"/>
                      </a:lnTo>
                      <a:lnTo>
                        <a:pt x="0" y="92"/>
                      </a:lnTo>
                      <a:close/>
                    </a:path>
                  </a:pathLst>
                </a:custGeom>
                <a:grpFill/>
                <a:ln w="6350" cmpd="sng">
                  <a:solidFill>
                    <a:schemeClr val="bg1"/>
                  </a:solidFill>
                  <a:round/>
                  <a:headEnd/>
                  <a:tailEnd/>
                </a:ln>
              </p:spPr>
              <p:txBody>
                <a:bodyPr/>
                <a:lstStyle/>
                <a:p>
                  <a:endParaRPr lang="en-GB" dirty="0"/>
                </a:p>
              </p:txBody>
            </p:sp>
            <p:sp>
              <p:nvSpPr>
                <p:cNvPr id="1315" name="Freeform 1001"/>
                <p:cNvSpPr>
                  <a:spLocks/>
                </p:cNvSpPr>
                <p:nvPr/>
              </p:nvSpPr>
              <p:spPr bwMode="auto">
                <a:xfrm>
                  <a:off x="5733121" y="4689450"/>
                  <a:ext cx="33775" cy="42453"/>
                </a:xfrm>
                <a:custGeom>
                  <a:avLst/>
                  <a:gdLst>
                    <a:gd name="T0" fmla="*/ 0 w 32"/>
                    <a:gd name="T1" fmla="*/ 7 h 40"/>
                    <a:gd name="T2" fmla="*/ 2 w 32"/>
                    <a:gd name="T3" fmla="*/ 2 h 40"/>
                    <a:gd name="T4" fmla="*/ 7 w 32"/>
                    <a:gd name="T5" fmla="*/ 8 h 40"/>
                    <a:gd name="T6" fmla="*/ 14 w 32"/>
                    <a:gd name="T7" fmla="*/ 7 h 40"/>
                    <a:gd name="T8" fmla="*/ 17 w 32"/>
                    <a:gd name="T9" fmla="*/ 0 h 40"/>
                    <a:gd name="T10" fmla="*/ 29 w 32"/>
                    <a:gd name="T11" fmla="*/ 0 h 40"/>
                    <a:gd name="T12" fmla="*/ 26 w 32"/>
                    <a:gd name="T13" fmla="*/ 7 h 40"/>
                    <a:gd name="T14" fmla="*/ 32 w 32"/>
                    <a:gd name="T15" fmla="*/ 17 h 40"/>
                    <a:gd name="T16" fmla="*/ 20 w 32"/>
                    <a:gd name="T17" fmla="*/ 37 h 40"/>
                    <a:gd name="T18" fmla="*/ 10 w 32"/>
                    <a:gd name="T19" fmla="*/ 40 h 40"/>
                    <a:gd name="T20" fmla="*/ 3 w 32"/>
                    <a:gd name="T21" fmla="*/ 19 h 40"/>
                    <a:gd name="T22" fmla="*/ 0 w 32"/>
                    <a:gd name="T23" fmla="*/ 7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40">
                      <a:moveTo>
                        <a:pt x="0" y="7"/>
                      </a:moveTo>
                      <a:lnTo>
                        <a:pt x="2" y="2"/>
                      </a:lnTo>
                      <a:lnTo>
                        <a:pt x="7" y="8"/>
                      </a:lnTo>
                      <a:lnTo>
                        <a:pt x="14" y="7"/>
                      </a:lnTo>
                      <a:lnTo>
                        <a:pt x="17" y="0"/>
                      </a:lnTo>
                      <a:lnTo>
                        <a:pt x="29" y="0"/>
                      </a:lnTo>
                      <a:lnTo>
                        <a:pt x="26" y="7"/>
                      </a:lnTo>
                      <a:lnTo>
                        <a:pt x="32" y="17"/>
                      </a:lnTo>
                      <a:lnTo>
                        <a:pt x="20" y="37"/>
                      </a:lnTo>
                      <a:lnTo>
                        <a:pt x="10" y="40"/>
                      </a:lnTo>
                      <a:lnTo>
                        <a:pt x="3" y="19"/>
                      </a:lnTo>
                      <a:lnTo>
                        <a:pt x="0" y="7"/>
                      </a:lnTo>
                      <a:close/>
                    </a:path>
                  </a:pathLst>
                </a:custGeom>
                <a:grpFill/>
                <a:ln w="6350" cmpd="sng">
                  <a:solidFill>
                    <a:schemeClr val="bg1"/>
                  </a:solidFill>
                  <a:round/>
                  <a:headEnd/>
                  <a:tailEnd/>
                </a:ln>
              </p:spPr>
              <p:txBody>
                <a:bodyPr/>
                <a:lstStyle/>
                <a:p>
                  <a:endParaRPr lang="en-GB" dirty="0"/>
                </a:p>
              </p:txBody>
            </p:sp>
            <p:sp>
              <p:nvSpPr>
                <p:cNvPr id="1316" name="Freeform 1002"/>
                <p:cNvSpPr>
                  <a:spLocks/>
                </p:cNvSpPr>
                <p:nvPr/>
              </p:nvSpPr>
              <p:spPr bwMode="auto">
                <a:xfrm>
                  <a:off x="5830226" y="4548295"/>
                  <a:ext cx="162546" cy="188915"/>
                </a:xfrm>
                <a:custGeom>
                  <a:avLst/>
                  <a:gdLst>
                    <a:gd name="T0" fmla="*/ 38 w 154"/>
                    <a:gd name="T1" fmla="*/ 0 h 178"/>
                    <a:gd name="T2" fmla="*/ 10 w 154"/>
                    <a:gd name="T3" fmla="*/ 0 h 178"/>
                    <a:gd name="T4" fmla="*/ 0 w 154"/>
                    <a:gd name="T5" fmla="*/ 10 h 178"/>
                    <a:gd name="T6" fmla="*/ 7 w 154"/>
                    <a:gd name="T7" fmla="*/ 12 h 178"/>
                    <a:gd name="T8" fmla="*/ 12 w 154"/>
                    <a:gd name="T9" fmla="*/ 28 h 178"/>
                    <a:gd name="T10" fmla="*/ 19 w 154"/>
                    <a:gd name="T11" fmla="*/ 34 h 178"/>
                    <a:gd name="T12" fmla="*/ 22 w 154"/>
                    <a:gd name="T13" fmla="*/ 48 h 178"/>
                    <a:gd name="T14" fmla="*/ 19 w 154"/>
                    <a:gd name="T15" fmla="*/ 59 h 178"/>
                    <a:gd name="T16" fmla="*/ 2 w 154"/>
                    <a:gd name="T17" fmla="*/ 83 h 178"/>
                    <a:gd name="T18" fmla="*/ 4 w 154"/>
                    <a:gd name="T19" fmla="*/ 94 h 178"/>
                    <a:gd name="T20" fmla="*/ 17 w 154"/>
                    <a:gd name="T21" fmla="*/ 93 h 178"/>
                    <a:gd name="T22" fmla="*/ 6 w 154"/>
                    <a:gd name="T23" fmla="*/ 98 h 178"/>
                    <a:gd name="T24" fmla="*/ 3 w 154"/>
                    <a:gd name="T25" fmla="*/ 103 h 178"/>
                    <a:gd name="T26" fmla="*/ 6 w 154"/>
                    <a:gd name="T27" fmla="*/ 107 h 178"/>
                    <a:gd name="T28" fmla="*/ 73 w 154"/>
                    <a:gd name="T29" fmla="*/ 146 h 178"/>
                    <a:gd name="T30" fmla="*/ 78 w 154"/>
                    <a:gd name="T31" fmla="*/ 161 h 178"/>
                    <a:gd name="T32" fmla="*/ 105 w 154"/>
                    <a:gd name="T33" fmla="*/ 178 h 178"/>
                    <a:gd name="T34" fmla="*/ 111 w 154"/>
                    <a:gd name="T35" fmla="*/ 172 h 178"/>
                    <a:gd name="T36" fmla="*/ 125 w 154"/>
                    <a:gd name="T37" fmla="*/ 140 h 178"/>
                    <a:gd name="T38" fmla="*/ 148 w 154"/>
                    <a:gd name="T39" fmla="*/ 121 h 178"/>
                    <a:gd name="T40" fmla="*/ 137 w 154"/>
                    <a:gd name="T41" fmla="*/ 106 h 178"/>
                    <a:gd name="T42" fmla="*/ 137 w 154"/>
                    <a:gd name="T43" fmla="*/ 34 h 178"/>
                    <a:gd name="T44" fmla="*/ 154 w 154"/>
                    <a:gd name="T45" fmla="*/ 12 h 178"/>
                    <a:gd name="T46" fmla="*/ 145 w 154"/>
                    <a:gd name="T47" fmla="*/ 13 h 178"/>
                    <a:gd name="T48" fmla="*/ 134 w 154"/>
                    <a:gd name="T49" fmla="*/ 8 h 178"/>
                    <a:gd name="T50" fmla="*/ 120 w 154"/>
                    <a:gd name="T51" fmla="*/ 11 h 178"/>
                    <a:gd name="T52" fmla="*/ 105 w 154"/>
                    <a:gd name="T53" fmla="*/ 20 h 178"/>
                    <a:gd name="T54" fmla="*/ 97 w 154"/>
                    <a:gd name="T55" fmla="*/ 20 h 178"/>
                    <a:gd name="T56" fmla="*/ 76 w 154"/>
                    <a:gd name="T57" fmla="*/ 15 h 178"/>
                    <a:gd name="T58" fmla="*/ 52 w 154"/>
                    <a:gd name="T59" fmla="*/ 1 h 178"/>
                    <a:gd name="T60" fmla="*/ 38 w 154"/>
                    <a:gd name="T61" fmla="*/ 0 h 1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4" h="178">
                      <a:moveTo>
                        <a:pt x="38" y="0"/>
                      </a:moveTo>
                      <a:lnTo>
                        <a:pt x="10" y="0"/>
                      </a:lnTo>
                      <a:lnTo>
                        <a:pt x="0" y="10"/>
                      </a:lnTo>
                      <a:lnTo>
                        <a:pt x="7" y="12"/>
                      </a:lnTo>
                      <a:lnTo>
                        <a:pt x="12" y="28"/>
                      </a:lnTo>
                      <a:lnTo>
                        <a:pt x="19" y="34"/>
                      </a:lnTo>
                      <a:lnTo>
                        <a:pt x="22" y="48"/>
                      </a:lnTo>
                      <a:lnTo>
                        <a:pt x="19" y="59"/>
                      </a:lnTo>
                      <a:lnTo>
                        <a:pt x="2" y="83"/>
                      </a:lnTo>
                      <a:lnTo>
                        <a:pt x="4" y="94"/>
                      </a:lnTo>
                      <a:lnTo>
                        <a:pt x="17" y="93"/>
                      </a:lnTo>
                      <a:lnTo>
                        <a:pt x="6" y="98"/>
                      </a:lnTo>
                      <a:lnTo>
                        <a:pt x="3" y="103"/>
                      </a:lnTo>
                      <a:lnTo>
                        <a:pt x="6" y="107"/>
                      </a:lnTo>
                      <a:lnTo>
                        <a:pt x="73" y="146"/>
                      </a:lnTo>
                      <a:lnTo>
                        <a:pt x="78" y="161"/>
                      </a:lnTo>
                      <a:lnTo>
                        <a:pt x="105" y="178"/>
                      </a:lnTo>
                      <a:lnTo>
                        <a:pt x="111" y="172"/>
                      </a:lnTo>
                      <a:lnTo>
                        <a:pt x="125" y="140"/>
                      </a:lnTo>
                      <a:lnTo>
                        <a:pt x="148" y="121"/>
                      </a:lnTo>
                      <a:lnTo>
                        <a:pt x="137" y="106"/>
                      </a:lnTo>
                      <a:lnTo>
                        <a:pt x="137" y="34"/>
                      </a:lnTo>
                      <a:lnTo>
                        <a:pt x="154" y="12"/>
                      </a:lnTo>
                      <a:lnTo>
                        <a:pt x="145" y="13"/>
                      </a:lnTo>
                      <a:lnTo>
                        <a:pt x="134" y="8"/>
                      </a:lnTo>
                      <a:lnTo>
                        <a:pt x="120" y="11"/>
                      </a:lnTo>
                      <a:lnTo>
                        <a:pt x="105" y="20"/>
                      </a:lnTo>
                      <a:lnTo>
                        <a:pt x="97" y="20"/>
                      </a:lnTo>
                      <a:lnTo>
                        <a:pt x="76" y="15"/>
                      </a:lnTo>
                      <a:lnTo>
                        <a:pt x="52" y="1"/>
                      </a:lnTo>
                      <a:lnTo>
                        <a:pt x="38" y="0"/>
                      </a:lnTo>
                      <a:close/>
                    </a:path>
                  </a:pathLst>
                </a:custGeom>
                <a:grpFill/>
                <a:ln w="6350" cmpd="sng">
                  <a:solidFill>
                    <a:schemeClr val="bg1"/>
                  </a:solidFill>
                  <a:round/>
                  <a:headEnd/>
                  <a:tailEnd/>
                </a:ln>
              </p:spPr>
              <p:txBody>
                <a:bodyPr/>
                <a:lstStyle/>
                <a:p>
                  <a:endParaRPr lang="en-GB" dirty="0"/>
                </a:p>
              </p:txBody>
            </p:sp>
            <p:sp>
              <p:nvSpPr>
                <p:cNvPr id="1317" name="Freeform 1003"/>
                <p:cNvSpPr>
                  <a:spLocks/>
                </p:cNvSpPr>
                <p:nvPr/>
              </p:nvSpPr>
              <p:spPr bwMode="auto">
                <a:xfrm>
                  <a:off x="5387975" y="4533436"/>
                  <a:ext cx="388421" cy="383138"/>
                </a:xfrm>
                <a:custGeom>
                  <a:avLst/>
                  <a:gdLst>
                    <a:gd name="T0" fmla="*/ 341 w 368"/>
                    <a:gd name="T1" fmla="*/ 93 h 361"/>
                    <a:gd name="T2" fmla="*/ 324 w 368"/>
                    <a:gd name="T3" fmla="*/ 147 h 361"/>
                    <a:gd name="T4" fmla="*/ 330 w 368"/>
                    <a:gd name="T5" fmla="*/ 166 h 361"/>
                    <a:gd name="T6" fmla="*/ 330 w 368"/>
                    <a:gd name="T7" fmla="*/ 211 h 361"/>
                    <a:gd name="T8" fmla="*/ 338 w 368"/>
                    <a:gd name="T9" fmla="*/ 238 h 361"/>
                    <a:gd name="T10" fmla="*/ 353 w 368"/>
                    <a:gd name="T11" fmla="*/ 259 h 361"/>
                    <a:gd name="T12" fmla="*/ 318 w 368"/>
                    <a:gd name="T13" fmla="*/ 279 h 361"/>
                    <a:gd name="T14" fmla="*/ 314 w 368"/>
                    <a:gd name="T15" fmla="*/ 329 h 361"/>
                    <a:gd name="T16" fmla="*/ 337 w 368"/>
                    <a:gd name="T17" fmla="*/ 339 h 361"/>
                    <a:gd name="T18" fmla="*/ 321 w 368"/>
                    <a:gd name="T19" fmla="*/ 357 h 361"/>
                    <a:gd name="T20" fmla="*/ 293 w 368"/>
                    <a:gd name="T21" fmla="*/ 336 h 361"/>
                    <a:gd name="T22" fmla="*/ 270 w 368"/>
                    <a:gd name="T23" fmla="*/ 332 h 361"/>
                    <a:gd name="T24" fmla="*/ 249 w 368"/>
                    <a:gd name="T25" fmla="*/ 317 h 361"/>
                    <a:gd name="T26" fmla="*/ 232 w 368"/>
                    <a:gd name="T27" fmla="*/ 311 h 361"/>
                    <a:gd name="T28" fmla="*/ 197 w 368"/>
                    <a:gd name="T29" fmla="*/ 314 h 361"/>
                    <a:gd name="T30" fmla="*/ 186 w 368"/>
                    <a:gd name="T31" fmla="*/ 317 h 361"/>
                    <a:gd name="T32" fmla="*/ 183 w 368"/>
                    <a:gd name="T33" fmla="*/ 285 h 361"/>
                    <a:gd name="T34" fmla="*/ 180 w 368"/>
                    <a:gd name="T35" fmla="*/ 243 h 361"/>
                    <a:gd name="T36" fmla="*/ 164 w 368"/>
                    <a:gd name="T37" fmla="*/ 235 h 361"/>
                    <a:gd name="T38" fmla="*/ 134 w 368"/>
                    <a:gd name="T39" fmla="*/ 255 h 361"/>
                    <a:gd name="T40" fmla="*/ 89 w 368"/>
                    <a:gd name="T41" fmla="*/ 244 h 361"/>
                    <a:gd name="T42" fmla="*/ 75 w 368"/>
                    <a:gd name="T43" fmla="*/ 214 h 361"/>
                    <a:gd name="T44" fmla="*/ 0 w 368"/>
                    <a:gd name="T45" fmla="*/ 223 h 361"/>
                    <a:gd name="T46" fmla="*/ 3 w 368"/>
                    <a:gd name="T47" fmla="*/ 214 h 361"/>
                    <a:gd name="T48" fmla="*/ 12 w 368"/>
                    <a:gd name="T49" fmla="*/ 192 h 361"/>
                    <a:gd name="T50" fmla="*/ 28 w 368"/>
                    <a:gd name="T51" fmla="*/ 189 h 361"/>
                    <a:gd name="T52" fmla="*/ 39 w 368"/>
                    <a:gd name="T53" fmla="*/ 194 h 361"/>
                    <a:gd name="T54" fmla="*/ 68 w 368"/>
                    <a:gd name="T55" fmla="*/ 177 h 361"/>
                    <a:gd name="T56" fmla="*/ 78 w 368"/>
                    <a:gd name="T57" fmla="*/ 142 h 361"/>
                    <a:gd name="T58" fmla="*/ 104 w 368"/>
                    <a:gd name="T59" fmla="*/ 116 h 361"/>
                    <a:gd name="T60" fmla="*/ 122 w 368"/>
                    <a:gd name="T61" fmla="*/ 43 h 361"/>
                    <a:gd name="T62" fmla="*/ 126 w 368"/>
                    <a:gd name="T63" fmla="*/ 29 h 361"/>
                    <a:gd name="T64" fmla="*/ 138 w 368"/>
                    <a:gd name="T65" fmla="*/ 2 h 361"/>
                    <a:gd name="T66" fmla="*/ 161 w 368"/>
                    <a:gd name="T67" fmla="*/ 15 h 361"/>
                    <a:gd name="T68" fmla="*/ 179 w 368"/>
                    <a:gd name="T69" fmla="*/ 19 h 361"/>
                    <a:gd name="T70" fmla="*/ 205 w 368"/>
                    <a:gd name="T71" fmla="*/ 9 h 361"/>
                    <a:gd name="T72" fmla="*/ 238 w 368"/>
                    <a:gd name="T73" fmla="*/ 4 h 361"/>
                    <a:gd name="T74" fmla="*/ 249 w 368"/>
                    <a:gd name="T75" fmla="*/ 5 h 361"/>
                    <a:gd name="T76" fmla="*/ 271 w 368"/>
                    <a:gd name="T77" fmla="*/ 0 h 361"/>
                    <a:gd name="T78" fmla="*/ 279 w 368"/>
                    <a:gd name="T79" fmla="*/ 3 h 361"/>
                    <a:gd name="T80" fmla="*/ 286 w 368"/>
                    <a:gd name="T81" fmla="*/ 2 h 361"/>
                    <a:gd name="T82" fmla="*/ 305 w 368"/>
                    <a:gd name="T83" fmla="*/ 15 h 361"/>
                    <a:gd name="T84" fmla="*/ 319 w 368"/>
                    <a:gd name="T85" fmla="*/ 15 h 361"/>
                    <a:gd name="T86" fmla="*/ 337 w 368"/>
                    <a:gd name="T87" fmla="*/ 13 h 361"/>
                    <a:gd name="T88" fmla="*/ 359 w 368"/>
                    <a:gd name="T89" fmla="*/ 51 h 361"/>
                    <a:gd name="T90" fmla="*/ 353 w 368"/>
                    <a:gd name="T91" fmla="*/ 73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8" h="361">
                      <a:moveTo>
                        <a:pt x="353" y="79"/>
                      </a:moveTo>
                      <a:lnTo>
                        <a:pt x="341" y="93"/>
                      </a:lnTo>
                      <a:lnTo>
                        <a:pt x="338" y="127"/>
                      </a:lnTo>
                      <a:lnTo>
                        <a:pt x="324" y="147"/>
                      </a:lnTo>
                      <a:lnTo>
                        <a:pt x="327" y="154"/>
                      </a:lnTo>
                      <a:lnTo>
                        <a:pt x="330" y="166"/>
                      </a:lnTo>
                      <a:lnTo>
                        <a:pt x="327" y="200"/>
                      </a:lnTo>
                      <a:lnTo>
                        <a:pt x="330" y="211"/>
                      </a:lnTo>
                      <a:lnTo>
                        <a:pt x="331" y="226"/>
                      </a:lnTo>
                      <a:lnTo>
                        <a:pt x="338" y="238"/>
                      </a:lnTo>
                      <a:lnTo>
                        <a:pt x="350" y="248"/>
                      </a:lnTo>
                      <a:lnTo>
                        <a:pt x="353" y="259"/>
                      </a:lnTo>
                      <a:lnTo>
                        <a:pt x="327" y="265"/>
                      </a:lnTo>
                      <a:lnTo>
                        <a:pt x="318" y="279"/>
                      </a:lnTo>
                      <a:lnTo>
                        <a:pt x="321" y="304"/>
                      </a:lnTo>
                      <a:lnTo>
                        <a:pt x="314" y="329"/>
                      </a:lnTo>
                      <a:lnTo>
                        <a:pt x="323" y="339"/>
                      </a:lnTo>
                      <a:lnTo>
                        <a:pt x="337" y="339"/>
                      </a:lnTo>
                      <a:lnTo>
                        <a:pt x="338" y="361"/>
                      </a:lnTo>
                      <a:lnTo>
                        <a:pt x="321" y="357"/>
                      </a:lnTo>
                      <a:lnTo>
                        <a:pt x="305" y="339"/>
                      </a:lnTo>
                      <a:lnTo>
                        <a:pt x="293" y="336"/>
                      </a:lnTo>
                      <a:lnTo>
                        <a:pt x="286" y="329"/>
                      </a:lnTo>
                      <a:lnTo>
                        <a:pt x="270" y="332"/>
                      </a:lnTo>
                      <a:lnTo>
                        <a:pt x="254" y="324"/>
                      </a:lnTo>
                      <a:lnTo>
                        <a:pt x="249" y="317"/>
                      </a:lnTo>
                      <a:lnTo>
                        <a:pt x="236" y="321"/>
                      </a:lnTo>
                      <a:lnTo>
                        <a:pt x="232" y="311"/>
                      </a:lnTo>
                      <a:lnTo>
                        <a:pt x="227" y="312"/>
                      </a:lnTo>
                      <a:lnTo>
                        <a:pt x="197" y="314"/>
                      </a:lnTo>
                      <a:lnTo>
                        <a:pt x="192" y="321"/>
                      </a:lnTo>
                      <a:lnTo>
                        <a:pt x="186" y="317"/>
                      </a:lnTo>
                      <a:lnTo>
                        <a:pt x="192" y="306"/>
                      </a:lnTo>
                      <a:lnTo>
                        <a:pt x="183" y="285"/>
                      </a:lnTo>
                      <a:lnTo>
                        <a:pt x="182" y="248"/>
                      </a:lnTo>
                      <a:lnTo>
                        <a:pt x="180" y="243"/>
                      </a:lnTo>
                      <a:lnTo>
                        <a:pt x="163" y="243"/>
                      </a:lnTo>
                      <a:lnTo>
                        <a:pt x="164" y="235"/>
                      </a:lnTo>
                      <a:lnTo>
                        <a:pt x="140" y="238"/>
                      </a:lnTo>
                      <a:lnTo>
                        <a:pt x="134" y="255"/>
                      </a:lnTo>
                      <a:lnTo>
                        <a:pt x="105" y="259"/>
                      </a:lnTo>
                      <a:lnTo>
                        <a:pt x="89" y="244"/>
                      </a:lnTo>
                      <a:lnTo>
                        <a:pt x="83" y="220"/>
                      </a:lnTo>
                      <a:lnTo>
                        <a:pt x="75" y="214"/>
                      </a:lnTo>
                      <a:lnTo>
                        <a:pt x="18" y="215"/>
                      </a:lnTo>
                      <a:lnTo>
                        <a:pt x="0" y="223"/>
                      </a:lnTo>
                      <a:lnTo>
                        <a:pt x="0" y="215"/>
                      </a:lnTo>
                      <a:lnTo>
                        <a:pt x="3" y="214"/>
                      </a:lnTo>
                      <a:lnTo>
                        <a:pt x="5" y="198"/>
                      </a:lnTo>
                      <a:lnTo>
                        <a:pt x="12" y="192"/>
                      </a:lnTo>
                      <a:lnTo>
                        <a:pt x="23" y="194"/>
                      </a:lnTo>
                      <a:lnTo>
                        <a:pt x="28" y="189"/>
                      </a:lnTo>
                      <a:lnTo>
                        <a:pt x="38" y="186"/>
                      </a:lnTo>
                      <a:lnTo>
                        <a:pt x="39" y="194"/>
                      </a:lnTo>
                      <a:lnTo>
                        <a:pt x="43" y="195"/>
                      </a:lnTo>
                      <a:lnTo>
                        <a:pt x="68" y="177"/>
                      </a:lnTo>
                      <a:lnTo>
                        <a:pt x="74" y="165"/>
                      </a:lnTo>
                      <a:lnTo>
                        <a:pt x="78" y="142"/>
                      </a:lnTo>
                      <a:lnTo>
                        <a:pt x="85" y="130"/>
                      </a:lnTo>
                      <a:lnTo>
                        <a:pt x="104" y="116"/>
                      </a:lnTo>
                      <a:lnTo>
                        <a:pt x="111" y="64"/>
                      </a:lnTo>
                      <a:lnTo>
                        <a:pt x="122" y="43"/>
                      </a:lnTo>
                      <a:lnTo>
                        <a:pt x="123" y="31"/>
                      </a:lnTo>
                      <a:lnTo>
                        <a:pt x="126" y="29"/>
                      </a:lnTo>
                      <a:lnTo>
                        <a:pt x="127" y="15"/>
                      </a:lnTo>
                      <a:lnTo>
                        <a:pt x="138" y="2"/>
                      </a:lnTo>
                      <a:lnTo>
                        <a:pt x="150" y="3"/>
                      </a:lnTo>
                      <a:lnTo>
                        <a:pt x="161" y="15"/>
                      </a:lnTo>
                      <a:lnTo>
                        <a:pt x="166" y="14"/>
                      </a:lnTo>
                      <a:lnTo>
                        <a:pt x="179" y="19"/>
                      </a:lnTo>
                      <a:lnTo>
                        <a:pt x="196" y="19"/>
                      </a:lnTo>
                      <a:lnTo>
                        <a:pt x="205" y="9"/>
                      </a:lnTo>
                      <a:lnTo>
                        <a:pt x="215" y="12"/>
                      </a:lnTo>
                      <a:lnTo>
                        <a:pt x="238" y="4"/>
                      </a:lnTo>
                      <a:lnTo>
                        <a:pt x="242" y="8"/>
                      </a:lnTo>
                      <a:lnTo>
                        <a:pt x="249" y="5"/>
                      </a:lnTo>
                      <a:lnTo>
                        <a:pt x="250" y="2"/>
                      </a:lnTo>
                      <a:lnTo>
                        <a:pt x="271" y="0"/>
                      </a:lnTo>
                      <a:lnTo>
                        <a:pt x="276" y="5"/>
                      </a:lnTo>
                      <a:lnTo>
                        <a:pt x="279" y="3"/>
                      </a:lnTo>
                      <a:lnTo>
                        <a:pt x="282" y="5"/>
                      </a:lnTo>
                      <a:lnTo>
                        <a:pt x="286" y="2"/>
                      </a:lnTo>
                      <a:lnTo>
                        <a:pt x="295" y="3"/>
                      </a:lnTo>
                      <a:lnTo>
                        <a:pt x="305" y="15"/>
                      </a:lnTo>
                      <a:lnTo>
                        <a:pt x="314" y="19"/>
                      </a:lnTo>
                      <a:lnTo>
                        <a:pt x="319" y="15"/>
                      </a:lnTo>
                      <a:lnTo>
                        <a:pt x="331" y="17"/>
                      </a:lnTo>
                      <a:lnTo>
                        <a:pt x="337" y="13"/>
                      </a:lnTo>
                      <a:lnTo>
                        <a:pt x="360" y="32"/>
                      </a:lnTo>
                      <a:lnTo>
                        <a:pt x="359" y="51"/>
                      </a:lnTo>
                      <a:lnTo>
                        <a:pt x="368" y="59"/>
                      </a:lnTo>
                      <a:lnTo>
                        <a:pt x="353" y="73"/>
                      </a:lnTo>
                      <a:lnTo>
                        <a:pt x="353" y="79"/>
                      </a:lnTo>
                      <a:close/>
                    </a:path>
                  </a:pathLst>
                </a:custGeom>
                <a:grpFill/>
                <a:ln w="6350" cmpd="sng">
                  <a:solidFill>
                    <a:schemeClr val="bg1"/>
                  </a:solidFill>
                  <a:round/>
                  <a:headEnd/>
                  <a:tailEnd/>
                </a:ln>
              </p:spPr>
              <p:txBody>
                <a:bodyPr/>
                <a:lstStyle/>
                <a:p>
                  <a:endParaRPr lang="en-GB" dirty="0"/>
                </a:p>
              </p:txBody>
            </p:sp>
            <p:sp>
              <p:nvSpPr>
                <p:cNvPr id="1318" name="Freeform 1004"/>
                <p:cNvSpPr>
                  <a:spLocks/>
                </p:cNvSpPr>
                <p:nvPr/>
              </p:nvSpPr>
              <p:spPr bwMode="auto">
                <a:xfrm>
                  <a:off x="5744731" y="4558908"/>
                  <a:ext cx="108715" cy="110377"/>
                </a:xfrm>
                <a:custGeom>
                  <a:avLst/>
                  <a:gdLst>
                    <a:gd name="T0" fmla="*/ 83 w 103"/>
                    <a:gd name="T1" fmla="*/ 73 h 104"/>
                    <a:gd name="T2" fmla="*/ 100 w 103"/>
                    <a:gd name="T3" fmla="*/ 49 h 104"/>
                    <a:gd name="T4" fmla="*/ 103 w 103"/>
                    <a:gd name="T5" fmla="*/ 38 h 104"/>
                    <a:gd name="T6" fmla="*/ 100 w 103"/>
                    <a:gd name="T7" fmla="*/ 24 h 104"/>
                    <a:gd name="T8" fmla="*/ 93 w 103"/>
                    <a:gd name="T9" fmla="*/ 18 h 104"/>
                    <a:gd name="T10" fmla="*/ 88 w 103"/>
                    <a:gd name="T11" fmla="*/ 2 h 104"/>
                    <a:gd name="T12" fmla="*/ 81 w 103"/>
                    <a:gd name="T13" fmla="*/ 0 h 104"/>
                    <a:gd name="T14" fmla="*/ 71 w 103"/>
                    <a:gd name="T15" fmla="*/ 5 h 104"/>
                    <a:gd name="T16" fmla="*/ 22 w 103"/>
                    <a:gd name="T17" fmla="*/ 8 h 104"/>
                    <a:gd name="T18" fmla="*/ 21 w 103"/>
                    <a:gd name="T19" fmla="*/ 27 h 104"/>
                    <a:gd name="T20" fmla="*/ 30 w 103"/>
                    <a:gd name="T21" fmla="*/ 35 h 104"/>
                    <a:gd name="T22" fmla="*/ 30 w 103"/>
                    <a:gd name="T23" fmla="*/ 47 h 104"/>
                    <a:gd name="T24" fmla="*/ 18 w 103"/>
                    <a:gd name="T25" fmla="*/ 57 h 104"/>
                    <a:gd name="T26" fmla="*/ 15 w 103"/>
                    <a:gd name="T27" fmla="*/ 55 h 104"/>
                    <a:gd name="T28" fmla="*/ 3 w 103"/>
                    <a:gd name="T29" fmla="*/ 69 h 104"/>
                    <a:gd name="T30" fmla="*/ 0 w 103"/>
                    <a:gd name="T31" fmla="*/ 103 h 104"/>
                    <a:gd name="T32" fmla="*/ 7 w 103"/>
                    <a:gd name="T33" fmla="*/ 104 h 104"/>
                    <a:gd name="T34" fmla="*/ 14 w 103"/>
                    <a:gd name="T35" fmla="*/ 98 h 104"/>
                    <a:gd name="T36" fmla="*/ 40 w 103"/>
                    <a:gd name="T37" fmla="*/ 97 h 104"/>
                    <a:gd name="T38" fmla="*/ 42 w 103"/>
                    <a:gd name="T39" fmla="*/ 81 h 104"/>
                    <a:gd name="T40" fmla="*/ 56 w 103"/>
                    <a:gd name="T41" fmla="*/ 74 h 104"/>
                    <a:gd name="T42" fmla="*/ 65 w 103"/>
                    <a:gd name="T43" fmla="*/ 77 h 104"/>
                    <a:gd name="T44" fmla="*/ 68 w 103"/>
                    <a:gd name="T45" fmla="*/ 71 h 104"/>
                    <a:gd name="T46" fmla="*/ 83 w 103"/>
                    <a:gd name="T47" fmla="*/ 73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 h="104">
                      <a:moveTo>
                        <a:pt x="83" y="73"/>
                      </a:moveTo>
                      <a:lnTo>
                        <a:pt x="100" y="49"/>
                      </a:lnTo>
                      <a:lnTo>
                        <a:pt x="103" y="38"/>
                      </a:lnTo>
                      <a:lnTo>
                        <a:pt x="100" y="24"/>
                      </a:lnTo>
                      <a:lnTo>
                        <a:pt x="93" y="18"/>
                      </a:lnTo>
                      <a:lnTo>
                        <a:pt x="88" y="2"/>
                      </a:lnTo>
                      <a:lnTo>
                        <a:pt x="81" y="0"/>
                      </a:lnTo>
                      <a:lnTo>
                        <a:pt x="71" y="5"/>
                      </a:lnTo>
                      <a:lnTo>
                        <a:pt x="22" y="8"/>
                      </a:lnTo>
                      <a:lnTo>
                        <a:pt x="21" y="27"/>
                      </a:lnTo>
                      <a:lnTo>
                        <a:pt x="30" y="35"/>
                      </a:lnTo>
                      <a:lnTo>
                        <a:pt x="30" y="47"/>
                      </a:lnTo>
                      <a:lnTo>
                        <a:pt x="18" y="57"/>
                      </a:lnTo>
                      <a:lnTo>
                        <a:pt x="15" y="55"/>
                      </a:lnTo>
                      <a:lnTo>
                        <a:pt x="3" y="69"/>
                      </a:lnTo>
                      <a:lnTo>
                        <a:pt x="0" y="103"/>
                      </a:lnTo>
                      <a:lnTo>
                        <a:pt x="7" y="104"/>
                      </a:lnTo>
                      <a:lnTo>
                        <a:pt x="14" y="98"/>
                      </a:lnTo>
                      <a:lnTo>
                        <a:pt x="40" y="97"/>
                      </a:lnTo>
                      <a:lnTo>
                        <a:pt x="42" y="81"/>
                      </a:lnTo>
                      <a:lnTo>
                        <a:pt x="56" y="74"/>
                      </a:lnTo>
                      <a:lnTo>
                        <a:pt x="65" y="77"/>
                      </a:lnTo>
                      <a:lnTo>
                        <a:pt x="68" y="71"/>
                      </a:lnTo>
                      <a:lnTo>
                        <a:pt x="83" y="73"/>
                      </a:lnTo>
                      <a:close/>
                    </a:path>
                  </a:pathLst>
                </a:custGeom>
                <a:grpFill/>
                <a:ln w="6350" cmpd="sng">
                  <a:solidFill>
                    <a:schemeClr val="bg1"/>
                  </a:solidFill>
                  <a:round/>
                  <a:headEnd/>
                  <a:tailEnd/>
                </a:ln>
              </p:spPr>
              <p:txBody>
                <a:bodyPr/>
                <a:lstStyle/>
                <a:p>
                  <a:endParaRPr lang="en-GB" dirty="0"/>
                </a:p>
              </p:txBody>
            </p:sp>
            <p:sp>
              <p:nvSpPr>
                <p:cNvPr id="1319" name="Freeform 1005"/>
                <p:cNvSpPr>
                  <a:spLocks/>
                </p:cNvSpPr>
                <p:nvPr/>
              </p:nvSpPr>
              <p:spPr bwMode="auto">
                <a:xfrm>
                  <a:off x="5807005" y="4834852"/>
                  <a:ext cx="64385" cy="161321"/>
                </a:xfrm>
                <a:custGeom>
                  <a:avLst/>
                  <a:gdLst>
                    <a:gd name="T0" fmla="*/ 7 w 61"/>
                    <a:gd name="T1" fmla="*/ 91 h 152"/>
                    <a:gd name="T2" fmla="*/ 15 w 61"/>
                    <a:gd name="T3" fmla="*/ 102 h 152"/>
                    <a:gd name="T4" fmla="*/ 30 w 61"/>
                    <a:gd name="T5" fmla="*/ 99 h 152"/>
                    <a:gd name="T6" fmla="*/ 32 w 61"/>
                    <a:gd name="T7" fmla="*/ 102 h 152"/>
                    <a:gd name="T8" fmla="*/ 35 w 61"/>
                    <a:gd name="T9" fmla="*/ 116 h 152"/>
                    <a:gd name="T10" fmla="*/ 29 w 61"/>
                    <a:gd name="T11" fmla="*/ 129 h 152"/>
                    <a:gd name="T12" fmla="*/ 32 w 61"/>
                    <a:gd name="T13" fmla="*/ 135 h 152"/>
                    <a:gd name="T14" fmla="*/ 46 w 61"/>
                    <a:gd name="T15" fmla="*/ 147 h 152"/>
                    <a:gd name="T16" fmla="*/ 45 w 61"/>
                    <a:gd name="T17" fmla="*/ 152 h 152"/>
                    <a:gd name="T18" fmla="*/ 49 w 61"/>
                    <a:gd name="T19" fmla="*/ 152 h 152"/>
                    <a:gd name="T20" fmla="*/ 48 w 61"/>
                    <a:gd name="T21" fmla="*/ 141 h 152"/>
                    <a:gd name="T22" fmla="*/ 49 w 61"/>
                    <a:gd name="T23" fmla="*/ 135 h 152"/>
                    <a:gd name="T24" fmla="*/ 59 w 61"/>
                    <a:gd name="T25" fmla="*/ 129 h 152"/>
                    <a:gd name="T26" fmla="*/ 61 w 61"/>
                    <a:gd name="T27" fmla="*/ 108 h 152"/>
                    <a:gd name="T28" fmla="*/ 40 w 61"/>
                    <a:gd name="T29" fmla="*/ 81 h 152"/>
                    <a:gd name="T30" fmla="*/ 48 w 61"/>
                    <a:gd name="T31" fmla="*/ 98 h 152"/>
                    <a:gd name="T32" fmla="*/ 40 w 61"/>
                    <a:gd name="T33" fmla="*/ 92 h 152"/>
                    <a:gd name="T34" fmla="*/ 35 w 61"/>
                    <a:gd name="T35" fmla="*/ 94 h 152"/>
                    <a:gd name="T36" fmla="*/ 34 w 61"/>
                    <a:gd name="T37" fmla="*/ 86 h 152"/>
                    <a:gd name="T38" fmla="*/ 22 w 61"/>
                    <a:gd name="T39" fmla="*/ 58 h 152"/>
                    <a:gd name="T40" fmla="*/ 28 w 61"/>
                    <a:gd name="T41" fmla="*/ 45 h 152"/>
                    <a:gd name="T42" fmla="*/ 28 w 61"/>
                    <a:gd name="T43" fmla="*/ 20 h 152"/>
                    <a:gd name="T44" fmla="*/ 21 w 61"/>
                    <a:gd name="T45" fmla="*/ 11 h 152"/>
                    <a:gd name="T46" fmla="*/ 22 w 61"/>
                    <a:gd name="T47" fmla="*/ 4 h 152"/>
                    <a:gd name="T48" fmla="*/ 14 w 61"/>
                    <a:gd name="T49" fmla="*/ 5 h 152"/>
                    <a:gd name="T50" fmla="*/ 5 w 61"/>
                    <a:gd name="T51" fmla="*/ 0 h 152"/>
                    <a:gd name="T52" fmla="*/ 16 w 61"/>
                    <a:gd name="T53" fmla="*/ 24 h 152"/>
                    <a:gd name="T54" fmla="*/ 11 w 61"/>
                    <a:gd name="T55" fmla="*/ 29 h 152"/>
                    <a:gd name="T56" fmla="*/ 9 w 61"/>
                    <a:gd name="T57" fmla="*/ 42 h 152"/>
                    <a:gd name="T58" fmla="*/ 9 w 61"/>
                    <a:gd name="T59" fmla="*/ 55 h 152"/>
                    <a:gd name="T60" fmla="*/ 12 w 61"/>
                    <a:gd name="T61" fmla="*/ 60 h 152"/>
                    <a:gd name="T62" fmla="*/ 6 w 61"/>
                    <a:gd name="T63" fmla="*/ 65 h 152"/>
                    <a:gd name="T64" fmla="*/ 0 w 61"/>
                    <a:gd name="T65" fmla="*/ 83 h 152"/>
                    <a:gd name="T66" fmla="*/ 7 w 61"/>
                    <a:gd name="T67" fmla="*/ 91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52">
                      <a:moveTo>
                        <a:pt x="7" y="91"/>
                      </a:moveTo>
                      <a:lnTo>
                        <a:pt x="15" y="102"/>
                      </a:lnTo>
                      <a:lnTo>
                        <a:pt x="30" y="99"/>
                      </a:lnTo>
                      <a:lnTo>
                        <a:pt x="32" y="102"/>
                      </a:lnTo>
                      <a:lnTo>
                        <a:pt x="35" y="116"/>
                      </a:lnTo>
                      <a:lnTo>
                        <a:pt x="29" y="129"/>
                      </a:lnTo>
                      <a:lnTo>
                        <a:pt x="32" y="135"/>
                      </a:lnTo>
                      <a:lnTo>
                        <a:pt x="46" y="147"/>
                      </a:lnTo>
                      <a:lnTo>
                        <a:pt x="45" y="152"/>
                      </a:lnTo>
                      <a:lnTo>
                        <a:pt x="49" y="152"/>
                      </a:lnTo>
                      <a:lnTo>
                        <a:pt x="48" y="141"/>
                      </a:lnTo>
                      <a:lnTo>
                        <a:pt x="49" y="135"/>
                      </a:lnTo>
                      <a:lnTo>
                        <a:pt x="59" y="129"/>
                      </a:lnTo>
                      <a:lnTo>
                        <a:pt x="61" y="108"/>
                      </a:lnTo>
                      <a:lnTo>
                        <a:pt x="40" y="81"/>
                      </a:lnTo>
                      <a:lnTo>
                        <a:pt x="48" y="98"/>
                      </a:lnTo>
                      <a:lnTo>
                        <a:pt x="40" y="92"/>
                      </a:lnTo>
                      <a:lnTo>
                        <a:pt x="35" y="94"/>
                      </a:lnTo>
                      <a:lnTo>
                        <a:pt x="34" y="86"/>
                      </a:lnTo>
                      <a:lnTo>
                        <a:pt x="22" y="58"/>
                      </a:lnTo>
                      <a:lnTo>
                        <a:pt x="28" y="45"/>
                      </a:lnTo>
                      <a:lnTo>
                        <a:pt x="28" y="20"/>
                      </a:lnTo>
                      <a:lnTo>
                        <a:pt x="21" y="11"/>
                      </a:lnTo>
                      <a:lnTo>
                        <a:pt x="22" y="4"/>
                      </a:lnTo>
                      <a:lnTo>
                        <a:pt x="14" y="5"/>
                      </a:lnTo>
                      <a:lnTo>
                        <a:pt x="5" y="0"/>
                      </a:lnTo>
                      <a:lnTo>
                        <a:pt x="16" y="24"/>
                      </a:lnTo>
                      <a:lnTo>
                        <a:pt x="11" y="29"/>
                      </a:lnTo>
                      <a:lnTo>
                        <a:pt x="9" y="42"/>
                      </a:lnTo>
                      <a:lnTo>
                        <a:pt x="9" y="55"/>
                      </a:lnTo>
                      <a:lnTo>
                        <a:pt x="12" y="60"/>
                      </a:lnTo>
                      <a:lnTo>
                        <a:pt x="6" y="65"/>
                      </a:lnTo>
                      <a:lnTo>
                        <a:pt x="0" y="83"/>
                      </a:lnTo>
                      <a:lnTo>
                        <a:pt x="7" y="91"/>
                      </a:lnTo>
                      <a:close/>
                    </a:path>
                  </a:pathLst>
                </a:custGeom>
                <a:grpFill/>
                <a:ln w="6350" cmpd="sng">
                  <a:solidFill>
                    <a:schemeClr val="bg1"/>
                  </a:solidFill>
                  <a:round/>
                  <a:headEnd/>
                  <a:tailEnd/>
                </a:ln>
              </p:spPr>
              <p:txBody>
                <a:bodyPr/>
                <a:lstStyle/>
                <a:p>
                  <a:endParaRPr lang="en-GB" dirty="0"/>
                </a:p>
              </p:txBody>
            </p:sp>
            <p:sp>
              <p:nvSpPr>
                <p:cNvPr id="1320" name="Freeform 1006"/>
                <p:cNvSpPr>
                  <a:spLocks/>
                </p:cNvSpPr>
                <p:nvPr/>
              </p:nvSpPr>
              <p:spPr bwMode="auto">
                <a:xfrm>
                  <a:off x="5750009" y="4856079"/>
                  <a:ext cx="218487" cy="353421"/>
                </a:xfrm>
                <a:custGeom>
                  <a:avLst/>
                  <a:gdLst>
                    <a:gd name="T0" fmla="*/ 207 w 207"/>
                    <a:gd name="T1" fmla="*/ 10 h 333"/>
                    <a:gd name="T2" fmla="*/ 200 w 207"/>
                    <a:gd name="T3" fmla="*/ 49 h 333"/>
                    <a:gd name="T4" fmla="*/ 203 w 207"/>
                    <a:gd name="T5" fmla="*/ 74 h 333"/>
                    <a:gd name="T6" fmla="*/ 200 w 207"/>
                    <a:gd name="T7" fmla="*/ 94 h 333"/>
                    <a:gd name="T8" fmla="*/ 202 w 207"/>
                    <a:gd name="T9" fmla="*/ 102 h 333"/>
                    <a:gd name="T10" fmla="*/ 186 w 207"/>
                    <a:gd name="T11" fmla="*/ 120 h 333"/>
                    <a:gd name="T12" fmla="*/ 142 w 207"/>
                    <a:gd name="T13" fmla="*/ 142 h 333"/>
                    <a:gd name="T14" fmla="*/ 127 w 207"/>
                    <a:gd name="T15" fmla="*/ 158 h 333"/>
                    <a:gd name="T16" fmla="*/ 116 w 207"/>
                    <a:gd name="T17" fmla="*/ 165 h 333"/>
                    <a:gd name="T18" fmla="*/ 89 w 207"/>
                    <a:gd name="T19" fmla="*/ 190 h 333"/>
                    <a:gd name="T20" fmla="*/ 95 w 207"/>
                    <a:gd name="T21" fmla="*/ 210 h 333"/>
                    <a:gd name="T22" fmla="*/ 105 w 207"/>
                    <a:gd name="T23" fmla="*/ 236 h 333"/>
                    <a:gd name="T24" fmla="*/ 100 w 207"/>
                    <a:gd name="T25" fmla="*/ 279 h 333"/>
                    <a:gd name="T26" fmla="*/ 103 w 207"/>
                    <a:gd name="T27" fmla="*/ 279 h 333"/>
                    <a:gd name="T28" fmla="*/ 54 w 207"/>
                    <a:gd name="T29" fmla="*/ 308 h 333"/>
                    <a:gd name="T30" fmla="*/ 53 w 207"/>
                    <a:gd name="T31" fmla="*/ 324 h 333"/>
                    <a:gd name="T32" fmla="*/ 55 w 207"/>
                    <a:gd name="T33" fmla="*/ 333 h 333"/>
                    <a:gd name="T34" fmla="*/ 37 w 207"/>
                    <a:gd name="T35" fmla="*/ 313 h 333"/>
                    <a:gd name="T36" fmla="*/ 29 w 207"/>
                    <a:gd name="T37" fmla="*/ 245 h 333"/>
                    <a:gd name="T38" fmla="*/ 40 w 207"/>
                    <a:gd name="T39" fmla="*/ 226 h 333"/>
                    <a:gd name="T40" fmla="*/ 51 w 207"/>
                    <a:gd name="T41" fmla="*/ 170 h 333"/>
                    <a:gd name="T42" fmla="*/ 57 w 207"/>
                    <a:gd name="T43" fmla="*/ 140 h 333"/>
                    <a:gd name="T44" fmla="*/ 25 w 207"/>
                    <a:gd name="T45" fmla="*/ 111 h 333"/>
                    <a:gd name="T46" fmla="*/ 5 w 207"/>
                    <a:gd name="T47" fmla="*/ 103 h 333"/>
                    <a:gd name="T48" fmla="*/ 61 w 207"/>
                    <a:gd name="T49" fmla="*/ 71 h 333"/>
                    <a:gd name="T50" fmla="*/ 84 w 207"/>
                    <a:gd name="T51" fmla="*/ 79 h 333"/>
                    <a:gd name="T52" fmla="*/ 89 w 207"/>
                    <a:gd name="T53" fmla="*/ 96 h 333"/>
                    <a:gd name="T54" fmla="*/ 86 w 207"/>
                    <a:gd name="T55" fmla="*/ 115 h 333"/>
                    <a:gd name="T56" fmla="*/ 99 w 207"/>
                    <a:gd name="T57" fmla="*/ 132 h 333"/>
                    <a:gd name="T58" fmla="*/ 102 w 207"/>
                    <a:gd name="T59" fmla="*/ 121 h 333"/>
                    <a:gd name="T60" fmla="*/ 113 w 207"/>
                    <a:gd name="T61" fmla="*/ 109 h 333"/>
                    <a:gd name="T62" fmla="*/ 94 w 207"/>
                    <a:gd name="T63" fmla="*/ 61 h 333"/>
                    <a:gd name="T64" fmla="*/ 96 w 207"/>
                    <a:gd name="T65" fmla="*/ 22 h 333"/>
                    <a:gd name="T66" fmla="*/ 124 w 207"/>
                    <a:gd name="T67" fmla="*/ 25 h 333"/>
                    <a:gd name="T68" fmla="*/ 162 w 207"/>
                    <a:gd name="T69" fmla="*/ 15 h 333"/>
                    <a:gd name="T70" fmla="*/ 193 w 207"/>
                    <a:gd name="T71" fmla="*/ 10 h 333"/>
                    <a:gd name="T72" fmla="*/ 203 w 207"/>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333">
                      <a:moveTo>
                        <a:pt x="203" y="0"/>
                      </a:moveTo>
                      <a:lnTo>
                        <a:pt x="207" y="10"/>
                      </a:lnTo>
                      <a:lnTo>
                        <a:pt x="200" y="27"/>
                      </a:lnTo>
                      <a:lnTo>
                        <a:pt x="200" y="49"/>
                      </a:lnTo>
                      <a:lnTo>
                        <a:pt x="201" y="74"/>
                      </a:lnTo>
                      <a:lnTo>
                        <a:pt x="203" y="74"/>
                      </a:lnTo>
                      <a:lnTo>
                        <a:pt x="206" y="84"/>
                      </a:lnTo>
                      <a:lnTo>
                        <a:pt x="200" y="94"/>
                      </a:lnTo>
                      <a:lnTo>
                        <a:pt x="203" y="96"/>
                      </a:lnTo>
                      <a:lnTo>
                        <a:pt x="202" y="102"/>
                      </a:lnTo>
                      <a:lnTo>
                        <a:pt x="186" y="116"/>
                      </a:lnTo>
                      <a:lnTo>
                        <a:pt x="186" y="120"/>
                      </a:lnTo>
                      <a:lnTo>
                        <a:pt x="173" y="131"/>
                      </a:lnTo>
                      <a:lnTo>
                        <a:pt x="142" y="142"/>
                      </a:lnTo>
                      <a:lnTo>
                        <a:pt x="124" y="156"/>
                      </a:lnTo>
                      <a:lnTo>
                        <a:pt x="127" y="158"/>
                      </a:lnTo>
                      <a:lnTo>
                        <a:pt x="119" y="170"/>
                      </a:lnTo>
                      <a:lnTo>
                        <a:pt x="116" y="165"/>
                      </a:lnTo>
                      <a:lnTo>
                        <a:pt x="114" y="170"/>
                      </a:lnTo>
                      <a:lnTo>
                        <a:pt x="89" y="190"/>
                      </a:lnTo>
                      <a:lnTo>
                        <a:pt x="89" y="204"/>
                      </a:lnTo>
                      <a:lnTo>
                        <a:pt x="95" y="210"/>
                      </a:lnTo>
                      <a:lnTo>
                        <a:pt x="103" y="238"/>
                      </a:lnTo>
                      <a:lnTo>
                        <a:pt x="105" y="236"/>
                      </a:lnTo>
                      <a:lnTo>
                        <a:pt x="100" y="275"/>
                      </a:lnTo>
                      <a:lnTo>
                        <a:pt x="100" y="279"/>
                      </a:lnTo>
                      <a:lnTo>
                        <a:pt x="104" y="272"/>
                      </a:lnTo>
                      <a:lnTo>
                        <a:pt x="103" y="279"/>
                      </a:lnTo>
                      <a:lnTo>
                        <a:pt x="90" y="291"/>
                      </a:lnTo>
                      <a:lnTo>
                        <a:pt x="54" y="308"/>
                      </a:lnTo>
                      <a:lnTo>
                        <a:pt x="47" y="318"/>
                      </a:lnTo>
                      <a:lnTo>
                        <a:pt x="53" y="324"/>
                      </a:lnTo>
                      <a:lnTo>
                        <a:pt x="55" y="319"/>
                      </a:lnTo>
                      <a:lnTo>
                        <a:pt x="55" y="333"/>
                      </a:lnTo>
                      <a:lnTo>
                        <a:pt x="39" y="333"/>
                      </a:lnTo>
                      <a:lnTo>
                        <a:pt x="37" y="313"/>
                      </a:lnTo>
                      <a:lnTo>
                        <a:pt x="36" y="280"/>
                      </a:lnTo>
                      <a:lnTo>
                        <a:pt x="29" y="245"/>
                      </a:lnTo>
                      <a:lnTo>
                        <a:pt x="31" y="235"/>
                      </a:lnTo>
                      <a:lnTo>
                        <a:pt x="40" y="226"/>
                      </a:lnTo>
                      <a:lnTo>
                        <a:pt x="55" y="191"/>
                      </a:lnTo>
                      <a:lnTo>
                        <a:pt x="51" y="170"/>
                      </a:lnTo>
                      <a:lnTo>
                        <a:pt x="57" y="156"/>
                      </a:lnTo>
                      <a:lnTo>
                        <a:pt x="57" y="140"/>
                      </a:lnTo>
                      <a:lnTo>
                        <a:pt x="51" y="120"/>
                      </a:lnTo>
                      <a:lnTo>
                        <a:pt x="25" y="111"/>
                      </a:lnTo>
                      <a:lnTo>
                        <a:pt x="5" y="109"/>
                      </a:lnTo>
                      <a:lnTo>
                        <a:pt x="5" y="103"/>
                      </a:lnTo>
                      <a:lnTo>
                        <a:pt x="0" y="92"/>
                      </a:lnTo>
                      <a:lnTo>
                        <a:pt x="61" y="71"/>
                      </a:lnTo>
                      <a:lnTo>
                        <a:pt x="69" y="82"/>
                      </a:lnTo>
                      <a:lnTo>
                        <a:pt x="84" y="79"/>
                      </a:lnTo>
                      <a:lnTo>
                        <a:pt x="86" y="82"/>
                      </a:lnTo>
                      <a:lnTo>
                        <a:pt x="89" y="96"/>
                      </a:lnTo>
                      <a:lnTo>
                        <a:pt x="83" y="109"/>
                      </a:lnTo>
                      <a:lnTo>
                        <a:pt x="86" y="115"/>
                      </a:lnTo>
                      <a:lnTo>
                        <a:pt x="100" y="127"/>
                      </a:lnTo>
                      <a:lnTo>
                        <a:pt x="99" y="132"/>
                      </a:lnTo>
                      <a:lnTo>
                        <a:pt x="103" y="132"/>
                      </a:lnTo>
                      <a:lnTo>
                        <a:pt x="102" y="121"/>
                      </a:lnTo>
                      <a:lnTo>
                        <a:pt x="103" y="115"/>
                      </a:lnTo>
                      <a:lnTo>
                        <a:pt x="113" y="109"/>
                      </a:lnTo>
                      <a:lnTo>
                        <a:pt x="115" y="88"/>
                      </a:lnTo>
                      <a:lnTo>
                        <a:pt x="94" y="61"/>
                      </a:lnTo>
                      <a:lnTo>
                        <a:pt x="90" y="39"/>
                      </a:lnTo>
                      <a:lnTo>
                        <a:pt x="96" y="22"/>
                      </a:lnTo>
                      <a:lnTo>
                        <a:pt x="116" y="20"/>
                      </a:lnTo>
                      <a:lnTo>
                        <a:pt x="124" y="25"/>
                      </a:lnTo>
                      <a:lnTo>
                        <a:pt x="148" y="22"/>
                      </a:lnTo>
                      <a:lnTo>
                        <a:pt x="162" y="15"/>
                      </a:lnTo>
                      <a:lnTo>
                        <a:pt x="173" y="18"/>
                      </a:lnTo>
                      <a:lnTo>
                        <a:pt x="193" y="10"/>
                      </a:lnTo>
                      <a:lnTo>
                        <a:pt x="203" y="2"/>
                      </a:lnTo>
                      <a:lnTo>
                        <a:pt x="203" y="0"/>
                      </a:lnTo>
                      <a:close/>
                    </a:path>
                  </a:pathLst>
                </a:custGeom>
                <a:grpFill/>
                <a:ln w="6350" cmpd="sng">
                  <a:solidFill>
                    <a:schemeClr val="bg1"/>
                  </a:solidFill>
                  <a:round/>
                  <a:headEnd/>
                  <a:tailEnd/>
                </a:ln>
              </p:spPr>
              <p:txBody>
                <a:bodyPr/>
                <a:lstStyle/>
                <a:p>
                  <a:endParaRPr lang="en-GB" dirty="0"/>
                </a:p>
              </p:txBody>
            </p:sp>
            <p:grpSp>
              <p:nvGrpSpPr>
                <p:cNvPr id="1321" name="Group 1007"/>
                <p:cNvGrpSpPr>
                  <a:grpSpLocks/>
                </p:cNvGrpSpPr>
                <p:nvPr/>
              </p:nvGrpSpPr>
              <p:grpSpPr bwMode="auto">
                <a:xfrm>
                  <a:off x="5743675" y="4661856"/>
                  <a:ext cx="220597" cy="220756"/>
                  <a:chOff x="5152" y="4231"/>
                  <a:chExt cx="209" cy="208"/>
                </a:xfrm>
                <a:grpFill/>
              </p:grpSpPr>
              <p:sp>
                <p:nvSpPr>
                  <p:cNvPr id="1331" name="Freeform 1008"/>
                  <p:cNvSpPr>
                    <a:spLocks/>
                  </p:cNvSpPr>
                  <p:nvPr/>
                </p:nvSpPr>
                <p:spPr bwMode="auto">
                  <a:xfrm>
                    <a:off x="5152" y="4231"/>
                    <a:ext cx="209" cy="208"/>
                  </a:xfrm>
                  <a:custGeom>
                    <a:avLst/>
                    <a:gdLst>
                      <a:gd name="T0" fmla="*/ 102 w 209"/>
                      <a:gd name="T1" fmla="*/ 205 h 208"/>
                      <a:gd name="T2" fmla="*/ 122 w 209"/>
                      <a:gd name="T3" fmla="*/ 203 h 208"/>
                      <a:gd name="T4" fmla="*/ 130 w 209"/>
                      <a:gd name="T5" fmla="*/ 208 h 208"/>
                      <a:gd name="T6" fmla="*/ 154 w 209"/>
                      <a:gd name="T7" fmla="*/ 205 h 208"/>
                      <a:gd name="T8" fmla="*/ 168 w 209"/>
                      <a:gd name="T9" fmla="*/ 198 h 208"/>
                      <a:gd name="T10" fmla="*/ 179 w 209"/>
                      <a:gd name="T11" fmla="*/ 201 h 208"/>
                      <a:gd name="T12" fmla="*/ 199 w 209"/>
                      <a:gd name="T13" fmla="*/ 193 h 208"/>
                      <a:gd name="T14" fmla="*/ 209 w 209"/>
                      <a:gd name="T15" fmla="*/ 185 h 208"/>
                      <a:gd name="T16" fmla="*/ 209 w 209"/>
                      <a:gd name="T17" fmla="*/ 183 h 208"/>
                      <a:gd name="T18" fmla="*/ 198 w 209"/>
                      <a:gd name="T19" fmla="*/ 176 h 208"/>
                      <a:gd name="T20" fmla="*/ 189 w 209"/>
                      <a:gd name="T21" fmla="*/ 153 h 208"/>
                      <a:gd name="T22" fmla="*/ 186 w 209"/>
                      <a:gd name="T23" fmla="*/ 142 h 208"/>
                      <a:gd name="T24" fmla="*/ 192 w 209"/>
                      <a:gd name="T25" fmla="*/ 118 h 208"/>
                      <a:gd name="T26" fmla="*/ 179 w 209"/>
                      <a:gd name="T27" fmla="*/ 103 h 208"/>
                      <a:gd name="T28" fmla="*/ 187 w 209"/>
                      <a:gd name="T29" fmla="*/ 71 h 208"/>
                      <a:gd name="T30" fmla="*/ 160 w 209"/>
                      <a:gd name="T31" fmla="*/ 54 h 208"/>
                      <a:gd name="T32" fmla="*/ 155 w 209"/>
                      <a:gd name="T33" fmla="*/ 39 h 208"/>
                      <a:gd name="T34" fmla="*/ 88 w 209"/>
                      <a:gd name="T35" fmla="*/ 0 h 208"/>
                      <a:gd name="T36" fmla="*/ 70 w 209"/>
                      <a:gd name="T37" fmla="*/ 20 h 208"/>
                      <a:gd name="T38" fmla="*/ 79 w 209"/>
                      <a:gd name="T39" fmla="*/ 24 h 208"/>
                      <a:gd name="T40" fmla="*/ 66 w 209"/>
                      <a:gd name="T41" fmla="*/ 29 h 208"/>
                      <a:gd name="T42" fmla="*/ 62 w 209"/>
                      <a:gd name="T43" fmla="*/ 36 h 208"/>
                      <a:gd name="T44" fmla="*/ 61 w 209"/>
                      <a:gd name="T45" fmla="*/ 30 h 208"/>
                      <a:gd name="T46" fmla="*/ 57 w 209"/>
                      <a:gd name="T47" fmla="*/ 31 h 208"/>
                      <a:gd name="T48" fmla="*/ 50 w 209"/>
                      <a:gd name="T49" fmla="*/ 24 h 208"/>
                      <a:gd name="T50" fmla="*/ 49 w 209"/>
                      <a:gd name="T51" fmla="*/ 30 h 208"/>
                      <a:gd name="T52" fmla="*/ 42 w 209"/>
                      <a:gd name="T53" fmla="*/ 34 h 208"/>
                      <a:gd name="T54" fmla="*/ 40 w 209"/>
                      <a:gd name="T55" fmla="*/ 20 h 208"/>
                      <a:gd name="T56" fmla="*/ 41 w 209"/>
                      <a:gd name="T57" fmla="*/ 0 h 208"/>
                      <a:gd name="T58" fmla="*/ 15 w 209"/>
                      <a:gd name="T59" fmla="*/ 1 h 208"/>
                      <a:gd name="T60" fmla="*/ 23 w 209"/>
                      <a:gd name="T61" fmla="*/ 18 h 208"/>
                      <a:gd name="T62" fmla="*/ 19 w 209"/>
                      <a:gd name="T63" fmla="*/ 26 h 208"/>
                      <a:gd name="T64" fmla="*/ 16 w 209"/>
                      <a:gd name="T65" fmla="*/ 33 h 208"/>
                      <a:gd name="T66" fmla="*/ 22 w 209"/>
                      <a:gd name="T67" fmla="*/ 43 h 208"/>
                      <a:gd name="T68" fmla="*/ 10 w 209"/>
                      <a:gd name="T69" fmla="*/ 63 h 208"/>
                      <a:gd name="T70" fmla="*/ 0 w 209"/>
                      <a:gd name="T71" fmla="*/ 66 h 208"/>
                      <a:gd name="T72" fmla="*/ 6 w 209"/>
                      <a:gd name="T73" fmla="*/ 95 h 208"/>
                      <a:gd name="T74" fmla="*/ 3 w 209"/>
                      <a:gd name="T75" fmla="*/ 104 h 208"/>
                      <a:gd name="T76" fmla="*/ 16 w 209"/>
                      <a:gd name="T77" fmla="*/ 115 h 208"/>
                      <a:gd name="T78" fmla="*/ 17 w 209"/>
                      <a:gd name="T79" fmla="*/ 124 h 208"/>
                      <a:gd name="T80" fmla="*/ 27 w 209"/>
                      <a:gd name="T81" fmla="*/ 147 h 208"/>
                      <a:gd name="T82" fmla="*/ 65 w 209"/>
                      <a:gd name="T83" fmla="*/ 163 h 208"/>
                      <a:gd name="T84" fmla="*/ 74 w 209"/>
                      <a:gd name="T85" fmla="*/ 168 h 208"/>
                      <a:gd name="T86" fmla="*/ 82 w 209"/>
                      <a:gd name="T87" fmla="*/ 167 h 208"/>
                      <a:gd name="T88" fmla="*/ 92 w 209"/>
                      <a:gd name="T89" fmla="*/ 174 h 208"/>
                      <a:gd name="T90" fmla="*/ 96 w 209"/>
                      <a:gd name="T91" fmla="*/ 197 h 208"/>
                      <a:gd name="T92" fmla="*/ 102 w 209"/>
                      <a:gd name="T93" fmla="*/ 205 h 2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 h="208">
                        <a:moveTo>
                          <a:pt x="102" y="205"/>
                        </a:moveTo>
                        <a:lnTo>
                          <a:pt x="122" y="203"/>
                        </a:lnTo>
                        <a:lnTo>
                          <a:pt x="130" y="208"/>
                        </a:lnTo>
                        <a:lnTo>
                          <a:pt x="154" y="205"/>
                        </a:lnTo>
                        <a:lnTo>
                          <a:pt x="168" y="198"/>
                        </a:lnTo>
                        <a:lnTo>
                          <a:pt x="179" y="201"/>
                        </a:lnTo>
                        <a:lnTo>
                          <a:pt x="199" y="193"/>
                        </a:lnTo>
                        <a:lnTo>
                          <a:pt x="209" y="185"/>
                        </a:lnTo>
                        <a:lnTo>
                          <a:pt x="209" y="183"/>
                        </a:lnTo>
                        <a:lnTo>
                          <a:pt x="198" y="176"/>
                        </a:lnTo>
                        <a:lnTo>
                          <a:pt x="189" y="153"/>
                        </a:lnTo>
                        <a:lnTo>
                          <a:pt x="186" y="142"/>
                        </a:lnTo>
                        <a:lnTo>
                          <a:pt x="192" y="118"/>
                        </a:lnTo>
                        <a:lnTo>
                          <a:pt x="179" y="103"/>
                        </a:lnTo>
                        <a:lnTo>
                          <a:pt x="187" y="71"/>
                        </a:lnTo>
                        <a:lnTo>
                          <a:pt x="160" y="54"/>
                        </a:lnTo>
                        <a:lnTo>
                          <a:pt x="155" y="39"/>
                        </a:lnTo>
                        <a:lnTo>
                          <a:pt x="88" y="0"/>
                        </a:lnTo>
                        <a:lnTo>
                          <a:pt x="70" y="20"/>
                        </a:lnTo>
                        <a:lnTo>
                          <a:pt x="79" y="24"/>
                        </a:lnTo>
                        <a:lnTo>
                          <a:pt x="66" y="29"/>
                        </a:lnTo>
                        <a:lnTo>
                          <a:pt x="62" y="36"/>
                        </a:lnTo>
                        <a:lnTo>
                          <a:pt x="61" y="30"/>
                        </a:lnTo>
                        <a:lnTo>
                          <a:pt x="57" y="31"/>
                        </a:lnTo>
                        <a:lnTo>
                          <a:pt x="50" y="24"/>
                        </a:lnTo>
                        <a:lnTo>
                          <a:pt x="49" y="30"/>
                        </a:lnTo>
                        <a:lnTo>
                          <a:pt x="42" y="34"/>
                        </a:lnTo>
                        <a:lnTo>
                          <a:pt x="40" y="20"/>
                        </a:lnTo>
                        <a:lnTo>
                          <a:pt x="41" y="0"/>
                        </a:lnTo>
                        <a:lnTo>
                          <a:pt x="15" y="1"/>
                        </a:lnTo>
                        <a:lnTo>
                          <a:pt x="23" y="18"/>
                        </a:lnTo>
                        <a:lnTo>
                          <a:pt x="19" y="26"/>
                        </a:lnTo>
                        <a:lnTo>
                          <a:pt x="16" y="33"/>
                        </a:lnTo>
                        <a:lnTo>
                          <a:pt x="22" y="43"/>
                        </a:lnTo>
                        <a:lnTo>
                          <a:pt x="10" y="63"/>
                        </a:lnTo>
                        <a:lnTo>
                          <a:pt x="0" y="66"/>
                        </a:lnTo>
                        <a:lnTo>
                          <a:pt x="6" y="95"/>
                        </a:lnTo>
                        <a:lnTo>
                          <a:pt x="3" y="104"/>
                        </a:lnTo>
                        <a:lnTo>
                          <a:pt x="16" y="115"/>
                        </a:lnTo>
                        <a:lnTo>
                          <a:pt x="17" y="124"/>
                        </a:lnTo>
                        <a:lnTo>
                          <a:pt x="27" y="147"/>
                        </a:lnTo>
                        <a:lnTo>
                          <a:pt x="65" y="163"/>
                        </a:lnTo>
                        <a:lnTo>
                          <a:pt x="74" y="168"/>
                        </a:lnTo>
                        <a:lnTo>
                          <a:pt x="82" y="167"/>
                        </a:lnTo>
                        <a:lnTo>
                          <a:pt x="92" y="174"/>
                        </a:lnTo>
                        <a:lnTo>
                          <a:pt x="96" y="197"/>
                        </a:lnTo>
                        <a:lnTo>
                          <a:pt x="102" y="205"/>
                        </a:lnTo>
                        <a:close/>
                      </a:path>
                    </a:pathLst>
                  </a:custGeom>
                  <a:grpFill/>
                  <a:ln w="6350" cmpd="sng">
                    <a:solidFill>
                      <a:schemeClr val="bg1"/>
                    </a:solidFill>
                    <a:round/>
                    <a:headEnd/>
                    <a:tailEnd/>
                  </a:ln>
                </p:spPr>
                <p:txBody>
                  <a:bodyPr/>
                  <a:lstStyle/>
                  <a:p>
                    <a:endParaRPr lang="en-GB" dirty="0"/>
                  </a:p>
                </p:txBody>
              </p:sp>
              <p:sp>
                <p:nvSpPr>
                  <p:cNvPr id="1332" name="Freeform 1009"/>
                  <p:cNvSpPr>
                    <a:spLocks/>
                  </p:cNvSpPr>
                  <p:nvPr/>
                </p:nvSpPr>
                <p:spPr bwMode="auto">
                  <a:xfrm>
                    <a:off x="5339" y="4323"/>
                    <a:ext cx="5" cy="13"/>
                  </a:xfrm>
                  <a:custGeom>
                    <a:avLst/>
                    <a:gdLst>
                      <a:gd name="T0" fmla="*/ 0 w 5"/>
                      <a:gd name="T1" fmla="*/ 0 h 13"/>
                      <a:gd name="T2" fmla="*/ 5 w 5"/>
                      <a:gd name="T3" fmla="*/ 13 h 13"/>
                      <a:gd name="T4" fmla="*/ 0 w 5"/>
                      <a:gd name="T5" fmla="*/ 10 h 13"/>
                      <a:gd name="T6" fmla="*/ 0 w 5"/>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3">
                        <a:moveTo>
                          <a:pt x="0" y="0"/>
                        </a:moveTo>
                        <a:lnTo>
                          <a:pt x="5" y="13"/>
                        </a:lnTo>
                        <a:lnTo>
                          <a:pt x="0" y="10"/>
                        </a:lnTo>
                        <a:lnTo>
                          <a:pt x="0" y="0"/>
                        </a:lnTo>
                        <a:close/>
                      </a:path>
                    </a:pathLst>
                  </a:custGeom>
                  <a:grpFill/>
                  <a:ln w="6350" cmpd="sng">
                    <a:solidFill>
                      <a:schemeClr val="bg1"/>
                    </a:solidFill>
                    <a:round/>
                    <a:headEnd/>
                    <a:tailEnd/>
                  </a:ln>
                </p:spPr>
                <p:txBody>
                  <a:bodyPr/>
                  <a:lstStyle/>
                  <a:p>
                    <a:endParaRPr lang="en-GB" dirty="0"/>
                  </a:p>
                </p:txBody>
              </p:sp>
              <p:sp>
                <p:nvSpPr>
                  <p:cNvPr id="1333" name="Freeform 1010"/>
                  <p:cNvSpPr>
                    <a:spLocks/>
                  </p:cNvSpPr>
                  <p:nvPr/>
                </p:nvSpPr>
                <p:spPr bwMode="auto">
                  <a:xfrm>
                    <a:off x="5348" y="4306"/>
                    <a:ext cx="2" cy="10"/>
                  </a:xfrm>
                  <a:custGeom>
                    <a:avLst/>
                    <a:gdLst>
                      <a:gd name="T0" fmla="*/ 2 w 2"/>
                      <a:gd name="T1" fmla="*/ 4 h 10"/>
                      <a:gd name="T2" fmla="*/ 1 w 2"/>
                      <a:gd name="T3" fmla="*/ 10 h 10"/>
                      <a:gd name="T4" fmla="*/ 0 w 2"/>
                      <a:gd name="T5" fmla="*/ 0 h 10"/>
                      <a:gd name="T6" fmla="*/ 2 w 2"/>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2" y="4"/>
                        </a:moveTo>
                        <a:lnTo>
                          <a:pt x="1" y="10"/>
                        </a:lnTo>
                        <a:lnTo>
                          <a:pt x="0" y="0"/>
                        </a:lnTo>
                        <a:lnTo>
                          <a:pt x="2" y="4"/>
                        </a:lnTo>
                        <a:close/>
                      </a:path>
                    </a:pathLst>
                  </a:custGeom>
                  <a:grpFill/>
                  <a:ln w="6350" cmpd="sng">
                    <a:solidFill>
                      <a:schemeClr val="bg1"/>
                    </a:solidFill>
                    <a:round/>
                    <a:headEnd/>
                    <a:tailEnd/>
                  </a:ln>
                </p:spPr>
                <p:txBody>
                  <a:bodyPr/>
                  <a:lstStyle/>
                  <a:p>
                    <a:endParaRPr lang="en-GB" dirty="0"/>
                  </a:p>
                </p:txBody>
              </p:sp>
            </p:grpSp>
            <p:sp>
              <p:nvSpPr>
                <p:cNvPr id="1322" name="Freeform 1011"/>
                <p:cNvSpPr>
                  <a:spLocks/>
                </p:cNvSpPr>
                <p:nvPr/>
              </p:nvSpPr>
              <p:spPr bwMode="auto">
                <a:xfrm>
                  <a:off x="5585352" y="4808319"/>
                  <a:ext cx="238541" cy="206958"/>
                </a:xfrm>
                <a:custGeom>
                  <a:avLst/>
                  <a:gdLst>
                    <a:gd name="T0" fmla="*/ 40 w 226"/>
                    <a:gd name="T1" fmla="*/ 53 h 195"/>
                    <a:gd name="T2" fmla="*/ 38 w 226"/>
                    <a:gd name="T3" fmla="*/ 92 h 195"/>
                    <a:gd name="T4" fmla="*/ 43 w 226"/>
                    <a:gd name="T5" fmla="*/ 95 h 195"/>
                    <a:gd name="T6" fmla="*/ 0 w 226"/>
                    <a:gd name="T7" fmla="*/ 95 h 195"/>
                    <a:gd name="T8" fmla="*/ 0 w 226"/>
                    <a:gd name="T9" fmla="*/ 166 h 195"/>
                    <a:gd name="T10" fmla="*/ 24 w 226"/>
                    <a:gd name="T11" fmla="*/ 187 h 195"/>
                    <a:gd name="T12" fmla="*/ 42 w 226"/>
                    <a:gd name="T13" fmla="*/ 183 h 195"/>
                    <a:gd name="T14" fmla="*/ 54 w 226"/>
                    <a:gd name="T15" fmla="*/ 185 h 195"/>
                    <a:gd name="T16" fmla="*/ 61 w 226"/>
                    <a:gd name="T17" fmla="*/ 191 h 195"/>
                    <a:gd name="T18" fmla="*/ 94 w 226"/>
                    <a:gd name="T19" fmla="*/ 195 h 195"/>
                    <a:gd name="T20" fmla="*/ 112 w 226"/>
                    <a:gd name="T21" fmla="*/ 175 h 195"/>
                    <a:gd name="T22" fmla="*/ 127 w 226"/>
                    <a:gd name="T23" fmla="*/ 168 h 195"/>
                    <a:gd name="T24" fmla="*/ 130 w 226"/>
                    <a:gd name="T25" fmla="*/ 154 h 195"/>
                    <a:gd name="T26" fmla="*/ 150 w 226"/>
                    <a:gd name="T27" fmla="*/ 147 h 195"/>
                    <a:gd name="T28" fmla="*/ 161 w 226"/>
                    <a:gd name="T29" fmla="*/ 148 h 195"/>
                    <a:gd name="T30" fmla="*/ 156 w 226"/>
                    <a:gd name="T31" fmla="*/ 137 h 195"/>
                    <a:gd name="T32" fmla="*/ 217 w 226"/>
                    <a:gd name="T33" fmla="*/ 116 h 195"/>
                    <a:gd name="T34" fmla="*/ 210 w 226"/>
                    <a:gd name="T35" fmla="*/ 108 h 195"/>
                    <a:gd name="T36" fmla="*/ 216 w 226"/>
                    <a:gd name="T37" fmla="*/ 90 h 195"/>
                    <a:gd name="T38" fmla="*/ 222 w 226"/>
                    <a:gd name="T39" fmla="*/ 85 h 195"/>
                    <a:gd name="T40" fmla="*/ 219 w 226"/>
                    <a:gd name="T41" fmla="*/ 80 h 195"/>
                    <a:gd name="T42" fmla="*/ 219 w 226"/>
                    <a:gd name="T43" fmla="*/ 67 h 195"/>
                    <a:gd name="T44" fmla="*/ 221 w 226"/>
                    <a:gd name="T45" fmla="*/ 54 h 195"/>
                    <a:gd name="T46" fmla="*/ 226 w 226"/>
                    <a:gd name="T47" fmla="*/ 49 h 195"/>
                    <a:gd name="T48" fmla="*/ 215 w 226"/>
                    <a:gd name="T49" fmla="*/ 25 h 195"/>
                    <a:gd name="T50" fmla="*/ 177 w 226"/>
                    <a:gd name="T51" fmla="*/ 9 h 195"/>
                    <a:gd name="T52" fmla="*/ 175 w 226"/>
                    <a:gd name="T53" fmla="*/ 13 h 195"/>
                    <a:gd name="T54" fmla="*/ 167 w 226"/>
                    <a:gd name="T55" fmla="*/ 9 h 195"/>
                    <a:gd name="T56" fmla="*/ 166 w 226"/>
                    <a:gd name="T57" fmla="*/ 0 h 195"/>
                    <a:gd name="T58" fmla="*/ 140 w 226"/>
                    <a:gd name="T59" fmla="*/ 6 h 195"/>
                    <a:gd name="T60" fmla="*/ 131 w 226"/>
                    <a:gd name="T61" fmla="*/ 20 h 195"/>
                    <a:gd name="T62" fmla="*/ 134 w 226"/>
                    <a:gd name="T63" fmla="*/ 45 h 195"/>
                    <a:gd name="T64" fmla="*/ 127 w 226"/>
                    <a:gd name="T65" fmla="*/ 70 h 195"/>
                    <a:gd name="T66" fmla="*/ 136 w 226"/>
                    <a:gd name="T67" fmla="*/ 80 h 195"/>
                    <a:gd name="T68" fmla="*/ 150 w 226"/>
                    <a:gd name="T69" fmla="*/ 80 h 195"/>
                    <a:gd name="T70" fmla="*/ 151 w 226"/>
                    <a:gd name="T71" fmla="*/ 102 h 195"/>
                    <a:gd name="T72" fmla="*/ 134 w 226"/>
                    <a:gd name="T73" fmla="*/ 98 h 195"/>
                    <a:gd name="T74" fmla="*/ 118 w 226"/>
                    <a:gd name="T75" fmla="*/ 80 h 195"/>
                    <a:gd name="T76" fmla="*/ 106 w 226"/>
                    <a:gd name="T77" fmla="*/ 77 h 195"/>
                    <a:gd name="T78" fmla="*/ 99 w 226"/>
                    <a:gd name="T79" fmla="*/ 70 h 195"/>
                    <a:gd name="T80" fmla="*/ 83 w 226"/>
                    <a:gd name="T81" fmla="*/ 73 h 195"/>
                    <a:gd name="T82" fmla="*/ 67 w 226"/>
                    <a:gd name="T83" fmla="*/ 65 h 195"/>
                    <a:gd name="T84" fmla="*/ 62 w 226"/>
                    <a:gd name="T85" fmla="*/ 58 h 195"/>
                    <a:gd name="T86" fmla="*/ 49 w 226"/>
                    <a:gd name="T87" fmla="*/ 62 h 195"/>
                    <a:gd name="T88" fmla="*/ 45 w 226"/>
                    <a:gd name="T89" fmla="*/ 52 h 195"/>
                    <a:gd name="T90" fmla="*/ 40 w 226"/>
                    <a:gd name="T91" fmla="*/ 53 h 1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6" h="195">
                      <a:moveTo>
                        <a:pt x="40" y="53"/>
                      </a:moveTo>
                      <a:lnTo>
                        <a:pt x="38" y="92"/>
                      </a:lnTo>
                      <a:lnTo>
                        <a:pt x="43" y="95"/>
                      </a:lnTo>
                      <a:lnTo>
                        <a:pt x="0" y="95"/>
                      </a:lnTo>
                      <a:lnTo>
                        <a:pt x="0" y="166"/>
                      </a:lnTo>
                      <a:lnTo>
                        <a:pt x="24" y="187"/>
                      </a:lnTo>
                      <a:lnTo>
                        <a:pt x="42" y="183"/>
                      </a:lnTo>
                      <a:lnTo>
                        <a:pt x="54" y="185"/>
                      </a:lnTo>
                      <a:lnTo>
                        <a:pt x="61" y="191"/>
                      </a:lnTo>
                      <a:lnTo>
                        <a:pt x="94" y="195"/>
                      </a:lnTo>
                      <a:lnTo>
                        <a:pt x="112" y="175"/>
                      </a:lnTo>
                      <a:lnTo>
                        <a:pt x="127" y="168"/>
                      </a:lnTo>
                      <a:lnTo>
                        <a:pt x="130" y="154"/>
                      </a:lnTo>
                      <a:lnTo>
                        <a:pt x="150" y="147"/>
                      </a:lnTo>
                      <a:lnTo>
                        <a:pt x="161" y="148"/>
                      </a:lnTo>
                      <a:lnTo>
                        <a:pt x="156" y="137"/>
                      </a:lnTo>
                      <a:lnTo>
                        <a:pt x="217" y="116"/>
                      </a:lnTo>
                      <a:lnTo>
                        <a:pt x="210" y="108"/>
                      </a:lnTo>
                      <a:lnTo>
                        <a:pt x="216" y="90"/>
                      </a:lnTo>
                      <a:lnTo>
                        <a:pt x="222" y="85"/>
                      </a:lnTo>
                      <a:lnTo>
                        <a:pt x="219" y="80"/>
                      </a:lnTo>
                      <a:lnTo>
                        <a:pt x="219" y="67"/>
                      </a:lnTo>
                      <a:lnTo>
                        <a:pt x="221" y="54"/>
                      </a:lnTo>
                      <a:lnTo>
                        <a:pt x="226" y="49"/>
                      </a:lnTo>
                      <a:lnTo>
                        <a:pt x="215" y="25"/>
                      </a:lnTo>
                      <a:lnTo>
                        <a:pt x="177" y="9"/>
                      </a:lnTo>
                      <a:lnTo>
                        <a:pt x="175" y="13"/>
                      </a:lnTo>
                      <a:lnTo>
                        <a:pt x="167" y="9"/>
                      </a:lnTo>
                      <a:lnTo>
                        <a:pt x="166" y="0"/>
                      </a:lnTo>
                      <a:lnTo>
                        <a:pt x="140" y="6"/>
                      </a:lnTo>
                      <a:lnTo>
                        <a:pt x="131" y="20"/>
                      </a:lnTo>
                      <a:lnTo>
                        <a:pt x="134" y="45"/>
                      </a:lnTo>
                      <a:lnTo>
                        <a:pt x="127" y="70"/>
                      </a:lnTo>
                      <a:lnTo>
                        <a:pt x="136" y="80"/>
                      </a:lnTo>
                      <a:lnTo>
                        <a:pt x="150" y="80"/>
                      </a:lnTo>
                      <a:lnTo>
                        <a:pt x="151" y="102"/>
                      </a:lnTo>
                      <a:lnTo>
                        <a:pt x="134" y="98"/>
                      </a:lnTo>
                      <a:lnTo>
                        <a:pt x="118" y="80"/>
                      </a:lnTo>
                      <a:lnTo>
                        <a:pt x="106" y="77"/>
                      </a:lnTo>
                      <a:lnTo>
                        <a:pt x="99" y="70"/>
                      </a:lnTo>
                      <a:lnTo>
                        <a:pt x="83" y="73"/>
                      </a:lnTo>
                      <a:lnTo>
                        <a:pt x="67" y="65"/>
                      </a:lnTo>
                      <a:lnTo>
                        <a:pt x="62" y="58"/>
                      </a:lnTo>
                      <a:lnTo>
                        <a:pt x="49" y="62"/>
                      </a:lnTo>
                      <a:lnTo>
                        <a:pt x="45" y="52"/>
                      </a:lnTo>
                      <a:lnTo>
                        <a:pt x="40" y="53"/>
                      </a:lnTo>
                      <a:close/>
                    </a:path>
                  </a:pathLst>
                </a:custGeom>
                <a:grpFill/>
                <a:ln w="6350" cmpd="sng">
                  <a:solidFill>
                    <a:schemeClr val="bg1"/>
                  </a:solidFill>
                  <a:round/>
                  <a:headEnd/>
                  <a:tailEnd/>
                </a:ln>
              </p:spPr>
              <p:txBody>
                <a:bodyPr/>
                <a:lstStyle/>
                <a:p>
                  <a:endParaRPr lang="en-GB" dirty="0"/>
                </a:p>
              </p:txBody>
            </p:sp>
            <p:grpSp>
              <p:nvGrpSpPr>
                <p:cNvPr id="1323" name="Group 1012"/>
                <p:cNvGrpSpPr>
                  <a:grpSpLocks/>
                </p:cNvGrpSpPr>
                <p:nvPr/>
              </p:nvGrpSpPr>
              <p:grpSpPr bwMode="auto">
                <a:xfrm>
                  <a:off x="6020215" y="4875183"/>
                  <a:ext cx="41164" cy="33962"/>
                  <a:chOff x="5414" y="4432"/>
                  <a:chExt cx="39" cy="32"/>
                </a:xfrm>
                <a:grpFill/>
              </p:grpSpPr>
              <p:sp>
                <p:nvSpPr>
                  <p:cNvPr id="1328" name="Freeform 1013"/>
                  <p:cNvSpPr>
                    <a:spLocks/>
                  </p:cNvSpPr>
                  <p:nvPr/>
                </p:nvSpPr>
                <p:spPr bwMode="auto">
                  <a:xfrm>
                    <a:off x="5414" y="4432"/>
                    <a:ext cx="4" cy="11"/>
                  </a:xfrm>
                  <a:custGeom>
                    <a:avLst/>
                    <a:gdLst>
                      <a:gd name="T0" fmla="*/ 3 w 4"/>
                      <a:gd name="T1" fmla="*/ 0 h 11"/>
                      <a:gd name="T2" fmla="*/ 4 w 4"/>
                      <a:gd name="T3" fmla="*/ 11 h 11"/>
                      <a:gd name="T4" fmla="*/ 0 w 4"/>
                      <a:gd name="T5" fmla="*/ 6 h 11"/>
                      <a:gd name="T6" fmla="*/ 3 w 4"/>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1">
                        <a:moveTo>
                          <a:pt x="3" y="0"/>
                        </a:moveTo>
                        <a:lnTo>
                          <a:pt x="4" y="11"/>
                        </a:lnTo>
                        <a:lnTo>
                          <a:pt x="0" y="6"/>
                        </a:lnTo>
                        <a:lnTo>
                          <a:pt x="3" y="0"/>
                        </a:lnTo>
                        <a:close/>
                      </a:path>
                    </a:pathLst>
                  </a:custGeom>
                  <a:grpFill/>
                  <a:ln w="6350" cmpd="sng">
                    <a:solidFill>
                      <a:schemeClr val="bg1"/>
                    </a:solidFill>
                    <a:round/>
                    <a:headEnd/>
                    <a:tailEnd/>
                  </a:ln>
                </p:spPr>
                <p:txBody>
                  <a:bodyPr/>
                  <a:lstStyle/>
                  <a:p>
                    <a:endParaRPr lang="en-GB" dirty="0"/>
                  </a:p>
                </p:txBody>
              </p:sp>
              <p:sp>
                <p:nvSpPr>
                  <p:cNvPr id="1329" name="Freeform 1014"/>
                  <p:cNvSpPr>
                    <a:spLocks/>
                  </p:cNvSpPr>
                  <p:nvPr/>
                </p:nvSpPr>
                <p:spPr bwMode="auto">
                  <a:xfrm>
                    <a:off x="5434" y="4447"/>
                    <a:ext cx="5" cy="6"/>
                  </a:xfrm>
                  <a:custGeom>
                    <a:avLst/>
                    <a:gdLst>
                      <a:gd name="T0" fmla="*/ 5 w 5"/>
                      <a:gd name="T1" fmla="*/ 0 h 6"/>
                      <a:gd name="T2" fmla="*/ 5 w 5"/>
                      <a:gd name="T3" fmla="*/ 6 h 6"/>
                      <a:gd name="T4" fmla="*/ 0 w 5"/>
                      <a:gd name="T5" fmla="*/ 2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5" y="6"/>
                        </a:lnTo>
                        <a:lnTo>
                          <a:pt x="0" y="2"/>
                        </a:lnTo>
                        <a:lnTo>
                          <a:pt x="5" y="0"/>
                        </a:lnTo>
                        <a:close/>
                      </a:path>
                    </a:pathLst>
                  </a:custGeom>
                  <a:grpFill/>
                  <a:ln w="6350" cmpd="sng">
                    <a:solidFill>
                      <a:schemeClr val="bg1"/>
                    </a:solidFill>
                    <a:round/>
                    <a:headEnd/>
                    <a:tailEnd/>
                  </a:ln>
                </p:spPr>
                <p:txBody>
                  <a:bodyPr/>
                  <a:lstStyle/>
                  <a:p>
                    <a:endParaRPr lang="en-GB" dirty="0"/>
                  </a:p>
                </p:txBody>
              </p:sp>
              <p:sp>
                <p:nvSpPr>
                  <p:cNvPr id="1330" name="Freeform 1015"/>
                  <p:cNvSpPr>
                    <a:spLocks/>
                  </p:cNvSpPr>
                  <p:nvPr/>
                </p:nvSpPr>
                <p:spPr bwMode="auto">
                  <a:xfrm>
                    <a:off x="5449" y="4459"/>
                    <a:ext cx="4" cy="5"/>
                  </a:xfrm>
                  <a:custGeom>
                    <a:avLst/>
                    <a:gdLst>
                      <a:gd name="T0" fmla="*/ 4 w 4"/>
                      <a:gd name="T1" fmla="*/ 2 h 5"/>
                      <a:gd name="T2" fmla="*/ 1 w 4"/>
                      <a:gd name="T3" fmla="*/ 5 h 5"/>
                      <a:gd name="T4" fmla="*/ 0 w 4"/>
                      <a:gd name="T5" fmla="*/ 0 h 5"/>
                      <a:gd name="T6" fmla="*/ 4 w 4"/>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1" y="5"/>
                        </a:lnTo>
                        <a:lnTo>
                          <a:pt x="0" y="0"/>
                        </a:lnTo>
                        <a:lnTo>
                          <a:pt x="4" y="2"/>
                        </a:lnTo>
                        <a:close/>
                      </a:path>
                    </a:pathLst>
                  </a:custGeom>
                  <a:grpFill/>
                  <a:ln w="6350" cmpd="sng">
                    <a:solidFill>
                      <a:schemeClr val="bg1"/>
                    </a:solidFill>
                    <a:round/>
                    <a:headEnd/>
                    <a:tailEnd/>
                  </a:ln>
                </p:spPr>
                <p:txBody>
                  <a:bodyPr/>
                  <a:lstStyle/>
                  <a:p>
                    <a:endParaRPr lang="en-GB" dirty="0"/>
                  </a:p>
                </p:txBody>
              </p:sp>
            </p:grpSp>
            <p:sp>
              <p:nvSpPr>
                <p:cNvPr id="1324" name="Freeform 1016"/>
                <p:cNvSpPr>
                  <a:spLocks/>
                </p:cNvSpPr>
                <p:nvPr/>
              </p:nvSpPr>
              <p:spPr bwMode="auto">
                <a:xfrm>
                  <a:off x="5637072" y="3959259"/>
                  <a:ext cx="231152" cy="226062"/>
                </a:xfrm>
                <a:custGeom>
                  <a:avLst/>
                  <a:gdLst>
                    <a:gd name="T0" fmla="*/ 10 w 219"/>
                    <a:gd name="T1" fmla="*/ 0 h 213"/>
                    <a:gd name="T2" fmla="*/ 45 w 219"/>
                    <a:gd name="T3" fmla="*/ 3 h 213"/>
                    <a:gd name="T4" fmla="*/ 85 w 219"/>
                    <a:gd name="T5" fmla="*/ 17 h 213"/>
                    <a:gd name="T6" fmla="*/ 120 w 219"/>
                    <a:gd name="T7" fmla="*/ 3 h 213"/>
                    <a:gd name="T8" fmla="*/ 116 w 219"/>
                    <a:gd name="T9" fmla="*/ 5 h 213"/>
                    <a:gd name="T10" fmla="*/ 126 w 219"/>
                    <a:gd name="T11" fmla="*/ 3 h 213"/>
                    <a:gd name="T12" fmla="*/ 142 w 219"/>
                    <a:gd name="T13" fmla="*/ 2 h 213"/>
                    <a:gd name="T14" fmla="*/ 148 w 219"/>
                    <a:gd name="T15" fmla="*/ 8 h 213"/>
                    <a:gd name="T16" fmla="*/ 142 w 219"/>
                    <a:gd name="T17" fmla="*/ 3 h 213"/>
                    <a:gd name="T18" fmla="*/ 141 w 219"/>
                    <a:gd name="T19" fmla="*/ 5 h 213"/>
                    <a:gd name="T20" fmla="*/ 146 w 219"/>
                    <a:gd name="T21" fmla="*/ 8 h 213"/>
                    <a:gd name="T22" fmla="*/ 146 w 219"/>
                    <a:gd name="T23" fmla="*/ 13 h 213"/>
                    <a:gd name="T24" fmla="*/ 148 w 219"/>
                    <a:gd name="T25" fmla="*/ 12 h 213"/>
                    <a:gd name="T26" fmla="*/ 148 w 219"/>
                    <a:gd name="T27" fmla="*/ 7 h 213"/>
                    <a:gd name="T28" fmla="*/ 156 w 219"/>
                    <a:gd name="T29" fmla="*/ 13 h 213"/>
                    <a:gd name="T30" fmla="*/ 167 w 219"/>
                    <a:gd name="T31" fmla="*/ 13 h 213"/>
                    <a:gd name="T32" fmla="*/ 185 w 219"/>
                    <a:gd name="T33" fmla="*/ 7 h 213"/>
                    <a:gd name="T34" fmla="*/ 200 w 219"/>
                    <a:gd name="T35" fmla="*/ 52 h 213"/>
                    <a:gd name="T36" fmla="*/ 191 w 219"/>
                    <a:gd name="T37" fmla="*/ 83 h 213"/>
                    <a:gd name="T38" fmla="*/ 185 w 219"/>
                    <a:gd name="T39" fmla="*/ 85 h 213"/>
                    <a:gd name="T40" fmla="*/ 170 w 219"/>
                    <a:gd name="T41" fmla="*/ 68 h 213"/>
                    <a:gd name="T42" fmla="*/ 156 w 219"/>
                    <a:gd name="T43" fmla="*/ 36 h 213"/>
                    <a:gd name="T44" fmla="*/ 152 w 219"/>
                    <a:gd name="T45" fmla="*/ 46 h 213"/>
                    <a:gd name="T46" fmla="*/ 158 w 219"/>
                    <a:gd name="T47" fmla="*/ 62 h 213"/>
                    <a:gd name="T48" fmla="*/ 173 w 219"/>
                    <a:gd name="T49" fmla="*/ 82 h 213"/>
                    <a:gd name="T50" fmla="*/ 183 w 219"/>
                    <a:gd name="T51" fmla="*/ 114 h 213"/>
                    <a:gd name="T52" fmla="*/ 206 w 219"/>
                    <a:gd name="T53" fmla="*/ 157 h 213"/>
                    <a:gd name="T54" fmla="*/ 219 w 219"/>
                    <a:gd name="T55" fmla="*/ 168 h 213"/>
                    <a:gd name="T56" fmla="*/ 212 w 219"/>
                    <a:gd name="T57" fmla="*/ 170 h 213"/>
                    <a:gd name="T58" fmla="*/ 215 w 219"/>
                    <a:gd name="T59" fmla="*/ 186 h 213"/>
                    <a:gd name="T60" fmla="*/ 207 w 219"/>
                    <a:gd name="T61" fmla="*/ 192 h 213"/>
                    <a:gd name="T62" fmla="*/ 202 w 219"/>
                    <a:gd name="T63" fmla="*/ 191 h 213"/>
                    <a:gd name="T64" fmla="*/ 197 w 219"/>
                    <a:gd name="T65" fmla="*/ 202 h 213"/>
                    <a:gd name="T66" fmla="*/ 187 w 219"/>
                    <a:gd name="T67" fmla="*/ 205 h 213"/>
                    <a:gd name="T68" fmla="*/ 183 w 219"/>
                    <a:gd name="T69" fmla="*/ 213 h 213"/>
                    <a:gd name="T70" fmla="*/ 175 w 219"/>
                    <a:gd name="T71" fmla="*/ 213 h 213"/>
                    <a:gd name="T72" fmla="*/ 168 w 219"/>
                    <a:gd name="T73" fmla="*/ 210 h 213"/>
                    <a:gd name="T74" fmla="*/ 134 w 219"/>
                    <a:gd name="T75" fmla="*/ 209 h 213"/>
                    <a:gd name="T76" fmla="*/ 136 w 219"/>
                    <a:gd name="T77" fmla="*/ 205 h 213"/>
                    <a:gd name="T78" fmla="*/ 133 w 219"/>
                    <a:gd name="T79" fmla="*/ 205 h 213"/>
                    <a:gd name="T80" fmla="*/ 131 w 219"/>
                    <a:gd name="T81" fmla="*/ 209 h 213"/>
                    <a:gd name="T82" fmla="*/ 10 w 219"/>
                    <a:gd name="T83" fmla="*/ 209 h 213"/>
                    <a:gd name="T84" fmla="*/ 9 w 219"/>
                    <a:gd name="T85" fmla="*/ 58 h 213"/>
                    <a:gd name="T86" fmla="*/ 4 w 219"/>
                    <a:gd name="T87" fmla="*/ 53 h 213"/>
                    <a:gd name="T88" fmla="*/ 0 w 219"/>
                    <a:gd name="T89" fmla="*/ 35 h 213"/>
                    <a:gd name="T90" fmla="*/ 5 w 219"/>
                    <a:gd name="T91" fmla="*/ 29 h 213"/>
                    <a:gd name="T92" fmla="*/ 4 w 219"/>
                    <a:gd name="T93" fmla="*/ 5 h 213"/>
                    <a:gd name="T94" fmla="*/ 10 w 219"/>
                    <a:gd name="T95" fmla="*/ 0 h 2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 h="213">
                      <a:moveTo>
                        <a:pt x="10" y="0"/>
                      </a:moveTo>
                      <a:lnTo>
                        <a:pt x="45" y="3"/>
                      </a:lnTo>
                      <a:lnTo>
                        <a:pt x="85" y="17"/>
                      </a:lnTo>
                      <a:lnTo>
                        <a:pt x="120" y="3"/>
                      </a:lnTo>
                      <a:lnTo>
                        <a:pt x="116" y="5"/>
                      </a:lnTo>
                      <a:lnTo>
                        <a:pt x="126" y="3"/>
                      </a:lnTo>
                      <a:lnTo>
                        <a:pt x="142" y="2"/>
                      </a:lnTo>
                      <a:lnTo>
                        <a:pt x="148" y="8"/>
                      </a:lnTo>
                      <a:lnTo>
                        <a:pt x="142" y="3"/>
                      </a:lnTo>
                      <a:lnTo>
                        <a:pt x="141" y="5"/>
                      </a:lnTo>
                      <a:lnTo>
                        <a:pt x="146" y="8"/>
                      </a:lnTo>
                      <a:lnTo>
                        <a:pt x="146" y="13"/>
                      </a:lnTo>
                      <a:lnTo>
                        <a:pt x="148" y="12"/>
                      </a:lnTo>
                      <a:lnTo>
                        <a:pt x="148" y="7"/>
                      </a:lnTo>
                      <a:lnTo>
                        <a:pt x="156" y="13"/>
                      </a:lnTo>
                      <a:lnTo>
                        <a:pt x="167" y="13"/>
                      </a:lnTo>
                      <a:lnTo>
                        <a:pt x="185" y="7"/>
                      </a:lnTo>
                      <a:lnTo>
                        <a:pt x="200" y="52"/>
                      </a:lnTo>
                      <a:lnTo>
                        <a:pt x="191" y="83"/>
                      </a:lnTo>
                      <a:lnTo>
                        <a:pt x="185" y="85"/>
                      </a:lnTo>
                      <a:lnTo>
                        <a:pt x="170" y="68"/>
                      </a:lnTo>
                      <a:lnTo>
                        <a:pt x="156" y="36"/>
                      </a:lnTo>
                      <a:lnTo>
                        <a:pt x="152" y="46"/>
                      </a:lnTo>
                      <a:lnTo>
                        <a:pt x="158" y="62"/>
                      </a:lnTo>
                      <a:lnTo>
                        <a:pt x="173" y="82"/>
                      </a:lnTo>
                      <a:lnTo>
                        <a:pt x="183" y="114"/>
                      </a:lnTo>
                      <a:lnTo>
                        <a:pt x="206" y="157"/>
                      </a:lnTo>
                      <a:lnTo>
                        <a:pt x="219" y="168"/>
                      </a:lnTo>
                      <a:lnTo>
                        <a:pt x="212" y="170"/>
                      </a:lnTo>
                      <a:lnTo>
                        <a:pt x="215" y="186"/>
                      </a:lnTo>
                      <a:lnTo>
                        <a:pt x="207" y="192"/>
                      </a:lnTo>
                      <a:lnTo>
                        <a:pt x="202" y="191"/>
                      </a:lnTo>
                      <a:lnTo>
                        <a:pt x="197" y="202"/>
                      </a:lnTo>
                      <a:lnTo>
                        <a:pt x="187" y="205"/>
                      </a:lnTo>
                      <a:lnTo>
                        <a:pt x="183" y="213"/>
                      </a:lnTo>
                      <a:lnTo>
                        <a:pt x="175" y="213"/>
                      </a:lnTo>
                      <a:lnTo>
                        <a:pt x="168" y="210"/>
                      </a:lnTo>
                      <a:lnTo>
                        <a:pt x="134" y="209"/>
                      </a:lnTo>
                      <a:lnTo>
                        <a:pt x="136" y="205"/>
                      </a:lnTo>
                      <a:lnTo>
                        <a:pt x="133" y="205"/>
                      </a:lnTo>
                      <a:lnTo>
                        <a:pt x="131" y="209"/>
                      </a:lnTo>
                      <a:lnTo>
                        <a:pt x="10" y="209"/>
                      </a:lnTo>
                      <a:lnTo>
                        <a:pt x="9" y="58"/>
                      </a:lnTo>
                      <a:lnTo>
                        <a:pt x="4" y="53"/>
                      </a:lnTo>
                      <a:lnTo>
                        <a:pt x="0" y="35"/>
                      </a:lnTo>
                      <a:lnTo>
                        <a:pt x="5" y="29"/>
                      </a:lnTo>
                      <a:lnTo>
                        <a:pt x="4" y="5"/>
                      </a:lnTo>
                      <a:lnTo>
                        <a:pt x="10" y="0"/>
                      </a:lnTo>
                      <a:close/>
                    </a:path>
                  </a:pathLst>
                </a:custGeom>
                <a:grpFill/>
                <a:ln w="6350" cmpd="sng">
                  <a:solidFill>
                    <a:schemeClr val="bg1"/>
                  </a:solidFill>
                  <a:round/>
                  <a:headEnd/>
                  <a:tailEnd/>
                </a:ln>
              </p:spPr>
              <p:txBody>
                <a:bodyPr/>
                <a:lstStyle/>
                <a:p>
                  <a:endParaRPr lang="en-GB" dirty="0"/>
                </a:p>
              </p:txBody>
            </p:sp>
            <p:grpSp>
              <p:nvGrpSpPr>
                <p:cNvPr id="1325" name="Group 1324"/>
                <p:cNvGrpSpPr/>
                <p:nvPr/>
              </p:nvGrpSpPr>
              <p:grpSpPr>
                <a:xfrm>
                  <a:off x="5583241" y="4156666"/>
                  <a:ext cx="338813" cy="410732"/>
                  <a:chOff x="6276780" y="4193389"/>
                  <a:chExt cx="1876620" cy="2261549"/>
                </a:xfrm>
                <a:grpFill/>
              </p:grpSpPr>
              <p:sp>
                <p:nvSpPr>
                  <p:cNvPr id="1326" name="Freeform 994"/>
                  <p:cNvSpPr>
                    <a:spLocks/>
                  </p:cNvSpPr>
                  <p:nvPr/>
                </p:nvSpPr>
                <p:spPr bwMode="auto">
                  <a:xfrm>
                    <a:off x="6276780" y="4193389"/>
                    <a:ext cx="1876620" cy="1742498"/>
                  </a:xfrm>
                  <a:custGeom>
                    <a:avLst/>
                    <a:gdLst>
                      <a:gd name="T0" fmla="*/ 258 w 321"/>
                      <a:gd name="T1" fmla="*/ 6 h 387"/>
                      <a:gd name="T2" fmla="*/ 248 w 321"/>
                      <a:gd name="T3" fmla="*/ 16 h 387"/>
                      <a:gd name="T4" fmla="*/ 234 w 321"/>
                      <a:gd name="T5" fmla="*/ 27 h 387"/>
                      <a:gd name="T6" fmla="*/ 219 w 321"/>
                      <a:gd name="T7" fmla="*/ 24 h 387"/>
                      <a:gd name="T8" fmla="*/ 187 w 321"/>
                      <a:gd name="T9" fmla="*/ 19 h 387"/>
                      <a:gd name="T10" fmla="*/ 182 w 321"/>
                      <a:gd name="T11" fmla="*/ 23 h 387"/>
                      <a:gd name="T12" fmla="*/ 61 w 321"/>
                      <a:gd name="T13" fmla="*/ 62 h 387"/>
                      <a:gd name="T14" fmla="*/ 42 w 321"/>
                      <a:gd name="T15" fmla="*/ 74 h 387"/>
                      <a:gd name="T16" fmla="*/ 21 w 321"/>
                      <a:gd name="T17" fmla="*/ 152 h 387"/>
                      <a:gd name="T18" fmla="*/ 8 w 321"/>
                      <a:gd name="T19" fmla="*/ 175 h 387"/>
                      <a:gd name="T20" fmla="*/ 5 w 321"/>
                      <a:gd name="T21" fmla="*/ 187 h 387"/>
                      <a:gd name="T22" fmla="*/ 0 w 321"/>
                      <a:gd name="T23" fmla="*/ 211 h 387"/>
                      <a:gd name="T24" fmla="*/ 10 w 321"/>
                      <a:gd name="T25" fmla="*/ 220 h 387"/>
                      <a:gd name="T26" fmla="*/ 16 w 321"/>
                      <a:gd name="T27" fmla="*/ 244 h 387"/>
                      <a:gd name="T28" fmla="*/ 32 w 321"/>
                      <a:gd name="T29" fmla="*/ 285 h 387"/>
                      <a:gd name="T30" fmla="*/ 46 w 321"/>
                      <a:gd name="T31" fmla="*/ 295 h 387"/>
                      <a:gd name="T32" fmla="*/ 66 w 321"/>
                      <a:gd name="T33" fmla="*/ 311 h 387"/>
                      <a:gd name="T34" fmla="*/ 93 w 321"/>
                      <a:gd name="T35" fmla="*/ 339 h 387"/>
                      <a:gd name="T36" fmla="*/ 110 w 321"/>
                      <a:gd name="T37" fmla="*/ 358 h 387"/>
                      <a:gd name="T38" fmla="*/ 129 w 321"/>
                      <a:gd name="T39" fmla="*/ 374 h 387"/>
                      <a:gd name="T40" fmla="*/ 146 w 321"/>
                      <a:gd name="T41" fmla="*/ 372 h 387"/>
                      <a:gd name="T42" fmla="*/ 175 w 321"/>
                      <a:gd name="T43" fmla="*/ 387 h 387"/>
                      <a:gd name="T44" fmla="*/ 234 w 321"/>
                      <a:gd name="T45" fmla="*/ 379 h 387"/>
                      <a:gd name="T46" fmla="*/ 272 w 321"/>
                      <a:gd name="T47" fmla="*/ 369 h 387"/>
                      <a:gd name="T48" fmla="*/ 258 w 321"/>
                      <a:gd name="T49" fmla="*/ 349 h 387"/>
                      <a:gd name="T50" fmla="*/ 238 w 321"/>
                      <a:gd name="T51" fmla="*/ 321 h 387"/>
                      <a:gd name="T52" fmla="*/ 217 w 321"/>
                      <a:gd name="T53" fmla="*/ 305 h 387"/>
                      <a:gd name="T54" fmla="*/ 231 w 321"/>
                      <a:gd name="T55" fmla="*/ 295 h 387"/>
                      <a:gd name="T56" fmla="*/ 240 w 321"/>
                      <a:gd name="T57" fmla="*/ 254 h 387"/>
                      <a:gd name="T58" fmla="*/ 256 w 321"/>
                      <a:gd name="T59" fmla="*/ 230 h 387"/>
                      <a:gd name="T60" fmla="*/ 283 w 321"/>
                      <a:gd name="T61" fmla="*/ 185 h 387"/>
                      <a:gd name="T62" fmla="*/ 293 w 321"/>
                      <a:gd name="T63" fmla="*/ 123 h 387"/>
                      <a:gd name="T64" fmla="*/ 321 w 321"/>
                      <a:gd name="T65" fmla="*/ 103 h 387"/>
                      <a:gd name="T66" fmla="*/ 297 w 321"/>
                      <a:gd name="T67" fmla="*/ 41 h 387"/>
                      <a:gd name="T68" fmla="*/ 290 w 321"/>
                      <a:gd name="T69" fmla="*/ 23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2056 w 10000"/>
                      <a:gd name="connsiteY33" fmla="*/ 8036 h 10000"/>
                      <a:gd name="connsiteX34" fmla="*/ 2679 w 10000"/>
                      <a:gd name="connsiteY34" fmla="*/ 8372 h 10000"/>
                      <a:gd name="connsiteX35" fmla="*/ 2897 w 10000"/>
                      <a:gd name="connsiteY35" fmla="*/ 8760 h 10000"/>
                      <a:gd name="connsiteX36" fmla="*/ 3302 w 10000"/>
                      <a:gd name="connsiteY36" fmla="*/ 8992 h 10000"/>
                      <a:gd name="connsiteX37" fmla="*/ 3427 w 10000"/>
                      <a:gd name="connsiteY37" fmla="*/ 9251 h 10000"/>
                      <a:gd name="connsiteX38" fmla="*/ 3738 w 10000"/>
                      <a:gd name="connsiteY38" fmla="*/ 9561 h 10000"/>
                      <a:gd name="connsiteX39" fmla="*/ 4019 w 10000"/>
                      <a:gd name="connsiteY39" fmla="*/ 9664 h 10000"/>
                      <a:gd name="connsiteX40" fmla="*/ 4174 w 10000"/>
                      <a:gd name="connsiteY40" fmla="*/ 9561 h 10000"/>
                      <a:gd name="connsiteX41" fmla="*/ 4548 w 10000"/>
                      <a:gd name="connsiteY41" fmla="*/ 9612 h 10000"/>
                      <a:gd name="connsiteX42" fmla="*/ 4735 w 10000"/>
                      <a:gd name="connsiteY42" fmla="*/ 9509 h 10000"/>
                      <a:gd name="connsiteX43" fmla="*/ 5452 w 10000"/>
                      <a:gd name="connsiteY43" fmla="*/ 10000 h 10000"/>
                      <a:gd name="connsiteX44" fmla="*/ 6978 w 10000"/>
                      <a:gd name="connsiteY44" fmla="*/ 9922 h 10000"/>
                      <a:gd name="connsiteX45" fmla="*/ 7290 w 10000"/>
                      <a:gd name="connsiteY45" fmla="*/ 9793 h 10000"/>
                      <a:gd name="connsiteX46" fmla="*/ 7601 w 10000"/>
                      <a:gd name="connsiteY46" fmla="*/ 9535 h 10000"/>
                      <a:gd name="connsiteX47" fmla="*/ 8474 w 10000"/>
                      <a:gd name="connsiteY47" fmla="*/ 9535 h 10000"/>
                      <a:gd name="connsiteX48" fmla="*/ 8474 w 10000"/>
                      <a:gd name="connsiteY48" fmla="*/ 9147 h 10000"/>
                      <a:gd name="connsiteX49" fmla="*/ 8037 w 10000"/>
                      <a:gd name="connsiteY49" fmla="*/ 9018 h 10000"/>
                      <a:gd name="connsiteX50" fmla="*/ 7788 w 10000"/>
                      <a:gd name="connsiteY50" fmla="*/ 8475 h 10000"/>
                      <a:gd name="connsiteX51" fmla="*/ 7414 w 10000"/>
                      <a:gd name="connsiteY51" fmla="*/ 8295 h 10000"/>
                      <a:gd name="connsiteX52" fmla="*/ 7227 w 10000"/>
                      <a:gd name="connsiteY52" fmla="*/ 8036 h 10000"/>
                      <a:gd name="connsiteX53" fmla="*/ 6760 w 10000"/>
                      <a:gd name="connsiteY53" fmla="*/ 7881 h 10000"/>
                      <a:gd name="connsiteX54" fmla="*/ 6854 w 10000"/>
                      <a:gd name="connsiteY54" fmla="*/ 7623 h 10000"/>
                      <a:gd name="connsiteX55" fmla="*/ 7196 w 10000"/>
                      <a:gd name="connsiteY55" fmla="*/ 7623 h 10000"/>
                      <a:gd name="connsiteX56" fmla="*/ 7383 w 10000"/>
                      <a:gd name="connsiteY56" fmla="*/ 7494 h 10000"/>
                      <a:gd name="connsiteX57" fmla="*/ 7477 w 10000"/>
                      <a:gd name="connsiteY57" fmla="*/ 6563 h 10000"/>
                      <a:gd name="connsiteX58" fmla="*/ 7882 w 10000"/>
                      <a:gd name="connsiteY58" fmla="*/ 6331 h 10000"/>
                      <a:gd name="connsiteX59" fmla="*/ 7975 w 10000"/>
                      <a:gd name="connsiteY59" fmla="*/ 5943 h 10000"/>
                      <a:gd name="connsiteX60" fmla="*/ 8629 w 10000"/>
                      <a:gd name="connsiteY60" fmla="*/ 5323 h 10000"/>
                      <a:gd name="connsiteX61" fmla="*/ 8816 w 10000"/>
                      <a:gd name="connsiteY61" fmla="*/ 4780 h 10000"/>
                      <a:gd name="connsiteX62" fmla="*/ 8785 w 10000"/>
                      <a:gd name="connsiteY62" fmla="*/ 4315 h 10000"/>
                      <a:gd name="connsiteX63" fmla="*/ 9128 w 10000"/>
                      <a:gd name="connsiteY63" fmla="*/ 3178 h 10000"/>
                      <a:gd name="connsiteX64" fmla="*/ 9938 w 10000"/>
                      <a:gd name="connsiteY64" fmla="*/ 2894 h 10000"/>
                      <a:gd name="connsiteX65" fmla="*/ 10000 w 10000"/>
                      <a:gd name="connsiteY65" fmla="*/ 2661 h 10000"/>
                      <a:gd name="connsiteX66" fmla="*/ 9346 w 10000"/>
                      <a:gd name="connsiteY66" fmla="*/ 2222 h 10000"/>
                      <a:gd name="connsiteX67" fmla="*/ 9252 w 10000"/>
                      <a:gd name="connsiteY67" fmla="*/ 1059 h 10000"/>
                      <a:gd name="connsiteX68" fmla="*/ 9065 w 10000"/>
                      <a:gd name="connsiteY68" fmla="*/ 879 h 10000"/>
                      <a:gd name="connsiteX69" fmla="*/ 9034 w 10000"/>
                      <a:gd name="connsiteY69" fmla="*/ 594 h 10000"/>
                      <a:gd name="connsiteX70" fmla="*/ 8287 w 10000"/>
                      <a:gd name="connsiteY70"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679 w 10000"/>
                      <a:gd name="connsiteY34" fmla="*/ 8372 h 10000"/>
                      <a:gd name="connsiteX35" fmla="*/ 2897 w 10000"/>
                      <a:gd name="connsiteY35" fmla="*/ 8760 h 10000"/>
                      <a:gd name="connsiteX36" fmla="*/ 3302 w 10000"/>
                      <a:gd name="connsiteY36" fmla="*/ 8992 h 10000"/>
                      <a:gd name="connsiteX37" fmla="*/ 3427 w 10000"/>
                      <a:gd name="connsiteY37" fmla="*/ 9251 h 10000"/>
                      <a:gd name="connsiteX38" fmla="*/ 3738 w 10000"/>
                      <a:gd name="connsiteY38" fmla="*/ 9561 h 10000"/>
                      <a:gd name="connsiteX39" fmla="*/ 4019 w 10000"/>
                      <a:gd name="connsiteY39" fmla="*/ 9664 h 10000"/>
                      <a:gd name="connsiteX40" fmla="*/ 4174 w 10000"/>
                      <a:gd name="connsiteY40" fmla="*/ 9561 h 10000"/>
                      <a:gd name="connsiteX41" fmla="*/ 4548 w 10000"/>
                      <a:gd name="connsiteY41" fmla="*/ 9612 h 10000"/>
                      <a:gd name="connsiteX42" fmla="*/ 4735 w 10000"/>
                      <a:gd name="connsiteY42" fmla="*/ 9509 h 10000"/>
                      <a:gd name="connsiteX43" fmla="*/ 5452 w 10000"/>
                      <a:gd name="connsiteY43" fmla="*/ 10000 h 10000"/>
                      <a:gd name="connsiteX44" fmla="*/ 6978 w 10000"/>
                      <a:gd name="connsiteY44" fmla="*/ 9922 h 10000"/>
                      <a:gd name="connsiteX45" fmla="*/ 7290 w 10000"/>
                      <a:gd name="connsiteY45" fmla="*/ 9793 h 10000"/>
                      <a:gd name="connsiteX46" fmla="*/ 7601 w 10000"/>
                      <a:gd name="connsiteY46" fmla="*/ 9535 h 10000"/>
                      <a:gd name="connsiteX47" fmla="*/ 8474 w 10000"/>
                      <a:gd name="connsiteY47" fmla="*/ 9535 h 10000"/>
                      <a:gd name="connsiteX48" fmla="*/ 8474 w 10000"/>
                      <a:gd name="connsiteY48" fmla="*/ 9147 h 10000"/>
                      <a:gd name="connsiteX49" fmla="*/ 8037 w 10000"/>
                      <a:gd name="connsiteY49" fmla="*/ 9018 h 10000"/>
                      <a:gd name="connsiteX50" fmla="*/ 7788 w 10000"/>
                      <a:gd name="connsiteY50" fmla="*/ 8475 h 10000"/>
                      <a:gd name="connsiteX51" fmla="*/ 7414 w 10000"/>
                      <a:gd name="connsiteY51" fmla="*/ 8295 h 10000"/>
                      <a:gd name="connsiteX52" fmla="*/ 7227 w 10000"/>
                      <a:gd name="connsiteY52" fmla="*/ 8036 h 10000"/>
                      <a:gd name="connsiteX53" fmla="*/ 6760 w 10000"/>
                      <a:gd name="connsiteY53" fmla="*/ 7881 h 10000"/>
                      <a:gd name="connsiteX54" fmla="*/ 6854 w 10000"/>
                      <a:gd name="connsiteY54" fmla="*/ 7623 h 10000"/>
                      <a:gd name="connsiteX55" fmla="*/ 7196 w 10000"/>
                      <a:gd name="connsiteY55" fmla="*/ 7623 h 10000"/>
                      <a:gd name="connsiteX56" fmla="*/ 7383 w 10000"/>
                      <a:gd name="connsiteY56" fmla="*/ 7494 h 10000"/>
                      <a:gd name="connsiteX57" fmla="*/ 7477 w 10000"/>
                      <a:gd name="connsiteY57" fmla="*/ 6563 h 10000"/>
                      <a:gd name="connsiteX58" fmla="*/ 7882 w 10000"/>
                      <a:gd name="connsiteY58" fmla="*/ 6331 h 10000"/>
                      <a:gd name="connsiteX59" fmla="*/ 7975 w 10000"/>
                      <a:gd name="connsiteY59" fmla="*/ 5943 h 10000"/>
                      <a:gd name="connsiteX60" fmla="*/ 8629 w 10000"/>
                      <a:gd name="connsiteY60" fmla="*/ 5323 h 10000"/>
                      <a:gd name="connsiteX61" fmla="*/ 8816 w 10000"/>
                      <a:gd name="connsiteY61" fmla="*/ 4780 h 10000"/>
                      <a:gd name="connsiteX62" fmla="*/ 8785 w 10000"/>
                      <a:gd name="connsiteY62" fmla="*/ 4315 h 10000"/>
                      <a:gd name="connsiteX63" fmla="*/ 9128 w 10000"/>
                      <a:gd name="connsiteY63" fmla="*/ 3178 h 10000"/>
                      <a:gd name="connsiteX64" fmla="*/ 9938 w 10000"/>
                      <a:gd name="connsiteY64" fmla="*/ 2894 h 10000"/>
                      <a:gd name="connsiteX65" fmla="*/ 10000 w 10000"/>
                      <a:gd name="connsiteY65" fmla="*/ 2661 h 10000"/>
                      <a:gd name="connsiteX66" fmla="*/ 9346 w 10000"/>
                      <a:gd name="connsiteY66" fmla="*/ 2222 h 10000"/>
                      <a:gd name="connsiteX67" fmla="*/ 9252 w 10000"/>
                      <a:gd name="connsiteY67" fmla="*/ 1059 h 10000"/>
                      <a:gd name="connsiteX68" fmla="*/ 9065 w 10000"/>
                      <a:gd name="connsiteY68" fmla="*/ 879 h 10000"/>
                      <a:gd name="connsiteX69" fmla="*/ 9034 w 10000"/>
                      <a:gd name="connsiteY69" fmla="*/ 594 h 10000"/>
                      <a:gd name="connsiteX70" fmla="*/ 8287 w 10000"/>
                      <a:gd name="connsiteY70"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897 w 10000"/>
                      <a:gd name="connsiteY35" fmla="*/ 8760 h 10000"/>
                      <a:gd name="connsiteX36" fmla="*/ 3302 w 10000"/>
                      <a:gd name="connsiteY36" fmla="*/ 8992 h 10000"/>
                      <a:gd name="connsiteX37" fmla="*/ 3427 w 10000"/>
                      <a:gd name="connsiteY37" fmla="*/ 9251 h 10000"/>
                      <a:gd name="connsiteX38" fmla="*/ 3738 w 10000"/>
                      <a:gd name="connsiteY38" fmla="*/ 9561 h 10000"/>
                      <a:gd name="connsiteX39" fmla="*/ 4019 w 10000"/>
                      <a:gd name="connsiteY39" fmla="*/ 9664 h 10000"/>
                      <a:gd name="connsiteX40" fmla="*/ 4174 w 10000"/>
                      <a:gd name="connsiteY40" fmla="*/ 9561 h 10000"/>
                      <a:gd name="connsiteX41" fmla="*/ 4548 w 10000"/>
                      <a:gd name="connsiteY41" fmla="*/ 9612 h 10000"/>
                      <a:gd name="connsiteX42" fmla="*/ 4735 w 10000"/>
                      <a:gd name="connsiteY42" fmla="*/ 9509 h 10000"/>
                      <a:gd name="connsiteX43" fmla="*/ 5452 w 10000"/>
                      <a:gd name="connsiteY43" fmla="*/ 10000 h 10000"/>
                      <a:gd name="connsiteX44" fmla="*/ 6978 w 10000"/>
                      <a:gd name="connsiteY44" fmla="*/ 9922 h 10000"/>
                      <a:gd name="connsiteX45" fmla="*/ 7290 w 10000"/>
                      <a:gd name="connsiteY45" fmla="*/ 9793 h 10000"/>
                      <a:gd name="connsiteX46" fmla="*/ 7601 w 10000"/>
                      <a:gd name="connsiteY46" fmla="*/ 9535 h 10000"/>
                      <a:gd name="connsiteX47" fmla="*/ 8474 w 10000"/>
                      <a:gd name="connsiteY47" fmla="*/ 9535 h 10000"/>
                      <a:gd name="connsiteX48" fmla="*/ 8474 w 10000"/>
                      <a:gd name="connsiteY48" fmla="*/ 9147 h 10000"/>
                      <a:gd name="connsiteX49" fmla="*/ 8037 w 10000"/>
                      <a:gd name="connsiteY49" fmla="*/ 9018 h 10000"/>
                      <a:gd name="connsiteX50" fmla="*/ 7788 w 10000"/>
                      <a:gd name="connsiteY50" fmla="*/ 8475 h 10000"/>
                      <a:gd name="connsiteX51" fmla="*/ 7414 w 10000"/>
                      <a:gd name="connsiteY51" fmla="*/ 8295 h 10000"/>
                      <a:gd name="connsiteX52" fmla="*/ 7227 w 10000"/>
                      <a:gd name="connsiteY52" fmla="*/ 8036 h 10000"/>
                      <a:gd name="connsiteX53" fmla="*/ 6760 w 10000"/>
                      <a:gd name="connsiteY53" fmla="*/ 7881 h 10000"/>
                      <a:gd name="connsiteX54" fmla="*/ 6854 w 10000"/>
                      <a:gd name="connsiteY54" fmla="*/ 7623 h 10000"/>
                      <a:gd name="connsiteX55" fmla="*/ 7196 w 10000"/>
                      <a:gd name="connsiteY55" fmla="*/ 7623 h 10000"/>
                      <a:gd name="connsiteX56" fmla="*/ 7383 w 10000"/>
                      <a:gd name="connsiteY56" fmla="*/ 7494 h 10000"/>
                      <a:gd name="connsiteX57" fmla="*/ 7477 w 10000"/>
                      <a:gd name="connsiteY57" fmla="*/ 6563 h 10000"/>
                      <a:gd name="connsiteX58" fmla="*/ 7882 w 10000"/>
                      <a:gd name="connsiteY58" fmla="*/ 6331 h 10000"/>
                      <a:gd name="connsiteX59" fmla="*/ 7975 w 10000"/>
                      <a:gd name="connsiteY59" fmla="*/ 5943 h 10000"/>
                      <a:gd name="connsiteX60" fmla="*/ 8629 w 10000"/>
                      <a:gd name="connsiteY60" fmla="*/ 5323 h 10000"/>
                      <a:gd name="connsiteX61" fmla="*/ 8816 w 10000"/>
                      <a:gd name="connsiteY61" fmla="*/ 4780 h 10000"/>
                      <a:gd name="connsiteX62" fmla="*/ 8785 w 10000"/>
                      <a:gd name="connsiteY62" fmla="*/ 4315 h 10000"/>
                      <a:gd name="connsiteX63" fmla="*/ 9128 w 10000"/>
                      <a:gd name="connsiteY63" fmla="*/ 3178 h 10000"/>
                      <a:gd name="connsiteX64" fmla="*/ 9938 w 10000"/>
                      <a:gd name="connsiteY64" fmla="*/ 2894 h 10000"/>
                      <a:gd name="connsiteX65" fmla="*/ 10000 w 10000"/>
                      <a:gd name="connsiteY65" fmla="*/ 2661 h 10000"/>
                      <a:gd name="connsiteX66" fmla="*/ 9346 w 10000"/>
                      <a:gd name="connsiteY66" fmla="*/ 2222 h 10000"/>
                      <a:gd name="connsiteX67" fmla="*/ 9252 w 10000"/>
                      <a:gd name="connsiteY67" fmla="*/ 1059 h 10000"/>
                      <a:gd name="connsiteX68" fmla="*/ 9065 w 10000"/>
                      <a:gd name="connsiteY68" fmla="*/ 879 h 10000"/>
                      <a:gd name="connsiteX69" fmla="*/ 9034 w 10000"/>
                      <a:gd name="connsiteY69" fmla="*/ 594 h 10000"/>
                      <a:gd name="connsiteX70" fmla="*/ 8287 w 10000"/>
                      <a:gd name="connsiteY70"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97 w 10000"/>
                      <a:gd name="connsiteY36" fmla="*/ 8760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97 w 10000"/>
                      <a:gd name="connsiteY36" fmla="*/ 8760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97 w 10000"/>
                      <a:gd name="connsiteY36" fmla="*/ 8760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5248 w 10000"/>
                      <a:gd name="connsiteY39" fmla="*/ 80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5248 w 10000"/>
                      <a:gd name="connsiteY39" fmla="*/ 80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5248 w 10000"/>
                      <a:gd name="connsiteY39" fmla="*/ 80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976 w 10000"/>
                      <a:gd name="connsiteY43" fmla="*/ 6814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976 w 10000"/>
                      <a:gd name="connsiteY43" fmla="*/ 6814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976 w 10000"/>
                      <a:gd name="connsiteY43" fmla="*/ 6814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9922"/>
                      <a:gd name="connsiteX1" fmla="*/ 8037 w 10000"/>
                      <a:gd name="connsiteY1" fmla="*/ 155 h 9922"/>
                      <a:gd name="connsiteX2" fmla="*/ 7882 w 10000"/>
                      <a:gd name="connsiteY2" fmla="*/ 129 h 9922"/>
                      <a:gd name="connsiteX3" fmla="*/ 7726 w 10000"/>
                      <a:gd name="connsiteY3" fmla="*/ 413 h 9922"/>
                      <a:gd name="connsiteX4" fmla="*/ 7414 w 10000"/>
                      <a:gd name="connsiteY4" fmla="*/ 491 h 9922"/>
                      <a:gd name="connsiteX5" fmla="*/ 7290 w 10000"/>
                      <a:gd name="connsiteY5" fmla="*/ 698 h 9922"/>
                      <a:gd name="connsiteX6" fmla="*/ 7040 w 10000"/>
                      <a:gd name="connsiteY6" fmla="*/ 698 h 9922"/>
                      <a:gd name="connsiteX7" fmla="*/ 6822 w 10000"/>
                      <a:gd name="connsiteY7" fmla="*/ 620 h 9922"/>
                      <a:gd name="connsiteX8" fmla="*/ 5763 w 10000"/>
                      <a:gd name="connsiteY8" fmla="*/ 594 h 9922"/>
                      <a:gd name="connsiteX9" fmla="*/ 5826 w 10000"/>
                      <a:gd name="connsiteY9" fmla="*/ 491 h 9922"/>
                      <a:gd name="connsiteX10" fmla="*/ 5732 w 10000"/>
                      <a:gd name="connsiteY10" fmla="*/ 491 h 9922"/>
                      <a:gd name="connsiteX11" fmla="*/ 5670 w 10000"/>
                      <a:gd name="connsiteY11" fmla="*/ 594 h 9922"/>
                      <a:gd name="connsiteX12" fmla="*/ 1900 w 10000"/>
                      <a:gd name="connsiteY12" fmla="*/ 594 h 9922"/>
                      <a:gd name="connsiteX13" fmla="*/ 1900 w 10000"/>
                      <a:gd name="connsiteY13" fmla="*/ 1602 h 9922"/>
                      <a:gd name="connsiteX14" fmla="*/ 1308 w 10000"/>
                      <a:gd name="connsiteY14" fmla="*/ 1628 h 9922"/>
                      <a:gd name="connsiteX15" fmla="*/ 1308 w 10000"/>
                      <a:gd name="connsiteY15" fmla="*/ 1912 h 9922"/>
                      <a:gd name="connsiteX16" fmla="*/ 1308 w 10000"/>
                      <a:gd name="connsiteY16" fmla="*/ 3850 h 9922"/>
                      <a:gd name="connsiteX17" fmla="*/ 654 w 10000"/>
                      <a:gd name="connsiteY17" fmla="*/ 3928 h 9922"/>
                      <a:gd name="connsiteX18" fmla="*/ 561 w 10000"/>
                      <a:gd name="connsiteY18" fmla="*/ 4186 h 9922"/>
                      <a:gd name="connsiteX19" fmla="*/ 249 w 10000"/>
                      <a:gd name="connsiteY19" fmla="*/ 4522 h 9922"/>
                      <a:gd name="connsiteX20" fmla="*/ 249 w 10000"/>
                      <a:gd name="connsiteY20" fmla="*/ 4729 h 9922"/>
                      <a:gd name="connsiteX21" fmla="*/ 156 w 10000"/>
                      <a:gd name="connsiteY21" fmla="*/ 4832 h 9922"/>
                      <a:gd name="connsiteX22" fmla="*/ 0 w 10000"/>
                      <a:gd name="connsiteY22" fmla="*/ 5297 h 9922"/>
                      <a:gd name="connsiteX23" fmla="*/ 0 w 10000"/>
                      <a:gd name="connsiteY23" fmla="*/ 5452 h 9922"/>
                      <a:gd name="connsiteX24" fmla="*/ 249 w 10000"/>
                      <a:gd name="connsiteY24" fmla="*/ 5426 h 9922"/>
                      <a:gd name="connsiteX25" fmla="*/ 312 w 10000"/>
                      <a:gd name="connsiteY25" fmla="*/ 5685 h 9922"/>
                      <a:gd name="connsiteX26" fmla="*/ 623 w 10000"/>
                      <a:gd name="connsiteY26" fmla="*/ 6176 h 9922"/>
                      <a:gd name="connsiteX27" fmla="*/ 498 w 10000"/>
                      <a:gd name="connsiteY27" fmla="*/ 6305 h 9922"/>
                      <a:gd name="connsiteX28" fmla="*/ 997 w 10000"/>
                      <a:gd name="connsiteY28" fmla="*/ 6770 h 9922"/>
                      <a:gd name="connsiteX29" fmla="*/ 997 w 10000"/>
                      <a:gd name="connsiteY29" fmla="*/ 7364 h 9922"/>
                      <a:gd name="connsiteX30" fmla="*/ 1371 w 10000"/>
                      <a:gd name="connsiteY30" fmla="*/ 7494 h 9922"/>
                      <a:gd name="connsiteX31" fmla="*/ 1433 w 10000"/>
                      <a:gd name="connsiteY31" fmla="*/ 7623 h 9922"/>
                      <a:gd name="connsiteX32" fmla="*/ 1626 w 10000"/>
                      <a:gd name="connsiteY32" fmla="*/ 7704 h 9922"/>
                      <a:gd name="connsiteX33" fmla="*/ 1751 w 10000"/>
                      <a:gd name="connsiteY33" fmla="*/ 7394 h 9922"/>
                      <a:gd name="connsiteX34" fmla="*/ 2095 w 10000"/>
                      <a:gd name="connsiteY34" fmla="*/ 6887 h 9922"/>
                      <a:gd name="connsiteX35" fmla="*/ 2613 w 10000"/>
                      <a:gd name="connsiteY35" fmla="*/ 6949 h 9922"/>
                      <a:gd name="connsiteX36" fmla="*/ 2808 w 10000"/>
                      <a:gd name="connsiteY36" fmla="*/ 7202 h 9922"/>
                      <a:gd name="connsiteX37" fmla="*/ 3708 w 10000"/>
                      <a:gd name="connsiteY37" fmla="*/ 7107 h 9922"/>
                      <a:gd name="connsiteX38" fmla="*/ 3782 w 10000"/>
                      <a:gd name="connsiteY38" fmla="*/ 7282 h 9922"/>
                      <a:gd name="connsiteX39" fmla="*/ 4157 w 10000"/>
                      <a:gd name="connsiteY39" fmla="*/ 7266 h 9922"/>
                      <a:gd name="connsiteX40" fmla="*/ 4425 w 10000"/>
                      <a:gd name="connsiteY40" fmla="*/ 7063 h 9922"/>
                      <a:gd name="connsiteX41" fmla="*/ 4707 w 10000"/>
                      <a:gd name="connsiteY41" fmla="*/ 7055 h 9922"/>
                      <a:gd name="connsiteX42" fmla="*/ 4700 w 10000"/>
                      <a:gd name="connsiteY42" fmla="*/ 6906 h 9922"/>
                      <a:gd name="connsiteX43" fmla="*/ 4976 w 10000"/>
                      <a:gd name="connsiteY43" fmla="*/ 6814 h 9922"/>
                      <a:gd name="connsiteX44" fmla="*/ 5566 w 10000"/>
                      <a:gd name="connsiteY44" fmla="*/ 7136 h 9922"/>
                      <a:gd name="connsiteX45" fmla="*/ 6978 w 10000"/>
                      <a:gd name="connsiteY45" fmla="*/ 9922 h 9922"/>
                      <a:gd name="connsiteX46" fmla="*/ 7290 w 10000"/>
                      <a:gd name="connsiteY46" fmla="*/ 9793 h 9922"/>
                      <a:gd name="connsiteX47" fmla="*/ 7601 w 10000"/>
                      <a:gd name="connsiteY47" fmla="*/ 9535 h 9922"/>
                      <a:gd name="connsiteX48" fmla="*/ 8474 w 10000"/>
                      <a:gd name="connsiteY48" fmla="*/ 9535 h 9922"/>
                      <a:gd name="connsiteX49" fmla="*/ 8474 w 10000"/>
                      <a:gd name="connsiteY49" fmla="*/ 9147 h 9922"/>
                      <a:gd name="connsiteX50" fmla="*/ 8037 w 10000"/>
                      <a:gd name="connsiteY50" fmla="*/ 9018 h 9922"/>
                      <a:gd name="connsiteX51" fmla="*/ 7788 w 10000"/>
                      <a:gd name="connsiteY51" fmla="*/ 8475 h 9922"/>
                      <a:gd name="connsiteX52" fmla="*/ 7414 w 10000"/>
                      <a:gd name="connsiteY52" fmla="*/ 8295 h 9922"/>
                      <a:gd name="connsiteX53" fmla="*/ 7227 w 10000"/>
                      <a:gd name="connsiteY53" fmla="*/ 8036 h 9922"/>
                      <a:gd name="connsiteX54" fmla="*/ 6760 w 10000"/>
                      <a:gd name="connsiteY54" fmla="*/ 7881 h 9922"/>
                      <a:gd name="connsiteX55" fmla="*/ 6854 w 10000"/>
                      <a:gd name="connsiteY55" fmla="*/ 7623 h 9922"/>
                      <a:gd name="connsiteX56" fmla="*/ 7196 w 10000"/>
                      <a:gd name="connsiteY56" fmla="*/ 7623 h 9922"/>
                      <a:gd name="connsiteX57" fmla="*/ 7383 w 10000"/>
                      <a:gd name="connsiteY57" fmla="*/ 7494 h 9922"/>
                      <a:gd name="connsiteX58" fmla="*/ 7477 w 10000"/>
                      <a:gd name="connsiteY58" fmla="*/ 6563 h 9922"/>
                      <a:gd name="connsiteX59" fmla="*/ 7882 w 10000"/>
                      <a:gd name="connsiteY59" fmla="*/ 6331 h 9922"/>
                      <a:gd name="connsiteX60" fmla="*/ 7975 w 10000"/>
                      <a:gd name="connsiteY60" fmla="*/ 5943 h 9922"/>
                      <a:gd name="connsiteX61" fmla="*/ 8629 w 10000"/>
                      <a:gd name="connsiteY61" fmla="*/ 5323 h 9922"/>
                      <a:gd name="connsiteX62" fmla="*/ 8816 w 10000"/>
                      <a:gd name="connsiteY62" fmla="*/ 4780 h 9922"/>
                      <a:gd name="connsiteX63" fmla="*/ 8785 w 10000"/>
                      <a:gd name="connsiteY63" fmla="*/ 4315 h 9922"/>
                      <a:gd name="connsiteX64" fmla="*/ 9128 w 10000"/>
                      <a:gd name="connsiteY64" fmla="*/ 3178 h 9922"/>
                      <a:gd name="connsiteX65" fmla="*/ 9938 w 10000"/>
                      <a:gd name="connsiteY65" fmla="*/ 2894 h 9922"/>
                      <a:gd name="connsiteX66" fmla="*/ 10000 w 10000"/>
                      <a:gd name="connsiteY66" fmla="*/ 2661 h 9922"/>
                      <a:gd name="connsiteX67" fmla="*/ 9346 w 10000"/>
                      <a:gd name="connsiteY67" fmla="*/ 2222 h 9922"/>
                      <a:gd name="connsiteX68" fmla="*/ 9252 w 10000"/>
                      <a:gd name="connsiteY68" fmla="*/ 1059 h 9922"/>
                      <a:gd name="connsiteX69" fmla="*/ 9065 w 10000"/>
                      <a:gd name="connsiteY69" fmla="*/ 879 h 9922"/>
                      <a:gd name="connsiteX70" fmla="*/ 9034 w 10000"/>
                      <a:gd name="connsiteY70" fmla="*/ 594 h 9922"/>
                      <a:gd name="connsiteX71" fmla="*/ 8287 w 10000"/>
                      <a:gd name="connsiteY71" fmla="*/ 0 h 9922"/>
                      <a:gd name="connsiteX0" fmla="*/ 8287 w 10000"/>
                      <a:gd name="connsiteY0" fmla="*/ 0 h 10000"/>
                      <a:gd name="connsiteX1" fmla="*/ 8037 w 10000"/>
                      <a:gd name="connsiteY1" fmla="*/ 156 h 10000"/>
                      <a:gd name="connsiteX2" fmla="*/ 7882 w 10000"/>
                      <a:gd name="connsiteY2" fmla="*/ 130 h 10000"/>
                      <a:gd name="connsiteX3" fmla="*/ 7726 w 10000"/>
                      <a:gd name="connsiteY3" fmla="*/ 416 h 10000"/>
                      <a:gd name="connsiteX4" fmla="*/ 7414 w 10000"/>
                      <a:gd name="connsiteY4" fmla="*/ 495 h 10000"/>
                      <a:gd name="connsiteX5" fmla="*/ 7290 w 10000"/>
                      <a:gd name="connsiteY5" fmla="*/ 703 h 10000"/>
                      <a:gd name="connsiteX6" fmla="*/ 7040 w 10000"/>
                      <a:gd name="connsiteY6" fmla="*/ 703 h 10000"/>
                      <a:gd name="connsiteX7" fmla="*/ 6822 w 10000"/>
                      <a:gd name="connsiteY7" fmla="*/ 625 h 10000"/>
                      <a:gd name="connsiteX8" fmla="*/ 5763 w 10000"/>
                      <a:gd name="connsiteY8" fmla="*/ 599 h 10000"/>
                      <a:gd name="connsiteX9" fmla="*/ 5826 w 10000"/>
                      <a:gd name="connsiteY9" fmla="*/ 495 h 10000"/>
                      <a:gd name="connsiteX10" fmla="*/ 5732 w 10000"/>
                      <a:gd name="connsiteY10" fmla="*/ 495 h 10000"/>
                      <a:gd name="connsiteX11" fmla="*/ 5670 w 10000"/>
                      <a:gd name="connsiteY11" fmla="*/ 599 h 10000"/>
                      <a:gd name="connsiteX12" fmla="*/ 1900 w 10000"/>
                      <a:gd name="connsiteY12" fmla="*/ 599 h 10000"/>
                      <a:gd name="connsiteX13" fmla="*/ 1900 w 10000"/>
                      <a:gd name="connsiteY13" fmla="*/ 1615 h 10000"/>
                      <a:gd name="connsiteX14" fmla="*/ 1308 w 10000"/>
                      <a:gd name="connsiteY14" fmla="*/ 1641 h 10000"/>
                      <a:gd name="connsiteX15" fmla="*/ 1308 w 10000"/>
                      <a:gd name="connsiteY15" fmla="*/ 1927 h 10000"/>
                      <a:gd name="connsiteX16" fmla="*/ 1308 w 10000"/>
                      <a:gd name="connsiteY16" fmla="*/ 3880 h 10000"/>
                      <a:gd name="connsiteX17" fmla="*/ 654 w 10000"/>
                      <a:gd name="connsiteY17" fmla="*/ 3959 h 10000"/>
                      <a:gd name="connsiteX18" fmla="*/ 561 w 10000"/>
                      <a:gd name="connsiteY18" fmla="*/ 4219 h 10000"/>
                      <a:gd name="connsiteX19" fmla="*/ 249 w 10000"/>
                      <a:gd name="connsiteY19" fmla="*/ 4558 h 10000"/>
                      <a:gd name="connsiteX20" fmla="*/ 249 w 10000"/>
                      <a:gd name="connsiteY20" fmla="*/ 4766 h 10000"/>
                      <a:gd name="connsiteX21" fmla="*/ 156 w 10000"/>
                      <a:gd name="connsiteY21" fmla="*/ 4870 h 10000"/>
                      <a:gd name="connsiteX22" fmla="*/ 0 w 10000"/>
                      <a:gd name="connsiteY22" fmla="*/ 5339 h 10000"/>
                      <a:gd name="connsiteX23" fmla="*/ 0 w 10000"/>
                      <a:gd name="connsiteY23" fmla="*/ 5495 h 10000"/>
                      <a:gd name="connsiteX24" fmla="*/ 249 w 10000"/>
                      <a:gd name="connsiteY24" fmla="*/ 5469 h 10000"/>
                      <a:gd name="connsiteX25" fmla="*/ 312 w 10000"/>
                      <a:gd name="connsiteY25" fmla="*/ 5730 h 10000"/>
                      <a:gd name="connsiteX26" fmla="*/ 623 w 10000"/>
                      <a:gd name="connsiteY26" fmla="*/ 6225 h 10000"/>
                      <a:gd name="connsiteX27" fmla="*/ 498 w 10000"/>
                      <a:gd name="connsiteY27" fmla="*/ 6355 h 10000"/>
                      <a:gd name="connsiteX28" fmla="*/ 997 w 10000"/>
                      <a:gd name="connsiteY28" fmla="*/ 6823 h 10000"/>
                      <a:gd name="connsiteX29" fmla="*/ 997 w 10000"/>
                      <a:gd name="connsiteY29" fmla="*/ 7422 h 10000"/>
                      <a:gd name="connsiteX30" fmla="*/ 1371 w 10000"/>
                      <a:gd name="connsiteY30" fmla="*/ 7553 h 10000"/>
                      <a:gd name="connsiteX31" fmla="*/ 1433 w 10000"/>
                      <a:gd name="connsiteY31" fmla="*/ 7683 h 10000"/>
                      <a:gd name="connsiteX32" fmla="*/ 1626 w 10000"/>
                      <a:gd name="connsiteY32" fmla="*/ 7765 h 10000"/>
                      <a:gd name="connsiteX33" fmla="*/ 1751 w 10000"/>
                      <a:gd name="connsiteY33" fmla="*/ 7452 h 10000"/>
                      <a:gd name="connsiteX34" fmla="*/ 2095 w 10000"/>
                      <a:gd name="connsiteY34" fmla="*/ 6941 h 10000"/>
                      <a:gd name="connsiteX35" fmla="*/ 2613 w 10000"/>
                      <a:gd name="connsiteY35" fmla="*/ 7004 h 10000"/>
                      <a:gd name="connsiteX36" fmla="*/ 2808 w 10000"/>
                      <a:gd name="connsiteY36" fmla="*/ 7259 h 10000"/>
                      <a:gd name="connsiteX37" fmla="*/ 3708 w 10000"/>
                      <a:gd name="connsiteY37" fmla="*/ 7163 h 10000"/>
                      <a:gd name="connsiteX38" fmla="*/ 3782 w 10000"/>
                      <a:gd name="connsiteY38" fmla="*/ 7339 h 10000"/>
                      <a:gd name="connsiteX39" fmla="*/ 4157 w 10000"/>
                      <a:gd name="connsiteY39" fmla="*/ 7323 h 10000"/>
                      <a:gd name="connsiteX40" fmla="*/ 4425 w 10000"/>
                      <a:gd name="connsiteY40" fmla="*/ 7119 h 10000"/>
                      <a:gd name="connsiteX41" fmla="*/ 4707 w 10000"/>
                      <a:gd name="connsiteY41" fmla="*/ 7110 h 10000"/>
                      <a:gd name="connsiteX42" fmla="*/ 4700 w 10000"/>
                      <a:gd name="connsiteY42" fmla="*/ 6960 h 10000"/>
                      <a:gd name="connsiteX43" fmla="*/ 4976 w 10000"/>
                      <a:gd name="connsiteY43" fmla="*/ 6868 h 10000"/>
                      <a:gd name="connsiteX44" fmla="*/ 5566 w 10000"/>
                      <a:gd name="connsiteY44" fmla="*/ 7192 h 10000"/>
                      <a:gd name="connsiteX45" fmla="*/ 6978 w 10000"/>
                      <a:gd name="connsiteY45" fmla="*/ 10000 h 10000"/>
                      <a:gd name="connsiteX46" fmla="*/ 7290 w 10000"/>
                      <a:gd name="connsiteY46" fmla="*/ 9870 h 10000"/>
                      <a:gd name="connsiteX47" fmla="*/ 7601 w 10000"/>
                      <a:gd name="connsiteY47" fmla="*/ 9610 h 10000"/>
                      <a:gd name="connsiteX48" fmla="*/ 8474 w 10000"/>
                      <a:gd name="connsiteY48" fmla="*/ 9610 h 10000"/>
                      <a:gd name="connsiteX49" fmla="*/ 8474 w 10000"/>
                      <a:gd name="connsiteY49" fmla="*/ 9219 h 10000"/>
                      <a:gd name="connsiteX50" fmla="*/ 8037 w 10000"/>
                      <a:gd name="connsiteY50" fmla="*/ 9089 h 10000"/>
                      <a:gd name="connsiteX51" fmla="*/ 7788 w 10000"/>
                      <a:gd name="connsiteY51" fmla="*/ 8542 h 10000"/>
                      <a:gd name="connsiteX52" fmla="*/ 7414 w 10000"/>
                      <a:gd name="connsiteY52" fmla="*/ 8360 h 10000"/>
                      <a:gd name="connsiteX53" fmla="*/ 7227 w 10000"/>
                      <a:gd name="connsiteY53" fmla="*/ 8099 h 10000"/>
                      <a:gd name="connsiteX54" fmla="*/ 6760 w 10000"/>
                      <a:gd name="connsiteY54" fmla="*/ 7943 h 10000"/>
                      <a:gd name="connsiteX55" fmla="*/ 6854 w 10000"/>
                      <a:gd name="connsiteY55" fmla="*/ 7683 h 10000"/>
                      <a:gd name="connsiteX56" fmla="*/ 7196 w 10000"/>
                      <a:gd name="connsiteY56" fmla="*/ 7683 h 10000"/>
                      <a:gd name="connsiteX57" fmla="*/ 7383 w 10000"/>
                      <a:gd name="connsiteY57" fmla="*/ 7553 h 10000"/>
                      <a:gd name="connsiteX58" fmla="*/ 7477 w 10000"/>
                      <a:gd name="connsiteY58" fmla="*/ 6615 h 10000"/>
                      <a:gd name="connsiteX59" fmla="*/ 7882 w 10000"/>
                      <a:gd name="connsiteY59" fmla="*/ 6381 h 10000"/>
                      <a:gd name="connsiteX60" fmla="*/ 7975 w 10000"/>
                      <a:gd name="connsiteY60" fmla="*/ 5990 h 10000"/>
                      <a:gd name="connsiteX61" fmla="*/ 8629 w 10000"/>
                      <a:gd name="connsiteY61" fmla="*/ 5365 h 10000"/>
                      <a:gd name="connsiteX62" fmla="*/ 8816 w 10000"/>
                      <a:gd name="connsiteY62" fmla="*/ 4818 h 10000"/>
                      <a:gd name="connsiteX63" fmla="*/ 8785 w 10000"/>
                      <a:gd name="connsiteY63" fmla="*/ 4349 h 10000"/>
                      <a:gd name="connsiteX64" fmla="*/ 9128 w 10000"/>
                      <a:gd name="connsiteY64" fmla="*/ 3203 h 10000"/>
                      <a:gd name="connsiteX65" fmla="*/ 9938 w 10000"/>
                      <a:gd name="connsiteY65" fmla="*/ 2917 h 10000"/>
                      <a:gd name="connsiteX66" fmla="*/ 10000 w 10000"/>
                      <a:gd name="connsiteY66" fmla="*/ 2682 h 10000"/>
                      <a:gd name="connsiteX67" fmla="*/ 9346 w 10000"/>
                      <a:gd name="connsiteY67" fmla="*/ 2239 h 10000"/>
                      <a:gd name="connsiteX68" fmla="*/ 9252 w 10000"/>
                      <a:gd name="connsiteY68" fmla="*/ 1067 h 10000"/>
                      <a:gd name="connsiteX69" fmla="*/ 9065 w 10000"/>
                      <a:gd name="connsiteY69" fmla="*/ 886 h 10000"/>
                      <a:gd name="connsiteX70" fmla="*/ 9034 w 10000"/>
                      <a:gd name="connsiteY70" fmla="*/ 599 h 10000"/>
                      <a:gd name="connsiteX71" fmla="*/ 8287 w 10000"/>
                      <a:gd name="connsiteY71" fmla="*/ 0 h 10000"/>
                      <a:gd name="connsiteX0" fmla="*/ 8287 w 10000"/>
                      <a:gd name="connsiteY0" fmla="*/ 0 h 9870"/>
                      <a:gd name="connsiteX1" fmla="*/ 8037 w 10000"/>
                      <a:gd name="connsiteY1" fmla="*/ 156 h 9870"/>
                      <a:gd name="connsiteX2" fmla="*/ 7882 w 10000"/>
                      <a:gd name="connsiteY2" fmla="*/ 130 h 9870"/>
                      <a:gd name="connsiteX3" fmla="*/ 7726 w 10000"/>
                      <a:gd name="connsiteY3" fmla="*/ 416 h 9870"/>
                      <a:gd name="connsiteX4" fmla="*/ 7414 w 10000"/>
                      <a:gd name="connsiteY4" fmla="*/ 495 h 9870"/>
                      <a:gd name="connsiteX5" fmla="*/ 7290 w 10000"/>
                      <a:gd name="connsiteY5" fmla="*/ 703 h 9870"/>
                      <a:gd name="connsiteX6" fmla="*/ 7040 w 10000"/>
                      <a:gd name="connsiteY6" fmla="*/ 703 h 9870"/>
                      <a:gd name="connsiteX7" fmla="*/ 6822 w 10000"/>
                      <a:gd name="connsiteY7" fmla="*/ 625 h 9870"/>
                      <a:gd name="connsiteX8" fmla="*/ 5763 w 10000"/>
                      <a:gd name="connsiteY8" fmla="*/ 599 h 9870"/>
                      <a:gd name="connsiteX9" fmla="*/ 5826 w 10000"/>
                      <a:gd name="connsiteY9" fmla="*/ 495 h 9870"/>
                      <a:gd name="connsiteX10" fmla="*/ 5732 w 10000"/>
                      <a:gd name="connsiteY10" fmla="*/ 495 h 9870"/>
                      <a:gd name="connsiteX11" fmla="*/ 5670 w 10000"/>
                      <a:gd name="connsiteY11" fmla="*/ 599 h 9870"/>
                      <a:gd name="connsiteX12" fmla="*/ 1900 w 10000"/>
                      <a:gd name="connsiteY12" fmla="*/ 599 h 9870"/>
                      <a:gd name="connsiteX13" fmla="*/ 1900 w 10000"/>
                      <a:gd name="connsiteY13" fmla="*/ 1615 h 9870"/>
                      <a:gd name="connsiteX14" fmla="*/ 1308 w 10000"/>
                      <a:gd name="connsiteY14" fmla="*/ 1641 h 9870"/>
                      <a:gd name="connsiteX15" fmla="*/ 1308 w 10000"/>
                      <a:gd name="connsiteY15" fmla="*/ 1927 h 9870"/>
                      <a:gd name="connsiteX16" fmla="*/ 1308 w 10000"/>
                      <a:gd name="connsiteY16" fmla="*/ 3880 h 9870"/>
                      <a:gd name="connsiteX17" fmla="*/ 654 w 10000"/>
                      <a:gd name="connsiteY17" fmla="*/ 3959 h 9870"/>
                      <a:gd name="connsiteX18" fmla="*/ 561 w 10000"/>
                      <a:gd name="connsiteY18" fmla="*/ 4219 h 9870"/>
                      <a:gd name="connsiteX19" fmla="*/ 249 w 10000"/>
                      <a:gd name="connsiteY19" fmla="*/ 4558 h 9870"/>
                      <a:gd name="connsiteX20" fmla="*/ 249 w 10000"/>
                      <a:gd name="connsiteY20" fmla="*/ 4766 h 9870"/>
                      <a:gd name="connsiteX21" fmla="*/ 156 w 10000"/>
                      <a:gd name="connsiteY21" fmla="*/ 4870 h 9870"/>
                      <a:gd name="connsiteX22" fmla="*/ 0 w 10000"/>
                      <a:gd name="connsiteY22" fmla="*/ 5339 h 9870"/>
                      <a:gd name="connsiteX23" fmla="*/ 0 w 10000"/>
                      <a:gd name="connsiteY23" fmla="*/ 5495 h 9870"/>
                      <a:gd name="connsiteX24" fmla="*/ 249 w 10000"/>
                      <a:gd name="connsiteY24" fmla="*/ 5469 h 9870"/>
                      <a:gd name="connsiteX25" fmla="*/ 312 w 10000"/>
                      <a:gd name="connsiteY25" fmla="*/ 5730 h 9870"/>
                      <a:gd name="connsiteX26" fmla="*/ 623 w 10000"/>
                      <a:gd name="connsiteY26" fmla="*/ 6225 h 9870"/>
                      <a:gd name="connsiteX27" fmla="*/ 498 w 10000"/>
                      <a:gd name="connsiteY27" fmla="*/ 6355 h 9870"/>
                      <a:gd name="connsiteX28" fmla="*/ 997 w 10000"/>
                      <a:gd name="connsiteY28" fmla="*/ 6823 h 9870"/>
                      <a:gd name="connsiteX29" fmla="*/ 997 w 10000"/>
                      <a:gd name="connsiteY29" fmla="*/ 7422 h 9870"/>
                      <a:gd name="connsiteX30" fmla="*/ 1371 w 10000"/>
                      <a:gd name="connsiteY30" fmla="*/ 7553 h 9870"/>
                      <a:gd name="connsiteX31" fmla="*/ 1433 w 10000"/>
                      <a:gd name="connsiteY31" fmla="*/ 7683 h 9870"/>
                      <a:gd name="connsiteX32" fmla="*/ 1626 w 10000"/>
                      <a:gd name="connsiteY32" fmla="*/ 7765 h 9870"/>
                      <a:gd name="connsiteX33" fmla="*/ 1751 w 10000"/>
                      <a:gd name="connsiteY33" fmla="*/ 7452 h 9870"/>
                      <a:gd name="connsiteX34" fmla="*/ 2095 w 10000"/>
                      <a:gd name="connsiteY34" fmla="*/ 6941 h 9870"/>
                      <a:gd name="connsiteX35" fmla="*/ 2613 w 10000"/>
                      <a:gd name="connsiteY35" fmla="*/ 7004 h 9870"/>
                      <a:gd name="connsiteX36" fmla="*/ 2808 w 10000"/>
                      <a:gd name="connsiteY36" fmla="*/ 7259 h 9870"/>
                      <a:gd name="connsiteX37" fmla="*/ 3708 w 10000"/>
                      <a:gd name="connsiteY37" fmla="*/ 7163 h 9870"/>
                      <a:gd name="connsiteX38" fmla="*/ 3782 w 10000"/>
                      <a:gd name="connsiteY38" fmla="*/ 7339 h 9870"/>
                      <a:gd name="connsiteX39" fmla="*/ 4157 w 10000"/>
                      <a:gd name="connsiteY39" fmla="*/ 7323 h 9870"/>
                      <a:gd name="connsiteX40" fmla="*/ 4425 w 10000"/>
                      <a:gd name="connsiteY40" fmla="*/ 7119 h 9870"/>
                      <a:gd name="connsiteX41" fmla="*/ 4707 w 10000"/>
                      <a:gd name="connsiteY41" fmla="*/ 7110 h 9870"/>
                      <a:gd name="connsiteX42" fmla="*/ 4700 w 10000"/>
                      <a:gd name="connsiteY42" fmla="*/ 6960 h 9870"/>
                      <a:gd name="connsiteX43" fmla="*/ 4976 w 10000"/>
                      <a:gd name="connsiteY43" fmla="*/ 6868 h 9870"/>
                      <a:gd name="connsiteX44" fmla="*/ 5566 w 10000"/>
                      <a:gd name="connsiteY44" fmla="*/ 7192 h 9870"/>
                      <a:gd name="connsiteX45" fmla="*/ 6217 w 10000"/>
                      <a:gd name="connsiteY45" fmla="*/ 6562 h 9870"/>
                      <a:gd name="connsiteX46" fmla="*/ 7290 w 10000"/>
                      <a:gd name="connsiteY46" fmla="*/ 9870 h 9870"/>
                      <a:gd name="connsiteX47" fmla="*/ 7601 w 10000"/>
                      <a:gd name="connsiteY47" fmla="*/ 9610 h 9870"/>
                      <a:gd name="connsiteX48" fmla="*/ 8474 w 10000"/>
                      <a:gd name="connsiteY48" fmla="*/ 9610 h 9870"/>
                      <a:gd name="connsiteX49" fmla="*/ 8474 w 10000"/>
                      <a:gd name="connsiteY49" fmla="*/ 9219 h 9870"/>
                      <a:gd name="connsiteX50" fmla="*/ 8037 w 10000"/>
                      <a:gd name="connsiteY50" fmla="*/ 9089 h 9870"/>
                      <a:gd name="connsiteX51" fmla="*/ 7788 w 10000"/>
                      <a:gd name="connsiteY51" fmla="*/ 8542 h 9870"/>
                      <a:gd name="connsiteX52" fmla="*/ 7414 w 10000"/>
                      <a:gd name="connsiteY52" fmla="*/ 8360 h 9870"/>
                      <a:gd name="connsiteX53" fmla="*/ 7227 w 10000"/>
                      <a:gd name="connsiteY53" fmla="*/ 8099 h 9870"/>
                      <a:gd name="connsiteX54" fmla="*/ 6760 w 10000"/>
                      <a:gd name="connsiteY54" fmla="*/ 7943 h 9870"/>
                      <a:gd name="connsiteX55" fmla="*/ 6854 w 10000"/>
                      <a:gd name="connsiteY55" fmla="*/ 7683 h 9870"/>
                      <a:gd name="connsiteX56" fmla="*/ 7196 w 10000"/>
                      <a:gd name="connsiteY56" fmla="*/ 7683 h 9870"/>
                      <a:gd name="connsiteX57" fmla="*/ 7383 w 10000"/>
                      <a:gd name="connsiteY57" fmla="*/ 7553 h 9870"/>
                      <a:gd name="connsiteX58" fmla="*/ 7477 w 10000"/>
                      <a:gd name="connsiteY58" fmla="*/ 6615 h 9870"/>
                      <a:gd name="connsiteX59" fmla="*/ 7882 w 10000"/>
                      <a:gd name="connsiteY59" fmla="*/ 6381 h 9870"/>
                      <a:gd name="connsiteX60" fmla="*/ 7975 w 10000"/>
                      <a:gd name="connsiteY60" fmla="*/ 5990 h 9870"/>
                      <a:gd name="connsiteX61" fmla="*/ 8629 w 10000"/>
                      <a:gd name="connsiteY61" fmla="*/ 5365 h 9870"/>
                      <a:gd name="connsiteX62" fmla="*/ 8816 w 10000"/>
                      <a:gd name="connsiteY62" fmla="*/ 4818 h 9870"/>
                      <a:gd name="connsiteX63" fmla="*/ 8785 w 10000"/>
                      <a:gd name="connsiteY63" fmla="*/ 4349 h 9870"/>
                      <a:gd name="connsiteX64" fmla="*/ 9128 w 10000"/>
                      <a:gd name="connsiteY64" fmla="*/ 3203 h 9870"/>
                      <a:gd name="connsiteX65" fmla="*/ 9938 w 10000"/>
                      <a:gd name="connsiteY65" fmla="*/ 2917 h 9870"/>
                      <a:gd name="connsiteX66" fmla="*/ 10000 w 10000"/>
                      <a:gd name="connsiteY66" fmla="*/ 2682 h 9870"/>
                      <a:gd name="connsiteX67" fmla="*/ 9346 w 10000"/>
                      <a:gd name="connsiteY67" fmla="*/ 2239 h 9870"/>
                      <a:gd name="connsiteX68" fmla="*/ 9252 w 10000"/>
                      <a:gd name="connsiteY68" fmla="*/ 1067 h 9870"/>
                      <a:gd name="connsiteX69" fmla="*/ 9065 w 10000"/>
                      <a:gd name="connsiteY69" fmla="*/ 886 h 9870"/>
                      <a:gd name="connsiteX70" fmla="*/ 9034 w 10000"/>
                      <a:gd name="connsiteY70" fmla="*/ 599 h 9870"/>
                      <a:gd name="connsiteX71" fmla="*/ 8287 w 10000"/>
                      <a:gd name="connsiteY71" fmla="*/ 0 h 987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60 w 10000"/>
                      <a:gd name="connsiteY54" fmla="*/ 8048 h 10000"/>
                      <a:gd name="connsiteX55" fmla="*/ 6854 w 10000"/>
                      <a:gd name="connsiteY55" fmla="*/ 7784 h 10000"/>
                      <a:gd name="connsiteX56" fmla="*/ 7120 w 10000"/>
                      <a:gd name="connsiteY56" fmla="*/ 7343 h 10000"/>
                      <a:gd name="connsiteX57" fmla="*/ 7383 w 10000"/>
                      <a:gd name="connsiteY57" fmla="*/ 7652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60 w 10000"/>
                      <a:gd name="connsiteY54" fmla="*/ 8048 h 10000"/>
                      <a:gd name="connsiteX55" fmla="*/ 6854 w 10000"/>
                      <a:gd name="connsiteY55" fmla="*/ 7784 h 10000"/>
                      <a:gd name="connsiteX56" fmla="*/ 7120 w 10000"/>
                      <a:gd name="connsiteY56" fmla="*/ 7343 h 10000"/>
                      <a:gd name="connsiteX57" fmla="*/ 7408 w 10000"/>
                      <a:gd name="connsiteY57" fmla="*/ 7308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60 w 10000"/>
                      <a:gd name="connsiteY54" fmla="*/ 8048 h 10000"/>
                      <a:gd name="connsiteX55" fmla="*/ 7044 w 10000"/>
                      <a:gd name="connsiteY55" fmla="*/ 6913 h 10000"/>
                      <a:gd name="connsiteX56" fmla="*/ 7120 w 10000"/>
                      <a:gd name="connsiteY56" fmla="*/ 7343 h 10000"/>
                      <a:gd name="connsiteX57" fmla="*/ 7408 w 10000"/>
                      <a:gd name="connsiteY57" fmla="*/ 7308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09 w 10000"/>
                      <a:gd name="connsiteY54" fmla="*/ 6887 h 10000"/>
                      <a:gd name="connsiteX55" fmla="*/ 7044 w 10000"/>
                      <a:gd name="connsiteY55" fmla="*/ 6913 h 10000"/>
                      <a:gd name="connsiteX56" fmla="*/ 7120 w 10000"/>
                      <a:gd name="connsiteY56" fmla="*/ 7343 h 10000"/>
                      <a:gd name="connsiteX57" fmla="*/ 7408 w 10000"/>
                      <a:gd name="connsiteY57" fmla="*/ 7308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037 w 10000"/>
                      <a:gd name="connsiteY49" fmla="*/ 9209 h 10000"/>
                      <a:gd name="connsiteX50" fmla="*/ 7788 w 10000"/>
                      <a:gd name="connsiteY50" fmla="*/ 8655 h 10000"/>
                      <a:gd name="connsiteX51" fmla="*/ 7414 w 10000"/>
                      <a:gd name="connsiteY51" fmla="*/ 8470 h 10000"/>
                      <a:gd name="connsiteX52" fmla="*/ 7227 w 10000"/>
                      <a:gd name="connsiteY52" fmla="*/ 8206 h 10000"/>
                      <a:gd name="connsiteX53" fmla="*/ 6709 w 10000"/>
                      <a:gd name="connsiteY53" fmla="*/ 6887 h 10000"/>
                      <a:gd name="connsiteX54" fmla="*/ 7044 w 10000"/>
                      <a:gd name="connsiteY54" fmla="*/ 6913 h 10000"/>
                      <a:gd name="connsiteX55" fmla="*/ 7120 w 10000"/>
                      <a:gd name="connsiteY55" fmla="*/ 7343 h 10000"/>
                      <a:gd name="connsiteX56" fmla="*/ 7408 w 10000"/>
                      <a:gd name="connsiteY56" fmla="*/ 7308 h 10000"/>
                      <a:gd name="connsiteX57" fmla="*/ 7477 w 10000"/>
                      <a:gd name="connsiteY57" fmla="*/ 6702 h 10000"/>
                      <a:gd name="connsiteX58" fmla="*/ 7882 w 10000"/>
                      <a:gd name="connsiteY58" fmla="*/ 6465 h 10000"/>
                      <a:gd name="connsiteX59" fmla="*/ 7975 w 10000"/>
                      <a:gd name="connsiteY59" fmla="*/ 6069 h 10000"/>
                      <a:gd name="connsiteX60" fmla="*/ 8629 w 10000"/>
                      <a:gd name="connsiteY60" fmla="*/ 5436 h 10000"/>
                      <a:gd name="connsiteX61" fmla="*/ 8816 w 10000"/>
                      <a:gd name="connsiteY61" fmla="*/ 4881 h 10000"/>
                      <a:gd name="connsiteX62" fmla="*/ 8785 w 10000"/>
                      <a:gd name="connsiteY62" fmla="*/ 4406 h 10000"/>
                      <a:gd name="connsiteX63" fmla="*/ 9128 w 10000"/>
                      <a:gd name="connsiteY63" fmla="*/ 3245 h 10000"/>
                      <a:gd name="connsiteX64" fmla="*/ 9938 w 10000"/>
                      <a:gd name="connsiteY64" fmla="*/ 2955 h 10000"/>
                      <a:gd name="connsiteX65" fmla="*/ 10000 w 10000"/>
                      <a:gd name="connsiteY65" fmla="*/ 2717 h 10000"/>
                      <a:gd name="connsiteX66" fmla="*/ 9346 w 10000"/>
                      <a:gd name="connsiteY66" fmla="*/ 2268 h 10000"/>
                      <a:gd name="connsiteX67" fmla="*/ 9252 w 10000"/>
                      <a:gd name="connsiteY67" fmla="*/ 1081 h 10000"/>
                      <a:gd name="connsiteX68" fmla="*/ 9065 w 10000"/>
                      <a:gd name="connsiteY68" fmla="*/ 898 h 10000"/>
                      <a:gd name="connsiteX69" fmla="*/ 9034 w 10000"/>
                      <a:gd name="connsiteY69" fmla="*/ 607 h 10000"/>
                      <a:gd name="connsiteX70" fmla="*/ 8287 w 10000"/>
                      <a:gd name="connsiteY70"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037 w 10000"/>
                      <a:gd name="connsiteY48" fmla="*/ 9209 h 10000"/>
                      <a:gd name="connsiteX49" fmla="*/ 7788 w 10000"/>
                      <a:gd name="connsiteY49" fmla="*/ 8655 h 10000"/>
                      <a:gd name="connsiteX50" fmla="*/ 7414 w 10000"/>
                      <a:gd name="connsiteY50" fmla="*/ 8470 h 10000"/>
                      <a:gd name="connsiteX51" fmla="*/ 7227 w 10000"/>
                      <a:gd name="connsiteY51" fmla="*/ 8206 h 10000"/>
                      <a:gd name="connsiteX52" fmla="*/ 6709 w 10000"/>
                      <a:gd name="connsiteY52" fmla="*/ 6887 h 10000"/>
                      <a:gd name="connsiteX53" fmla="*/ 7044 w 10000"/>
                      <a:gd name="connsiteY53" fmla="*/ 6913 h 10000"/>
                      <a:gd name="connsiteX54" fmla="*/ 7120 w 10000"/>
                      <a:gd name="connsiteY54" fmla="*/ 7343 h 10000"/>
                      <a:gd name="connsiteX55" fmla="*/ 7408 w 10000"/>
                      <a:gd name="connsiteY55" fmla="*/ 7308 h 10000"/>
                      <a:gd name="connsiteX56" fmla="*/ 7477 w 10000"/>
                      <a:gd name="connsiteY56" fmla="*/ 6702 h 10000"/>
                      <a:gd name="connsiteX57" fmla="*/ 7882 w 10000"/>
                      <a:gd name="connsiteY57" fmla="*/ 6465 h 10000"/>
                      <a:gd name="connsiteX58" fmla="*/ 7975 w 10000"/>
                      <a:gd name="connsiteY58" fmla="*/ 6069 h 10000"/>
                      <a:gd name="connsiteX59" fmla="*/ 8629 w 10000"/>
                      <a:gd name="connsiteY59" fmla="*/ 5436 h 10000"/>
                      <a:gd name="connsiteX60" fmla="*/ 8816 w 10000"/>
                      <a:gd name="connsiteY60" fmla="*/ 4881 h 10000"/>
                      <a:gd name="connsiteX61" fmla="*/ 8785 w 10000"/>
                      <a:gd name="connsiteY61" fmla="*/ 4406 h 10000"/>
                      <a:gd name="connsiteX62" fmla="*/ 9128 w 10000"/>
                      <a:gd name="connsiteY62" fmla="*/ 3245 h 10000"/>
                      <a:gd name="connsiteX63" fmla="*/ 9938 w 10000"/>
                      <a:gd name="connsiteY63" fmla="*/ 2955 h 10000"/>
                      <a:gd name="connsiteX64" fmla="*/ 10000 w 10000"/>
                      <a:gd name="connsiteY64" fmla="*/ 2717 h 10000"/>
                      <a:gd name="connsiteX65" fmla="*/ 9346 w 10000"/>
                      <a:gd name="connsiteY65" fmla="*/ 2268 h 10000"/>
                      <a:gd name="connsiteX66" fmla="*/ 9252 w 10000"/>
                      <a:gd name="connsiteY66" fmla="*/ 1081 h 10000"/>
                      <a:gd name="connsiteX67" fmla="*/ 9065 w 10000"/>
                      <a:gd name="connsiteY67" fmla="*/ 898 h 10000"/>
                      <a:gd name="connsiteX68" fmla="*/ 9034 w 10000"/>
                      <a:gd name="connsiteY68" fmla="*/ 607 h 10000"/>
                      <a:gd name="connsiteX69" fmla="*/ 8287 w 10000"/>
                      <a:gd name="connsiteY69"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8037 w 10000"/>
                      <a:gd name="connsiteY47" fmla="*/ 9209 h 10000"/>
                      <a:gd name="connsiteX48" fmla="*/ 7788 w 10000"/>
                      <a:gd name="connsiteY48" fmla="*/ 8655 h 10000"/>
                      <a:gd name="connsiteX49" fmla="*/ 7414 w 10000"/>
                      <a:gd name="connsiteY49" fmla="*/ 8470 h 10000"/>
                      <a:gd name="connsiteX50" fmla="*/ 7227 w 10000"/>
                      <a:gd name="connsiteY50" fmla="*/ 8206 h 10000"/>
                      <a:gd name="connsiteX51" fmla="*/ 6709 w 10000"/>
                      <a:gd name="connsiteY51" fmla="*/ 6887 h 10000"/>
                      <a:gd name="connsiteX52" fmla="*/ 7044 w 10000"/>
                      <a:gd name="connsiteY52" fmla="*/ 6913 h 10000"/>
                      <a:gd name="connsiteX53" fmla="*/ 7120 w 10000"/>
                      <a:gd name="connsiteY53" fmla="*/ 7343 h 10000"/>
                      <a:gd name="connsiteX54" fmla="*/ 7408 w 10000"/>
                      <a:gd name="connsiteY54" fmla="*/ 7308 h 10000"/>
                      <a:gd name="connsiteX55" fmla="*/ 7477 w 10000"/>
                      <a:gd name="connsiteY55" fmla="*/ 6702 h 10000"/>
                      <a:gd name="connsiteX56" fmla="*/ 7882 w 10000"/>
                      <a:gd name="connsiteY56" fmla="*/ 6465 h 10000"/>
                      <a:gd name="connsiteX57" fmla="*/ 7975 w 10000"/>
                      <a:gd name="connsiteY57" fmla="*/ 6069 h 10000"/>
                      <a:gd name="connsiteX58" fmla="*/ 8629 w 10000"/>
                      <a:gd name="connsiteY58" fmla="*/ 5436 h 10000"/>
                      <a:gd name="connsiteX59" fmla="*/ 8816 w 10000"/>
                      <a:gd name="connsiteY59" fmla="*/ 4881 h 10000"/>
                      <a:gd name="connsiteX60" fmla="*/ 8785 w 10000"/>
                      <a:gd name="connsiteY60" fmla="*/ 4406 h 10000"/>
                      <a:gd name="connsiteX61" fmla="*/ 9128 w 10000"/>
                      <a:gd name="connsiteY61" fmla="*/ 3245 h 10000"/>
                      <a:gd name="connsiteX62" fmla="*/ 9938 w 10000"/>
                      <a:gd name="connsiteY62" fmla="*/ 2955 h 10000"/>
                      <a:gd name="connsiteX63" fmla="*/ 10000 w 10000"/>
                      <a:gd name="connsiteY63" fmla="*/ 2717 h 10000"/>
                      <a:gd name="connsiteX64" fmla="*/ 9346 w 10000"/>
                      <a:gd name="connsiteY64" fmla="*/ 2268 h 10000"/>
                      <a:gd name="connsiteX65" fmla="*/ 9252 w 10000"/>
                      <a:gd name="connsiteY65" fmla="*/ 1081 h 10000"/>
                      <a:gd name="connsiteX66" fmla="*/ 9065 w 10000"/>
                      <a:gd name="connsiteY66" fmla="*/ 898 h 10000"/>
                      <a:gd name="connsiteX67" fmla="*/ 9034 w 10000"/>
                      <a:gd name="connsiteY67" fmla="*/ 607 h 10000"/>
                      <a:gd name="connsiteX68" fmla="*/ 8287 w 10000"/>
                      <a:gd name="connsiteY68" fmla="*/ 0 h 10000"/>
                      <a:gd name="connsiteX0" fmla="*/ 8287 w 10000"/>
                      <a:gd name="connsiteY0" fmla="*/ 0 h 9209"/>
                      <a:gd name="connsiteX1" fmla="*/ 8037 w 10000"/>
                      <a:gd name="connsiteY1" fmla="*/ 158 h 9209"/>
                      <a:gd name="connsiteX2" fmla="*/ 7882 w 10000"/>
                      <a:gd name="connsiteY2" fmla="*/ 132 h 9209"/>
                      <a:gd name="connsiteX3" fmla="*/ 7726 w 10000"/>
                      <a:gd name="connsiteY3" fmla="*/ 421 h 9209"/>
                      <a:gd name="connsiteX4" fmla="*/ 7414 w 10000"/>
                      <a:gd name="connsiteY4" fmla="*/ 502 h 9209"/>
                      <a:gd name="connsiteX5" fmla="*/ 7290 w 10000"/>
                      <a:gd name="connsiteY5" fmla="*/ 712 h 9209"/>
                      <a:gd name="connsiteX6" fmla="*/ 7040 w 10000"/>
                      <a:gd name="connsiteY6" fmla="*/ 712 h 9209"/>
                      <a:gd name="connsiteX7" fmla="*/ 6822 w 10000"/>
                      <a:gd name="connsiteY7" fmla="*/ 633 h 9209"/>
                      <a:gd name="connsiteX8" fmla="*/ 5763 w 10000"/>
                      <a:gd name="connsiteY8" fmla="*/ 607 h 9209"/>
                      <a:gd name="connsiteX9" fmla="*/ 5826 w 10000"/>
                      <a:gd name="connsiteY9" fmla="*/ 502 h 9209"/>
                      <a:gd name="connsiteX10" fmla="*/ 5732 w 10000"/>
                      <a:gd name="connsiteY10" fmla="*/ 502 h 9209"/>
                      <a:gd name="connsiteX11" fmla="*/ 5670 w 10000"/>
                      <a:gd name="connsiteY11" fmla="*/ 607 h 9209"/>
                      <a:gd name="connsiteX12" fmla="*/ 1900 w 10000"/>
                      <a:gd name="connsiteY12" fmla="*/ 607 h 9209"/>
                      <a:gd name="connsiteX13" fmla="*/ 1900 w 10000"/>
                      <a:gd name="connsiteY13" fmla="*/ 1636 h 9209"/>
                      <a:gd name="connsiteX14" fmla="*/ 1308 w 10000"/>
                      <a:gd name="connsiteY14" fmla="*/ 1663 h 9209"/>
                      <a:gd name="connsiteX15" fmla="*/ 1308 w 10000"/>
                      <a:gd name="connsiteY15" fmla="*/ 1952 h 9209"/>
                      <a:gd name="connsiteX16" fmla="*/ 1308 w 10000"/>
                      <a:gd name="connsiteY16" fmla="*/ 3931 h 9209"/>
                      <a:gd name="connsiteX17" fmla="*/ 654 w 10000"/>
                      <a:gd name="connsiteY17" fmla="*/ 4011 h 9209"/>
                      <a:gd name="connsiteX18" fmla="*/ 561 w 10000"/>
                      <a:gd name="connsiteY18" fmla="*/ 4275 h 9209"/>
                      <a:gd name="connsiteX19" fmla="*/ 249 w 10000"/>
                      <a:gd name="connsiteY19" fmla="*/ 4618 h 9209"/>
                      <a:gd name="connsiteX20" fmla="*/ 249 w 10000"/>
                      <a:gd name="connsiteY20" fmla="*/ 4829 h 9209"/>
                      <a:gd name="connsiteX21" fmla="*/ 156 w 10000"/>
                      <a:gd name="connsiteY21" fmla="*/ 4934 h 9209"/>
                      <a:gd name="connsiteX22" fmla="*/ 0 w 10000"/>
                      <a:gd name="connsiteY22" fmla="*/ 5409 h 9209"/>
                      <a:gd name="connsiteX23" fmla="*/ 0 w 10000"/>
                      <a:gd name="connsiteY23" fmla="*/ 5567 h 9209"/>
                      <a:gd name="connsiteX24" fmla="*/ 249 w 10000"/>
                      <a:gd name="connsiteY24" fmla="*/ 5541 h 9209"/>
                      <a:gd name="connsiteX25" fmla="*/ 312 w 10000"/>
                      <a:gd name="connsiteY25" fmla="*/ 5805 h 9209"/>
                      <a:gd name="connsiteX26" fmla="*/ 623 w 10000"/>
                      <a:gd name="connsiteY26" fmla="*/ 6307 h 9209"/>
                      <a:gd name="connsiteX27" fmla="*/ 498 w 10000"/>
                      <a:gd name="connsiteY27" fmla="*/ 6439 h 9209"/>
                      <a:gd name="connsiteX28" fmla="*/ 997 w 10000"/>
                      <a:gd name="connsiteY28" fmla="*/ 6913 h 9209"/>
                      <a:gd name="connsiteX29" fmla="*/ 997 w 10000"/>
                      <a:gd name="connsiteY29" fmla="*/ 7520 h 9209"/>
                      <a:gd name="connsiteX30" fmla="*/ 1371 w 10000"/>
                      <a:gd name="connsiteY30" fmla="*/ 7652 h 9209"/>
                      <a:gd name="connsiteX31" fmla="*/ 1433 w 10000"/>
                      <a:gd name="connsiteY31" fmla="*/ 7784 h 9209"/>
                      <a:gd name="connsiteX32" fmla="*/ 1626 w 10000"/>
                      <a:gd name="connsiteY32" fmla="*/ 7867 h 9209"/>
                      <a:gd name="connsiteX33" fmla="*/ 1751 w 10000"/>
                      <a:gd name="connsiteY33" fmla="*/ 7550 h 9209"/>
                      <a:gd name="connsiteX34" fmla="*/ 2095 w 10000"/>
                      <a:gd name="connsiteY34" fmla="*/ 7032 h 9209"/>
                      <a:gd name="connsiteX35" fmla="*/ 2613 w 10000"/>
                      <a:gd name="connsiteY35" fmla="*/ 7096 h 9209"/>
                      <a:gd name="connsiteX36" fmla="*/ 2808 w 10000"/>
                      <a:gd name="connsiteY36" fmla="*/ 7355 h 9209"/>
                      <a:gd name="connsiteX37" fmla="*/ 3708 w 10000"/>
                      <a:gd name="connsiteY37" fmla="*/ 7257 h 9209"/>
                      <a:gd name="connsiteX38" fmla="*/ 3782 w 10000"/>
                      <a:gd name="connsiteY38" fmla="*/ 7436 h 9209"/>
                      <a:gd name="connsiteX39" fmla="*/ 4157 w 10000"/>
                      <a:gd name="connsiteY39" fmla="*/ 7419 h 9209"/>
                      <a:gd name="connsiteX40" fmla="*/ 4425 w 10000"/>
                      <a:gd name="connsiteY40" fmla="*/ 7213 h 9209"/>
                      <a:gd name="connsiteX41" fmla="*/ 4707 w 10000"/>
                      <a:gd name="connsiteY41" fmla="*/ 7204 h 9209"/>
                      <a:gd name="connsiteX42" fmla="*/ 4700 w 10000"/>
                      <a:gd name="connsiteY42" fmla="*/ 7052 h 9209"/>
                      <a:gd name="connsiteX43" fmla="*/ 4976 w 10000"/>
                      <a:gd name="connsiteY43" fmla="*/ 6958 h 9209"/>
                      <a:gd name="connsiteX44" fmla="*/ 5566 w 10000"/>
                      <a:gd name="connsiteY44" fmla="*/ 7287 h 9209"/>
                      <a:gd name="connsiteX45" fmla="*/ 6217 w 10000"/>
                      <a:gd name="connsiteY45" fmla="*/ 6648 h 9209"/>
                      <a:gd name="connsiteX46" fmla="*/ 8037 w 10000"/>
                      <a:gd name="connsiteY46" fmla="*/ 9209 h 9209"/>
                      <a:gd name="connsiteX47" fmla="*/ 7788 w 10000"/>
                      <a:gd name="connsiteY47" fmla="*/ 8655 h 9209"/>
                      <a:gd name="connsiteX48" fmla="*/ 7414 w 10000"/>
                      <a:gd name="connsiteY48" fmla="*/ 8470 h 9209"/>
                      <a:gd name="connsiteX49" fmla="*/ 7227 w 10000"/>
                      <a:gd name="connsiteY49" fmla="*/ 8206 h 9209"/>
                      <a:gd name="connsiteX50" fmla="*/ 6709 w 10000"/>
                      <a:gd name="connsiteY50" fmla="*/ 6887 h 9209"/>
                      <a:gd name="connsiteX51" fmla="*/ 7044 w 10000"/>
                      <a:gd name="connsiteY51" fmla="*/ 6913 h 9209"/>
                      <a:gd name="connsiteX52" fmla="*/ 7120 w 10000"/>
                      <a:gd name="connsiteY52" fmla="*/ 7343 h 9209"/>
                      <a:gd name="connsiteX53" fmla="*/ 7408 w 10000"/>
                      <a:gd name="connsiteY53" fmla="*/ 7308 h 9209"/>
                      <a:gd name="connsiteX54" fmla="*/ 7477 w 10000"/>
                      <a:gd name="connsiteY54" fmla="*/ 6702 h 9209"/>
                      <a:gd name="connsiteX55" fmla="*/ 7882 w 10000"/>
                      <a:gd name="connsiteY55" fmla="*/ 6465 h 9209"/>
                      <a:gd name="connsiteX56" fmla="*/ 7975 w 10000"/>
                      <a:gd name="connsiteY56" fmla="*/ 6069 h 9209"/>
                      <a:gd name="connsiteX57" fmla="*/ 8629 w 10000"/>
                      <a:gd name="connsiteY57" fmla="*/ 5436 h 9209"/>
                      <a:gd name="connsiteX58" fmla="*/ 8816 w 10000"/>
                      <a:gd name="connsiteY58" fmla="*/ 4881 h 9209"/>
                      <a:gd name="connsiteX59" fmla="*/ 8785 w 10000"/>
                      <a:gd name="connsiteY59" fmla="*/ 4406 h 9209"/>
                      <a:gd name="connsiteX60" fmla="*/ 9128 w 10000"/>
                      <a:gd name="connsiteY60" fmla="*/ 3245 h 9209"/>
                      <a:gd name="connsiteX61" fmla="*/ 9938 w 10000"/>
                      <a:gd name="connsiteY61" fmla="*/ 2955 h 9209"/>
                      <a:gd name="connsiteX62" fmla="*/ 10000 w 10000"/>
                      <a:gd name="connsiteY62" fmla="*/ 2717 h 9209"/>
                      <a:gd name="connsiteX63" fmla="*/ 9346 w 10000"/>
                      <a:gd name="connsiteY63" fmla="*/ 2268 h 9209"/>
                      <a:gd name="connsiteX64" fmla="*/ 9252 w 10000"/>
                      <a:gd name="connsiteY64" fmla="*/ 1081 h 9209"/>
                      <a:gd name="connsiteX65" fmla="*/ 9065 w 10000"/>
                      <a:gd name="connsiteY65" fmla="*/ 898 h 9209"/>
                      <a:gd name="connsiteX66" fmla="*/ 9034 w 10000"/>
                      <a:gd name="connsiteY66" fmla="*/ 607 h 9209"/>
                      <a:gd name="connsiteX67" fmla="*/ 8287 w 10000"/>
                      <a:gd name="connsiteY67" fmla="*/ 0 h 9209"/>
                      <a:gd name="connsiteX0" fmla="*/ 8287 w 10000"/>
                      <a:gd name="connsiteY0" fmla="*/ 0 h 9398"/>
                      <a:gd name="connsiteX1" fmla="*/ 8037 w 10000"/>
                      <a:gd name="connsiteY1" fmla="*/ 172 h 9398"/>
                      <a:gd name="connsiteX2" fmla="*/ 7882 w 10000"/>
                      <a:gd name="connsiteY2" fmla="*/ 143 h 9398"/>
                      <a:gd name="connsiteX3" fmla="*/ 7726 w 10000"/>
                      <a:gd name="connsiteY3" fmla="*/ 457 h 9398"/>
                      <a:gd name="connsiteX4" fmla="*/ 7414 w 10000"/>
                      <a:gd name="connsiteY4" fmla="*/ 545 h 9398"/>
                      <a:gd name="connsiteX5" fmla="*/ 7290 w 10000"/>
                      <a:gd name="connsiteY5" fmla="*/ 773 h 9398"/>
                      <a:gd name="connsiteX6" fmla="*/ 7040 w 10000"/>
                      <a:gd name="connsiteY6" fmla="*/ 773 h 9398"/>
                      <a:gd name="connsiteX7" fmla="*/ 6822 w 10000"/>
                      <a:gd name="connsiteY7" fmla="*/ 687 h 9398"/>
                      <a:gd name="connsiteX8" fmla="*/ 5763 w 10000"/>
                      <a:gd name="connsiteY8" fmla="*/ 659 h 9398"/>
                      <a:gd name="connsiteX9" fmla="*/ 5826 w 10000"/>
                      <a:gd name="connsiteY9" fmla="*/ 545 h 9398"/>
                      <a:gd name="connsiteX10" fmla="*/ 5732 w 10000"/>
                      <a:gd name="connsiteY10" fmla="*/ 545 h 9398"/>
                      <a:gd name="connsiteX11" fmla="*/ 5670 w 10000"/>
                      <a:gd name="connsiteY11" fmla="*/ 659 h 9398"/>
                      <a:gd name="connsiteX12" fmla="*/ 1900 w 10000"/>
                      <a:gd name="connsiteY12" fmla="*/ 659 h 9398"/>
                      <a:gd name="connsiteX13" fmla="*/ 1900 w 10000"/>
                      <a:gd name="connsiteY13" fmla="*/ 1777 h 9398"/>
                      <a:gd name="connsiteX14" fmla="*/ 1308 w 10000"/>
                      <a:gd name="connsiteY14" fmla="*/ 1806 h 9398"/>
                      <a:gd name="connsiteX15" fmla="*/ 1308 w 10000"/>
                      <a:gd name="connsiteY15" fmla="*/ 2120 h 9398"/>
                      <a:gd name="connsiteX16" fmla="*/ 1308 w 10000"/>
                      <a:gd name="connsiteY16" fmla="*/ 4269 h 9398"/>
                      <a:gd name="connsiteX17" fmla="*/ 654 w 10000"/>
                      <a:gd name="connsiteY17" fmla="*/ 4356 h 9398"/>
                      <a:gd name="connsiteX18" fmla="*/ 561 w 10000"/>
                      <a:gd name="connsiteY18" fmla="*/ 4642 h 9398"/>
                      <a:gd name="connsiteX19" fmla="*/ 249 w 10000"/>
                      <a:gd name="connsiteY19" fmla="*/ 5015 h 9398"/>
                      <a:gd name="connsiteX20" fmla="*/ 249 w 10000"/>
                      <a:gd name="connsiteY20" fmla="*/ 5244 h 9398"/>
                      <a:gd name="connsiteX21" fmla="*/ 156 w 10000"/>
                      <a:gd name="connsiteY21" fmla="*/ 5358 h 9398"/>
                      <a:gd name="connsiteX22" fmla="*/ 0 w 10000"/>
                      <a:gd name="connsiteY22" fmla="*/ 5874 h 9398"/>
                      <a:gd name="connsiteX23" fmla="*/ 0 w 10000"/>
                      <a:gd name="connsiteY23" fmla="*/ 6045 h 9398"/>
                      <a:gd name="connsiteX24" fmla="*/ 249 w 10000"/>
                      <a:gd name="connsiteY24" fmla="*/ 6017 h 9398"/>
                      <a:gd name="connsiteX25" fmla="*/ 312 w 10000"/>
                      <a:gd name="connsiteY25" fmla="*/ 6304 h 9398"/>
                      <a:gd name="connsiteX26" fmla="*/ 623 w 10000"/>
                      <a:gd name="connsiteY26" fmla="*/ 6849 h 9398"/>
                      <a:gd name="connsiteX27" fmla="*/ 498 w 10000"/>
                      <a:gd name="connsiteY27" fmla="*/ 6992 h 9398"/>
                      <a:gd name="connsiteX28" fmla="*/ 997 w 10000"/>
                      <a:gd name="connsiteY28" fmla="*/ 7507 h 9398"/>
                      <a:gd name="connsiteX29" fmla="*/ 997 w 10000"/>
                      <a:gd name="connsiteY29" fmla="*/ 8166 h 9398"/>
                      <a:gd name="connsiteX30" fmla="*/ 1371 w 10000"/>
                      <a:gd name="connsiteY30" fmla="*/ 8309 h 9398"/>
                      <a:gd name="connsiteX31" fmla="*/ 1433 w 10000"/>
                      <a:gd name="connsiteY31" fmla="*/ 8453 h 9398"/>
                      <a:gd name="connsiteX32" fmla="*/ 1626 w 10000"/>
                      <a:gd name="connsiteY32" fmla="*/ 8543 h 9398"/>
                      <a:gd name="connsiteX33" fmla="*/ 1751 w 10000"/>
                      <a:gd name="connsiteY33" fmla="*/ 8199 h 9398"/>
                      <a:gd name="connsiteX34" fmla="*/ 2095 w 10000"/>
                      <a:gd name="connsiteY34" fmla="*/ 7636 h 9398"/>
                      <a:gd name="connsiteX35" fmla="*/ 2613 w 10000"/>
                      <a:gd name="connsiteY35" fmla="*/ 7706 h 9398"/>
                      <a:gd name="connsiteX36" fmla="*/ 2808 w 10000"/>
                      <a:gd name="connsiteY36" fmla="*/ 7987 h 9398"/>
                      <a:gd name="connsiteX37" fmla="*/ 3708 w 10000"/>
                      <a:gd name="connsiteY37" fmla="*/ 7880 h 9398"/>
                      <a:gd name="connsiteX38" fmla="*/ 3782 w 10000"/>
                      <a:gd name="connsiteY38" fmla="*/ 8075 h 9398"/>
                      <a:gd name="connsiteX39" fmla="*/ 4157 w 10000"/>
                      <a:gd name="connsiteY39" fmla="*/ 8056 h 9398"/>
                      <a:gd name="connsiteX40" fmla="*/ 4425 w 10000"/>
                      <a:gd name="connsiteY40" fmla="*/ 7833 h 9398"/>
                      <a:gd name="connsiteX41" fmla="*/ 4707 w 10000"/>
                      <a:gd name="connsiteY41" fmla="*/ 7823 h 9398"/>
                      <a:gd name="connsiteX42" fmla="*/ 4700 w 10000"/>
                      <a:gd name="connsiteY42" fmla="*/ 7658 h 9398"/>
                      <a:gd name="connsiteX43" fmla="*/ 4976 w 10000"/>
                      <a:gd name="connsiteY43" fmla="*/ 7556 h 9398"/>
                      <a:gd name="connsiteX44" fmla="*/ 5566 w 10000"/>
                      <a:gd name="connsiteY44" fmla="*/ 7913 h 9398"/>
                      <a:gd name="connsiteX45" fmla="*/ 6217 w 10000"/>
                      <a:gd name="connsiteY45" fmla="*/ 7219 h 9398"/>
                      <a:gd name="connsiteX46" fmla="*/ 6248 w 10000"/>
                      <a:gd name="connsiteY46" fmla="*/ 6755 h 9398"/>
                      <a:gd name="connsiteX47" fmla="*/ 7788 w 10000"/>
                      <a:gd name="connsiteY47" fmla="*/ 9398 h 9398"/>
                      <a:gd name="connsiteX48" fmla="*/ 7414 w 10000"/>
                      <a:gd name="connsiteY48" fmla="*/ 9198 h 9398"/>
                      <a:gd name="connsiteX49" fmla="*/ 7227 w 10000"/>
                      <a:gd name="connsiteY49" fmla="*/ 8911 h 9398"/>
                      <a:gd name="connsiteX50" fmla="*/ 6709 w 10000"/>
                      <a:gd name="connsiteY50" fmla="*/ 7479 h 9398"/>
                      <a:gd name="connsiteX51" fmla="*/ 7044 w 10000"/>
                      <a:gd name="connsiteY51" fmla="*/ 7507 h 9398"/>
                      <a:gd name="connsiteX52" fmla="*/ 7120 w 10000"/>
                      <a:gd name="connsiteY52" fmla="*/ 7974 h 9398"/>
                      <a:gd name="connsiteX53" fmla="*/ 7408 w 10000"/>
                      <a:gd name="connsiteY53" fmla="*/ 7936 h 9398"/>
                      <a:gd name="connsiteX54" fmla="*/ 7477 w 10000"/>
                      <a:gd name="connsiteY54" fmla="*/ 7278 h 9398"/>
                      <a:gd name="connsiteX55" fmla="*/ 7882 w 10000"/>
                      <a:gd name="connsiteY55" fmla="*/ 7020 h 9398"/>
                      <a:gd name="connsiteX56" fmla="*/ 7975 w 10000"/>
                      <a:gd name="connsiteY56" fmla="*/ 6590 h 9398"/>
                      <a:gd name="connsiteX57" fmla="*/ 8629 w 10000"/>
                      <a:gd name="connsiteY57" fmla="*/ 5903 h 9398"/>
                      <a:gd name="connsiteX58" fmla="*/ 8816 w 10000"/>
                      <a:gd name="connsiteY58" fmla="*/ 5300 h 9398"/>
                      <a:gd name="connsiteX59" fmla="*/ 8785 w 10000"/>
                      <a:gd name="connsiteY59" fmla="*/ 4784 h 9398"/>
                      <a:gd name="connsiteX60" fmla="*/ 9128 w 10000"/>
                      <a:gd name="connsiteY60" fmla="*/ 3524 h 9398"/>
                      <a:gd name="connsiteX61" fmla="*/ 9938 w 10000"/>
                      <a:gd name="connsiteY61" fmla="*/ 3209 h 9398"/>
                      <a:gd name="connsiteX62" fmla="*/ 10000 w 10000"/>
                      <a:gd name="connsiteY62" fmla="*/ 2950 h 9398"/>
                      <a:gd name="connsiteX63" fmla="*/ 9346 w 10000"/>
                      <a:gd name="connsiteY63" fmla="*/ 2463 h 9398"/>
                      <a:gd name="connsiteX64" fmla="*/ 9252 w 10000"/>
                      <a:gd name="connsiteY64" fmla="*/ 1174 h 9398"/>
                      <a:gd name="connsiteX65" fmla="*/ 9065 w 10000"/>
                      <a:gd name="connsiteY65" fmla="*/ 975 h 9398"/>
                      <a:gd name="connsiteX66" fmla="*/ 9034 w 10000"/>
                      <a:gd name="connsiteY66" fmla="*/ 659 h 9398"/>
                      <a:gd name="connsiteX67" fmla="*/ 8287 w 10000"/>
                      <a:gd name="connsiteY67" fmla="*/ 0 h 9398"/>
                      <a:gd name="connsiteX0" fmla="*/ 8287 w 10000"/>
                      <a:gd name="connsiteY0" fmla="*/ 0 h 9787"/>
                      <a:gd name="connsiteX1" fmla="*/ 8037 w 10000"/>
                      <a:gd name="connsiteY1" fmla="*/ 183 h 9787"/>
                      <a:gd name="connsiteX2" fmla="*/ 7882 w 10000"/>
                      <a:gd name="connsiteY2" fmla="*/ 152 h 9787"/>
                      <a:gd name="connsiteX3" fmla="*/ 7726 w 10000"/>
                      <a:gd name="connsiteY3" fmla="*/ 486 h 9787"/>
                      <a:gd name="connsiteX4" fmla="*/ 7414 w 10000"/>
                      <a:gd name="connsiteY4" fmla="*/ 580 h 9787"/>
                      <a:gd name="connsiteX5" fmla="*/ 7290 w 10000"/>
                      <a:gd name="connsiteY5" fmla="*/ 823 h 9787"/>
                      <a:gd name="connsiteX6" fmla="*/ 7040 w 10000"/>
                      <a:gd name="connsiteY6" fmla="*/ 823 h 9787"/>
                      <a:gd name="connsiteX7" fmla="*/ 6822 w 10000"/>
                      <a:gd name="connsiteY7" fmla="*/ 731 h 9787"/>
                      <a:gd name="connsiteX8" fmla="*/ 5763 w 10000"/>
                      <a:gd name="connsiteY8" fmla="*/ 701 h 9787"/>
                      <a:gd name="connsiteX9" fmla="*/ 5826 w 10000"/>
                      <a:gd name="connsiteY9" fmla="*/ 580 h 9787"/>
                      <a:gd name="connsiteX10" fmla="*/ 5732 w 10000"/>
                      <a:gd name="connsiteY10" fmla="*/ 580 h 9787"/>
                      <a:gd name="connsiteX11" fmla="*/ 5670 w 10000"/>
                      <a:gd name="connsiteY11" fmla="*/ 701 h 9787"/>
                      <a:gd name="connsiteX12" fmla="*/ 1900 w 10000"/>
                      <a:gd name="connsiteY12" fmla="*/ 701 h 9787"/>
                      <a:gd name="connsiteX13" fmla="*/ 1900 w 10000"/>
                      <a:gd name="connsiteY13" fmla="*/ 1891 h 9787"/>
                      <a:gd name="connsiteX14" fmla="*/ 1308 w 10000"/>
                      <a:gd name="connsiteY14" fmla="*/ 1922 h 9787"/>
                      <a:gd name="connsiteX15" fmla="*/ 1308 w 10000"/>
                      <a:gd name="connsiteY15" fmla="*/ 2256 h 9787"/>
                      <a:gd name="connsiteX16" fmla="*/ 1308 w 10000"/>
                      <a:gd name="connsiteY16" fmla="*/ 4542 h 9787"/>
                      <a:gd name="connsiteX17" fmla="*/ 654 w 10000"/>
                      <a:gd name="connsiteY17" fmla="*/ 4635 h 9787"/>
                      <a:gd name="connsiteX18" fmla="*/ 561 w 10000"/>
                      <a:gd name="connsiteY18" fmla="*/ 4939 h 9787"/>
                      <a:gd name="connsiteX19" fmla="*/ 249 w 10000"/>
                      <a:gd name="connsiteY19" fmla="*/ 5336 h 9787"/>
                      <a:gd name="connsiteX20" fmla="*/ 249 w 10000"/>
                      <a:gd name="connsiteY20" fmla="*/ 5580 h 9787"/>
                      <a:gd name="connsiteX21" fmla="*/ 156 w 10000"/>
                      <a:gd name="connsiteY21" fmla="*/ 5701 h 9787"/>
                      <a:gd name="connsiteX22" fmla="*/ 0 w 10000"/>
                      <a:gd name="connsiteY22" fmla="*/ 6250 h 9787"/>
                      <a:gd name="connsiteX23" fmla="*/ 0 w 10000"/>
                      <a:gd name="connsiteY23" fmla="*/ 6432 h 9787"/>
                      <a:gd name="connsiteX24" fmla="*/ 249 w 10000"/>
                      <a:gd name="connsiteY24" fmla="*/ 6402 h 9787"/>
                      <a:gd name="connsiteX25" fmla="*/ 312 w 10000"/>
                      <a:gd name="connsiteY25" fmla="*/ 6708 h 9787"/>
                      <a:gd name="connsiteX26" fmla="*/ 623 w 10000"/>
                      <a:gd name="connsiteY26" fmla="*/ 7288 h 9787"/>
                      <a:gd name="connsiteX27" fmla="*/ 498 w 10000"/>
                      <a:gd name="connsiteY27" fmla="*/ 7440 h 9787"/>
                      <a:gd name="connsiteX28" fmla="*/ 997 w 10000"/>
                      <a:gd name="connsiteY28" fmla="*/ 7988 h 9787"/>
                      <a:gd name="connsiteX29" fmla="*/ 997 w 10000"/>
                      <a:gd name="connsiteY29" fmla="*/ 8689 h 9787"/>
                      <a:gd name="connsiteX30" fmla="*/ 1371 w 10000"/>
                      <a:gd name="connsiteY30" fmla="*/ 8841 h 9787"/>
                      <a:gd name="connsiteX31" fmla="*/ 1433 w 10000"/>
                      <a:gd name="connsiteY31" fmla="*/ 8994 h 9787"/>
                      <a:gd name="connsiteX32" fmla="*/ 1626 w 10000"/>
                      <a:gd name="connsiteY32" fmla="*/ 9090 h 9787"/>
                      <a:gd name="connsiteX33" fmla="*/ 1751 w 10000"/>
                      <a:gd name="connsiteY33" fmla="*/ 8724 h 9787"/>
                      <a:gd name="connsiteX34" fmla="*/ 2095 w 10000"/>
                      <a:gd name="connsiteY34" fmla="*/ 8125 h 9787"/>
                      <a:gd name="connsiteX35" fmla="*/ 2613 w 10000"/>
                      <a:gd name="connsiteY35" fmla="*/ 8200 h 9787"/>
                      <a:gd name="connsiteX36" fmla="*/ 2808 w 10000"/>
                      <a:gd name="connsiteY36" fmla="*/ 8499 h 9787"/>
                      <a:gd name="connsiteX37" fmla="*/ 3708 w 10000"/>
                      <a:gd name="connsiteY37" fmla="*/ 8385 h 9787"/>
                      <a:gd name="connsiteX38" fmla="*/ 3782 w 10000"/>
                      <a:gd name="connsiteY38" fmla="*/ 8592 h 9787"/>
                      <a:gd name="connsiteX39" fmla="*/ 4157 w 10000"/>
                      <a:gd name="connsiteY39" fmla="*/ 8572 h 9787"/>
                      <a:gd name="connsiteX40" fmla="*/ 4425 w 10000"/>
                      <a:gd name="connsiteY40" fmla="*/ 8335 h 9787"/>
                      <a:gd name="connsiteX41" fmla="*/ 4707 w 10000"/>
                      <a:gd name="connsiteY41" fmla="*/ 8324 h 9787"/>
                      <a:gd name="connsiteX42" fmla="*/ 4700 w 10000"/>
                      <a:gd name="connsiteY42" fmla="*/ 8149 h 9787"/>
                      <a:gd name="connsiteX43" fmla="*/ 4976 w 10000"/>
                      <a:gd name="connsiteY43" fmla="*/ 8040 h 9787"/>
                      <a:gd name="connsiteX44" fmla="*/ 5566 w 10000"/>
                      <a:gd name="connsiteY44" fmla="*/ 8420 h 9787"/>
                      <a:gd name="connsiteX45" fmla="*/ 6217 w 10000"/>
                      <a:gd name="connsiteY45" fmla="*/ 7681 h 9787"/>
                      <a:gd name="connsiteX46" fmla="*/ 6248 w 10000"/>
                      <a:gd name="connsiteY46" fmla="*/ 7188 h 9787"/>
                      <a:gd name="connsiteX47" fmla="*/ 6456 w 10000"/>
                      <a:gd name="connsiteY47" fmla="*/ 7143 h 9787"/>
                      <a:gd name="connsiteX48" fmla="*/ 7414 w 10000"/>
                      <a:gd name="connsiteY48" fmla="*/ 9787 h 9787"/>
                      <a:gd name="connsiteX49" fmla="*/ 7227 w 10000"/>
                      <a:gd name="connsiteY49" fmla="*/ 9482 h 9787"/>
                      <a:gd name="connsiteX50" fmla="*/ 6709 w 10000"/>
                      <a:gd name="connsiteY50" fmla="*/ 7958 h 9787"/>
                      <a:gd name="connsiteX51" fmla="*/ 7044 w 10000"/>
                      <a:gd name="connsiteY51" fmla="*/ 7988 h 9787"/>
                      <a:gd name="connsiteX52" fmla="*/ 7120 w 10000"/>
                      <a:gd name="connsiteY52" fmla="*/ 8485 h 9787"/>
                      <a:gd name="connsiteX53" fmla="*/ 7408 w 10000"/>
                      <a:gd name="connsiteY53" fmla="*/ 8444 h 9787"/>
                      <a:gd name="connsiteX54" fmla="*/ 7477 w 10000"/>
                      <a:gd name="connsiteY54" fmla="*/ 7744 h 9787"/>
                      <a:gd name="connsiteX55" fmla="*/ 7882 w 10000"/>
                      <a:gd name="connsiteY55" fmla="*/ 7470 h 9787"/>
                      <a:gd name="connsiteX56" fmla="*/ 7975 w 10000"/>
                      <a:gd name="connsiteY56" fmla="*/ 7012 h 9787"/>
                      <a:gd name="connsiteX57" fmla="*/ 8629 w 10000"/>
                      <a:gd name="connsiteY57" fmla="*/ 6281 h 9787"/>
                      <a:gd name="connsiteX58" fmla="*/ 8816 w 10000"/>
                      <a:gd name="connsiteY58" fmla="*/ 5639 h 9787"/>
                      <a:gd name="connsiteX59" fmla="*/ 8785 w 10000"/>
                      <a:gd name="connsiteY59" fmla="*/ 5090 h 9787"/>
                      <a:gd name="connsiteX60" fmla="*/ 9128 w 10000"/>
                      <a:gd name="connsiteY60" fmla="*/ 3750 h 9787"/>
                      <a:gd name="connsiteX61" fmla="*/ 9938 w 10000"/>
                      <a:gd name="connsiteY61" fmla="*/ 3415 h 9787"/>
                      <a:gd name="connsiteX62" fmla="*/ 10000 w 10000"/>
                      <a:gd name="connsiteY62" fmla="*/ 3139 h 9787"/>
                      <a:gd name="connsiteX63" fmla="*/ 9346 w 10000"/>
                      <a:gd name="connsiteY63" fmla="*/ 2621 h 9787"/>
                      <a:gd name="connsiteX64" fmla="*/ 9252 w 10000"/>
                      <a:gd name="connsiteY64" fmla="*/ 1249 h 9787"/>
                      <a:gd name="connsiteX65" fmla="*/ 9065 w 10000"/>
                      <a:gd name="connsiteY65" fmla="*/ 1037 h 9787"/>
                      <a:gd name="connsiteX66" fmla="*/ 9034 w 10000"/>
                      <a:gd name="connsiteY66" fmla="*/ 701 h 9787"/>
                      <a:gd name="connsiteX67" fmla="*/ 8287 w 10000"/>
                      <a:gd name="connsiteY67" fmla="*/ 0 h 9787"/>
                      <a:gd name="connsiteX0" fmla="*/ 8287 w 10000"/>
                      <a:gd name="connsiteY0" fmla="*/ 0 h 9690"/>
                      <a:gd name="connsiteX1" fmla="*/ 8037 w 10000"/>
                      <a:gd name="connsiteY1" fmla="*/ 187 h 9690"/>
                      <a:gd name="connsiteX2" fmla="*/ 7882 w 10000"/>
                      <a:gd name="connsiteY2" fmla="*/ 155 h 9690"/>
                      <a:gd name="connsiteX3" fmla="*/ 7726 w 10000"/>
                      <a:gd name="connsiteY3" fmla="*/ 497 h 9690"/>
                      <a:gd name="connsiteX4" fmla="*/ 7414 w 10000"/>
                      <a:gd name="connsiteY4" fmla="*/ 593 h 9690"/>
                      <a:gd name="connsiteX5" fmla="*/ 7290 w 10000"/>
                      <a:gd name="connsiteY5" fmla="*/ 841 h 9690"/>
                      <a:gd name="connsiteX6" fmla="*/ 7040 w 10000"/>
                      <a:gd name="connsiteY6" fmla="*/ 841 h 9690"/>
                      <a:gd name="connsiteX7" fmla="*/ 6822 w 10000"/>
                      <a:gd name="connsiteY7" fmla="*/ 747 h 9690"/>
                      <a:gd name="connsiteX8" fmla="*/ 5763 w 10000"/>
                      <a:gd name="connsiteY8" fmla="*/ 716 h 9690"/>
                      <a:gd name="connsiteX9" fmla="*/ 5826 w 10000"/>
                      <a:gd name="connsiteY9" fmla="*/ 593 h 9690"/>
                      <a:gd name="connsiteX10" fmla="*/ 5732 w 10000"/>
                      <a:gd name="connsiteY10" fmla="*/ 593 h 9690"/>
                      <a:gd name="connsiteX11" fmla="*/ 5670 w 10000"/>
                      <a:gd name="connsiteY11" fmla="*/ 716 h 9690"/>
                      <a:gd name="connsiteX12" fmla="*/ 1900 w 10000"/>
                      <a:gd name="connsiteY12" fmla="*/ 716 h 9690"/>
                      <a:gd name="connsiteX13" fmla="*/ 1900 w 10000"/>
                      <a:gd name="connsiteY13" fmla="*/ 1932 h 9690"/>
                      <a:gd name="connsiteX14" fmla="*/ 1308 w 10000"/>
                      <a:gd name="connsiteY14" fmla="*/ 1964 h 9690"/>
                      <a:gd name="connsiteX15" fmla="*/ 1308 w 10000"/>
                      <a:gd name="connsiteY15" fmla="*/ 2305 h 9690"/>
                      <a:gd name="connsiteX16" fmla="*/ 1308 w 10000"/>
                      <a:gd name="connsiteY16" fmla="*/ 4641 h 9690"/>
                      <a:gd name="connsiteX17" fmla="*/ 654 w 10000"/>
                      <a:gd name="connsiteY17" fmla="*/ 4736 h 9690"/>
                      <a:gd name="connsiteX18" fmla="*/ 561 w 10000"/>
                      <a:gd name="connsiteY18" fmla="*/ 5046 h 9690"/>
                      <a:gd name="connsiteX19" fmla="*/ 249 w 10000"/>
                      <a:gd name="connsiteY19" fmla="*/ 5452 h 9690"/>
                      <a:gd name="connsiteX20" fmla="*/ 249 w 10000"/>
                      <a:gd name="connsiteY20" fmla="*/ 5701 h 9690"/>
                      <a:gd name="connsiteX21" fmla="*/ 156 w 10000"/>
                      <a:gd name="connsiteY21" fmla="*/ 5825 h 9690"/>
                      <a:gd name="connsiteX22" fmla="*/ 0 w 10000"/>
                      <a:gd name="connsiteY22" fmla="*/ 6386 h 9690"/>
                      <a:gd name="connsiteX23" fmla="*/ 0 w 10000"/>
                      <a:gd name="connsiteY23" fmla="*/ 6572 h 9690"/>
                      <a:gd name="connsiteX24" fmla="*/ 249 w 10000"/>
                      <a:gd name="connsiteY24" fmla="*/ 6541 h 9690"/>
                      <a:gd name="connsiteX25" fmla="*/ 312 w 10000"/>
                      <a:gd name="connsiteY25" fmla="*/ 6854 h 9690"/>
                      <a:gd name="connsiteX26" fmla="*/ 623 w 10000"/>
                      <a:gd name="connsiteY26" fmla="*/ 7447 h 9690"/>
                      <a:gd name="connsiteX27" fmla="*/ 498 w 10000"/>
                      <a:gd name="connsiteY27" fmla="*/ 7602 h 9690"/>
                      <a:gd name="connsiteX28" fmla="*/ 997 w 10000"/>
                      <a:gd name="connsiteY28" fmla="*/ 8162 h 9690"/>
                      <a:gd name="connsiteX29" fmla="*/ 997 w 10000"/>
                      <a:gd name="connsiteY29" fmla="*/ 8878 h 9690"/>
                      <a:gd name="connsiteX30" fmla="*/ 1371 w 10000"/>
                      <a:gd name="connsiteY30" fmla="*/ 9033 h 9690"/>
                      <a:gd name="connsiteX31" fmla="*/ 1433 w 10000"/>
                      <a:gd name="connsiteY31" fmla="*/ 9190 h 9690"/>
                      <a:gd name="connsiteX32" fmla="*/ 1626 w 10000"/>
                      <a:gd name="connsiteY32" fmla="*/ 9288 h 9690"/>
                      <a:gd name="connsiteX33" fmla="*/ 1751 w 10000"/>
                      <a:gd name="connsiteY33" fmla="*/ 8914 h 9690"/>
                      <a:gd name="connsiteX34" fmla="*/ 2095 w 10000"/>
                      <a:gd name="connsiteY34" fmla="*/ 8302 h 9690"/>
                      <a:gd name="connsiteX35" fmla="*/ 2613 w 10000"/>
                      <a:gd name="connsiteY35" fmla="*/ 8378 h 9690"/>
                      <a:gd name="connsiteX36" fmla="*/ 2808 w 10000"/>
                      <a:gd name="connsiteY36" fmla="*/ 8684 h 9690"/>
                      <a:gd name="connsiteX37" fmla="*/ 3708 w 10000"/>
                      <a:gd name="connsiteY37" fmla="*/ 8567 h 9690"/>
                      <a:gd name="connsiteX38" fmla="*/ 3782 w 10000"/>
                      <a:gd name="connsiteY38" fmla="*/ 8779 h 9690"/>
                      <a:gd name="connsiteX39" fmla="*/ 4157 w 10000"/>
                      <a:gd name="connsiteY39" fmla="*/ 8759 h 9690"/>
                      <a:gd name="connsiteX40" fmla="*/ 4425 w 10000"/>
                      <a:gd name="connsiteY40" fmla="*/ 8516 h 9690"/>
                      <a:gd name="connsiteX41" fmla="*/ 4707 w 10000"/>
                      <a:gd name="connsiteY41" fmla="*/ 8505 h 9690"/>
                      <a:gd name="connsiteX42" fmla="*/ 4700 w 10000"/>
                      <a:gd name="connsiteY42" fmla="*/ 8326 h 9690"/>
                      <a:gd name="connsiteX43" fmla="*/ 4976 w 10000"/>
                      <a:gd name="connsiteY43" fmla="*/ 8215 h 9690"/>
                      <a:gd name="connsiteX44" fmla="*/ 5566 w 10000"/>
                      <a:gd name="connsiteY44" fmla="*/ 8603 h 9690"/>
                      <a:gd name="connsiteX45" fmla="*/ 6217 w 10000"/>
                      <a:gd name="connsiteY45" fmla="*/ 7848 h 9690"/>
                      <a:gd name="connsiteX46" fmla="*/ 6248 w 10000"/>
                      <a:gd name="connsiteY46" fmla="*/ 7344 h 9690"/>
                      <a:gd name="connsiteX47" fmla="*/ 6456 w 10000"/>
                      <a:gd name="connsiteY47" fmla="*/ 7298 h 9690"/>
                      <a:gd name="connsiteX48" fmla="*/ 6500 w 10000"/>
                      <a:gd name="connsiteY48" fmla="*/ 7093 h 9690"/>
                      <a:gd name="connsiteX49" fmla="*/ 7227 w 10000"/>
                      <a:gd name="connsiteY49" fmla="*/ 9688 h 9690"/>
                      <a:gd name="connsiteX50" fmla="*/ 6709 w 10000"/>
                      <a:gd name="connsiteY50" fmla="*/ 8131 h 9690"/>
                      <a:gd name="connsiteX51" fmla="*/ 7044 w 10000"/>
                      <a:gd name="connsiteY51" fmla="*/ 8162 h 9690"/>
                      <a:gd name="connsiteX52" fmla="*/ 7120 w 10000"/>
                      <a:gd name="connsiteY52" fmla="*/ 8670 h 9690"/>
                      <a:gd name="connsiteX53" fmla="*/ 7408 w 10000"/>
                      <a:gd name="connsiteY53" fmla="*/ 8628 h 9690"/>
                      <a:gd name="connsiteX54" fmla="*/ 7477 w 10000"/>
                      <a:gd name="connsiteY54" fmla="*/ 7913 h 9690"/>
                      <a:gd name="connsiteX55" fmla="*/ 7882 w 10000"/>
                      <a:gd name="connsiteY55" fmla="*/ 7633 h 9690"/>
                      <a:gd name="connsiteX56" fmla="*/ 7975 w 10000"/>
                      <a:gd name="connsiteY56" fmla="*/ 7165 h 9690"/>
                      <a:gd name="connsiteX57" fmla="*/ 8629 w 10000"/>
                      <a:gd name="connsiteY57" fmla="*/ 6418 h 9690"/>
                      <a:gd name="connsiteX58" fmla="*/ 8816 w 10000"/>
                      <a:gd name="connsiteY58" fmla="*/ 5762 h 9690"/>
                      <a:gd name="connsiteX59" fmla="*/ 8785 w 10000"/>
                      <a:gd name="connsiteY59" fmla="*/ 5201 h 9690"/>
                      <a:gd name="connsiteX60" fmla="*/ 9128 w 10000"/>
                      <a:gd name="connsiteY60" fmla="*/ 3832 h 9690"/>
                      <a:gd name="connsiteX61" fmla="*/ 9938 w 10000"/>
                      <a:gd name="connsiteY61" fmla="*/ 3489 h 9690"/>
                      <a:gd name="connsiteX62" fmla="*/ 10000 w 10000"/>
                      <a:gd name="connsiteY62" fmla="*/ 3207 h 9690"/>
                      <a:gd name="connsiteX63" fmla="*/ 9346 w 10000"/>
                      <a:gd name="connsiteY63" fmla="*/ 2678 h 9690"/>
                      <a:gd name="connsiteX64" fmla="*/ 9252 w 10000"/>
                      <a:gd name="connsiteY64" fmla="*/ 1276 h 9690"/>
                      <a:gd name="connsiteX65" fmla="*/ 9065 w 10000"/>
                      <a:gd name="connsiteY65" fmla="*/ 1060 h 9690"/>
                      <a:gd name="connsiteX66" fmla="*/ 9034 w 10000"/>
                      <a:gd name="connsiteY66" fmla="*/ 716 h 9690"/>
                      <a:gd name="connsiteX67" fmla="*/ 8287 w 10000"/>
                      <a:gd name="connsiteY67" fmla="*/ 0 h 9690"/>
                      <a:gd name="connsiteX0" fmla="*/ 8287 w 10000"/>
                      <a:gd name="connsiteY0" fmla="*/ 0 h 9585"/>
                      <a:gd name="connsiteX1" fmla="*/ 8037 w 10000"/>
                      <a:gd name="connsiteY1" fmla="*/ 193 h 9585"/>
                      <a:gd name="connsiteX2" fmla="*/ 7882 w 10000"/>
                      <a:gd name="connsiteY2" fmla="*/ 160 h 9585"/>
                      <a:gd name="connsiteX3" fmla="*/ 7726 w 10000"/>
                      <a:gd name="connsiteY3" fmla="*/ 513 h 9585"/>
                      <a:gd name="connsiteX4" fmla="*/ 7414 w 10000"/>
                      <a:gd name="connsiteY4" fmla="*/ 612 h 9585"/>
                      <a:gd name="connsiteX5" fmla="*/ 7290 w 10000"/>
                      <a:gd name="connsiteY5" fmla="*/ 868 h 9585"/>
                      <a:gd name="connsiteX6" fmla="*/ 7040 w 10000"/>
                      <a:gd name="connsiteY6" fmla="*/ 868 h 9585"/>
                      <a:gd name="connsiteX7" fmla="*/ 6822 w 10000"/>
                      <a:gd name="connsiteY7" fmla="*/ 771 h 9585"/>
                      <a:gd name="connsiteX8" fmla="*/ 5763 w 10000"/>
                      <a:gd name="connsiteY8" fmla="*/ 739 h 9585"/>
                      <a:gd name="connsiteX9" fmla="*/ 5826 w 10000"/>
                      <a:gd name="connsiteY9" fmla="*/ 612 h 9585"/>
                      <a:gd name="connsiteX10" fmla="*/ 5732 w 10000"/>
                      <a:gd name="connsiteY10" fmla="*/ 612 h 9585"/>
                      <a:gd name="connsiteX11" fmla="*/ 5670 w 10000"/>
                      <a:gd name="connsiteY11" fmla="*/ 739 h 9585"/>
                      <a:gd name="connsiteX12" fmla="*/ 1900 w 10000"/>
                      <a:gd name="connsiteY12" fmla="*/ 739 h 9585"/>
                      <a:gd name="connsiteX13" fmla="*/ 1900 w 10000"/>
                      <a:gd name="connsiteY13" fmla="*/ 1994 h 9585"/>
                      <a:gd name="connsiteX14" fmla="*/ 1308 w 10000"/>
                      <a:gd name="connsiteY14" fmla="*/ 2027 h 9585"/>
                      <a:gd name="connsiteX15" fmla="*/ 1308 w 10000"/>
                      <a:gd name="connsiteY15" fmla="*/ 2379 h 9585"/>
                      <a:gd name="connsiteX16" fmla="*/ 1308 w 10000"/>
                      <a:gd name="connsiteY16" fmla="*/ 4789 h 9585"/>
                      <a:gd name="connsiteX17" fmla="*/ 654 w 10000"/>
                      <a:gd name="connsiteY17" fmla="*/ 4888 h 9585"/>
                      <a:gd name="connsiteX18" fmla="*/ 561 w 10000"/>
                      <a:gd name="connsiteY18" fmla="*/ 5207 h 9585"/>
                      <a:gd name="connsiteX19" fmla="*/ 249 w 10000"/>
                      <a:gd name="connsiteY19" fmla="*/ 5626 h 9585"/>
                      <a:gd name="connsiteX20" fmla="*/ 249 w 10000"/>
                      <a:gd name="connsiteY20" fmla="*/ 5883 h 9585"/>
                      <a:gd name="connsiteX21" fmla="*/ 156 w 10000"/>
                      <a:gd name="connsiteY21" fmla="*/ 6011 h 9585"/>
                      <a:gd name="connsiteX22" fmla="*/ 0 w 10000"/>
                      <a:gd name="connsiteY22" fmla="*/ 6590 h 9585"/>
                      <a:gd name="connsiteX23" fmla="*/ 0 w 10000"/>
                      <a:gd name="connsiteY23" fmla="*/ 6782 h 9585"/>
                      <a:gd name="connsiteX24" fmla="*/ 249 w 10000"/>
                      <a:gd name="connsiteY24" fmla="*/ 6750 h 9585"/>
                      <a:gd name="connsiteX25" fmla="*/ 312 w 10000"/>
                      <a:gd name="connsiteY25" fmla="*/ 7073 h 9585"/>
                      <a:gd name="connsiteX26" fmla="*/ 623 w 10000"/>
                      <a:gd name="connsiteY26" fmla="*/ 7685 h 9585"/>
                      <a:gd name="connsiteX27" fmla="*/ 498 w 10000"/>
                      <a:gd name="connsiteY27" fmla="*/ 7845 h 9585"/>
                      <a:gd name="connsiteX28" fmla="*/ 997 w 10000"/>
                      <a:gd name="connsiteY28" fmla="*/ 8423 h 9585"/>
                      <a:gd name="connsiteX29" fmla="*/ 997 w 10000"/>
                      <a:gd name="connsiteY29" fmla="*/ 9162 h 9585"/>
                      <a:gd name="connsiteX30" fmla="*/ 1371 w 10000"/>
                      <a:gd name="connsiteY30" fmla="*/ 9322 h 9585"/>
                      <a:gd name="connsiteX31" fmla="*/ 1433 w 10000"/>
                      <a:gd name="connsiteY31" fmla="*/ 9484 h 9585"/>
                      <a:gd name="connsiteX32" fmla="*/ 1626 w 10000"/>
                      <a:gd name="connsiteY32" fmla="*/ 9585 h 9585"/>
                      <a:gd name="connsiteX33" fmla="*/ 1751 w 10000"/>
                      <a:gd name="connsiteY33" fmla="*/ 9199 h 9585"/>
                      <a:gd name="connsiteX34" fmla="*/ 2095 w 10000"/>
                      <a:gd name="connsiteY34" fmla="*/ 8568 h 9585"/>
                      <a:gd name="connsiteX35" fmla="*/ 2613 w 10000"/>
                      <a:gd name="connsiteY35" fmla="*/ 8646 h 9585"/>
                      <a:gd name="connsiteX36" fmla="*/ 2808 w 10000"/>
                      <a:gd name="connsiteY36" fmla="*/ 8962 h 9585"/>
                      <a:gd name="connsiteX37" fmla="*/ 3708 w 10000"/>
                      <a:gd name="connsiteY37" fmla="*/ 8841 h 9585"/>
                      <a:gd name="connsiteX38" fmla="*/ 3782 w 10000"/>
                      <a:gd name="connsiteY38" fmla="*/ 9060 h 9585"/>
                      <a:gd name="connsiteX39" fmla="*/ 4157 w 10000"/>
                      <a:gd name="connsiteY39" fmla="*/ 9039 h 9585"/>
                      <a:gd name="connsiteX40" fmla="*/ 4425 w 10000"/>
                      <a:gd name="connsiteY40" fmla="*/ 8788 h 9585"/>
                      <a:gd name="connsiteX41" fmla="*/ 4707 w 10000"/>
                      <a:gd name="connsiteY41" fmla="*/ 8777 h 9585"/>
                      <a:gd name="connsiteX42" fmla="*/ 4700 w 10000"/>
                      <a:gd name="connsiteY42" fmla="*/ 8592 h 9585"/>
                      <a:gd name="connsiteX43" fmla="*/ 4976 w 10000"/>
                      <a:gd name="connsiteY43" fmla="*/ 8478 h 9585"/>
                      <a:gd name="connsiteX44" fmla="*/ 5566 w 10000"/>
                      <a:gd name="connsiteY44" fmla="*/ 8878 h 9585"/>
                      <a:gd name="connsiteX45" fmla="*/ 6217 w 10000"/>
                      <a:gd name="connsiteY45" fmla="*/ 8099 h 9585"/>
                      <a:gd name="connsiteX46" fmla="*/ 6248 w 10000"/>
                      <a:gd name="connsiteY46" fmla="*/ 7579 h 9585"/>
                      <a:gd name="connsiteX47" fmla="*/ 6456 w 10000"/>
                      <a:gd name="connsiteY47" fmla="*/ 7531 h 9585"/>
                      <a:gd name="connsiteX48" fmla="*/ 6500 w 10000"/>
                      <a:gd name="connsiteY48" fmla="*/ 7320 h 9585"/>
                      <a:gd name="connsiteX49" fmla="*/ 6732 w 10000"/>
                      <a:gd name="connsiteY49" fmla="*/ 7287 h 9585"/>
                      <a:gd name="connsiteX50" fmla="*/ 6709 w 10000"/>
                      <a:gd name="connsiteY50" fmla="*/ 8391 h 9585"/>
                      <a:gd name="connsiteX51" fmla="*/ 7044 w 10000"/>
                      <a:gd name="connsiteY51" fmla="*/ 8423 h 9585"/>
                      <a:gd name="connsiteX52" fmla="*/ 7120 w 10000"/>
                      <a:gd name="connsiteY52" fmla="*/ 8947 h 9585"/>
                      <a:gd name="connsiteX53" fmla="*/ 7408 w 10000"/>
                      <a:gd name="connsiteY53" fmla="*/ 8904 h 9585"/>
                      <a:gd name="connsiteX54" fmla="*/ 7477 w 10000"/>
                      <a:gd name="connsiteY54" fmla="*/ 8166 h 9585"/>
                      <a:gd name="connsiteX55" fmla="*/ 7882 w 10000"/>
                      <a:gd name="connsiteY55" fmla="*/ 7877 h 9585"/>
                      <a:gd name="connsiteX56" fmla="*/ 7975 w 10000"/>
                      <a:gd name="connsiteY56" fmla="*/ 7394 h 9585"/>
                      <a:gd name="connsiteX57" fmla="*/ 8629 w 10000"/>
                      <a:gd name="connsiteY57" fmla="*/ 6623 h 9585"/>
                      <a:gd name="connsiteX58" fmla="*/ 8816 w 10000"/>
                      <a:gd name="connsiteY58" fmla="*/ 5946 h 9585"/>
                      <a:gd name="connsiteX59" fmla="*/ 8785 w 10000"/>
                      <a:gd name="connsiteY59" fmla="*/ 5367 h 9585"/>
                      <a:gd name="connsiteX60" fmla="*/ 9128 w 10000"/>
                      <a:gd name="connsiteY60" fmla="*/ 3955 h 9585"/>
                      <a:gd name="connsiteX61" fmla="*/ 9938 w 10000"/>
                      <a:gd name="connsiteY61" fmla="*/ 3601 h 9585"/>
                      <a:gd name="connsiteX62" fmla="*/ 10000 w 10000"/>
                      <a:gd name="connsiteY62" fmla="*/ 3310 h 9585"/>
                      <a:gd name="connsiteX63" fmla="*/ 9346 w 10000"/>
                      <a:gd name="connsiteY63" fmla="*/ 2764 h 9585"/>
                      <a:gd name="connsiteX64" fmla="*/ 9252 w 10000"/>
                      <a:gd name="connsiteY64" fmla="*/ 1317 h 9585"/>
                      <a:gd name="connsiteX65" fmla="*/ 9065 w 10000"/>
                      <a:gd name="connsiteY65" fmla="*/ 1094 h 9585"/>
                      <a:gd name="connsiteX66" fmla="*/ 9034 w 10000"/>
                      <a:gd name="connsiteY66" fmla="*/ 739 h 9585"/>
                      <a:gd name="connsiteX67" fmla="*/ 8287 w 10000"/>
                      <a:gd name="connsiteY67" fmla="*/ 0 h 9585"/>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10000">
                        <a:moveTo>
                          <a:pt x="8287" y="0"/>
                        </a:moveTo>
                        <a:lnTo>
                          <a:pt x="8037" y="201"/>
                        </a:lnTo>
                        <a:lnTo>
                          <a:pt x="7882" y="167"/>
                        </a:lnTo>
                        <a:lnTo>
                          <a:pt x="7726" y="535"/>
                        </a:lnTo>
                        <a:lnTo>
                          <a:pt x="7414" y="638"/>
                        </a:lnTo>
                        <a:cubicBezTo>
                          <a:pt x="7373" y="727"/>
                          <a:pt x="7331" y="816"/>
                          <a:pt x="7290" y="906"/>
                        </a:cubicBezTo>
                        <a:lnTo>
                          <a:pt x="7040" y="906"/>
                        </a:lnTo>
                        <a:lnTo>
                          <a:pt x="6822" y="804"/>
                        </a:lnTo>
                        <a:lnTo>
                          <a:pt x="5763" y="771"/>
                        </a:lnTo>
                        <a:cubicBezTo>
                          <a:pt x="5784" y="726"/>
                          <a:pt x="5805" y="680"/>
                          <a:pt x="5826" y="638"/>
                        </a:cubicBezTo>
                        <a:lnTo>
                          <a:pt x="5732" y="638"/>
                        </a:lnTo>
                        <a:cubicBezTo>
                          <a:pt x="5711" y="680"/>
                          <a:pt x="5691" y="726"/>
                          <a:pt x="5670" y="771"/>
                        </a:cubicBezTo>
                        <a:lnTo>
                          <a:pt x="1900" y="771"/>
                        </a:lnTo>
                        <a:lnTo>
                          <a:pt x="1900" y="2080"/>
                        </a:lnTo>
                        <a:lnTo>
                          <a:pt x="1308" y="2115"/>
                        </a:lnTo>
                        <a:lnTo>
                          <a:pt x="1308" y="2482"/>
                        </a:lnTo>
                        <a:lnTo>
                          <a:pt x="1308" y="4996"/>
                        </a:lnTo>
                        <a:lnTo>
                          <a:pt x="654" y="5100"/>
                        </a:lnTo>
                        <a:cubicBezTo>
                          <a:pt x="623" y="5210"/>
                          <a:pt x="592" y="5321"/>
                          <a:pt x="561" y="5432"/>
                        </a:cubicBezTo>
                        <a:lnTo>
                          <a:pt x="249" y="5870"/>
                        </a:lnTo>
                        <a:lnTo>
                          <a:pt x="249" y="6138"/>
                        </a:lnTo>
                        <a:cubicBezTo>
                          <a:pt x="218" y="6182"/>
                          <a:pt x="187" y="6228"/>
                          <a:pt x="156" y="6271"/>
                        </a:cubicBezTo>
                        <a:lnTo>
                          <a:pt x="0" y="6875"/>
                        </a:lnTo>
                        <a:lnTo>
                          <a:pt x="0" y="7076"/>
                        </a:lnTo>
                        <a:lnTo>
                          <a:pt x="249" y="7042"/>
                        </a:lnTo>
                        <a:cubicBezTo>
                          <a:pt x="270" y="7154"/>
                          <a:pt x="291" y="7268"/>
                          <a:pt x="312" y="7379"/>
                        </a:cubicBezTo>
                        <a:lnTo>
                          <a:pt x="623" y="8018"/>
                        </a:lnTo>
                        <a:cubicBezTo>
                          <a:pt x="581" y="8073"/>
                          <a:pt x="540" y="8129"/>
                          <a:pt x="498" y="8185"/>
                        </a:cubicBezTo>
                        <a:lnTo>
                          <a:pt x="997" y="8788"/>
                        </a:lnTo>
                        <a:lnTo>
                          <a:pt x="997" y="9559"/>
                        </a:lnTo>
                        <a:lnTo>
                          <a:pt x="1371" y="9726"/>
                        </a:lnTo>
                        <a:cubicBezTo>
                          <a:pt x="1392" y="9783"/>
                          <a:pt x="1412" y="9839"/>
                          <a:pt x="1433" y="9895"/>
                        </a:cubicBezTo>
                        <a:lnTo>
                          <a:pt x="1626" y="10000"/>
                        </a:lnTo>
                        <a:cubicBezTo>
                          <a:pt x="1668" y="9866"/>
                          <a:pt x="1709" y="9733"/>
                          <a:pt x="1751" y="9597"/>
                        </a:cubicBezTo>
                        <a:lnTo>
                          <a:pt x="2095" y="8939"/>
                        </a:lnTo>
                        <a:lnTo>
                          <a:pt x="2613" y="9020"/>
                        </a:lnTo>
                        <a:lnTo>
                          <a:pt x="2808" y="9350"/>
                        </a:lnTo>
                        <a:lnTo>
                          <a:pt x="3708" y="9224"/>
                        </a:lnTo>
                        <a:cubicBezTo>
                          <a:pt x="3733" y="9300"/>
                          <a:pt x="3757" y="9376"/>
                          <a:pt x="3782" y="9452"/>
                        </a:cubicBezTo>
                        <a:lnTo>
                          <a:pt x="4157" y="9430"/>
                        </a:lnTo>
                        <a:lnTo>
                          <a:pt x="4425" y="9168"/>
                        </a:lnTo>
                        <a:cubicBezTo>
                          <a:pt x="4477" y="9122"/>
                          <a:pt x="4655" y="9202"/>
                          <a:pt x="4707" y="9157"/>
                        </a:cubicBezTo>
                        <a:cubicBezTo>
                          <a:pt x="4705" y="9092"/>
                          <a:pt x="4702" y="9029"/>
                          <a:pt x="4700" y="8964"/>
                        </a:cubicBezTo>
                        <a:lnTo>
                          <a:pt x="4976" y="8845"/>
                        </a:lnTo>
                        <a:lnTo>
                          <a:pt x="5566" y="9262"/>
                        </a:lnTo>
                        <a:lnTo>
                          <a:pt x="6217" y="8450"/>
                        </a:lnTo>
                        <a:cubicBezTo>
                          <a:pt x="6227" y="8269"/>
                          <a:pt x="6238" y="8089"/>
                          <a:pt x="6248" y="7907"/>
                        </a:cubicBezTo>
                        <a:lnTo>
                          <a:pt x="6456" y="7857"/>
                        </a:lnTo>
                        <a:cubicBezTo>
                          <a:pt x="6471" y="7784"/>
                          <a:pt x="6485" y="7710"/>
                          <a:pt x="6500" y="7637"/>
                        </a:cubicBezTo>
                        <a:lnTo>
                          <a:pt x="6732" y="7603"/>
                        </a:lnTo>
                        <a:cubicBezTo>
                          <a:pt x="6724" y="7986"/>
                          <a:pt x="6717" y="8370"/>
                          <a:pt x="6709" y="8754"/>
                        </a:cubicBezTo>
                        <a:lnTo>
                          <a:pt x="7044" y="8788"/>
                        </a:lnTo>
                        <a:cubicBezTo>
                          <a:pt x="7069" y="8968"/>
                          <a:pt x="7095" y="9152"/>
                          <a:pt x="7120" y="9334"/>
                        </a:cubicBezTo>
                        <a:lnTo>
                          <a:pt x="7408" y="9290"/>
                        </a:lnTo>
                        <a:cubicBezTo>
                          <a:pt x="7439" y="8886"/>
                          <a:pt x="7446" y="8920"/>
                          <a:pt x="7477" y="8520"/>
                        </a:cubicBezTo>
                        <a:lnTo>
                          <a:pt x="7882" y="8218"/>
                        </a:lnTo>
                        <a:cubicBezTo>
                          <a:pt x="7913" y="8050"/>
                          <a:pt x="7944" y="7881"/>
                          <a:pt x="7975" y="7714"/>
                        </a:cubicBezTo>
                        <a:lnTo>
                          <a:pt x="8629" y="6910"/>
                        </a:lnTo>
                        <a:cubicBezTo>
                          <a:pt x="8691" y="6673"/>
                          <a:pt x="8754" y="6438"/>
                          <a:pt x="8816" y="6203"/>
                        </a:cubicBezTo>
                        <a:cubicBezTo>
                          <a:pt x="8806" y="6002"/>
                          <a:pt x="8795" y="5801"/>
                          <a:pt x="8785" y="5599"/>
                        </a:cubicBezTo>
                        <a:cubicBezTo>
                          <a:pt x="8899" y="5108"/>
                          <a:pt x="9014" y="4618"/>
                          <a:pt x="9128" y="4126"/>
                        </a:cubicBezTo>
                        <a:lnTo>
                          <a:pt x="9938" y="3757"/>
                        </a:lnTo>
                        <a:cubicBezTo>
                          <a:pt x="9959" y="3655"/>
                          <a:pt x="9979" y="3556"/>
                          <a:pt x="10000" y="3453"/>
                        </a:cubicBezTo>
                        <a:lnTo>
                          <a:pt x="9346" y="2884"/>
                        </a:lnTo>
                        <a:cubicBezTo>
                          <a:pt x="9315" y="2380"/>
                          <a:pt x="9283" y="1878"/>
                          <a:pt x="9252" y="1374"/>
                        </a:cubicBezTo>
                        <a:cubicBezTo>
                          <a:pt x="9190" y="1296"/>
                          <a:pt x="9127" y="1219"/>
                          <a:pt x="9065" y="1141"/>
                        </a:cubicBezTo>
                        <a:cubicBezTo>
                          <a:pt x="9055" y="1017"/>
                          <a:pt x="9044" y="894"/>
                          <a:pt x="9034" y="771"/>
                        </a:cubicBezTo>
                        <a:lnTo>
                          <a:pt x="8287" y="0"/>
                        </a:lnTo>
                        <a:close/>
                      </a:path>
                    </a:pathLst>
                  </a:custGeom>
                  <a:grpFill/>
                  <a:ln w="6350" cmpd="sng">
                    <a:solidFill>
                      <a:schemeClr val="bg1"/>
                    </a:solidFill>
                    <a:round/>
                    <a:headEnd/>
                    <a:tailEnd/>
                  </a:ln>
                </p:spPr>
                <p:txBody>
                  <a:bodyPr/>
                  <a:lstStyle/>
                  <a:p>
                    <a:endParaRPr lang="en-GB" dirty="0"/>
                  </a:p>
                </p:txBody>
              </p:sp>
              <p:sp>
                <p:nvSpPr>
                  <p:cNvPr id="1327" name="Freeform 994"/>
                  <p:cNvSpPr>
                    <a:spLocks/>
                  </p:cNvSpPr>
                  <p:nvPr/>
                </p:nvSpPr>
                <p:spPr bwMode="auto">
                  <a:xfrm>
                    <a:off x="6581494" y="5517932"/>
                    <a:ext cx="1283105" cy="937006"/>
                  </a:xfrm>
                  <a:custGeom>
                    <a:avLst/>
                    <a:gdLst>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508240 w 1876620"/>
                      <a:gd name="connsiteY137" fmla="*/ 35085 h 2261739"/>
                      <a:gd name="connsiteX138" fmla="*/ 1508275 w 1876620"/>
                      <a:gd name="connsiteY138" fmla="*/ 35058 h 2261739"/>
                      <a:gd name="connsiteX139" fmla="*/ 1508240 w 1876620"/>
                      <a:gd name="connsiteY139" fmla="*/ 35085 h 2261739"/>
                      <a:gd name="connsiteX140" fmla="*/ 1479081 w 1876620"/>
                      <a:gd name="connsiteY140" fmla="*/ 29222 h 2261739"/>
                      <a:gd name="connsiteX141" fmla="*/ 1479089 w 1876620"/>
                      <a:gd name="connsiteY141" fmla="*/ 29223 h 2261739"/>
                      <a:gd name="connsiteX142" fmla="*/ 1476287 w 1876620"/>
                      <a:gd name="connsiteY142" fmla="*/ 35366 h 2261739"/>
                      <a:gd name="connsiteX143" fmla="*/ 1479081 w 1876620"/>
                      <a:gd name="connsiteY143" fmla="*/ 29222 h 2261739"/>
                      <a:gd name="connsiteX144" fmla="*/ 1555081 w 1876620"/>
                      <a:gd name="connsiteY144" fmla="*/ 0 h 2261739"/>
                      <a:gd name="connsiteX145" fmla="*/ 1555113 w 1876620"/>
                      <a:gd name="connsiteY145" fmla="*/ 30 h 2261739"/>
                      <a:gd name="connsiteX146" fmla="*/ 1526791 w 1876620"/>
                      <a:gd name="connsiteY146" fmla="*/ 21211 h 2261739"/>
                      <a:gd name="connsiteX147" fmla="*/ 1555081 w 1876620"/>
                      <a:gd name="connsiteY147"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9081 w 1876620"/>
                      <a:gd name="connsiteY137" fmla="*/ 29222 h 2261739"/>
                      <a:gd name="connsiteX138" fmla="*/ 1479089 w 1876620"/>
                      <a:gd name="connsiteY138" fmla="*/ 29223 h 2261739"/>
                      <a:gd name="connsiteX139" fmla="*/ 1476287 w 1876620"/>
                      <a:gd name="connsiteY139" fmla="*/ 35366 h 2261739"/>
                      <a:gd name="connsiteX140" fmla="*/ 1479081 w 1876620"/>
                      <a:gd name="connsiteY140" fmla="*/ 29222 h 2261739"/>
                      <a:gd name="connsiteX141" fmla="*/ 1555081 w 1876620"/>
                      <a:gd name="connsiteY141" fmla="*/ 0 h 2261739"/>
                      <a:gd name="connsiteX142" fmla="*/ 1555113 w 1876620"/>
                      <a:gd name="connsiteY142" fmla="*/ 30 h 2261739"/>
                      <a:gd name="connsiteX143" fmla="*/ 1526791 w 1876620"/>
                      <a:gd name="connsiteY143" fmla="*/ 21211 h 2261739"/>
                      <a:gd name="connsiteX144" fmla="*/ 1555081 w 1876620"/>
                      <a:gd name="connsiteY144"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9089 w 1876620"/>
                      <a:gd name="connsiteY137" fmla="*/ 29223 h 2261739"/>
                      <a:gd name="connsiteX138" fmla="*/ 1476287 w 1876620"/>
                      <a:gd name="connsiteY138" fmla="*/ 35366 h 2261739"/>
                      <a:gd name="connsiteX139" fmla="*/ 1479081 w 1876620"/>
                      <a:gd name="connsiteY139" fmla="*/ 29222 h 2261739"/>
                      <a:gd name="connsiteX140" fmla="*/ 1555081 w 1876620"/>
                      <a:gd name="connsiteY140" fmla="*/ 0 h 2261739"/>
                      <a:gd name="connsiteX141" fmla="*/ 1555113 w 1876620"/>
                      <a:gd name="connsiteY141" fmla="*/ 30 h 2261739"/>
                      <a:gd name="connsiteX142" fmla="*/ 1526791 w 1876620"/>
                      <a:gd name="connsiteY142" fmla="*/ 21211 h 2261739"/>
                      <a:gd name="connsiteX143" fmla="*/ 1555081 w 1876620"/>
                      <a:gd name="connsiteY143"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6287 w 1876620"/>
                      <a:gd name="connsiteY137" fmla="*/ 35366 h 2261739"/>
                      <a:gd name="connsiteX138" fmla="*/ 1479081 w 1876620"/>
                      <a:gd name="connsiteY138" fmla="*/ 29222 h 2261739"/>
                      <a:gd name="connsiteX139" fmla="*/ 1479089 w 1876620"/>
                      <a:gd name="connsiteY139" fmla="*/ 29223 h 2261739"/>
                      <a:gd name="connsiteX140" fmla="*/ 1555081 w 1876620"/>
                      <a:gd name="connsiteY140" fmla="*/ 0 h 2261739"/>
                      <a:gd name="connsiteX141" fmla="*/ 1555113 w 1876620"/>
                      <a:gd name="connsiteY141" fmla="*/ 30 h 2261739"/>
                      <a:gd name="connsiteX142" fmla="*/ 1526791 w 1876620"/>
                      <a:gd name="connsiteY142" fmla="*/ 21211 h 2261739"/>
                      <a:gd name="connsiteX143" fmla="*/ 1555081 w 1876620"/>
                      <a:gd name="connsiteY143"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9089 w 1876620"/>
                      <a:gd name="connsiteY137" fmla="*/ 29223 h 2261739"/>
                      <a:gd name="connsiteX138" fmla="*/ 1479081 w 1876620"/>
                      <a:gd name="connsiteY138" fmla="*/ 29222 h 2261739"/>
                      <a:gd name="connsiteX139" fmla="*/ 1479089 w 1876620"/>
                      <a:gd name="connsiteY139" fmla="*/ 29223 h 2261739"/>
                      <a:gd name="connsiteX140" fmla="*/ 1555081 w 1876620"/>
                      <a:gd name="connsiteY140" fmla="*/ 0 h 2261739"/>
                      <a:gd name="connsiteX141" fmla="*/ 1555113 w 1876620"/>
                      <a:gd name="connsiteY141" fmla="*/ 30 h 2261739"/>
                      <a:gd name="connsiteX142" fmla="*/ 1526791 w 1876620"/>
                      <a:gd name="connsiteY142" fmla="*/ 21211 h 2261739"/>
                      <a:gd name="connsiteX143" fmla="*/ 1555081 w 1876620"/>
                      <a:gd name="connsiteY143"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555081 w 1876620"/>
                      <a:gd name="connsiteY137" fmla="*/ 0 h 2261739"/>
                      <a:gd name="connsiteX138" fmla="*/ 1555113 w 1876620"/>
                      <a:gd name="connsiteY138" fmla="*/ 30 h 2261739"/>
                      <a:gd name="connsiteX139" fmla="*/ 1526791 w 1876620"/>
                      <a:gd name="connsiteY139" fmla="*/ 21211 h 2261739"/>
                      <a:gd name="connsiteX140" fmla="*/ 1555081 w 1876620"/>
                      <a:gd name="connsiteY140"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555081 w 1876620"/>
                      <a:gd name="connsiteY137" fmla="*/ 0 h 2261739"/>
                      <a:gd name="connsiteX138" fmla="*/ 1555113 w 1876620"/>
                      <a:gd name="connsiteY138" fmla="*/ 30 h 2261739"/>
                      <a:gd name="connsiteX139" fmla="*/ 1555081 w 1876620"/>
                      <a:gd name="connsiteY139" fmla="*/ 0 h 2261739"/>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368056 w 1876620"/>
                      <a:gd name="connsiteY133" fmla="*/ 54591 h 2158534"/>
                      <a:gd name="connsiteX134" fmla="*/ 1368004 w 1876620"/>
                      <a:gd name="connsiteY134" fmla="*/ 54591 h 2158534"/>
                      <a:gd name="connsiteX135" fmla="*/ 1391388 w 1876620"/>
                      <a:gd name="connsiteY135" fmla="*/ 7837 h 2158534"/>
                      <a:gd name="connsiteX136" fmla="*/ 1417518 w 1876620"/>
                      <a:gd name="connsiteY136" fmla="*/ 0 h 2158534"/>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368056 w 1876620"/>
                      <a:gd name="connsiteY133" fmla="*/ 54591 h 2158534"/>
                      <a:gd name="connsiteX134" fmla="*/ 1391388 w 1876620"/>
                      <a:gd name="connsiteY134" fmla="*/ 7837 h 2158534"/>
                      <a:gd name="connsiteX135" fmla="*/ 1417518 w 1876620"/>
                      <a:gd name="connsiteY135" fmla="*/ 0 h 2158534"/>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391388 w 1876620"/>
                      <a:gd name="connsiteY133" fmla="*/ 7837 h 2158534"/>
                      <a:gd name="connsiteX134" fmla="*/ 1417518 w 1876620"/>
                      <a:gd name="connsiteY134" fmla="*/ 0 h 2158534"/>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417518 w 1876620"/>
                      <a:gd name="connsiteY133" fmla="*/ 0 h 2158534"/>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305806 w 1876620"/>
                      <a:gd name="connsiteY110" fmla="*/ 40144 h 2150697"/>
                      <a:gd name="connsiteX111" fmla="*/ 1321234 w 1876620"/>
                      <a:gd name="connsiteY111" fmla="*/ 46754 h 2150697"/>
                      <a:gd name="connsiteX112" fmla="*/ 1321141 w 1876620"/>
                      <a:gd name="connsiteY112" fmla="*/ 46754 h 2150697"/>
                      <a:gd name="connsiteX113" fmla="*/ 1305806 w 1876620"/>
                      <a:gd name="connsiteY113" fmla="*/ 40144 h 2150697"/>
                      <a:gd name="connsiteX114" fmla="*/ 1695341 w 1876620"/>
                      <a:gd name="connsiteY114" fmla="*/ 23331 h 2150697"/>
                      <a:gd name="connsiteX115" fmla="*/ 1695389 w 1876620"/>
                      <a:gd name="connsiteY115" fmla="*/ 23377 h 2150697"/>
                      <a:gd name="connsiteX116" fmla="*/ 1701235 w 1876620"/>
                      <a:gd name="connsiteY116" fmla="*/ 87664 h 2150697"/>
                      <a:gd name="connsiteX117" fmla="*/ 1725275 w 1876620"/>
                      <a:gd name="connsiteY117" fmla="*/ 115702 h 2150697"/>
                      <a:gd name="connsiteX118" fmla="*/ 1701156 w 1876620"/>
                      <a:gd name="connsiteY118" fmla="*/ 87839 h 2150697"/>
                      <a:gd name="connsiteX119" fmla="*/ 1695341 w 1876620"/>
                      <a:gd name="connsiteY119" fmla="*/ 23331 h 2150697"/>
                      <a:gd name="connsiteX120" fmla="*/ 1085032 w 1876620"/>
                      <a:gd name="connsiteY120" fmla="*/ 16398 h 2150697"/>
                      <a:gd name="connsiteX121" fmla="*/ 1081577 w 1876620"/>
                      <a:gd name="connsiteY121" fmla="*/ 23305 h 2150697"/>
                      <a:gd name="connsiteX122" fmla="*/ 1081496 w 1876620"/>
                      <a:gd name="connsiteY122" fmla="*/ 23302 h 2150697"/>
                      <a:gd name="connsiteX123" fmla="*/ 1085032 w 1876620"/>
                      <a:gd name="connsiteY123" fmla="*/ 16398 h 2150697"/>
                      <a:gd name="connsiteX124" fmla="*/ 1075695 w 1876620"/>
                      <a:gd name="connsiteY124" fmla="*/ 0 h 2150697"/>
                      <a:gd name="connsiteX125" fmla="*/ 1093234 w 1876620"/>
                      <a:gd name="connsiteY125" fmla="*/ 0 h 2150697"/>
                      <a:gd name="connsiteX126" fmla="*/ 1093126 w 1876620"/>
                      <a:gd name="connsiteY126" fmla="*/ 214 h 2150697"/>
                      <a:gd name="connsiteX127" fmla="*/ 1075679 w 1876620"/>
                      <a:gd name="connsiteY127" fmla="*/ 214 h 2150697"/>
                      <a:gd name="connsiteX128" fmla="*/ 1064044 w 1876620"/>
                      <a:gd name="connsiteY128" fmla="*/ 23302 h 2150697"/>
                      <a:gd name="connsiteX129" fmla="*/ 1064040 w 1876620"/>
                      <a:gd name="connsiteY129" fmla="*/ 23302 h 2150697"/>
                      <a:gd name="connsiteX130" fmla="*/ 1075695 w 1876620"/>
                      <a:gd name="connsiteY130"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305806 w 1876620"/>
                      <a:gd name="connsiteY110" fmla="*/ 40144 h 2150697"/>
                      <a:gd name="connsiteX111" fmla="*/ 1321234 w 1876620"/>
                      <a:gd name="connsiteY111" fmla="*/ 46754 h 2150697"/>
                      <a:gd name="connsiteX112" fmla="*/ 1305806 w 1876620"/>
                      <a:gd name="connsiteY112" fmla="*/ 40144 h 2150697"/>
                      <a:gd name="connsiteX113" fmla="*/ 1695341 w 1876620"/>
                      <a:gd name="connsiteY113" fmla="*/ 23331 h 2150697"/>
                      <a:gd name="connsiteX114" fmla="*/ 1695389 w 1876620"/>
                      <a:gd name="connsiteY114" fmla="*/ 23377 h 2150697"/>
                      <a:gd name="connsiteX115" fmla="*/ 1701235 w 1876620"/>
                      <a:gd name="connsiteY115" fmla="*/ 87664 h 2150697"/>
                      <a:gd name="connsiteX116" fmla="*/ 1725275 w 1876620"/>
                      <a:gd name="connsiteY116" fmla="*/ 115702 h 2150697"/>
                      <a:gd name="connsiteX117" fmla="*/ 1701156 w 1876620"/>
                      <a:gd name="connsiteY117" fmla="*/ 87839 h 2150697"/>
                      <a:gd name="connsiteX118" fmla="*/ 1695341 w 1876620"/>
                      <a:gd name="connsiteY118" fmla="*/ 23331 h 2150697"/>
                      <a:gd name="connsiteX119" fmla="*/ 1085032 w 1876620"/>
                      <a:gd name="connsiteY119" fmla="*/ 16398 h 2150697"/>
                      <a:gd name="connsiteX120" fmla="*/ 1081577 w 1876620"/>
                      <a:gd name="connsiteY120" fmla="*/ 23305 h 2150697"/>
                      <a:gd name="connsiteX121" fmla="*/ 1081496 w 1876620"/>
                      <a:gd name="connsiteY121" fmla="*/ 23302 h 2150697"/>
                      <a:gd name="connsiteX122" fmla="*/ 1085032 w 1876620"/>
                      <a:gd name="connsiteY122" fmla="*/ 16398 h 2150697"/>
                      <a:gd name="connsiteX123" fmla="*/ 1075695 w 1876620"/>
                      <a:gd name="connsiteY123" fmla="*/ 0 h 2150697"/>
                      <a:gd name="connsiteX124" fmla="*/ 1093234 w 1876620"/>
                      <a:gd name="connsiteY124" fmla="*/ 0 h 2150697"/>
                      <a:gd name="connsiteX125" fmla="*/ 1093126 w 1876620"/>
                      <a:gd name="connsiteY125" fmla="*/ 214 h 2150697"/>
                      <a:gd name="connsiteX126" fmla="*/ 1075679 w 1876620"/>
                      <a:gd name="connsiteY126" fmla="*/ 214 h 2150697"/>
                      <a:gd name="connsiteX127" fmla="*/ 1064044 w 1876620"/>
                      <a:gd name="connsiteY127" fmla="*/ 23302 h 2150697"/>
                      <a:gd name="connsiteX128" fmla="*/ 1064040 w 1876620"/>
                      <a:gd name="connsiteY128" fmla="*/ 23302 h 2150697"/>
                      <a:gd name="connsiteX129" fmla="*/ 1075695 w 1876620"/>
                      <a:gd name="connsiteY129"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85032 w 1876620"/>
                      <a:gd name="connsiteY116" fmla="*/ 16398 h 2150697"/>
                      <a:gd name="connsiteX117" fmla="*/ 1081577 w 1876620"/>
                      <a:gd name="connsiteY117" fmla="*/ 23305 h 2150697"/>
                      <a:gd name="connsiteX118" fmla="*/ 1081496 w 1876620"/>
                      <a:gd name="connsiteY118" fmla="*/ 23302 h 2150697"/>
                      <a:gd name="connsiteX119" fmla="*/ 1085032 w 1876620"/>
                      <a:gd name="connsiteY119" fmla="*/ 16398 h 2150697"/>
                      <a:gd name="connsiteX120" fmla="*/ 1075695 w 1876620"/>
                      <a:gd name="connsiteY120" fmla="*/ 0 h 2150697"/>
                      <a:gd name="connsiteX121" fmla="*/ 1093234 w 1876620"/>
                      <a:gd name="connsiteY121" fmla="*/ 0 h 2150697"/>
                      <a:gd name="connsiteX122" fmla="*/ 1093126 w 1876620"/>
                      <a:gd name="connsiteY122" fmla="*/ 214 h 2150697"/>
                      <a:gd name="connsiteX123" fmla="*/ 1075679 w 1876620"/>
                      <a:gd name="connsiteY123" fmla="*/ 214 h 2150697"/>
                      <a:gd name="connsiteX124" fmla="*/ 1064044 w 1876620"/>
                      <a:gd name="connsiteY124" fmla="*/ 23302 h 2150697"/>
                      <a:gd name="connsiteX125" fmla="*/ 1064040 w 1876620"/>
                      <a:gd name="connsiteY125" fmla="*/ 23302 h 2150697"/>
                      <a:gd name="connsiteX126" fmla="*/ 1075695 w 1876620"/>
                      <a:gd name="connsiteY126"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81496 w 1876620"/>
                      <a:gd name="connsiteY116" fmla="*/ 23302 h 2150697"/>
                      <a:gd name="connsiteX117" fmla="*/ 1081577 w 1876620"/>
                      <a:gd name="connsiteY117" fmla="*/ 23305 h 2150697"/>
                      <a:gd name="connsiteX118" fmla="*/ 1081496 w 1876620"/>
                      <a:gd name="connsiteY118" fmla="*/ 23302 h 2150697"/>
                      <a:gd name="connsiteX119" fmla="*/ 1075695 w 1876620"/>
                      <a:gd name="connsiteY119" fmla="*/ 0 h 2150697"/>
                      <a:gd name="connsiteX120" fmla="*/ 1093234 w 1876620"/>
                      <a:gd name="connsiteY120" fmla="*/ 0 h 2150697"/>
                      <a:gd name="connsiteX121" fmla="*/ 1093126 w 1876620"/>
                      <a:gd name="connsiteY121" fmla="*/ 214 h 2150697"/>
                      <a:gd name="connsiteX122" fmla="*/ 1075679 w 1876620"/>
                      <a:gd name="connsiteY122" fmla="*/ 214 h 2150697"/>
                      <a:gd name="connsiteX123" fmla="*/ 1064044 w 1876620"/>
                      <a:gd name="connsiteY123" fmla="*/ 23302 h 2150697"/>
                      <a:gd name="connsiteX124" fmla="*/ 1064040 w 1876620"/>
                      <a:gd name="connsiteY124" fmla="*/ 23302 h 2150697"/>
                      <a:gd name="connsiteX125" fmla="*/ 1075695 w 1876620"/>
                      <a:gd name="connsiteY125"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75695 w 1876620"/>
                      <a:gd name="connsiteY116" fmla="*/ 0 h 2150697"/>
                      <a:gd name="connsiteX117" fmla="*/ 1093234 w 1876620"/>
                      <a:gd name="connsiteY117" fmla="*/ 0 h 2150697"/>
                      <a:gd name="connsiteX118" fmla="*/ 1093126 w 1876620"/>
                      <a:gd name="connsiteY118" fmla="*/ 214 h 2150697"/>
                      <a:gd name="connsiteX119" fmla="*/ 1075679 w 1876620"/>
                      <a:gd name="connsiteY119" fmla="*/ 214 h 2150697"/>
                      <a:gd name="connsiteX120" fmla="*/ 1064044 w 1876620"/>
                      <a:gd name="connsiteY120" fmla="*/ 23302 h 2150697"/>
                      <a:gd name="connsiteX121" fmla="*/ 1064040 w 1876620"/>
                      <a:gd name="connsiteY121" fmla="*/ 23302 h 2150697"/>
                      <a:gd name="connsiteX122" fmla="*/ 1075695 w 1876620"/>
                      <a:gd name="connsiteY122"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75695 w 1876620"/>
                      <a:gd name="connsiteY116" fmla="*/ 0 h 2150697"/>
                      <a:gd name="connsiteX117" fmla="*/ 1093234 w 1876620"/>
                      <a:gd name="connsiteY117" fmla="*/ 0 h 2150697"/>
                      <a:gd name="connsiteX118" fmla="*/ 1093126 w 1876620"/>
                      <a:gd name="connsiteY118" fmla="*/ 214 h 2150697"/>
                      <a:gd name="connsiteX119" fmla="*/ 1075679 w 1876620"/>
                      <a:gd name="connsiteY119" fmla="*/ 214 h 2150697"/>
                      <a:gd name="connsiteX120" fmla="*/ 1064044 w 1876620"/>
                      <a:gd name="connsiteY120" fmla="*/ 23302 h 2150697"/>
                      <a:gd name="connsiteX121" fmla="*/ 1075695 w 1876620"/>
                      <a:gd name="connsiteY121"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64044 w 1876620"/>
                      <a:gd name="connsiteY116" fmla="*/ 23302 h 2150697"/>
                      <a:gd name="connsiteX117" fmla="*/ 1093234 w 1876620"/>
                      <a:gd name="connsiteY117" fmla="*/ 0 h 2150697"/>
                      <a:gd name="connsiteX118" fmla="*/ 1093126 w 1876620"/>
                      <a:gd name="connsiteY118" fmla="*/ 214 h 2150697"/>
                      <a:gd name="connsiteX119" fmla="*/ 1075679 w 1876620"/>
                      <a:gd name="connsiteY119" fmla="*/ 214 h 2150697"/>
                      <a:gd name="connsiteX120" fmla="*/ 1064044 w 1876620"/>
                      <a:gd name="connsiteY120" fmla="*/ 23302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64044 w 1876620"/>
                      <a:gd name="connsiteY116" fmla="*/ 23302 h 2150697"/>
                      <a:gd name="connsiteX117" fmla="*/ 1093234 w 1876620"/>
                      <a:gd name="connsiteY117" fmla="*/ 0 h 2150697"/>
                      <a:gd name="connsiteX118" fmla="*/ 1075679 w 1876620"/>
                      <a:gd name="connsiteY118" fmla="*/ 214 h 2150697"/>
                      <a:gd name="connsiteX119" fmla="*/ 1064044 w 1876620"/>
                      <a:gd name="connsiteY119" fmla="*/ 23302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64044 w 1876620"/>
                      <a:gd name="connsiteY116" fmla="*/ 23302 h 2150697"/>
                      <a:gd name="connsiteX117" fmla="*/ 1093234 w 1876620"/>
                      <a:gd name="connsiteY117" fmla="*/ 0 h 2150697"/>
                      <a:gd name="connsiteX118" fmla="*/ 1064044 w 1876620"/>
                      <a:gd name="connsiteY118" fmla="*/ 23302 h 2150697"/>
                      <a:gd name="connsiteX0" fmla="*/ 187078 w 1876620"/>
                      <a:gd name="connsiteY0" fmla="*/ 1396854 h 2127366"/>
                      <a:gd name="connsiteX1" fmla="*/ 187099 w 1876620"/>
                      <a:gd name="connsiteY1" fmla="*/ 1396878 h 2127366"/>
                      <a:gd name="connsiteX2" fmla="*/ 187099 w 1876620"/>
                      <a:gd name="connsiteY2" fmla="*/ 1531224 h 2127366"/>
                      <a:gd name="connsiteX3" fmla="*/ 257285 w 1876620"/>
                      <a:gd name="connsiteY3" fmla="*/ 1560311 h 2127366"/>
                      <a:gd name="connsiteX4" fmla="*/ 266370 w 1876620"/>
                      <a:gd name="connsiteY4" fmla="*/ 1583309 h 2127366"/>
                      <a:gd name="connsiteX5" fmla="*/ 257232 w 1876620"/>
                      <a:gd name="connsiteY5" fmla="*/ 1560470 h 2127366"/>
                      <a:gd name="connsiteX6" fmla="*/ 187078 w 1876620"/>
                      <a:gd name="connsiteY6" fmla="*/ 1531249 h 2127366"/>
                      <a:gd name="connsiteX7" fmla="*/ 187078 w 1876620"/>
                      <a:gd name="connsiteY7" fmla="*/ 1396854 h 2127366"/>
                      <a:gd name="connsiteX8" fmla="*/ 116822 w 1876620"/>
                      <a:gd name="connsiteY8" fmla="*/ 1262539 h 2127366"/>
                      <a:gd name="connsiteX9" fmla="*/ 116914 w 1876620"/>
                      <a:gd name="connsiteY9" fmla="*/ 1262714 h 2127366"/>
                      <a:gd name="connsiteX10" fmla="*/ 93566 w 1876620"/>
                      <a:gd name="connsiteY10" fmla="*/ 1291664 h 2127366"/>
                      <a:gd name="connsiteX11" fmla="*/ 93539 w 1876620"/>
                      <a:gd name="connsiteY11" fmla="*/ 1291633 h 2127366"/>
                      <a:gd name="connsiteX12" fmla="*/ 116822 w 1876620"/>
                      <a:gd name="connsiteY12" fmla="*/ 1262539 h 2127366"/>
                      <a:gd name="connsiteX13" fmla="*/ 1223334 w 1876620"/>
                      <a:gd name="connsiteY13" fmla="*/ 1189977 h 2127366"/>
                      <a:gd name="connsiteX14" fmla="*/ 1263341 w 1876620"/>
                      <a:gd name="connsiteY14" fmla="*/ 1190360 h 2127366"/>
                      <a:gd name="connsiteX15" fmla="*/ 1259025 w 1876620"/>
                      <a:gd name="connsiteY15" fmla="*/ 1391061 h 2127366"/>
                      <a:gd name="connsiteX16" fmla="*/ 1321891 w 1876620"/>
                      <a:gd name="connsiteY16" fmla="*/ 1396878 h 2127366"/>
                      <a:gd name="connsiteX17" fmla="*/ 1336154 w 1876620"/>
                      <a:gd name="connsiteY17" fmla="*/ 1492138 h 2127366"/>
                      <a:gd name="connsiteX18" fmla="*/ 1390200 w 1876620"/>
                      <a:gd name="connsiteY18" fmla="*/ 1484321 h 2127366"/>
                      <a:gd name="connsiteX19" fmla="*/ 1402172 w 1876620"/>
                      <a:gd name="connsiteY19" fmla="*/ 1360972 h 2127366"/>
                      <a:gd name="connsiteX20" fmla="*/ 1385542 w 1876620"/>
                      <a:gd name="connsiteY20" fmla="*/ 1560470 h 2127366"/>
                      <a:gd name="connsiteX21" fmla="*/ 1350465 w 1876620"/>
                      <a:gd name="connsiteY21" fmla="*/ 1589692 h 2127366"/>
                      <a:gd name="connsiteX22" fmla="*/ 1286157 w 1876620"/>
                      <a:gd name="connsiteY22" fmla="*/ 1589692 h 2127366"/>
                      <a:gd name="connsiteX23" fmla="*/ 1268619 w 1876620"/>
                      <a:gd name="connsiteY23" fmla="*/ 1648135 h 2127366"/>
                      <a:gd name="connsiteX24" fmla="*/ 1356311 w 1876620"/>
                      <a:gd name="connsiteY24" fmla="*/ 1683200 h 2127366"/>
                      <a:gd name="connsiteX25" fmla="*/ 1391388 w 1876620"/>
                      <a:gd name="connsiteY25" fmla="*/ 1741643 h 2127366"/>
                      <a:gd name="connsiteX26" fmla="*/ 1461542 w 1876620"/>
                      <a:gd name="connsiteY26" fmla="*/ 1782553 h 2127366"/>
                      <a:gd name="connsiteX27" fmla="*/ 1508312 w 1876620"/>
                      <a:gd name="connsiteY27" fmla="*/ 1905283 h 2127366"/>
                      <a:gd name="connsiteX28" fmla="*/ 1590158 w 1876620"/>
                      <a:gd name="connsiteY28" fmla="*/ 1934505 h 2127366"/>
                      <a:gd name="connsiteX29" fmla="*/ 1590158 w 1876620"/>
                      <a:gd name="connsiteY29" fmla="*/ 2022169 h 2127366"/>
                      <a:gd name="connsiteX30" fmla="*/ 1426465 w 1876620"/>
                      <a:gd name="connsiteY30" fmla="*/ 2022169 h 2127366"/>
                      <a:gd name="connsiteX31" fmla="*/ 1368004 w 1876620"/>
                      <a:gd name="connsiteY31" fmla="*/ 2080612 h 2127366"/>
                      <a:gd name="connsiteX32" fmla="*/ 1309542 w 1876620"/>
                      <a:gd name="connsiteY32" fmla="*/ 2109833 h 2127366"/>
                      <a:gd name="connsiteX33" fmla="*/ 1023080 w 1876620"/>
                      <a:gd name="connsiteY33" fmla="*/ 2127366 h 2127366"/>
                      <a:gd name="connsiteX34" fmla="*/ 888618 w 1876620"/>
                      <a:gd name="connsiteY34" fmla="*/ 2016325 h 2127366"/>
                      <a:gd name="connsiteX35" fmla="*/ 853541 w 1876620"/>
                      <a:gd name="connsiteY35" fmla="*/ 2039702 h 2127366"/>
                      <a:gd name="connsiteX36" fmla="*/ 783387 w 1876620"/>
                      <a:gd name="connsiteY36" fmla="*/ 2028013 h 2127366"/>
                      <a:gd name="connsiteX37" fmla="*/ 754156 w 1876620"/>
                      <a:gd name="connsiteY37" fmla="*/ 2051390 h 2127366"/>
                      <a:gd name="connsiteX38" fmla="*/ 701540 w 1876620"/>
                      <a:gd name="connsiteY38" fmla="*/ 2028013 h 2127366"/>
                      <a:gd name="connsiteX39" fmla="*/ 643079 w 1876620"/>
                      <a:gd name="connsiteY39" fmla="*/ 1957882 h 2127366"/>
                      <a:gd name="connsiteX40" fmla="*/ 619694 w 1876620"/>
                      <a:gd name="connsiteY40" fmla="*/ 1899439 h 2127366"/>
                      <a:gd name="connsiteX41" fmla="*/ 543694 w 1876620"/>
                      <a:gd name="connsiteY41" fmla="*/ 1846840 h 2127366"/>
                      <a:gd name="connsiteX42" fmla="*/ 502771 w 1876620"/>
                      <a:gd name="connsiteY42" fmla="*/ 1759176 h 2127366"/>
                      <a:gd name="connsiteX43" fmla="*/ 385847 w 1876620"/>
                      <a:gd name="connsiteY43" fmla="*/ 1683200 h 2127366"/>
                      <a:gd name="connsiteX44" fmla="*/ 374155 w 1876620"/>
                      <a:gd name="connsiteY44" fmla="*/ 1624757 h 2127366"/>
                      <a:gd name="connsiteX45" fmla="*/ 307053 w 1876620"/>
                      <a:gd name="connsiteY45" fmla="*/ 1602397 h 2127366"/>
                      <a:gd name="connsiteX46" fmla="*/ 328596 w 1876620"/>
                      <a:gd name="connsiteY46" fmla="*/ 1537951 h 2127366"/>
                      <a:gd name="connsiteX47" fmla="*/ 393152 w 1876620"/>
                      <a:gd name="connsiteY47" fmla="*/ 1423238 h 2127366"/>
                      <a:gd name="connsiteX48" fmla="*/ 490361 w 1876620"/>
                      <a:gd name="connsiteY48" fmla="*/ 1437418 h 2127366"/>
                      <a:gd name="connsiteX49" fmla="*/ 526955 w 1876620"/>
                      <a:gd name="connsiteY49" fmla="*/ 1494865 h 2127366"/>
                      <a:gd name="connsiteX50" fmla="*/ 695851 w 1876620"/>
                      <a:gd name="connsiteY50" fmla="*/ 1472868 h 2127366"/>
                      <a:gd name="connsiteX51" fmla="*/ 709738 w 1876620"/>
                      <a:gd name="connsiteY51" fmla="*/ 1512681 h 2127366"/>
                      <a:gd name="connsiteX52" fmla="*/ 780111 w 1876620"/>
                      <a:gd name="connsiteY52" fmla="*/ 1508864 h 2127366"/>
                      <a:gd name="connsiteX53" fmla="*/ 830405 w 1876620"/>
                      <a:gd name="connsiteY53" fmla="*/ 1463233 h 2127366"/>
                      <a:gd name="connsiteX54" fmla="*/ 883325 w 1876620"/>
                      <a:gd name="connsiteY54" fmla="*/ 1461233 h 2127366"/>
                      <a:gd name="connsiteX55" fmla="*/ 882012 w 1876620"/>
                      <a:gd name="connsiteY55" fmla="*/ 1427602 h 2127366"/>
                      <a:gd name="connsiteX56" fmla="*/ 933806 w 1876620"/>
                      <a:gd name="connsiteY56" fmla="*/ 1406877 h 2127366"/>
                      <a:gd name="connsiteX57" fmla="*/ 1044527 w 1876620"/>
                      <a:gd name="connsiteY57" fmla="*/ 1479595 h 2127366"/>
                      <a:gd name="connsiteX58" fmla="*/ 1166695 w 1876620"/>
                      <a:gd name="connsiteY58" fmla="*/ 1337977 h 2127366"/>
                      <a:gd name="connsiteX59" fmla="*/ 1172512 w 1876620"/>
                      <a:gd name="connsiteY59" fmla="*/ 1243444 h 2127366"/>
                      <a:gd name="connsiteX60" fmla="*/ 1211546 w 1876620"/>
                      <a:gd name="connsiteY60" fmla="*/ 1234718 h 2127366"/>
                      <a:gd name="connsiteX61" fmla="*/ 1219803 w 1876620"/>
                      <a:gd name="connsiteY61" fmla="*/ 1196359 h 2127366"/>
                      <a:gd name="connsiteX62" fmla="*/ 1223334 w 1876620"/>
                      <a:gd name="connsiteY62" fmla="*/ 1189977 h 2127366"/>
                      <a:gd name="connsiteX63" fmla="*/ 1535504 w 1876620"/>
                      <a:gd name="connsiteY63" fmla="*/ 1165388 h 2127366"/>
                      <a:gd name="connsiteX64" fmla="*/ 1496619 w 1876620"/>
                      <a:gd name="connsiteY64" fmla="*/ 1209813 h 2127366"/>
                      <a:gd name="connsiteX65" fmla="*/ 1494361 w 1876620"/>
                      <a:gd name="connsiteY65" fmla="*/ 1221101 h 2127366"/>
                      <a:gd name="connsiteX66" fmla="*/ 1496605 w 1876620"/>
                      <a:gd name="connsiteY66" fmla="*/ 1209812 h 2127366"/>
                      <a:gd name="connsiteX67" fmla="*/ 1535504 w 1876620"/>
                      <a:gd name="connsiteY67" fmla="*/ 1165388 h 2127366"/>
                      <a:gd name="connsiteX68" fmla="*/ 47245 w 1876620"/>
                      <a:gd name="connsiteY68" fmla="*/ 1095301 h 2127366"/>
                      <a:gd name="connsiteX69" fmla="*/ 58551 w 1876620"/>
                      <a:gd name="connsiteY69" fmla="*/ 1151456 h 2127366"/>
                      <a:gd name="connsiteX70" fmla="*/ 70524 w 1876620"/>
                      <a:gd name="connsiteY70" fmla="*/ 1174281 h 2127366"/>
                      <a:gd name="connsiteX71" fmla="*/ 58462 w 1876620"/>
                      <a:gd name="connsiteY71" fmla="*/ 1151370 h 2127366"/>
                      <a:gd name="connsiteX72" fmla="*/ 47245 w 1876620"/>
                      <a:gd name="connsiteY72" fmla="*/ 1095301 h 2127366"/>
                      <a:gd name="connsiteX73" fmla="*/ 46728 w 1876620"/>
                      <a:gd name="connsiteY73" fmla="*/ 1092736 h 2127366"/>
                      <a:gd name="connsiteX74" fmla="*/ 46767 w 1876620"/>
                      <a:gd name="connsiteY74" fmla="*/ 1092928 h 2127366"/>
                      <a:gd name="connsiteX75" fmla="*/ 0 w 1876620"/>
                      <a:gd name="connsiteY75" fmla="*/ 1098772 h 2127366"/>
                      <a:gd name="connsiteX76" fmla="*/ 0 w 1876620"/>
                      <a:gd name="connsiteY76" fmla="*/ 1098554 h 2127366"/>
                      <a:gd name="connsiteX77" fmla="*/ 46728 w 1876620"/>
                      <a:gd name="connsiteY77" fmla="*/ 1092736 h 2127366"/>
                      <a:gd name="connsiteX78" fmla="*/ 29250 w 1876620"/>
                      <a:gd name="connsiteY78" fmla="*/ 958484 h 2127366"/>
                      <a:gd name="connsiteX79" fmla="*/ 16836 w 1876620"/>
                      <a:gd name="connsiteY79" fmla="*/ 1003117 h 2127366"/>
                      <a:gd name="connsiteX80" fmla="*/ 29231 w 1876620"/>
                      <a:gd name="connsiteY80" fmla="*/ 958509 h 2127366"/>
                      <a:gd name="connsiteX81" fmla="*/ 29250 w 1876620"/>
                      <a:gd name="connsiteY81" fmla="*/ 958484 h 2127366"/>
                      <a:gd name="connsiteX82" fmla="*/ 1650158 w 1876620"/>
                      <a:gd name="connsiteY82" fmla="*/ 869304 h 2127366"/>
                      <a:gd name="connsiteX83" fmla="*/ 1654466 w 1876620"/>
                      <a:gd name="connsiteY83" fmla="*/ 946820 h 2127366"/>
                      <a:gd name="connsiteX84" fmla="*/ 1619389 w 1876620"/>
                      <a:gd name="connsiteY84" fmla="*/ 1069550 h 2127366"/>
                      <a:gd name="connsiteX85" fmla="*/ 1619352 w 1876620"/>
                      <a:gd name="connsiteY85" fmla="*/ 1069592 h 2127366"/>
                      <a:gd name="connsiteX86" fmla="*/ 1654428 w 1876620"/>
                      <a:gd name="connsiteY86" fmla="*/ 946574 h 2127366"/>
                      <a:gd name="connsiteX87" fmla="*/ 1650158 w 1876620"/>
                      <a:gd name="connsiteY87" fmla="*/ 869304 h 2127366"/>
                      <a:gd name="connsiteX88" fmla="*/ 193630 w 1876620"/>
                      <a:gd name="connsiteY88" fmla="*/ 743839 h 2127366"/>
                      <a:gd name="connsiteX89" fmla="*/ 122731 w 1876620"/>
                      <a:gd name="connsiteY89" fmla="*/ 754236 h 2127366"/>
                      <a:gd name="connsiteX90" fmla="*/ 106904 w 1876620"/>
                      <a:gd name="connsiteY90" fmla="*/ 806828 h 2127366"/>
                      <a:gd name="connsiteX91" fmla="*/ 122770 w 1876620"/>
                      <a:gd name="connsiteY91" fmla="*/ 753959 h 2127366"/>
                      <a:gd name="connsiteX92" fmla="*/ 193630 w 1876620"/>
                      <a:gd name="connsiteY92" fmla="*/ 743839 h 2127366"/>
                      <a:gd name="connsiteX93" fmla="*/ 1680264 w 1876620"/>
                      <a:gd name="connsiteY93" fmla="*/ 715086 h 2127366"/>
                      <a:gd name="connsiteX94" fmla="*/ 1648627 w 1876620"/>
                      <a:gd name="connsiteY94" fmla="*/ 841595 h 2127366"/>
                      <a:gd name="connsiteX95" fmla="*/ 1648611 w 1876620"/>
                      <a:gd name="connsiteY95" fmla="*/ 841315 h 2127366"/>
                      <a:gd name="connsiteX96" fmla="*/ 1680264 w 1876620"/>
                      <a:gd name="connsiteY96" fmla="*/ 715086 h 2127366"/>
                      <a:gd name="connsiteX97" fmla="*/ 1876578 w 1876620"/>
                      <a:gd name="connsiteY97" fmla="*/ 467555 h 2127366"/>
                      <a:gd name="connsiteX98" fmla="*/ 1876620 w 1876620"/>
                      <a:gd name="connsiteY98" fmla="*/ 467589 h 2127366"/>
                      <a:gd name="connsiteX99" fmla="*/ 1871955 w 1876620"/>
                      <a:gd name="connsiteY99" fmla="*/ 488576 h 2127366"/>
                      <a:gd name="connsiteX100" fmla="*/ 1876578 w 1876620"/>
                      <a:gd name="connsiteY100" fmla="*/ 467555 h 2127366"/>
                      <a:gd name="connsiteX101" fmla="*/ 356558 w 1876620"/>
                      <a:gd name="connsiteY101" fmla="*/ 227976 h 2127366"/>
                      <a:gd name="connsiteX102" fmla="*/ 356558 w 1876620"/>
                      <a:gd name="connsiteY102" fmla="*/ 228123 h 2127366"/>
                      <a:gd name="connsiteX103" fmla="*/ 245539 w 1876620"/>
                      <a:gd name="connsiteY103" fmla="*/ 234118 h 2127366"/>
                      <a:gd name="connsiteX104" fmla="*/ 245539 w 1876620"/>
                      <a:gd name="connsiteY104" fmla="*/ 233817 h 2127366"/>
                      <a:gd name="connsiteX105" fmla="*/ 356558 w 1876620"/>
                      <a:gd name="connsiteY105" fmla="*/ 227976 h 2127366"/>
                      <a:gd name="connsiteX106" fmla="*/ 1736258 w 1876620"/>
                      <a:gd name="connsiteY106" fmla="*/ 105180 h 2127366"/>
                      <a:gd name="connsiteX107" fmla="*/ 1736312 w 1876620"/>
                      <a:gd name="connsiteY107" fmla="*/ 105243 h 2127366"/>
                      <a:gd name="connsiteX108" fmla="*/ 1745273 w 1876620"/>
                      <a:gd name="connsiteY108" fmla="*/ 239613 h 2127366"/>
                      <a:gd name="connsiteX109" fmla="*/ 1736258 w 1876620"/>
                      <a:gd name="connsiteY109" fmla="*/ 105180 h 2127366"/>
                      <a:gd name="connsiteX110" fmla="*/ 1695341 w 1876620"/>
                      <a:gd name="connsiteY110" fmla="*/ 0 h 2127366"/>
                      <a:gd name="connsiteX111" fmla="*/ 1695389 w 1876620"/>
                      <a:gd name="connsiteY111" fmla="*/ 46 h 2127366"/>
                      <a:gd name="connsiteX112" fmla="*/ 1701235 w 1876620"/>
                      <a:gd name="connsiteY112" fmla="*/ 64333 h 2127366"/>
                      <a:gd name="connsiteX113" fmla="*/ 1725275 w 1876620"/>
                      <a:gd name="connsiteY113" fmla="*/ 92371 h 2127366"/>
                      <a:gd name="connsiteX114" fmla="*/ 1701156 w 1876620"/>
                      <a:gd name="connsiteY114" fmla="*/ 64508 h 2127366"/>
                      <a:gd name="connsiteX115" fmla="*/ 1695341 w 1876620"/>
                      <a:gd name="connsiteY115" fmla="*/ 0 h 2127366"/>
                      <a:gd name="connsiteX0" fmla="*/ 187078 w 1876620"/>
                      <a:gd name="connsiteY0" fmla="*/ 1396808 h 2127320"/>
                      <a:gd name="connsiteX1" fmla="*/ 187099 w 1876620"/>
                      <a:gd name="connsiteY1" fmla="*/ 1396832 h 2127320"/>
                      <a:gd name="connsiteX2" fmla="*/ 187099 w 1876620"/>
                      <a:gd name="connsiteY2" fmla="*/ 1531178 h 2127320"/>
                      <a:gd name="connsiteX3" fmla="*/ 257285 w 1876620"/>
                      <a:gd name="connsiteY3" fmla="*/ 1560265 h 2127320"/>
                      <a:gd name="connsiteX4" fmla="*/ 266370 w 1876620"/>
                      <a:gd name="connsiteY4" fmla="*/ 1583263 h 2127320"/>
                      <a:gd name="connsiteX5" fmla="*/ 257232 w 1876620"/>
                      <a:gd name="connsiteY5" fmla="*/ 1560424 h 2127320"/>
                      <a:gd name="connsiteX6" fmla="*/ 187078 w 1876620"/>
                      <a:gd name="connsiteY6" fmla="*/ 1531203 h 2127320"/>
                      <a:gd name="connsiteX7" fmla="*/ 187078 w 1876620"/>
                      <a:gd name="connsiteY7" fmla="*/ 1396808 h 2127320"/>
                      <a:gd name="connsiteX8" fmla="*/ 116822 w 1876620"/>
                      <a:gd name="connsiteY8" fmla="*/ 1262493 h 2127320"/>
                      <a:gd name="connsiteX9" fmla="*/ 116914 w 1876620"/>
                      <a:gd name="connsiteY9" fmla="*/ 1262668 h 2127320"/>
                      <a:gd name="connsiteX10" fmla="*/ 93566 w 1876620"/>
                      <a:gd name="connsiteY10" fmla="*/ 1291618 h 2127320"/>
                      <a:gd name="connsiteX11" fmla="*/ 93539 w 1876620"/>
                      <a:gd name="connsiteY11" fmla="*/ 1291587 h 2127320"/>
                      <a:gd name="connsiteX12" fmla="*/ 116822 w 1876620"/>
                      <a:gd name="connsiteY12" fmla="*/ 1262493 h 2127320"/>
                      <a:gd name="connsiteX13" fmla="*/ 1223334 w 1876620"/>
                      <a:gd name="connsiteY13" fmla="*/ 1189931 h 2127320"/>
                      <a:gd name="connsiteX14" fmla="*/ 1263341 w 1876620"/>
                      <a:gd name="connsiteY14" fmla="*/ 1190314 h 2127320"/>
                      <a:gd name="connsiteX15" fmla="*/ 1259025 w 1876620"/>
                      <a:gd name="connsiteY15" fmla="*/ 1391015 h 2127320"/>
                      <a:gd name="connsiteX16" fmla="*/ 1321891 w 1876620"/>
                      <a:gd name="connsiteY16" fmla="*/ 1396832 h 2127320"/>
                      <a:gd name="connsiteX17" fmla="*/ 1336154 w 1876620"/>
                      <a:gd name="connsiteY17" fmla="*/ 1492092 h 2127320"/>
                      <a:gd name="connsiteX18" fmla="*/ 1390200 w 1876620"/>
                      <a:gd name="connsiteY18" fmla="*/ 1484275 h 2127320"/>
                      <a:gd name="connsiteX19" fmla="*/ 1402172 w 1876620"/>
                      <a:gd name="connsiteY19" fmla="*/ 1360926 h 2127320"/>
                      <a:gd name="connsiteX20" fmla="*/ 1385542 w 1876620"/>
                      <a:gd name="connsiteY20" fmla="*/ 1560424 h 2127320"/>
                      <a:gd name="connsiteX21" fmla="*/ 1350465 w 1876620"/>
                      <a:gd name="connsiteY21" fmla="*/ 1589646 h 2127320"/>
                      <a:gd name="connsiteX22" fmla="*/ 1286157 w 1876620"/>
                      <a:gd name="connsiteY22" fmla="*/ 1589646 h 2127320"/>
                      <a:gd name="connsiteX23" fmla="*/ 1268619 w 1876620"/>
                      <a:gd name="connsiteY23" fmla="*/ 1648089 h 2127320"/>
                      <a:gd name="connsiteX24" fmla="*/ 1356311 w 1876620"/>
                      <a:gd name="connsiteY24" fmla="*/ 1683154 h 2127320"/>
                      <a:gd name="connsiteX25" fmla="*/ 1391388 w 1876620"/>
                      <a:gd name="connsiteY25" fmla="*/ 1741597 h 2127320"/>
                      <a:gd name="connsiteX26" fmla="*/ 1461542 w 1876620"/>
                      <a:gd name="connsiteY26" fmla="*/ 1782507 h 2127320"/>
                      <a:gd name="connsiteX27" fmla="*/ 1508312 w 1876620"/>
                      <a:gd name="connsiteY27" fmla="*/ 1905237 h 2127320"/>
                      <a:gd name="connsiteX28" fmla="*/ 1590158 w 1876620"/>
                      <a:gd name="connsiteY28" fmla="*/ 1934459 h 2127320"/>
                      <a:gd name="connsiteX29" fmla="*/ 1590158 w 1876620"/>
                      <a:gd name="connsiteY29" fmla="*/ 2022123 h 2127320"/>
                      <a:gd name="connsiteX30" fmla="*/ 1426465 w 1876620"/>
                      <a:gd name="connsiteY30" fmla="*/ 2022123 h 2127320"/>
                      <a:gd name="connsiteX31" fmla="*/ 1368004 w 1876620"/>
                      <a:gd name="connsiteY31" fmla="*/ 2080566 h 2127320"/>
                      <a:gd name="connsiteX32" fmla="*/ 1309542 w 1876620"/>
                      <a:gd name="connsiteY32" fmla="*/ 2109787 h 2127320"/>
                      <a:gd name="connsiteX33" fmla="*/ 1023080 w 1876620"/>
                      <a:gd name="connsiteY33" fmla="*/ 2127320 h 2127320"/>
                      <a:gd name="connsiteX34" fmla="*/ 888618 w 1876620"/>
                      <a:gd name="connsiteY34" fmla="*/ 2016279 h 2127320"/>
                      <a:gd name="connsiteX35" fmla="*/ 853541 w 1876620"/>
                      <a:gd name="connsiteY35" fmla="*/ 2039656 h 2127320"/>
                      <a:gd name="connsiteX36" fmla="*/ 783387 w 1876620"/>
                      <a:gd name="connsiteY36" fmla="*/ 2027967 h 2127320"/>
                      <a:gd name="connsiteX37" fmla="*/ 754156 w 1876620"/>
                      <a:gd name="connsiteY37" fmla="*/ 2051344 h 2127320"/>
                      <a:gd name="connsiteX38" fmla="*/ 701540 w 1876620"/>
                      <a:gd name="connsiteY38" fmla="*/ 2027967 h 2127320"/>
                      <a:gd name="connsiteX39" fmla="*/ 643079 w 1876620"/>
                      <a:gd name="connsiteY39" fmla="*/ 1957836 h 2127320"/>
                      <a:gd name="connsiteX40" fmla="*/ 619694 w 1876620"/>
                      <a:gd name="connsiteY40" fmla="*/ 1899393 h 2127320"/>
                      <a:gd name="connsiteX41" fmla="*/ 543694 w 1876620"/>
                      <a:gd name="connsiteY41" fmla="*/ 1846794 h 2127320"/>
                      <a:gd name="connsiteX42" fmla="*/ 502771 w 1876620"/>
                      <a:gd name="connsiteY42" fmla="*/ 1759130 h 2127320"/>
                      <a:gd name="connsiteX43" fmla="*/ 385847 w 1876620"/>
                      <a:gd name="connsiteY43" fmla="*/ 1683154 h 2127320"/>
                      <a:gd name="connsiteX44" fmla="*/ 374155 w 1876620"/>
                      <a:gd name="connsiteY44" fmla="*/ 1624711 h 2127320"/>
                      <a:gd name="connsiteX45" fmla="*/ 307053 w 1876620"/>
                      <a:gd name="connsiteY45" fmla="*/ 1602351 h 2127320"/>
                      <a:gd name="connsiteX46" fmla="*/ 328596 w 1876620"/>
                      <a:gd name="connsiteY46" fmla="*/ 1537905 h 2127320"/>
                      <a:gd name="connsiteX47" fmla="*/ 393152 w 1876620"/>
                      <a:gd name="connsiteY47" fmla="*/ 1423192 h 2127320"/>
                      <a:gd name="connsiteX48" fmla="*/ 490361 w 1876620"/>
                      <a:gd name="connsiteY48" fmla="*/ 1437372 h 2127320"/>
                      <a:gd name="connsiteX49" fmla="*/ 526955 w 1876620"/>
                      <a:gd name="connsiteY49" fmla="*/ 1494819 h 2127320"/>
                      <a:gd name="connsiteX50" fmla="*/ 695851 w 1876620"/>
                      <a:gd name="connsiteY50" fmla="*/ 1472822 h 2127320"/>
                      <a:gd name="connsiteX51" fmla="*/ 709738 w 1876620"/>
                      <a:gd name="connsiteY51" fmla="*/ 1512635 h 2127320"/>
                      <a:gd name="connsiteX52" fmla="*/ 780111 w 1876620"/>
                      <a:gd name="connsiteY52" fmla="*/ 1508818 h 2127320"/>
                      <a:gd name="connsiteX53" fmla="*/ 830405 w 1876620"/>
                      <a:gd name="connsiteY53" fmla="*/ 1463187 h 2127320"/>
                      <a:gd name="connsiteX54" fmla="*/ 883325 w 1876620"/>
                      <a:gd name="connsiteY54" fmla="*/ 1461187 h 2127320"/>
                      <a:gd name="connsiteX55" fmla="*/ 882012 w 1876620"/>
                      <a:gd name="connsiteY55" fmla="*/ 1427556 h 2127320"/>
                      <a:gd name="connsiteX56" fmla="*/ 933806 w 1876620"/>
                      <a:gd name="connsiteY56" fmla="*/ 1406831 h 2127320"/>
                      <a:gd name="connsiteX57" fmla="*/ 1044527 w 1876620"/>
                      <a:gd name="connsiteY57" fmla="*/ 1479549 h 2127320"/>
                      <a:gd name="connsiteX58" fmla="*/ 1166695 w 1876620"/>
                      <a:gd name="connsiteY58" fmla="*/ 1337931 h 2127320"/>
                      <a:gd name="connsiteX59" fmla="*/ 1172512 w 1876620"/>
                      <a:gd name="connsiteY59" fmla="*/ 1243398 h 2127320"/>
                      <a:gd name="connsiteX60" fmla="*/ 1211546 w 1876620"/>
                      <a:gd name="connsiteY60" fmla="*/ 1234672 h 2127320"/>
                      <a:gd name="connsiteX61" fmla="*/ 1219803 w 1876620"/>
                      <a:gd name="connsiteY61" fmla="*/ 1196313 h 2127320"/>
                      <a:gd name="connsiteX62" fmla="*/ 1223334 w 1876620"/>
                      <a:gd name="connsiteY62" fmla="*/ 1189931 h 2127320"/>
                      <a:gd name="connsiteX63" fmla="*/ 1535504 w 1876620"/>
                      <a:gd name="connsiteY63" fmla="*/ 1165342 h 2127320"/>
                      <a:gd name="connsiteX64" fmla="*/ 1496619 w 1876620"/>
                      <a:gd name="connsiteY64" fmla="*/ 1209767 h 2127320"/>
                      <a:gd name="connsiteX65" fmla="*/ 1494361 w 1876620"/>
                      <a:gd name="connsiteY65" fmla="*/ 1221055 h 2127320"/>
                      <a:gd name="connsiteX66" fmla="*/ 1496605 w 1876620"/>
                      <a:gd name="connsiteY66" fmla="*/ 1209766 h 2127320"/>
                      <a:gd name="connsiteX67" fmla="*/ 1535504 w 1876620"/>
                      <a:gd name="connsiteY67" fmla="*/ 1165342 h 2127320"/>
                      <a:gd name="connsiteX68" fmla="*/ 47245 w 1876620"/>
                      <a:gd name="connsiteY68" fmla="*/ 1095255 h 2127320"/>
                      <a:gd name="connsiteX69" fmla="*/ 58551 w 1876620"/>
                      <a:gd name="connsiteY69" fmla="*/ 1151410 h 2127320"/>
                      <a:gd name="connsiteX70" fmla="*/ 70524 w 1876620"/>
                      <a:gd name="connsiteY70" fmla="*/ 1174235 h 2127320"/>
                      <a:gd name="connsiteX71" fmla="*/ 58462 w 1876620"/>
                      <a:gd name="connsiteY71" fmla="*/ 1151324 h 2127320"/>
                      <a:gd name="connsiteX72" fmla="*/ 47245 w 1876620"/>
                      <a:gd name="connsiteY72" fmla="*/ 1095255 h 2127320"/>
                      <a:gd name="connsiteX73" fmla="*/ 46728 w 1876620"/>
                      <a:gd name="connsiteY73" fmla="*/ 1092690 h 2127320"/>
                      <a:gd name="connsiteX74" fmla="*/ 46767 w 1876620"/>
                      <a:gd name="connsiteY74" fmla="*/ 1092882 h 2127320"/>
                      <a:gd name="connsiteX75" fmla="*/ 0 w 1876620"/>
                      <a:gd name="connsiteY75" fmla="*/ 1098726 h 2127320"/>
                      <a:gd name="connsiteX76" fmla="*/ 0 w 1876620"/>
                      <a:gd name="connsiteY76" fmla="*/ 1098508 h 2127320"/>
                      <a:gd name="connsiteX77" fmla="*/ 46728 w 1876620"/>
                      <a:gd name="connsiteY77" fmla="*/ 1092690 h 2127320"/>
                      <a:gd name="connsiteX78" fmla="*/ 29250 w 1876620"/>
                      <a:gd name="connsiteY78" fmla="*/ 958438 h 2127320"/>
                      <a:gd name="connsiteX79" fmla="*/ 16836 w 1876620"/>
                      <a:gd name="connsiteY79" fmla="*/ 1003071 h 2127320"/>
                      <a:gd name="connsiteX80" fmla="*/ 29231 w 1876620"/>
                      <a:gd name="connsiteY80" fmla="*/ 958463 h 2127320"/>
                      <a:gd name="connsiteX81" fmla="*/ 29250 w 1876620"/>
                      <a:gd name="connsiteY81" fmla="*/ 958438 h 2127320"/>
                      <a:gd name="connsiteX82" fmla="*/ 1650158 w 1876620"/>
                      <a:gd name="connsiteY82" fmla="*/ 869258 h 2127320"/>
                      <a:gd name="connsiteX83" fmla="*/ 1654466 w 1876620"/>
                      <a:gd name="connsiteY83" fmla="*/ 946774 h 2127320"/>
                      <a:gd name="connsiteX84" fmla="*/ 1619389 w 1876620"/>
                      <a:gd name="connsiteY84" fmla="*/ 1069504 h 2127320"/>
                      <a:gd name="connsiteX85" fmla="*/ 1619352 w 1876620"/>
                      <a:gd name="connsiteY85" fmla="*/ 1069546 h 2127320"/>
                      <a:gd name="connsiteX86" fmla="*/ 1654428 w 1876620"/>
                      <a:gd name="connsiteY86" fmla="*/ 946528 h 2127320"/>
                      <a:gd name="connsiteX87" fmla="*/ 1650158 w 1876620"/>
                      <a:gd name="connsiteY87" fmla="*/ 869258 h 2127320"/>
                      <a:gd name="connsiteX88" fmla="*/ 193630 w 1876620"/>
                      <a:gd name="connsiteY88" fmla="*/ 743793 h 2127320"/>
                      <a:gd name="connsiteX89" fmla="*/ 122731 w 1876620"/>
                      <a:gd name="connsiteY89" fmla="*/ 754190 h 2127320"/>
                      <a:gd name="connsiteX90" fmla="*/ 106904 w 1876620"/>
                      <a:gd name="connsiteY90" fmla="*/ 806782 h 2127320"/>
                      <a:gd name="connsiteX91" fmla="*/ 122770 w 1876620"/>
                      <a:gd name="connsiteY91" fmla="*/ 753913 h 2127320"/>
                      <a:gd name="connsiteX92" fmla="*/ 193630 w 1876620"/>
                      <a:gd name="connsiteY92" fmla="*/ 743793 h 2127320"/>
                      <a:gd name="connsiteX93" fmla="*/ 1680264 w 1876620"/>
                      <a:gd name="connsiteY93" fmla="*/ 715040 h 2127320"/>
                      <a:gd name="connsiteX94" fmla="*/ 1648627 w 1876620"/>
                      <a:gd name="connsiteY94" fmla="*/ 841549 h 2127320"/>
                      <a:gd name="connsiteX95" fmla="*/ 1648611 w 1876620"/>
                      <a:gd name="connsiteY95" fmla="*/ 841269 h 2127320"/>
                      <a:gd name="connsiteX96" fmla="*/ 1680264 w 1876620"/>
                      <a:gd name="connsiteY96" fmla="*/ 715040 h 2127320"/>
                      <a:gd name="connsiteX97" fmla="*/ 1876578 w 1876620"/>
                      <a:gd name="connsiteY97" fmla="*/ 467509 h 2127320"/>
                      <a:gd name="connsiteX98" fmla="*/ 1876620 w 1876620"/>
                      <a:gd name="connsiteY98" fmla="*/ 467543 h 2127320"/>
                      <a:gd name="connsiteX99" fmla="*/ 1871955 w 1876620"/>
                      <a:gd name="connsiteY99" fmla="*/ 488530 h 2127320"/>
                      <a:gd name="connsiteX100" fmla="*/ 1876578 w 1876620"/>
                      <a:gd name="connsiteY100" fmla="*/ 467509 h 2127320"/>
                      <a:gd name="connsiteX101" fmla="*/ 356558 w 1876620"/>
                      <a:gd name="connsiteY101" fmla="*/ 227930 h 2127320"/>
                      <a:gd name="connsiteX102" fmla="*/ 356558 w 1876620"/>
                      <a:gd name="connsiteY102" fmla="*/ 228077 h 2127320"/>
                      <a:gd name="connsiteX103" fmla="*/ 245539 w 1876620"/>
                      <a:gd name="connsiteY103" fmla="*/ 234072 h 2127320"/>
                      <a:gd name="connsiteX104" fmla="*/ 245539 w 1876620"/>
                      <a:gd name="connsiteY104" fmla="*/ 233771 h 2127320"/>
                      <a:gd name="connsiteX105" fmla="*/ 356558 w 1876620"/>
                      <a:gd name="connsiteY105" fmla="*/ 227930 h 2127320"/>
                      <a:gd name="connsiteX106" fmla="*/ 1736258 w 1876620"/>
                      <a:gd name="connsiteY106" fmla="*/ 105134 h 2127320"/>
                      <a:gd name="connsiteX107" fmla="*/ 1736312 w 1876620"/>
                      <a:gd name="connsiteY107" fmla="*/ 105197 h 2127320"/>
                      <a:gd name="connsiteX108" fmla="*/ 1745273 w 1876620"/>
                      <a:gd name="connsiteY108" fmla="*/ 239567 h 2127320"/>
                      <a:gd name="connsiteX109" fmla="*/ 1736258 w 1876620"/>
                      <a:gd name="connsiteY109" fmla="*/ 105134 h 2127320"/>
                      <a:gd name="connsiteX110" fmla="*/ 1701156 w 1876620"/>
                      <a:gd name="connsiteY110" fmla="*/ 64462 h 2127320"/>
                      <a:gd name="connsiteX111" fmla="*/ 1695389 w 1876620"/>
                      <a:gd name="connsiteY111" fmla="*/ 0 h 2127320"/>
                      <a:gd name="connsiteX112" fmla="*/ 1701235 w 1876620"/>
                      <a:gd name="connsiteY112" fmla="*/ 64287 h 2127320"/>
                      <a:gd name="connsiteX113" fmla="*/ 1725275 w 1876620"/>
                      <a:gd name="connsiteY113" fmla="*/ 92325 h 2127320"/>
                      <a:gd name="connsiteX114" fmla="*/ 1701156 w 1876620"/>
                      <a:gd name="connsiteY114" fmla="*/ 64462 h 2127320"/>
                      <a:gd name="connsiteX0" fmla="*/ 187078 w 1876620"/>
                      <a:gd name="connsiteY0" fmla="*/ 1396808 h 2127320"/>
                      <a:gd name="connsiteX1" fmla="*/ 187099 w 1876620"/>
                      <a:gd name="connsiteY1" fmla="*/ 1396832 h 2127320"/>
                      <a:gd name="connsiteX2" fmla="*/ 187099 w 1876620"/>
                      <a:gd name="connsiteY2" fmla="*/ 1531178 h 2127320"/>
                      <a:gd name="connsiteX3" fmla="*/ 257285 w 1876620"/>
                      <a:gd name="connsiteY3" fmla="*/ 1560265 h 2127320"/>
                      <a:gd name="connsiteX4" fmla="*/ 266370 w 1876620"/>
                      <a:gd name="connsiteY4" fmla="*/ 1583263 h 2127320"/>
                      <a:gd name="connsiteX5" fmla="*/ 257232 w 1876620"/>
                      <a:gd name="connsiteY5" fmla="*/ 1560424 h 2127320"/>
                      <a:gd name="connsiteX6" fmla="*/ 187078 w 1876620"/>
                      <a:gd name="connsiteY6" fmla="*/ 1531203 h 2127320"/>
                      <a:gd name="connsiteX7" fmla="*/ 187078 w 1876620"/>
                      <a:gd name="connsiteY7" fmla="*/ 1396808 h 2127320"/>
                      <a:gd name="connsiteX8" fmla="*/ 116822 w 1876620"/>
                      <a:gd name="connsiteY8" fmla="*/ 1262493 h 2127320"/>
                      <a:gd name="connsiteX9" fmla="*/ 116914 w 1876620"/>
                      <a:gd name="connsiteY9" fmla="*/ 1262668 h 2127320"/>
                      <a:gd name="connsiteX10" fmla="*/ 93566 w 1876620"/>
                      <a:gd name="connsiteY10" fmla="*/ 1291618 h 2127320"/>
                      <a:gd name="connsiteX11" fmla="*/ 93539 w 1876620"/>
                      <a:gd name="connsiteY11" fmla="*/ 1291587 h 2127320"/>
                      <a:gd name="connsiteX12" fmla="*/ 116822 w 1876620"/>
                      <a:gd name="connsiteY12" fmla="*/ 1262493 h 2127320"/>
                      <a:gd name="connsiteX13" fmla="*/ 1223334 w 1876620"/>
                      <a:gd name="connsiteY13" fmla="*/ 1189931 h 2127320"/>
                      <a:gd name="connsiteX14" fmla="*/ 1263341 w 1876620"/>
                      <a:gd name="connsiteY14" fmla="*/ 1190314 h 2127320"/>
                      <a:gd name="connsiteX15" fmla="*/ 1259025 w 1876620"/>
                      <a:gd name="connsiteY15" fmla="*/ 1391015 h 2127320"/>
                      <a:gd name="connsiteX16" fmla="*/ 1321891 w 1876620"/>
                      <a:gd name="connsiteY16" fmla="*/ 1396832 h 2127320"/>
                      <a:gd name="connsiteX17" fmla="*/ 1336154 w 1876620"/>
                      <a:gd name="connsiteY17" fmla="*/ 1492092 h 2127320"/>
                      <a:gd name="connsiteX18" fmla="*/ 1390200 w 1876620"/>
                      <a:gd name="connsiteY18" fmla="*/ 1484275 h 2127320"/>
                      <a:gd name="connsiteX19" fmla="*/ 1402172 w 1876620"/>
                      <a:gd name="connsiteY19" fmla="*/ 1360926 h 2127320"/>
                      <a:gd name="connsiteX20" fmla="*/ 1385542 w 1876620"/>
                      <a:gd name="connsiteY20" fmla="*/ 1560424 h 2127320"/>
                      <a:gd name="connsiteX21" fmla="*/ 1350465 w 1876620"/>
                      <a:gd name="connsiteY21" fmla="*/ 1589646 h 2127320"/>
                      <a:gd name="connsiteX22" fmla="*/ 1286157 w 1876620"/>
                      <a:gd name="connsiteY22" fmla="*/ 1589646 h 2127320"/>
                      <a:gd name="connsiteX23" fmla="*/ 1268619 w 1876620"/>
                      <a:gd name="connsiteY23" fmla="*/ 1648089 h 2127320"/>
                      <a:gd name="connsiteX24" fmla="*/ 1356311 w 1876620"/>
                      <a:gd name="connsiteY24" fmla="*/ 1683154 h 2127320"/>
                      <a:gd name="connsiteX25" fmla="*/ 1391388 w 1876620"/>
                      <a:gd name="connsiteY25" fmla="*/ 1741597 h 2127320"/>
                      <a:gd name="connsiteX26" fmla="*/ 1461542 w 1876620"/>
                      <a:gd name="connsiteY26" fmla="*/ 1782507 h 2127320"/>
                      <a:gd name="connsiteX27" fmla="*/ 1508312 w 1876620"/>
                      <a:gd name="connsiteY27" fmla="*/ 1905237 h 2127320"/>
                      <a:gd name="connsiteX28" fmla="*/ 1590158 w 1876620"/>
                      <a:gd name="connsiteY28" fmla="*/ 1934459 h 2127320"/>
                      <a:gd name="connsiteX29" fmla="*/ 1590158 w 1876620"/>
                      <a:gd name="connsiteY29" fmla="*/ 2022123 h 2127320"/>
                      <a:gd name="connsiteX30" fmla="*/ 1426465 w 1876620"/>
                      <a:gd name="connsiteY30" fmla="*/ 2022123 h 2127320"/>
                      <a:gd name="connsiteX31" fmla="*/ 1368004 w 1876620"/>
                      <a:gd name="connsiteY31" fmla="*/ 2080566 h 2127320"/>
                      <a:gd name="connsiteX32" fmla="*/ 1309542 w 1876620"/>
                      <a:gd name="connsiteY32" fmla="*/ 2109787 h 2127320"/>
                      <a:gd name="connsiteX33" fmla="*/ 1023080 w 1876620"/>
                      <a:gd name="connsiteY33" fmla="*/ 2127320 h 2127320"/>
                      <a:gd name="connsiteX34" fmla="*/ 888618 w 1876620"/>
                      <a:gd name="connsiteY34" fmla="*/ 2016279 h 2127320"/>
                      <a:gd name="connsiteX35" fmla="*/ 853541 w 1876620"/>
                      <a:gd name="connsiteY35" fmla="*/ 2039656 h 2127320"/>
                      <a:gd name="connsiteX36" fmla="*/ 783387 w 1876620"/>
                      <a:gd name="connsiteY36" fmla="*/ 2027967 h 2127320"/>
                      <a:gd name="connsiteX37" fmla="*/ 754156 w 1876620"/>
                      <a:gd name="connsiteY37" fmla="*/ 2051344 h 2127320"/>
                      <a:gd name="connsiteX38" fmla="*/ 701540 w 1876620"/>
                      <a:gd name="connsiteY38" fmla="*/ 2027967 h 2127320"/>
                      <a:gd name="connsiteX39" fmla="*/ 643079 w 1876620"/>
                      <a:gd name="connsiteY39" fmla="*/ 1957836 h 2127320"/>
                      <a:gd name="connsiteX40" fmla="*/ 619694 w 1876620"/>
                      <a:gd name="connsiteY40" fmla="*/ 1899393 h 2127320"/>
                      <a:gd name="connsiteX41" fmla="*/ 543694 w 1876620"/>
                      <a:gd name="connsiteY41" fmla="*/ 1846794 h 2127320"/>
                      <a:gd name="connsiteX42" fmla="*/ 502771 w 1876620"/>
                      <a:gd name="connsiteY42" fmla="*/ 1759130 h 2127320"/>
                      <a:gd name="connsiteX43" fmla="*/ 385847 w 1876620"/>
                      <a:gd name="connsiteY43" fmla="*/ 1683154 h 2127320"/>
                      <a:gd name="connsiteX44" fmla="*/ 374155 w 1876620"/>
                      <a:gd name="connsiteY44" fmla="*/ 1624711 h 2127320"/>
                      <a:gd name="connsiteX45" fmla="*/ 307053 w 1876620"/>
                      <a:gd name="connsiteY45" fmla="*/ 1602351 h 2127320"/>
                      <a:gd name="connsiteX46" fmla="*/ 328596 w 1876620"/>
                      <a:gd name="connsiteY46" fmla="*/ 1537905 h 2127320"/>
                      <a:gd name="connsiteX47" fmla="*/ 393152 w 1876620"/>
                      <a:gd name="connsiteY47" fmla="*/ 1423192 h 2127320"/>
                      <a:gd name="connsiteX48" fmla="*/ 490361 w 1876620"/>
                      <a:gd name="connsiteY48" fmla="*/ 1437372 h 2127320"/>
                      <a:gd name="connsiteX49" fmla="*/ 526955 w 1876620"/>
                      <a:gd name="connsiteY49" fmla="*/ 1494819 h 2127320"/>
                      <a:gd name="connsiteX50" fmla="*/ 695851 w 1876620"/>
                      <a:gd name="connsiteY50" fmla="*/ 1472822 h 2127320"/>
                      <a:gd name="connsiteX51" fmla="*/ 709738 w 1876620"/>
                      <a:gd name="connsiteY51" fmla="*/ 1512635 h 2127320"/>
                      <a:gd name="connsiteX52" fmla="*/ 780111 w 1876620"/>
                      <a:gd name="connsiteY52" fmla="*/ 1508818 h 2127320"/>
                      <a:gd name="connsiteX53" fmla="*/ 830405 w 1876620"/>
                      <a:gd name="connsiteY53" fmla="*/ 1463187 h 2127320"/>
                      <a:gd name="connsiteX54" fmla="*/ 883325 w 1876620"/>
                      <a:gd name="connsiteY54" fmla="*/ 1461187 h 2127320"/>
                      <a:gd name="connsiteX55" fmla="*/ 882012 w 1876620"/>
                      <a:gd name="connsiteY55" fmla="*/ 1427556 h 2127320"/>
                      <a:gd name="connsiteX56" fmla="*/ 933806 w 1876620"/>
                      <a:gd name="connsiteY56" fmla="*/ 1406831 h 2127320"/>
                      <a:gd name="connsiteX57" fmla="*/ 1044527 w 1876620"/>
                      <a:gd name="connsiteY57" fmla="*/ 1479549 h 2127320"/>
                      <a:gd name="connsiteX58" fmla="*/ 1166695 w 1876620"/>
                      <a:gd name="connsiteY58" fmla="*/ 1337931 h 2127320"/>
                      <a:gd name="connsiteX59" fmla="*/ 1172512 w 1876620"/>
                      <a:gd name="connsiteY59" fmla="*/ 1243398 h 2127320"/>
                      <a:gd name="connsiteX60" fmla="*/ 1211546 w 1876620"/>
                      <a:gd name="connsiteY60" fmla="*/ 1234672 h 2127320"/>
                      <a:gd name="connsiteX61" fmla="*/ 1219803 w 1876620"/>
                      <a:gd name="connsiteY61" fmla="*/ 1196313 h 2127320"/>
                      <a:gd name="connsiteX62" fmla="*/ 1223334 w 1876620"/>
                      <a:gd name="connsiteY62" fmla="*/ 1189931 h 2127320"/>
                      <a:gd name="connsiteX63" fmla="*/ 1535504 w 1876620"/>
                      <a:gd name="connsiteY63" fmla="*/ 1165342 h 2127320"/>
                      <a:gd name="connsiteX64" fmla="*/ 1496619 w 1876620"/>
                      <a:gd name="connsiteY64" fmla="*/ 1209767 h 2127320"/>
                      <a:gd name="connsiteX65" fmla="*/ 1494361 w 1876620"/>
                      <a:gd name="connsiteY65" fmla="*/ 1221055 h 2127320"/>
                      <a:gd name="connsiteX66" fmla="*/ 1496605 w 1876620"/>
                      <a:gd name="connsiteY66" fmla="*/ 1209766 h 2127320"/>
                      <a:gd name="connsiteX67" fmla="*/ 1535504 w 1876620"/>
                      <a:gd name="connsiteY67" fmla="*/ 1165342 h 2127320"/>
                      <a:gd name="connsiteX68" fmla="*/ 47245 w 1876620"/>
                      <a:gd name="connsiteY68" fmla="*/ 1095255 h 2127320"/>
                      <a:gd name="connsiteX69" fmla="*/ 58551 w 1876620"/>
                      <a:gd name="connsiteY69" fmla="*/ 1151410 h 2127320"/>
                      <a:gd name="connsiteX70" fmla="*/ 70524 w 1876620"/>
                      <a:gd name="connsiteY70" fmla="*/ 1174235 h 2127320"/>
                      <a:gd name="connsiteX71" fmla="*/ 58462 w 1876620"/>
                      <a:gd name="connsiteY71" fmla="*/ 1151324 h 2127320"/>
                      <a:gd name="connsiteX72" fmla="*/ 47245 w 1876620"/>
                      <a:gd name="connsiteY72" fmla="*/ 1095255 h 2127320"/>
                      <a:gd name="connsiteX73" fmla="*/ 46728 w 1876620"/>
                      <a:gd name="connsiteY73" fmla="*/ 1092690 h 2127320"/>
                      <a:gd name="connsiteX74" fmla="*/ 46767 w 1876620"/>
                      <a:gd name="connsiteY74" fmla="*/ 1092882 h 2127320"/>
                      <a:gd name="connsiteX75" fmla="*/ 0 w 1876620"/>
                      <a:gd name="connsiteY75" fmla="*/ 1098726 h 2127320"/>
                      <a:gd name="connsiteX76" fmla="*/ 0 w 1876620"/>
                      <a:gd name="connsiteY76" fmla="*/ 1098508 h 2127320"/>
                      <a:gd name="connsiteX77" fmla="*/ 46728 w 1876620"/>
                      <a:gd name="connsiteY77" fmla="*/ 1092690 h 2127320"/>
                      <a:gd name="connsiteX78" fmla="*/ 29250 w 1876620"/>
                      <a:gd name="connsiteY78" fmla="*/ 958438 h 2127320"/>
                      <a:gd name="connsiteX79" fmla="*/ 16836 w 1876620"/>
                      <a:gd name="connsiteY79" fmla="*/ 1003071 h 2127320"/>
                      <a:gd name="connsiteX80" fmla="*/ 29231 w 1876620"/>
                      <a:gd name="connsiteY80" fmla="*/ 958463 h 2127320"/>
                      <a:gd name="connsiteX81" fmla="*/ 29250 w 1876620"/>
                      <a:gd name="connsiteY81" fmla="*/ 958438 h 2127320"/>
                      <a:gd name="connsiteX82" fmla="*/ 1650158 w 1876620"/>
                      <a:gd name="connsiteY82" fmla="*/ 869258 h 2127320"/>
                      <a:gd name="connsiteX83" fmla="*/ 1654466 w 1876620"/>
                      <a:gd name="connsiteY83" fmla="*/ 946774 h 2127320"/>
                      <a:gd name="connsiteX84" fmla="*/ 1619389 w 1876620"/>
                      <a:gd name="connsiteY84" fmla="*/ 1069504 h 2127320"/>
                      <a:gd name="connsiteX85" fmla="*/ 1619352 w 1876620"/>
                      <a:gd name="connsiteY85" fmla="*/ 1069546 h 2127320"/>
                      <a:gd name="connsiteX86" fmla="*/ 1654428 w 1876620"/>
                      <a:gd name="connsiteY86" fmla="*/ 946528 h 2127320"/>
                      <a:gd name="connsiteX87" fmla="*/ 1650158 w 1876620"/>
                      <a:gd name="connsiteY87" fmla="*/ 869258 h 2127320"/>
                      <a:gd name="connsiteX88" fmla="*/ 193630 w 1876620"/>
                      <a:gd name="connsiteY88" fmla="*/ 743793 h 2127320"/>
                      <a:gd name="connsiteX89" fmla="*/ 122731 w 1876620"/>
                      <a:gd name="connsiteY89" fmla="*/ 754190 h 2127320"/>
                      <a:gd name="connsiteX90" fmla="*/ 106904 w 1876620"/>
                      <a:gd name="connsiteY90" fmla="*/ 806782 h 2127320"/>
                      <a:gd name="connsiteX91" fmla="*/ 122770 w 1876620"/>
                      <a:gd name="connsiteY91" fmla="*/ 753913 h 2127320"/>
                      <a:gd name="connsiteX92" fmla="*/ 193630 w 1876620"/>
                      <a:gd name="connsiteY92" fmla="*/ 743793 h 2127320"/>
                      <a:gd name="connsiteX93" fmla="*/ 1680264 w 1876620"/>
                      <a:gd name="connsiteY93" fmla="*/ 715040 h 2127320"/>
                      <a:gd name="connsiteX94" fmla="*/ 1648627 w 1876620"/>
                      <a:gd name="connsiteY94" fmla="*/ 841549 h 2127320"/>
                      <a:gd name="connsiteX95" fmla="*/ 1648611 w 1876620"/>
                      <a:gd name="connsiteY95" fmla="*/ 841269 h 2127320"/>
                      <a:gd name="connsiteX96" fmla="*/ 1680264 w 1876620"/>
                      <a:gd name="connsiteY96" fmla="*/ 715040 h 2127320"/>
                      <a:gd name="connsiteX97" fmla="*/ 1876578 w 1876620"/>
                      <a:gd name="connsiteY97" fmla="*/ 467509 h 2127320"/>
                      <a:gd name="connsiteX98" fmla="*/ 1876620 w 1876620"/>
                      <a:gd name="connsiteY98" fmla="*/ 467543 h 2127320"/>
                      <a:gd name="connsiteX99" fmla="*/ 1871955 w 1876620"/>
                      <a:gd name="connsiteY99" fmla="*/ 488530 h 2127320"/>
                      <a:gd name="connsiteX100" fmla="*/ 1876578 w 1876620"/>
                      <a:gd name="connsiteY100" fmla="*/ 467509 h 2127320"/>
                      <a:gd name="connsiteX101" fmla="*/ 356558 w 1876620"/>
                      <a:gd name="connsiteY101" fmla="*/ 227930 h 2127320"/>
                      <a:gd name="connsiteX102" fmla="*/ 356558 w 1876620"/>
                      <a:gd name="connsiteY102" fmla="*/ 228077 h 2127320"/>
                      <a:gd name="connsiteX103" fmla="*/ 245539 w 1876620"/>
                      <a:gd name="connsiteY103" fmla="*/ 234072 h 2127320"/>
                      <a:gd name="connsiteX104" fmla="*/ 245539 w 1876620"/>
                      <a:gd name="connsiteY104" fmla="*/ 233771 h 2127320"/>
                      <a:gd name="connsiteX105" fmla="*/ 356558 w 1876620"/>
                      <a:gd name="connsiteY105" fmla="*/ 227930 h 2127320"/>
                      <a:gd name="connsiteX106" fmla="*/ 1736258 w 1876620"/>
                      <a:gd name="connsiteY106" fmla="*/ 105134 h 2127320"/>
                      <a:gd name="connsiteX107" fmla="*/ 1736312 w 1876620"/>
                      <a:gd name="connsiteY107" fmla="*/ 105197 h 2127320"/>
                      <a:gd name="connsiteX108" fmla="*/ 1745273 w 1876620"/>
                      <a:gd name="connsiteY108" fmla="*/ 239567 h 2127320"/>
                      <a:gd name="connsiteX109" fmla="*/ 1736258 w 1876620"/>
                      <a:gd name="connsiteY109" fmla="*/ 105134 h 2127320"/>
                      <a:gd name="connsiteX110" fmla="*/ 1725275 w 1876620"/>
                      <a:gd name="connsiteY110" fmla="*/ 92325 h 2127320"/>
                      <a:gd name="connsiteX111" fmla="*/ 1695389 w 1876620"/>
                      <a:gd name="connsiteY111" fmla="*/ 0 h 2127320"/>
                      <a:gd name="connsiteX112" fmla="*/ 1701235 w 1876620"/>
                      <a:gd name="connsiteY112" fmla="*/ 64287 h 2127320"/>
                      <a:gd name="connsiteX113" fmla="*/ 1725275 w 1876620"/>
                      <a:gd name="connsiteY113" fmla="*/ 92325 h 2127320"/>
                      <a:gd name="connsiteX0" fmla="*/ 187078 w 1876620"/>
                      <a:gd name="connsiteY0" fmla="*/ 1332521 h 2063033"/>
                      <a:gd name="connsiteX1" fmla="*/ 187099 w 1876620"/>
                      <a:gd name="connsiteY1" fmla="*/ 1332545 h 2063033"/>
                      <a:gd name="connsiteX2" fmla="*/ 187099 w 1876620"/>
                      <a:gd name="connsiteY2" fmla="*/ 1466891 h 2063033"/>
                      <a:gd name="connsiteX3" fmla="*/ 257285 w 1876620"/>
                      <a:gd name="connsiteY3" fmla="*/ 1495978 h 2063033"/>
                      <a:gd name="connsiteX4" fmla="*/ 266370 w 1876620"/>
                      <a:gd name="connsiteY4" fmla="*/ 1518976 h 2063033"/>
                      <a:gd name="connsiteX5" fmla="*/ 257232 w 1876620"/>
                      <a:gd name="connsiteY5" fmla="*/ 1496137 h 2063033"/>
                      <a:gd name="connsiteX6" fmla="*/ 187078 w 1876620"/>
                      <a:gd name="connsiteY6" fmla="*/ 1466916 h 2063033"/>
                      <a:gd name="connsiteX7" fmla="*/ 187078 w 1876620"/>
                      <a:gd name="connsiteY7" fmla="*/ 1332521 h 2063033"/>
                      <a:gd name="connsiteX8" fmla="*/ 116822 w 1876620"/>
                      <a:gd name="connsiteY8" fmla="*/ 1198206 h 2063033"/>
                      <a:gd name="connsiteX9" fmla="*/ 116914 w 1876620"/>
                      <a:gd name="connsiteY9" fmla="*/ 1198381 h 2063033"/>
                      <a:gd name="connsiteX10" fmla="*/ 93566 w 1876620"/>
                      <a:gd name="connsiteY10" fmla="*/ 1227331 h 2063033"/>
                      <a:gd name="connsiteX11" fmla="*/ 93539 w 1876620"/>
                      <a:gd name="connsiteY11" fmla="*/ 1227300 h 2063033"/>
                      <a:gd name="connsiteX12" fmla="*/ 116822 w 1876620"/>
                      <a:gd name="connsiteY12" fmla="*/ 1198206 h 2063033"/>
                      <a:gd name="connsiteX13" fmla="*/ 1223334 w 1876620"/>
                      <a:gd name="connsiteY13" fmla="*/ 1125644 h 2063033"/>
                      <a:gd name="connsiteX14" fmla="*/ 1263341 w 1876620"/>
                      <a:gd name="connsiteY14" fmla="*/ 1126027 h 2063033"/>
                      <a:gd name="connsiteX15" fmla="*/ 1259025 w 1876620"/>
                      <a:gd name="connsiteY15" fmla="*/ 1326728 h 2063033"/>
                      <a:gd name="connsiteX16" fmla="*/ 1321891 w 1876620"/>
                      <a:gd name="connsiteY16" fmla="*/ 1332545 h 2063033"/>
                      <a:gd name="connsiteX17" fmla="*/ 1336154 w 1876620"/>
                      <a:gd name="connsiteY17" fmla="*/ 1427805 h 2063033"/>
                      <a:gd name="connsiteX18" fmla="*/ 1390200 w 1876620"/>
                      <a:gd name="connsiteY18" fmla="*/ 1419988 h 2063033"/>
                      <a:gd name="connsiteX19" fmla="*/ 1402172 w 1876620"/>
                      <a:gd name="connsiteY19" fmla="*/ 1296639 h 2063033"/>
                      <a:gd name="connsiteX20" fmla="*/ 1385542 w 1876620"/>
                      <a:gd name="connsiteY20" fmla="*/ 1496137 h 2063033"/>
                      <a:gd name="connsiteX21" fmla="*/ 1350465 w 1876620"/>
                      <a:gd name="connsiteY21" fmla="*/ 1525359 h 2063033"/>
                      <a:gd name="connsiteX22" fmla="*/ 1286157 w 1876620"/>
                      <a:gd name="connsiteY22" fmla="*/ 1525359 h 2063033"/>
                      <a:gd name="connsiteX23" fmla="*/ 1268619 w 1876620"/>
                      <a:gd name="connsiteY23" fmla="*/ 1583802 h 2063033"/>
                      <a:gd name="connsiteX24" fmla="*/ 1356311 w 1876620"/>
                      <a:gd name="connsiteY24" fmla="*/ 1618867 h 2063033"/>
                      <a:gd name="connsiteX25" fmla="*/ 1391388 w 1876620"/>
                      <a:gd name="connsiteY25" fmla="*/ 1677310 h 2063033"/>
                      <a:gd name="connsiteX26" fmla="*/ 1461542 w 1876620"/>
                      <a:gd name="connsiteY26" fmla="*/ 1718220 h 2063033"/>
                      <a:gd name="connsiteX27" fmla="*/ 1508312 w 1876620"/>
                      <a:gd name="connsiteY27" fmla="*/ 1840950 h 2063033"/>
                      <a:gd name="connsiteX28" fmla="*/ 1590158 w 1876620"/>
                      <a:gd name="connsiteY28" fmla="*/ 1870172 h 2063033"/>
                      <a:gd name="connsiteX29" fmla="*/ 1590158 w 1876620"/>
                      <a:gd name="connsiteY29" fmla="*/ 1957836 h 2063033"/>
                      <a:gd name="connsiteX30" fmla="*/ 1426465 w 1876620"/>
                      <a:gd name="connsiteY30" fmla="*/ 1957836 h 2063033"/>
                      <a:gd name="connsiteX31" fmla="*/ 1368004 w 1876620"/>
                      <a:gd name="connsiteY31" fmla="*/ 2016279 h 2063033"/>
                      <a:gd name="connsiteX32" fmla="*/ 1309542 w 1876620"/>
                      <a:gd name="connsiteY32" fmla="*/ 2045500 h 2063033"/>
                      <a:gd name="connsiteX33" fmla="*/ 1023080 w 1876620"/>
                      <a:gd name="connsiteY33" fmla="*/ 2063033 h 2063033"/>
                      <a:gd name="connsiteX34" fmla="*/ 888618 w 1876620"/>
                      <a:gd name="connsiteY34" fmla="*/ 1951992 h 2063033"/>
                      <a:gd name="connsiteX35" fmla="*/ 853541 w 1876620"/>
                      <a:gd name="connsiteY35" fmla="*/ 1975369 h 2063033"/>
                      <a:gd name="connsiteX36" fmla="*/ 783387 w 1876620"/>
                      <a:gd name="connsiteY36" fmla="*/ 1963680 h 2063033"/>
                      <a:gd name="connsiteX37" fmla="*/ 754156 w 1876620"/>
                      <a:gd name="connsiteY37" fmla="*/ 1987057 h 2063033"/>
                      <a:gd name="connsiteX38" fmla="*/ 701540 w 1876620"/>
                      <a:gd name="connsiteY38" fmla="*/ 1963680 h 2063033"/>
                      <a:gd name="connsiteX39" fmla="*/ 643079 w 1876620"/>
                      <a:gd name="connsiteY39" fmla="*/ 1893549 h 2063033"/>
                      <a:gd name="connsiteX40" fmla="*/ 619694 w 1876620"/>
                      <a:gd name="connsiteY40" fmla="*/ 1835106 h 2063033"/>
                      <a:gd name="connsiteX41" fmla="*/ 543694 w 1876620"/>
                      <a:gd name="connsiteY41" fmla="*/ 1782507 h 2063033"/>
                      <a:gd name="connsiteX42" fmla="*/ 502771 w 1876620"/>
                      <a:gd name="connsiteY42" fmla="*/ 1694843 h 2063033"/>
                      <a:gd name="connsiteX43" fmla="*/ 385847 w 1876620"/>
                      <a:gd name="connsiteY43" fmla="*/ 1618867 h 2063033"/>
                      <a:gd name="connsiteX44" fmla="*/ 374155 w 1876620"/>
                      <a:gd name="connsiteY44" fmla="*/ 1560424 h 2063033"/>
                      <a:gd name="connsiteX45" fmla="*/ 307053 w 1876620"/>
                      <a:gd name="connsiteY45" fmla="*/ 1538064 h 2063033"/>
                      <a:gd name="connsiteX46" fmla="*/ 328596 w 1876620"/>
                      <a:gd name="connsiteY46" fmla="*/ 1473618 h 2063033"/>
                      <a:gd name="connsiteX47" fmla="*/ 393152 w 1876620"/>
                      <a:gd name="connsiteY47" fmla="*/ 1358905 h 2063033"/>
                      <a:gd name="connsiteX48" fmla="*/ 490361 w 1876620"/>
                      <a:gd name="connsiteY48" fmla="*/ 1373085 h 2063033"/>
                      <a:gd name="connsiteX49" fmla="*/ 526955 w 1876620"/>
                      <a:gd name="connsiteY49" fmla="*/ 1430532 h 2063033"/>
                      <a:gd name="connsiteX50" fmla="*/ 695851 w 1876620"/>
                      <a:gd name="connsiteY50" fmla="*/ 1408535 h 2063033"/>
                      <a:gd name="connsiteX51" fmla="*/ 709738 w 1876620"/>
                      <a:gd name="connsiteY51" fmla="*/ 1448348 h 2063033"/>
                      <a:gd name="connsiteX52" fmla="*/ 780111 w 1876620"/>
                      <a:gd name="connsiteY52" fmla="*/ 1444531 h 2063033"/>
                      <a:gd name="connsiteX53" fmla="*/ 830405 w 1876620"/>
                      <a:gd name="connsiteY53" fmla="*/ 1398900 h 2063033"/>
                      <a:gd name="connsiteX54" fmla="*/ 883325 w 1876620"/>
                      <a:gd name="connsiteY54" fmla="*/ 1396900 h 2063033"/>
                      <a:gd name="connsiteX55" fmla="*/ 882012 w 1876620"/>
                      <a:gd name="connsiteY55" fmla="*/ 1363269 h 2063033"/>
                      <a:gd name="connsiteX56" fmla="*/ 933806 w 1876620"/>
                      <a:gd name="connsiteY56" fmla="*/ 1342544 h 2063033"/>
                      <a:gd name="connsiteX57" fmla="*/ 1044527 w 1876620"/>
                      <a:gd name="connsiteY57" fmla="*/ 1415262 h 2063033"/>
                      <a:gd name="connsiteX58" fmla="*/ 1166695 w 1876620"/>
                      <a:gd name="connsiteY58" fmla="*/ 1273644 h 2063033"/>
                      <a:gd name="connsiteX59" fmla="*/ 1172512 w 1876620"/>
                      <a:gd name="connsiteY59" fmla="*/ 1179111 h 2063033"/>
                      <a:gd name="connsiteX60" fmla="*/ 1211546 w 1876620"/>
                      <a:gd name="connsiteY60" fmla="*/ 1170385 h 2063033"/>
                      <a:gd name="connsiteX61" fmla="*/ 1219803 w 1876620"/>
                      <a:gd name="connsiteY61" fmla="*/ 1132026 h 2063033"/>
                      <a:gd name="connsiteX62" fmla="*/ 1223334 w 1876620"/>
                      <a:gd name="connsiteY62" fmla="*/ 1125644 h 2063033"/>
                      <a:gd name="connsiteX63" fmla="*/ 1535504 w 1876620"/>
                      <a:gd name="connsiteY63" fmla="*/ 1101055 h 2063033"/>
                      <a:gd name="connsiteX64" fmla="*/ 1496619 w 1876620"/>
                      <a:gd name="connsiteY64" fmla="*/ 1145480 h 2063033"/>
                      <a:gd name="connsiteX65" fmla="*/ 1494361 w 1876620"/>
                      <a:gd name="connsiteY65" fmla="*/ 1156768 h 2063033"/>
                      <a:gd name="connsiteX66" fmla="*/ 1496605 w 1876620"/>
                      <a:gd name="connsiteY66" fmla="*/ 1145479 h 2063033"/>
                      <a:gd name="connsiteX67" fmla="*/ 1535504 w 1876620"/>
                      <a:gd name="connsiteY67" fmla="*/ 1101055 h 2063033"/>
                      <a:gd name="connsiteX68" fmla="*/ 47245 w 1876620"/>
                      <a:gd name="connsiteY68" fmla="*/ 1030968 h 2063033"/>
                      <a:gd name="connsiteX69" fmla="*/ 58551 w 1876620"/>
                      <a:gd name="connsiteY69" fmla="*/ 1087123 h 2063033"/>
                      <a:gd name="connsiteX70" fmla="*/ 70524 w 1876620"/>
                      <a:gd name="connsiteY70" fmla="*/ 1109948 h 2063033"/>
                      <a:gd name="connsiteX71" fmla="*/ 58462 w 1876620"/>
                      <a:gd name="connsiteY71" fmla="*/ 1087037 h 2063033"/>
                      <a:gd name="connsiteX72" fmla="*/ 47245 w 1876620"/>
                      <a:gd name="connsiteY72" fmla="*/ 1030968 h 2063033"/>
                      <a:gd name="connsiteX73" fmla="*/ 46728 w 1876620"/>
                      <a:gd name="connsiteY73" fmla="*/ 1028403 h 2063033"/>
                      <a:gd name="connsiteX74" fmla="*/ 46767 w 1876620"/>
                      <a:gd name="connsiteY74" fmla="*/ 1028595 h 2063033"/>
                      <a:gd name="connsiteX75" fmla="*/ 0 w 1876620"/>
                      <a:gd name="connsiteY75" fmla="*/ 1034439 h 2063033"/>
                      <a:gd name="connsiteX76" fmla="*/ 0 w 1876620"/>
                      <a:gd name="connsiteY76" fmla="*/ 1034221 h 2063033"/>
                      <a:gd name="connsiteX77" fmla="*/ 46728 w 1876620"/>
                      <a:gd name="connsiteY77" fmla="*/ 1028403 h 2063033"/>
                      <a:gd name="connsiteX78" fmla="*/ 29250 w 1876620"/>
                      <a:gd name="connsiteY78" fmla="*/ 894151 h 2063033"/>
                      <a:gd name="connsiteX79" fmla="*/ 16836 w 1876620"/>
                      <a:gd name="connsiteY79" fmla="*/ 938784 h 2063033"/>
                      <a:gd name="connsiteX80" fmla="*/ 29231 w 1876620"/>
                      <a:gd name="connsiteY80" fmla="*/ 894176 h 2063033"/>
                      <a:gd name="connsiteX81" fmla="*/ 29250 w 1876620"/>
                      <a:gd name="connsiteY81" fmla="*/ 894151 h 2063033"/>
                      <a:gd name="connsiteX82" fmla="*/ 1650158 w 1876620"/>
                      <a:gd name="connsiteY82" fmla="*/ 804971 h 2063033"/>
                      <a:gd name="connsiteX83" fmla="*/ 1654466 w 1876620"/>
                      <a:gd name="connsiteY83" fmla="*/ 882487 h 2063033"/>
                      <a:gd name="connsiteX84" fmla="*/ 1619389 w 1876620"/>
                      <a:gd name="connsiteY84" fmla="*/ 1005217 h 2063033"/>
                      <a:gd name="connsiteX85" fmla="*/ 1619352 w 1876620"/>
                      <a:gd name="connsiteY85" fmla="*/ 1005259 h 2063033"/>
                      <a:gd name="connsiteX86" fmla="*/ 1654428 w 1876620"/>
                      <a:gd name="connsiteY86" fmla="*/ 882241 h 2063033"/>
                      <a:gd name="connsiteX87" fmla="*/ 1650158 w 1876620"/>
                      <a:gd name="connsiteY87" fmla="*/ 804971 h 2063033"/>
                      <a:gd name="connsiteX88" fmla="*/ 193630 w 1876620"/>
                      <a:gd name="connsiteY88" fmla="*/ 679506 h 2063033"/>
                      <a:gd name="connsiteX89" fmla="*/ 122731 w 1876620"/>
                      <a:gd name="connsiteY89" fmla="*/ 689903 h 2063033"/>
                      <a:gd name="connsiteX90" fmla="*/ 106904 w 1876620"/>
                      <a:gd name="connsiteY90" fmla="*/ 742495 h 2063033"/>
                      <a:gd name="connsiteX91" fmla="*/ 122770 w 1876620"/>
                      <a:gd name="connsiteY91" fmla="*/ 689626 h 2063033"/>
                      <a:gd name="connsiteX92" fmla="*/ 193630 w 1876620"/>
                      <a:gd name="connsiteY92" fmla="*/ 679506 h 2063033"/>
                      <a:gd name="connsiteX93" fmla="*/ 1680264 w 1876620"/>
                      <a:gd name="connsiteY93" fmla="*/ 650753 h 2063033"/>
                      <a:gd name="connsiteX94" fmla="*/ 1648627 w 1876620"/>
                      <a:gd name="connsiteY94" fmla="*/ 777262 h 2063033"/>
                      <a:gd name="connsiteX95" fmla="*/ 1648611 w 1876620"/>
                      <a:gd name="connsiteY95" fmla="*/ 776982 h 2063033"/>
                      <a:gd name="connsiteX96" fmla="*/ 1680264 w 1876620"/>
                      <a:gd name="connsiteY96" fmla="*/ 650753 h 2063033"/>
                      <a:gd name="connsiteX97" fmla="*/ 1876578 w 1876620"/>
                      <a:gd name="connsiteY97" fmla="*/ 403222 h 2063033"/>
                      <a:gd name="connsiteX98" fmla="*/ 1876620 w 1876620"/>
                      <a:gd name="connsiteY98" fmla="*/ 403256 h 2063033"/>
                      <a:gd name="connsiteX99" fmla="*/ 1871955 w 1876620"/>
                      <a:gd name="connsiteY99" fmla="*/ 424243 h 2063033"/>
                      <a:gd name="connsiteX100" fmla="*/ 1876578 w 1876620"/>
                      <a:gd name="connsiteY100" fmla="*/ 403222 h 2063033"/>
                      <a:gd name="connsiteX101" fmla="*/ 356558 w 1876620"/>
                      <a:gd name="connsiteY101" fmla="*/ 163643 h 2063033"/>
                      <a:gd name="connsiteX102" fmla="*/ 356558 w 1876620"/>
                      <a:gd name="connsiteY102" fmla="*/ 163790 h 2063033"/>
                      <a:gd name="connsiteX103" fmla="*/ 245539 w 1876620"/>
                      <a:gd name="connsiteY103" fmla="*/ 169785 h 2063033"/>
                      <a:gd name="connsiteX104" fmla="*/ 245539 w 1876620"/>
                      <a:gd name="connsiteY104" fmla="*/ 169484 h 2063033"/>
                      <a:gd name="connsiteX105" fmla="*/ 356558 w 1876620"/>
                      <a:gd name="connsiteY105" fmla="*/ 163643 h 2063033"/>
                      <a:gd name="connsiteX106" fmla="*/ 1736258 w 1876620"/>
                      <a:gd name="connsiteY106" fmla="*/ 40847 h 2063033"/>
                      <a:gd name="connsiteX107" fmla="*/ 1736312 w 1876620"/>
                      <a:gd name="connsiteY107" fmla="*/ 40910 h 2063033"/>
                      <a:gd name="connsiteX108" fmla="*/ 1745273 w 1876620"/>
                      <a:gd name="connsiteY108" fmla="*/ 175280 h 2063033"/>
                      <a:gd name="connsiteX109" fmla="*/ 1736258 w 1876620"/>
                      <a:gd name="connsiteY109" fmla="*/ 40847 h 2063033"/>
                      <a:gd name="connsiteX110" fmla="*/ 1725275 w 1876620"/>
                      <a:gd name="connsiteY110" fmla="*/ 28038 h 2063033"/>
                      <a:gd name="connsiteX111" fmla="*/ 1701235 w 1876620"/>
                      <a:gd name="connsiteY111" fmla="*/ 0 h 2063033"/>
                      <a:gd name="connsiteX112" fmla="*/ 1725275 w 1876620"/>
                      <a:gd name="connsiteY112" fmla="*/ 28038 h 2063033"/>
                      <a:gd name="connsiteX0" fmla="*/ 187078 w 1876620"/>
                      <a:gd name="connsiteY0" fmla="*/ 1291674 h 2022186"/>
                      <a:gd name="connsiteX1" fmla="*/ 187099 w 1876620"/>
                      <a:gd name="connsiteY1" fmla="*/ 1291698 h 2022186"/>
                      <a:gd name="connsiteX2" fmla="*/ 187099 w 1876620"/>
                      <a:gd name="connsiteY2" fmla="*/ 1426044 h 2022186"/>
                      <a:gd name="connsiteX3" fmla="*/ 257285 w 1876620"/>
                      <a:gd name="connsiteY3" fmla="*/ 1455131 h 2022186"/>
                      <a:gd name="connsiteX4" fmla="*/ 266370 w 1876620"/>
                      <a:gd name="connsiteY4" fmla="*/ 1478129 h 2022186"/>
                      <a:gd name="connsiteX5" fmla="*/ 257232 w 1876620"/>
                      <a:gd name="connsiteY5" fmla="*/ 1455290 h 2022186"/>
                      <a:gd name="connsiteX6" fmla="*/ 187078 w 1876620"/>
                      <a:gd name="connsiteY6" fmla="*/ 1426069 h 2022186"/>
                      <a:gd name="connsiteX7" fmla="*/ 187078 w 1876620"/>
                      <a:gd name="connsiteY7" fmla="*/ 1291674 h 2022186"/>
                      <a:gd name="connsiteX8" fmla="*/ 116822 w 1876620"/>
                      <a:gd name="connsiteY8" fmla="*/ 1157359 h 2022186"/>
                      <a:gd name="connsiteX9" fmla="*/ 116914 w 1876620"/>
                      <a:gd name="connsiteY9" fmla="*/ 1157534 h 2022186"/>
                      <a:gd name="connsiteX10" fmla="*/ 93566 w 1876620"/>
                      <a:gd name="connsiteY10" fmla="*/ 1186484 h 2022186"/>
                      <a:gd name="connsiteX11" fmla="*/ 93539 w 1876620"/>
                      <a:gd name="connsiteY11" fmla="*/ 1186453 h 2022186"/>
                      <a:gd name="connsiteX12" fmla="*/ 116822 w 1876620"/>
                      <a:gd name="connsiteY12" fmla="*/ 1157359 h 2022186"/>
                      <a:gd name="connsiteX13" fmla="*/ 1223334 w 1876620"/>
                      <a:gd name="connsiteY13" fmla="*/ 1084797 h 2022186"/>
                      <a:gd name="connsiteX14" fmla="*/ 1263341 w 1876620"/>
                      <a:gd name="connsiteY14" fmla="*/ 1085180 h 2022186"/>
                      <a:gd name="connsiteX15" fmla="*/ 1259025 w 1876620"/>
                      <a:gd name="connsiteY15" fmla="*/ 1285881 h 2022186"/>
                      <a:gd name="connsiteX16" fmla="*/ 1321891 w 1876620"/>
                      <a:gd name="connsiteY16" fmla="*/ 1291698 h 2022186"/>
                      <a:gd name="connsiteX17" fmla="*/ 1336154 w 1876620"/>
                      <a:gd name="connsiteY17" fmla="*/ 1386958 h 2022186"/>
                      <a:gd name="connsiteX18" fmla="*/ 1390200 w 1876620"/>
                      <a:gd name="connsiteY18" fmla="*/ 1379141 h 2022186"/>
                      <a:gd name="connsiteX19" fmla="*/ 1402172 w 1876620"/>
                      <a:gd name="connsiteY19" fmla="*/ 1255792 h 2022186"/>
                      <a:gd name="connsiteX20" fmla="*/ 1385542 w 1876620"/>
                      <a:gd name="connsiteY20" fmla="*/ 1455290 h 2022186"/>
                      <a:gd name="connsiteX21" fmla="*/ 1350465 w 1876620"/>
                      <a:gd name="connsiteY21" fmla="*/ 1484512 h 2022186"/>
                      <a:gd name="connsiteX22" fmla="*/ 1286157 w 1876620"/>
                      <a:gd name="connsiteY22" fmla="*/ 1484512 h 2022186"/>
                      <a:gd name="connsiteX23" fmla="*/ 1268619 w 1876620"/>
                      <a:gd name="connsiteY23" fmla="*/ 1542955 h 2022186"/>
                      <a:gd name="connsiteX24" fmla="*/ 1356311 w 1876620"/>
                      <a:gd name="connsiteY24" fmla="*/ 1578020 h 2022186"/>
                      <a:gd name="connsiteX25" fmla="*/ 1391388 w 1876620"/>
                      <a:gd name="connsiteY25" fmla="*/ 1636463 h 2022186"/>
                      <a:gd name="connsiteX26" fmla="*/ 1461542 w 1876620"/>
                      <a:gd name="connsiteY26" fmla="*/ 1677373 h 2022186"/>
                      <a:gd name="connsiteX27" fmla="*/ 1508312 w 1876620"/>
                      <a:gd name="connsiteY27" fmla="*/ 1800103 h 2022186"/>
                      <a:gd name="connsiteX28" fmla="*/ 1590158 w 1876620"/>
                      <a:gd name="connsiteY28" fmla="*/ 1829325 h 2022186"/>
                      <a:gd name="connsiteX29" fmla="*/ 1590158 w 1876620"/>
                      <a:gd name="connsiteY29" fmla="*/ 1916989 h 2022186"/>
                      <a:gd name="connsiteX30" fmla="*/ 1426465 w 1876620"/>
                      <a:gd name="connsiteY30" fmla="*/ 1916989 h 2022186"/>
                      <a:gd name="connsiteX31" fmla="*/ 1368004 w 1876620"/>
                      <a:gd name="connsiteY31" fmla="*/ 1975432 h 2022186"/>
                      <a:gd name="connsiteX32" fmla="*/ 1309542 w 1876620"/>
                      <a:gd name="connsiteY32" fmla="*/ 2004653 h 2022186"/>
                      <a:gd name="connsiteX33" fmla="*/ 1023080 w 1876620"/>
                      <a:gd name="connsiteY33" fmla="*/ 2022186 h 2022186"/>
                      <a:gd name="connsiteX34" fmla="*/ 888618 w 1876620"/>
                      <a:gd name="connsiteY34" fmla="*/ 1911145 h 2022186"/>
                      <a:gd name="connsiteX35" fmla="*/ 853541 w 1876620"/>
                      <a:gd name="connsiteY35" fmla="*/ 1934522 h 2022186"/>
                      <a:gd name="connsiteX36" fmla="*/ 783387 w 1876620"/>
                      <a:gd name="connsiteY36" fmla="*/ 1922833 h 2022186"/>
                      <a:gd name="connsiteX37" fmla="*/ 754156 w 1876620"/>
                      <a:gd name="connsiteY37" fmla="*/ 1946210 h 2022186"/>
                      <a:gd name="connsiteX38" fmla="*/ 701540 w 1876620"/>
                      <a:gd name="connsiteY38" fmla="*/ 1922833 h 2022186"/>
                      <a:gd name="connsiteX39" fmla="*/ 643079 w 1876620"/>
                      <a:gd name="connsiteY39" fmla="*/ 1852702 h 2022186"/>
                      <a:gd name="connsiteX40" fmla="*/ 619694 w 1876620"/>
                      <a:gd name="connsiteY40" fmla="*/ 1794259 h 2022186"/>
                      <a:gd name="connsiteX41" fmla="*/ 543694 w 1876620"/>
                      <a:gd name="connsiteY41" fmla="*/ 1741660 h 2022186"/>
                      <a:gd name="connsiteX42" fmla="*/ 502771 w 1876620"/>
                      <a:gd name="connsiteY42" fmla="*/ 1653996 h 2022186"/>
                      <a:gd name="connsiteX43" fmla="*/ 385847 w 1876620"/>
                      <a:gd name="connsiteY43" fmla="*/ 1578020 h 2022186"/>
                      <a:gd name="connsiteX44" fmla="*/ 374155 w 1876620"/>
                      <a:gd name="connsiteY44" fmla="*/ 1519577 h 2022186"/>
                      <a:gd name="connsiteX45" fmla="*/ 307053 w 1876620"/>
                      <a:gd name="connsiteY45" fmla="*/ 1497217 h 2022186"/>
                      <a:gd name="connsiteX46" fmla="*/ 328596 w 1876620"/>
                      <a:gd name="connsiteY46" fmla="*/ 1432771 h 2022186"/>
                      <a:gd name="connsiteX47" fmla="*/ 393152 w 1876620"/>
                      <a:gd name="connsiteY47" fmla="*/ 1318058 h 2022186"/>
                      <a:gd name="connsiteX48" fmla="*/ 490361 w 1876620"/>
                      <a:gd name="connsiteY48" fmla="*/ 1332238 h 2022186"/>
                      <a:gd name="connsiteX49" fmla="*/ 526955 w 1876620"/>
                      <a:gd name="connsiteY49" fmla="*/ 1389685 h 2022186"/>
                      <a:gd name="connsiteX50" fmla="*/ 695851 w 1876620"/>
                      <a:gd name="connsiteY50" fmla="*/ 1367688 h 2022186"/>
                      <a:gd name="connsiteX51" fmla="*/ 709738 w 1876620"/>
                      <a:gd name="connsiteY51" fmla="*/ 1407501 h 2022186"/>
                      <a:gd name="connsiteX52" fmla="*/ 780111 w 1876620"/>
                      <a:gd name="connsiteY52" fmla="*/ 1403684 h 2022186"/>
                      <a:gd name="connsiteX53" fmla="*/ 830405 w 1876620"/>
                      <a:gd name="connsiteY53" fmla="*/ 1358053 h 2022186"/>
                      <a:gd name="connsiteX54" fmla="*/ 883325 w 1876620"/>
                      <a:gd name="connsiteY54" fmla="*/ 1356053 h 2022186"/>
                      <a:gd name="connsiteX55" fmla="*/ 882012 w 1876620"/>
                      <a:gd name="connsiteY55" fmla="*/ 1322422 h 2022186"/>
                      <a:gd name="connsiteX56" fmla="*/ 933806 w 1876620"/>
                      <a:gd name="connsiteY56" fmla="*/ 1301697 h 2022186"/>
                      <a:gd name="connsiteX57" fmla="*/ 1044527 w 1876620"/>
                      <a:gd name="connsiteY57" fmla="*/ 1374415 h 2022186"/>
                      <a:gd name="connsiteX58" fmla="*/ 1166695 w 1876620"/>
                      <a:gd name="connsiteY58" fmla="*/ 1232797 h 2022186"/>
                      <a:gd name="connsiteX59" fmla="*/ 1172512 w 1876620"/>
                      <a:gd name="connsiteY59" fmla="*/ 1138264 h 2022186"/>
                      <a:gd name="connsiteX60" fmla="*/ 1211546 w 1876620"/>
                      <a:gd name="connsiteY60" fmla="*/ 1129538 h 2022186"/>
                      <a:gd name="connsiteX61" fmla="*/ 1219803 w 1876620"/>
                      <a:gd name="connsiteY61" fmla="*/ 1091179 h 2022186"/>
                      <a:gd name="connsiteX62" fmla="*/ 1223334 w 1876620"/>
                      <a:gd name="connsiteY62" fmla="*/ 1084797 h 2022186"/>
                      <a:gd name="connsiteX63" fmla="*/ 1535504 w 1876620"/>
                      <a:gd name="connsiteY63" fmla="*/ 1060208 h 2022186"/>
                      <a:gd name="connsiteX64" fmla="*/ 1496619 w 1876620"/>
                      <a:gd name="connsiteY64" fmla="*/ 1104633 h 2022186"/>
                      <a:gd name="connsiteX65" fmla="*/ 1494361 w 1876620"/>
                      <a:gd name="connsiteY65" fmla="*/ 1115921 h 2022186"/>
                      <a:gd name="connsiteX66" fmla="*/ 1496605 w 1876620"/>
                      <a:gd name="connsiteY66" fmla="*/ 1104632 h 2022186"/>
                      <a:gd name="connsiteX67" fmla="*/ 1535504 w 1876620"/>
                      <a:gd name="connsiteY67" fmla="*/ 1060208 h 2022186"/>
                      <a:gd name="connsiteX68" fmla="*/ 47245 w 1876620"/>
                      <a:gd name="connsiteY68" fmla="*/ 990121 h 2022186"/>
                      <a:gd name="connsiteX69" fmla="*/ 58551 w 1876620"/>
                      <a:gd name="connsiteY69" fmla="*/ 1046276 h 2022186"/>
                      <a:gd name="connsiteX70" fmla="*/ 70524 w 1876620"/>
                      <a:gd name="connsiteY70" fmla="*/ 1069101 h 2022186"/>
                      <a:gd name="connsiteX71" fmla="*/ 58462 w 1876620"/>
                      <a:gd name="connsiteY71" fmla="*/ 1046190 h 2022186"/>
                      <a:gd name="connsiteX72" fmla="*/ 47245 w 1876620"/>
                      <a:gd name="connsiteY72" fmla="*/ 990121 h 2022186"/>
                      <a:gd name="connsiteX73" fmla="*/ 46728 w 1876620"/>
                      <a:gd name="connsiteY73" fmla="*/ 987556 h 2022186"/>
                      <a:gd name="connsiteX74" fmla="*/ 46767 w 1876620"/>
                      <a:gd name="connsiteY74" fmla="*/ 987748 h 2022186"/>
                      <a:gd name="connsiteX75" fmla="*/ 0 w 1876620"/>
                      <a:gd name="connsiteY75" fmla="*/ 993592 h 2022186"/>
                      <a:gd name="connsiteX76" fmla="*/ 0 w 1876620"/>
                      <a:gd name="connsiteY76" fmla="*/ 993374 h 2022186"/>
                      <a:gd name="connsiteX77" fmla="*/ 46728 w 1876620"/>
                      <a:gd name="connsiteY77" fmla="*/ 987556 h 2022186"/>
                      <a:gd name="connsiteX78" fmla="*/ 29250 w 1876620"/>
                      <a:gd name="connsiteY78" fmla="*/ 853304 h 2022186"/>
                      <a:gd name="connsiteX79" fmla="*/ 16836 w 1876620"/>
                      <a:gd name="connsiteY79" fmla="*/ 897937 h 2022186"/>
                      <a:gd name="connsiteX80" fmla="*/ 29231 w 1876620"/>
                      <a:gd name="connsiteY80" fmla="*/ 853329 h 2022186"/>
                      <a:gd name="connsiteX81" fmla="*/ 29250 w 1876620"/>
                      <a:gd name="connsiteY81" fmla="*/ 853304 h 2022186"/>
                      <a:gd name="connsiteX82" fmla="*/ 1650158 w 1876620"/>
                      <a:gd name="connsiteY82" fmla="*/ 764124 h 2022186"/>
                      <a:gd name="connsiteX83" fmla="*/ 1654466 w 1876620"/>
                      <a:gd name="connsiteY83" fmla="*/ 841640 h 2022186"/>
                      <a:gd name="connsiteX84" fmla="*/ 1619389 w 1876620"/>
                      <a:gd name="connsiteY84" fmla="*/ 964370 h 2022186"/>
                      <a:gd name="connsiteX85" fmla="*/ 1619352 w 1876620"/>
                      <a:gd name="connsiteY85" fmla="*/ 964412 h 2022186"/>
                      <a:gd name="connsiteX86" fmla="*/ 1654428 w 1876620"/>
                      <a:gd name="connsiteY86" fmla="*/ 841394 h 2022186"/>
                      <a:gd name="connsiteX87" fmla="*/ 1650158 w 1876620"/>
                      <a:gd name="connsiteY87" fmla="*/ 764124 h 2022186"/>
                      <a:gd name="connsiteX88" fmla="*/ 193630 w 1876620"/>
                      <a:gd name="connsiteY88" fmla="*/ 638659 h 2022186"/>
                      <a:gd name="connsiteX89" fmla="*/ 122731 w 1876620"/>
                      <a:gd name="connsiteY89" fmla="*/ 649056 h 2022186"/>
                      <a:gd name="connsiteX90" fmla="*/ 106904 w 1876620"/>
                      <a:gd name="connsiteY90" fmla="*/ 701648 h 2022186"/>
                      <a:gd name="connsiteX91" fmla="*/ 122770 w 1876620"/>
                      <a:gd name="connsiteY91" fmla="*/ 648779 h 2022186"/>
                      <a:gd name="connsiteX92" fmla="*/ 193630 w 1876620"/>
                      <a:gd name="connsiteY92" fmla="*/ 638659 h 2022186"/>
                      <a:gd name="connsiteX93" fmla="*/ 1680264 w 1876620"/>
                      <a:gd name="connsiteY93" fmla="*/ 609906 h 2022186"/>
                      <a:gd name="connsiteX94" fmla="*/ 1648627 w 1876620"/>
                      <a:gd name="connsiteY94" fmla="*/ 736415 h 2022186"/>
                      <a:gd name="connsiteX95" fmla="*/ 1648611 w 1876620"/>
                      <a:gd name="connsiteY95" fmla="*/ 736135 h 2022186"/>
                      <a:gd name="connsiteX96" fmla="*/ 1680264 w 1876620"/>
                      <a:gd name="connsiteY96" fmla="*/ 609906 h 2022186"/>
                      <a:gd name="connsiteX97" fmla="*/ 1876578 w 1876620"/>
                      <a:gd name="connsiteY97" fmla="*/ 362375 h 2022186"/>
                      <a:gd name="connsiteX98" fmla="*/ 1876620 w 1876620"/>
                      <a:gd name="connsiteY98" fmla="*/ 362409 h 2022186"/>
                      <a:gd name="connsiteX99" fmla="*/ 1871955 w 1876620"/>
                      <a:gd name="connsiteY99" fmla="*/ 383396 h 2022186"/>
                      <a:gd name="connsiteX100" fmla="*/ 1876578 w 1876620"/>
                      <a:gd name="connsiteY100" fmla="*/ 362375 h 2022186"/>
                      <a:gd name="connsiteX101" fmla="*/ 356558 w 1876620"/>
                      <a:gd name="connsiteY101" fmla="*/ 122796 h 2022186"/>
                      <a:gd name="connsiteX102" fmla="*/ 356558 w 1876620"/>
                      <a:gd name="connsiteY102" fmla="*/ 122943 h 2022186"/>
                      <a:gd name="connsiteX103" fmla="*/ 245539 w 1876620"/>
                      <a:gd name="connsiteY103" fmla="*/ 128938 h 2022186"/>
                      <a:gd name="connsiteX104" fmla="*/ 245539 w 1876620"/>
                      <a:gd name="connsiteY104" fmla="*/ 128637 h 2022186"/>
                      <a:gd name="connsiteX105" fmla="*/ 356558 w 1876620"/>
                      <a:gd name="connsiteY105" fmla="*/ 122796 h 2022186"/>
                      <a:gd name="connsiteX106" fmla="*/ 1736258 w 1876620"/>
                      <a:gd name="connsiteY106" fmla="*/ 0 h 2022186"/>
                      <a:gd name="connsiteX107" fmla="*/ 1736312 w 1876620"/>
                      <a:gd name="connsiteY107" fmla="*/ 63 h 2022186"/>
                      <a:gd name="connsiteX108" fmla="*/ 1745273 w 1876620"/>
                      <a:gd name="connsiteY108" fmla="*/ 134433 h 2022186"/>
                      <a:gd name="connsiteX109" fmla="*/ 1736258 w 1876620"/>
                      <a:gd name="connsiteY109" fmla="*/ 0 h 2022186"/>
                      <a:gd name="connsiteX0" fmla="*/ 187078 w 1876620"/>
                      <a:gd name="connsiteY0" fmla="*/ 1291611 h 2022123"/>
                      <a:gd name="connsiteX1" fmla="*/ 187099 w 1876620"/>
                      <a:gd name="connsiteY1" fmla="*/ 1291635 h 2022123"/>
                      <a:gd name="connsiteX2" fmla="*/ 187099 w 1876620"/>
                      <a:gd name="connsiteY2" fmla="*/ 1425981 h 2022123"/>
                      <a:gd name="connsiteX3" fmla="*/ 257285 w 1876620"/>
                      <a:gd name="connsiteY3" fmla="*/ 1455068 h 2022123"/>
                      <a:gd name="connsiteX4" fmla="*/ 266370 w 1876620"/>
                      <a:gd name="connsiteY4" fmla="*/ 1478066 h 2022123"/>
                      <a:gd name="connsiteX5" fmla="*/ 257232 w 1876620"/>
                      <a:gd name="connsiteY5" fmla="*/ 1455227 h 2022123"/>
                      <a:gd name="connsiteX6" fmla="*/ 187078 w 1876620"/>
                      <a:gd name="connsiteY6" fmla="*/ 1426006 h 2022123"/>
                      <a:gd name="connsiteX7" fmla="*/ 187078 w 1876620"/>
                      <a:gd name="connsiteY7" fmla="*/ 1291611 h 2022123"/>
                      <a:gd name="connsiteX8" fmla="*/ 116822 w 1876620"/>
                      <a:gd name="connsiteY8" fmla="*/ 1157296 h 2022123"/>
                      <a:gd name="connsiteX9" fmla="*/ 116914 w 1876620"/>
                      <a:gd name="connsiteY9" fmla="*/ 1157471 h 2022123"/>
                      <a:gd name="connsiteX10" fmla="*/ 93566 w 1876620"/>
                      <a:gd name="connsiteY10" fmla="*/ 1186421 h 2022123"/>
                      <a:gd name="connsiteX11" fmla="*/ 93539 w 1876620"/>
                      <a:gd name="connsiteY11" fmla="*/ 1186390 h 2022123"/>
                      <a:gd name="connsiteX12" fmla="*/ 116822 w 1876620"/>
                      <a:gd name="connsiteY12" fmla="*/ 1157296 h 2022123"/>
                      <a:gd name="connsiteX13" fmla="*/ 1223334 w 1876620"/>
                      <a:gd name="connsiteY13" fmla="*/ 1084734 h 2022123"/>
                      <a:gd name="connsiteX14" fmla="*/ 1263341 w 1876620"/>
                      <a:gd name="connsiteY14" fmla="*/ 1085117 h 2022123"/>
                      <a:gd name="connsiteX15" fmla="*/ 1259025 w 1876620"/>
                      <a:gd name="connsiteY15" fmla="*/ 1285818 h 2022123"/>
                      <a:gd name="connsiteX16" fmla="*/ 1321891 w 1876620"/>
                      <a:gd name="connsiteY16" fmla="*/ 1291635 h 2022123"/>
                      <a:gd name="connsiteX17" fmla="*/ 1336154 w 1876620"/>
                      <a:gd name="connsiteY17" fmla="*/ 1386895 h 2022123"/>
                      <a:gd name="connsiteX18" fmla="*/ 1390200 w 1876620"/>
                      <a:gd name="connsiteY18" fmla="*/ 1379078 h 2022123"/>
                      <a:gd name="connsiteX19" fmla="*/ 1402172 w 1876620"/>
                      <a:gd name="connsiteY19" fmla="*/ 1255729 h 2022123"/>
                      <a:gd name="connsiteX20" fmla="*/ 1385542 w 1876620"/>
                      <a:gd name="connsiteY20" fmla="*/ 1455227 h 2022123"/>
                      <a:gd name="connsiteX21" fmla="*/ 1350465 w 1876620"/>
                      <a:gd name="connsiteY21" fmla="*/ 1484449 h 2022123"/>
                      <a:gd name="connsiteX22" fmla="*/ 1286157 w 1876620"/>
                      <a:gd name="connsiteY22" fmla="*/ 1484449 h 2022123"/>
                      <a:gd name="connsiteX23" fmla="*/ 1268619 w 1876620"/>
                      <a:gd name="connsiteY23" fmla="*/ 1542892 h 2022123"/>
                      <a:gd name="connsiteX24" fmla="*/ 1356311 w 1876620"/>
                      <a:gd name="connsiteY24" fmla="*/ 1577957 h 2022123"/>
                      <a:gd name="connsiteX25" fmla="*/ 1391388 w 1876620"/>
                      <a:gd name="connsiteY25" fmla="*/ 1636400 h 2022123"/>
                      <a:gd name="connsiteX26" fmla="*/ 1461542 w 1876620"/>
                      <a:gd name="connsiteY26" fmla="*/ 1677310 h 2022123"/>
                      <a:gd name="connsiteX27" fmla="*/ 1508312 w 1876620"/>
                      <a:gd name="connsiteY27" fmla="*/ 1800040 h 2022123"/>
                      <a:gd name="connsiteX28" fmla="*/ 1590158 w 1876620"/>
                      <a:gd name="connsiteY28" fmla="*/ 1829262 h 2022123"/>
                      <a:gd name="connsiteX29" fmla="*/ 1590158 w 1876620"/>
                      <a:gd name="connsiteY29" fmla="*/ 1916926 h 2022123"/>
                      <a:gd name="connsiteX30" fmla="*/ 1426465 w 1876620"/>
                      <a:gd name="connsiteY30" fmla="*/ 1916926 h 2022123"/>
                      <a:gd name="connsiteX31" fmla="*/ 1368004 w 1876620"/>
                      <a:gd name="connsiteY31" fmla="*/ 1975369 h 2022123"/>
                      <a:gd name="connsiteX32" fmla="*/ 1309542 w 1876620"/>
                      <a:gd name="connsiteY32" fmla="*/ 2004590 h 2022123"/>
                      <a:gd name="connsiteX33" fmla="*/ 1023080 w 1876620"/>
                      <a:gd name="connsiteY33" fmla="*/ 2022123 h 2022123"/>
                      <a:gd name="connsiteX34" fmla="*/ 888618 w 1876620"/>
                      <a:gd name="connsiteY34" fmla="*/ 1911082 h 2022123"/>
                      <a:gd name="connsiteX35" fmla="*/ 853541 w 1876620"/>
                      <a:gd name="connsiteY35" fmla="*/ 1934459 h 2022123"/>
                      <a:gd name="connsiteX36" fmla="*/ 783387 w 1876620"/>
                      <a:gd name="connsiteY36" fmla="*/ 1922770 h 2022123"/>
                      <a:gd name="connsiteX37" fmla="*/ 754156 w 1876620"/>
                      <a:gd name="connsiteY37" fmla="*/ 1946147 h 2022123"/>
                      <a:gd name="connsiteX38" fmla="*/ 701540 w 1876620"/>
                      <a:gd name="connsiteY38" fmla="*/ 1922770 h 2022123"/>
                      <a:gd name="connsiteX39" fmla="*/ 643079 w 1876620"/>
                      <a:gd name="connsiteY39" fmla="*/ 1852639 h 2022123"/>
                      <a:gd name="connsiteX40" fmla="*/ 619694 w 1876620"/>
                      <a:gd name="connsiteY40" fmla="*/ 1794196 h 2022123"/>
                      <a:gd name="connsiteX41" fmla="*/ 543694 w 1876620"/>
                      <a:gd name="connsiteY41" fmla="*/ 1741597 h 2022123"/>
                      <a:gd name="connsiteX42" fmla="*/ 502771 w 1876620"/>
                      <a:gd name="connsiteY42" fmla="*/ 1653933 h 2022123"/>
                      <a:gd name="connsiteX43" fmla="*/ 385847 w 1876620"/>
                      <a:gd name="connsiteY43" fmla="*/ 1577957 h 2022123"/>
                      <a:gd name="connsiteX44" fmla="*/ 374155 w 1876620"/>
                      <a:gd name="connsiteY44" fmla="*/ 1519514 h 2022123"/>
                      <a:gd name="connsiteX45" fmla="*/ 307053 w 1876620"/>
                      <a:gd name="connsiteY45" fmla="*/ 1497154 h 2022123"/>
                      <a:gd name="connsiteX46" fmla="*/ 328596 w 1876620"/>
                      <a:gd name="connsiteY46" fmla="*/ 1432708 h 2022123"/>
                      <a:gd name="connsiteX47" fmla="*/ 393152 w 1876620"/>
                      <a:gd name="connsiteY47" fmla="*/ 1317995 h 2022123"/>
                      <a:gd name="connsiteX48" fmla="*/ 490361 w 1876620"/>
                      <a:gd name="connsiteY48" fmla="*/ 1332175 h 2022123"/>
                      <a:gd name="connsiteX49" fmla="*/ 526955 w 1876620"/>
                      <a:gd name="connsiteY49" fmla="*/ 1389622 h 2022123"/>
                      <a:gd name="connsiteX50" fmla="*/ 695851 w 1876620"/>
                      <a:gd name="connsiteY50" fmla="*/ 1367625 h 2022123"/>
                      <a:gd name="connsiteX51" fmla="*/ 709738 w 1876620"/>
                      <a:gd name="connsiteY51" fmla="*/ 1407438 h 2022123"/>
                      <a:gd name="connsiteX52" fmla="*/ 780111 w 1876620"/>
                      <a:gd name="connsiteY52" fmla="*/ 1403621 h 2022123"/>
                      <a:gd name="connsiteX53" fmla="*/ 830405 w 1876620"/>
                      <a:gd name="connsiteY53" fmla="*/ 1357990 h 2022123"/>
                      <a:gd name="connsiteX54" fmla="*/ 883325 w 1876620"/>
                      <a:gd name="connsiteY54" fmla="*/ 1355990 h 2022123"/>
                      <a:gd name="connsiteX55" fmla="*/ 882012 w 1876620"/>
                      <a:gd name="connsiteY55" fmla="*/ 1322359 h 2022123"/>
                      <a:gd name="connsiteX56" fmla="*/ 933806 w 1876620"/>
                      <a:gd name="connsiteY56" fmla="*/ 1301634 h 2022123"/>
                      <a:gd name="connsiteX57" fmla="*/ 1044527 w 1876620"/>
                      <a:gd name="connsiteY57" fmla="*/ 1374352 h 2022123"/>
                      <a:gd name="connsiteX58" fmla="*/ 1166695 w 1876620"/>
                      <a:gd name="connsiteY58" fmla="*/ 1232734 h 2022123"/>
                      <a:gd name="connsiteX59" fmla="*/ 1172512 w 1876620"/>
                      <a:gd name="connsiteY59" fmla="*/ 1138201 h 2022123"/>
                      <a:gd name="connsiteX60" fmla="*/ 1211546 w 1876620"/>
                      <a:gd name="connsiteY60" fmla="*/ 1129475 h 2022123"/>
                      <a:gd name="connsiteX61" fmla="*/ 1219803 w 1876620"/>
                      <a:gd name="connsiteY61" fmla="*/ 1091116 h 2022123"/>
                      <a:gd name="connsiteX62" fmla="*/ 1223334 w 1876620"/>
                      <a:gd name="connsiteY62" fmla="*/ 1084734 h 2022123"/>
                      <a:gd name="connsiteX63" fmla="*/ 1535504 w 1876620"/>
                      <a:gd name="connsiteY63" fmla="*/ 1060145 h 2022123"/>
                      <a:gd name="connsiteX64" fmla="*/ 1496619 w 1876620"/>
                      <a:gd name="connsiteY64" fmla="*/ 1104570 h 2022123"/>
                      <a:gd name="connsiteX65" fmla="*/ 1494361 w 1876620"/>
                      <a:gd name="connsiteY65" fmla="*/ 1115858 h 2022123"/>
                      <a:gd name="connsiteX66" fmla="*/ 1496605 w 1876620"/>
                      <a:gd name="connsiteY66" fmla="*/ 1104569 h 2022123"/>
                      <a:gd name="connsiteX67" fmla="*/ 1535504 w 1876620"/>
                      <a:gd name="connsiteY67" fmla="*/ 1060145 h 2022123"/>
                      <a:gd name="connsiteX68" fmla="*/ 47245 w 1876620"/>
                      <a:gd name="connsiteY68" fmla="*/ 990058 h 2022123"/>
                      <a:gd name="connsiteX69" fmla="*/ 58551 w 1876620"/>
                      <a:gd name="connsiteY69" fmla="*/ 1046213 h 2022123"/>
                      <a:gd name="connsiteX70" fmla="*/ 70524 w 1876620"/>
                      <a:gd name="connsiteY70" fmla="*/ 1069038 h 2022123"/>
                      <a:gd name="connsiteX71" fmla="*/ 58462 w 1876620"/>
                      <a:gd name="connsiteY71" fmla="*/ 1046127 h 2022123"/>
                      <a:gd name="connsiteX72" fmla="*/ 47245 w 1876620"/>
                      <a:gd name="connsiteY72" fmla="*/ 990058 h 2022123"/>
                      <a:gd name="connsiteX73" fmla="*/ 46728 w 1876620"/>
                      <a:gd name="connsiteY73" fmla="*/ 987493 h 2022123"/>
                      <a:gd name="connsiteX74" fmla="*/ 46767 w 1876620"/>
                      <a:gd name="connsiteY74" fmla="*/ 987685 h 2022123"/>
                      <a:gd name="connsiteX75" fmla="*/ 0 w 1876620"/>
                      <a:gd name="connsiteY75" fmla="*/ 993529 h 2022123"/>
                      <a:gd name="connsiteX76" fmla="*/ 0 w 1876620"/>
                      <a:gd name="connsiteY76" fmla="*/ 993311 h 2022123"/>
                      <a:gd name="connsiteX77" fmla="*/ 46728 w 1876620"/>
                      <a:gd name="connsiteY77" fmla="*/ 987493 h 2022123"/>
                      <a:gd name="connsiteX78" fmla="*/ 29250 w 1876620"/>
                      <a:gd name="connsiteY78" fmla="*/ 853241 h 2022123"/>
                      <a:gd name="connsiteX79" fmla="*/ 16836 w 1876620"/>
                      <a:gd name="connsiteY79" fmla="*/ 897874 h 2022123"/>
                      <a:gd name="connsiteX80" fmla="*/ 29231 w 1876620"/>
                      <a:gd name="connsiteY80" fmla="*/ 853266 h 2022123"/>
                      <a:gd name="connsiteX81" fmla="*/ 29250 w 1876620"/>
                      <a:gd name="connsiteY81" fmla="*/ 853241 h 2022123"/>
                      <a:gd name="connsiteX82" fmla="*/ 1650158 w 1876620"/>
                      <a:gd name="connsiteY82" fmla="*/ 764061 h 2022123"/>
                      <a:gd name="connsiteX83" fmla="*/ 1654466 w 1876620"/>
                      <a:gd name="connsiteY83" fmla="*/ 841577 h 2022123"/>
                      <a:gd name="connsiteX84" fmla="*/ 1619389 w 1876620"/>
                      <a:gd name="connsiteY84" fmla="*/ 964307 h 2022123"/>
                      <a:gd name="connsiteX85" fmla="*/ 1619352 w 1876620"/>
                      <a:gd name="connsiteY85" fmla="*/ 964349 h 2022123"/>
                      <a:gd name="connsiteX86" fmla="*/ 1654428 w 1876620"/>
                      <a:gd name="connsiteY86" fmla="*/ 841331 h 2022123"/>
                      <a:gd name="connsiteX87" fmla="*/ 1650158 w 1876620"/>
                      <a:gd name="connsiteY87" fmla="*/ 764061 h 2022123"/>
                      <a:gd name="connsiteX88" fmla="*/ 193630 w 1876620"/>
                      <a:gd name="connsiteY88" fmla="*/ 638596 h 2022123"/>
                      <a:gd name="connsiteX89" fmla="*/ 122731 w 1876620"/>
                      <a:gd name="connsiteY89" fmla="*/ 648993 h 2022123"/>
                      <a:gd name="connsiteX90" fmla="*/ 106904 w 1876620"/>
                      <a:gd name="connsiteY90" fmla="*/ 701585 h 2022123"/>
                      <a:gd name="connsiteX91" fmla="*/ 122770 w 1876620"/>
                      <a:gd name="connsiteY91" fmla="*/ 648716 h 2022123"/>
                      <a:gd name="connsiteX92" fmla="*/ 193630 w 1876620"/>
                      <a:gd name="connsiteY92" fmla="*/ 638596 h 2022123"/>
                      <a:gd name="connsiteX93" fmla="*/ 1680264 w 1876620"/>
                      <a:gd name="connsiteY93" fmla="*/ 609843 h 2022123"/>
                      <a:gd name="connsiteX94" fmla="*/ 1648627 w 1876620"/>
                      <a:gd name="connsiteY94" fmla="*/ 736352 h 2022123"/>
                      <a:gd name="connsiteX95" fmla="*/ 1648611 w 1876620"/>
                      <a:gd name="connsiteY95" fmla="*/ 736072 h 2022123"/>
                      <a:gd name="connsiteX96" fmla="*/ 1680264 w 1876620"/>
                      <a:gd name="connsiteY96" fmla="*/ 609843 h 2022123"/>
                      <a:gd name="connsiteX97" fmla="*/ 1876578 w 1876620"/>
                      <a:gd name="connsiteY97" fmla="*/ 362312 h 2022123"/>
                      <a:gd name="connsiteX98" fmla="*/ 1876620 w 1876620"/>
                      <a:gd name="connsiteY98" fmla="*/ 362346 h 2022123"/>
                      <a:gd name="connsiteX99" fmla="*/ 1871955 w 1876620"/>
                      <a:gd name="connsiteY99" fmla="*/ 383333 h 2022123"/>
                      <a:gd name="connsiteX100" fmla="*/ 1876578 w 1876620"/>
                      <a:gd name="connsiteY100" fmla="*/ 362312 h 2022123"/>
                      <a:gd name="connsiteX101" fmla="*/ 356558 w 1876620"/>
                      <a:gd name="connsiteY101" fmla="*/ 122733 h 2022123"/>
                      <a:gd name="connsiteX102" fmla="*/ 356558 w 1876620"/>
                      <a:gd name="connsiteY102" fmla="*/ 122880 h 2022123"/>
                      <a:gd name="connsiteX103" fmla="*/ 245539 w 1876620"/>
                      <a:gd name="connsiteY103" fmla="*/ 128875 h 2022123"/>
                      <a:gd name="connsiteX104" fmla="*/ 245539 w 1876620"/>
                      <a:gd name="connsiteY104" fmla="*/ 128574 h 2022123"/>
                      <a:gd name="connsiteX105" fmla="*/ 356558 w 1876620"/>
                      <a:gd name="connsiteY105" fmla="*/ 122733 h 2022123"/>
                      <a:gd name="connsiteX106" fmla="*/ 1745273 w 1876620"/>
                      <a:gd name="connsiteY106" fmla="*/ 134370 h 2022123"/>
                      <a:gd name="connsiteX107" fmla="*/ 1736312 w 1876620"/>
                      <a:gd name="connsiteY107" fmla="*/ 0 h 2022123"/>
                      <a:gd name="connsiteX108" fmla="*/ 1745273 w 1876620"/>
                      <a:gd name="connsiteY108" fmla="*/ 134370 h 2022123"/>
                      <a:gd name="connsiteX0" fmla="*/ 187078 w 1876620"/>
                      <a:gd name="connsiteY0" fmla="*/ 1168878 h 1899390"/>
                      <a:gd name="connsiteX1" fmla="*/ 187099 w 1876620"/>
                      <a:gd name="connsiteY1" fmla="*/ 1168902 h 1899390"/>
                      <a:gd name="connsiteX2" fmla="*/ 187099 w 1876620"/>
                      <a:gd name="connsiteY2" fmla="*/ 1303248 h 1899390"/>
                      <a:gd name="connsiteX3" fmla="*/ 257285 w 1876620"/>
                      <a:gd name="connsiteY3" fmla="*/ 1332335 h 1899390"/>
                      <a:gd name="connsiteX4" fmla="*/ 266370 w 1876620"/>
                      <a:gd name="connsiteY4" fmla="*/ 1355333 h 1899390"/>
                      <a:gd name="connsiteX5" fmla="*/ 257232 w 1876620"/>
                      <a:gd name="connsiteY5" fmla="*/ 1332494 h 1899390"/>
                      <a:gd name="connsiteX6" fmla="*/ 187078 w 1876620"/>
                      <a:gd name="connsiteY6" fmla="*/ 1303273 h 1899390"/>
                      <a:gd name="connsiteX7" fmla="*/ 187078 w 1876620"/>
                      <a:gd name="connsiteY7" fmla="*/ 1168878 h 1899390"/>
                      <a:gd name="connsiteX8" fmla="*/ 116822 w 1876620"/>
                      <a:gd name="connsiteY8" fmla="*/ 1034563 h 1899390"/>
                      <a:gd name="connsiteX9" fmla="*/ 116914 w 1876620"/>
                      <a:gd name="connsiteY9" fmla="*/ 1034738 h 1899390"/>
                      <a:gd name="connsiteX10" fmla="*/ 93566 w 1876620"/>
                      <a:gd name="connsiteY10" fmla="*/ 1063688 h 1899390"/>
                      <a:gd name="connsiteX11" fmla="*/ 93539 w 1876620"/>
                      <a:gd name="connsiteY11" fmla="*/ 1063657 h 1899390"/>
                      <a:gd name="connsiteX12" fmla="*/ 116822 w 1876620"/>
                      <a:gd name="connsiteY12" fmla="*/ 1034563 h 1899390"/>
                      <a:gd name="connsiteX13" fmla="*/ 1223334 w 1876620"/>
                      <a:gd name="connsiteY13" fmla="*/ 962001 h 1899390"/>
                      <a:gd name="connsiteX14" fmla="*/ 1263341 w 1876620"/>
                      <a:gd name="connsiteY14" fmla="*/ 962384 h 1899390"/>
                      <a:gd name="connsiteX15" fmla="*/ 1259025 w 1876620"/>
                      <a:gd name="connsiteY15" fmla="*/ 1163085 h 1899390"/>
                      <a:gd name="connsiteX16" fmla="*/ 1321891 w 1876620"/>
                      <a:gd name="connsiteY16" fmla="*/ 1168902 h 1899390"/>
                      <a:gd name="connsiteX17" fmla="*/ 1336154 w 1876620"/>
                      <a:gd name="connsiteY17" fmla="*/ 1264162 h 1899390"/>
                      <a:gd name="connsiteX18" fmla="*/ 1390200 w 1876620"/>
                      <a:gd name="connsiteY18" fmla="*/ 1256345 h 1899390"/>
                      <a:gd name="connsiteX19" fmla="*/ 1402172 w 1876620"/>
                      <a:gd name="connsiteY19" fmla="*/ 1132996 h 1899390"/>
                      <a:gd name="connsiteX20" fmla="*/ 1385542 w 1876620"/>
                      <a:gd name="connsiteY20" fmla="*/ 1332494 h 1899390"/>
                      <a:gd name="connsiteX21" fmla="*/ 1350465 w 1876620"/>
                      <a:gd name="connsiteY21" fmla="*/ 1361716 h 1899390"/>
                      <a:gd name="connsiteX22" fmla="*/ 1286157 w 1876620"/>
                      <a:gd name="connsiteY22" fmla="*/ 1361716 h 1899390"/>
                      <a:gd name="connsiteX23" fmla="*/ 1268619 w 1876620"/>
                      <a:gd name="connsiteY23" fmla="*/ 1420159 h 1899390"/>
                      <a:gd name="connsiteX24" fmla="*/ 1356311 w 1876620"/>
                      <a:gd name="connsiteY24" fmla="*/ 1455224 h 1899390"/>
                      <a:gd name="connsiteX25" fmla="*/ 1391388 w 1876620"/>
                      <a:gd name="connsiteY25" fmla="*/ 1513667 h 1899390"/>
                      <a:gd name="connsiteX26" fmla="*/ 1461542 w 1876620"/>
                      <a:gd name="connsiteY26" fmla="*/ 1554577 h 1899390"/>
                      <a:gd name="connsiteX27" fmla="*/ 1508312 w 1876620"/>
                      <a:gd name="connsiteY27" fmla="*/ 1677307 h 1899390"/>
                      <a:gd name="connsiteX28" fmla="*/ 1590158 w 1876620"/>
                      <a:gd name="connsiteY28" fmla="*/ 1706529 h 1899390"/>
                      <a:gd name="connsiteX29" fmla="*/ 1590158 w 1876620"/>
                      <a:gd name="connsiteY29" fmla="*/ 1794193 h 1899390"/>
                      <a:gd name="connsiteX30" fmla="*/ 1426465 w 1876620"/>
                      <a:gd name="connsiteY30" fmla="*/ 1794193 h 1899390"/>
                      <a:gd name="connsiteX31" fmla="*/ 1368004 w 1876620"/>
                      <a:gd name="connsiteY31" fmla="*/ 1852636 h 1899390"/>
                      <a:gd name="connsiteX32" fmla="*/ 1309542 w 1876620"/>
                      <a:gd name="connsiteY32" fmla="*/ 1881857 h 1899390"/>
                      <a:gd name="connsiteX33" fmla="*/ 1023080 w 1876620"/>
                      <a:gd name="connsiteY33" fmla="*/ 1899390 h 1899390"/>
                      <a:gd name="connsiteX34" fmla="*/ 888618 w 1876620"/>
                      <a:gd name="connsiteY34" fmla="*/ 1788349 h 1899390"/>
                      <a:gd name="connsiteX35" fmla="*/ 853541 w 1876620"/>
                      <a:gd name="connsiteY35" fmla="*/ 1811726 h 1899390"/>
                      <a:gd name="connsiteX36" fmla="*/ 783387 w 1876620"/>
                      <a:gd name="connsiteY36" fmla="*/ 1800037 h 1899390"/>
                      <a:gd name="connsiteX37" fmla="*/ 754156 w 1876620"/>
                      <a:gd name="connsiteY37" fmla="*/ 1823414 h 1899390"/>
                      <a:gd name="connsiteX38" fmla="*/ 701540 w 1876620"/>
                      <a:gd name="connsiteY38" fmla="*/ 1800037 h 1899390"/>
                      <a:gd name="connsiteX39" fmla="*/ 643079 w 1876620"/>
                      <a:gd name="connsiteY39" fmla="*/ 1729906 h 1899390"/>
                      <a:gd name="connsiteX40" fmla="*/ 619694 w 1876620"/>
                      <a:gd name="connsiteY40" fmla="*/ 1671463 h 1899390"/>
                      <a:gd name="connsiteX41" fmla="*/ 543694 w 1876620"/>
                      <a:gd name="connsiteY41" fmla="*/ 1618864 h 1899390"/>
                      <a:gd name="connsiteX42" fmla="*/ 502771 w 1876620"/>
                      <a:gd name="connsiteY42" fmla="*/ 1531200 h 1899390"/>
                      <a:gd name="connsiteX43" fmla="*/ 385847 w 1876620"/>
                      <a:gd name="connsiteY43" fmla="*/ 1455224 h 1899390"/>
                      <a:gd name="connsiteX44" fmla="*/ 374155 w 1876620"/>
                      <a:gd name="connsiteY44" fmla="*/ 1396781 h 1899390"/>
                      <a:gd name="connsiteX45" fmla="*/ 307053 w 1876620"/>
                      <a:gd name="connsiteY45" fmla="*/ 1374421 h 1899390"/>
                      <a:gd name="connsiteX46" fmla="*/ 328596 w 1876620"/>
                      <a:gd name="connsiteY46" fmla="*/ 1309975 h 1899390"/>
                      <a:gd name="connsiteX47" fmla="*/ 393152 w 1876620"/>
                      <a:gd name="connsiteY47" fmla="*/ 1195262 h 1899390"/>
                      <a:gd name="connsiteX48" fmla="*/ 490361 w 1876620"/>
                      <a:gd name="connsiteY48" fmla="*/ 1209442 h 1899390"/>
                      <a:gd name="connsiteX49" fmla="*/ 526955 w 1876620"/>
                      <a:gd name="connsiteY49" fmla="*/ 1266889 h 1899390"/>
                      <a:gd name="connsiteX50" fmla="*/ 695851 w 1876620"/>
                      <a:gd name="connsiteY50" fmla="*/ 1244892 h 1899390"/>
                      <a:gd name="connsiteX51" fmla="*/ 709738 w 1876620"/>
                      <a:gd name="connsiteY51" fmla="*/ 1284705 h 1899390"/>
                      <a:gd name="connsiteX52" fmla="*/ 780111 w 1876620"/>
                      <a:gd name="connsiteY52" fmla="*/ 1280888 h 1899390"/>
                      <a:gd name="connsiteX53" fmla="*/ 830405 w 1876620"/>
                      <a:gd name="connsiteY53" fmla="*/ 1235257 h 1899390"/>
                      <a:gd name="connsiteX54" fmla="*/ 883325 w 1876620"/>
                      <a:gd name="connsiteY54" fmla="*/ 1233257 h 1899390"/>
                      <a:gd name="connsiteX55" fmla="*/ 882012 w 1876620"/>
                      <a:gd name="connsiteY55" fmla="*/ 1199626 h 1899390"/>
                      <a:gd name="connsiteX56" fmla="*/ 933806 w 1876620"/>
                      <a:gd name="connsiteY56" fmla="*/ 1178901 h 1899390"/>
                      <a:gd name="connsiteX57" fmla="*/ 1044527 w 1876620"/>
                      <a:gd name="connsiteY57" fmla="*/ 1251619 h 1899390"/>
                      <a:gd name="connsiteX58" fmla="*/ 1166695 w 1876620"/>
                      <a:gd name="connsiteY58" fmla="*/ 1110001 h 1899390"/>
                      <a:gd name="connsiteX59" fmla="*/ 1172512 w 1876620"/>
                      <a:gd name="connsiteY59" fmla="*/ 1015468 h 1899390"/>
                      <a:gd name="connsiteX60" fmla="*/ 1211546 w 1876620"/>
                      <a:gd name="connsiteY60" fmla="*/ 1006742 h 1899390"/>
                      <a:gd name="connsiteX61" fmla="*/ 1219803 w 1876620"/>
                      <a:gd name="connsiteY61" fmla="*/ 968383 h 1899390"/>
                      <a:gd name="connsiteX62" fmla="*/ 1223334 w 1876620"/>
                      <a:gd name="connsiteY62" fmla="*/ 962001 h 1899390"/>
                      <a:gd name="connsiteX63" fmla="*/ 1535504 w 1876620"/>
                      <a:gd name="connsiteY63" fmla="*/ 937412 h 1899390"/>
                      <a:gd name="connsiteX64" fmla="*/ 1496619 w 1876620"/>
                      <a:gd name="connsiteY64" fmla="*/ 981837 h 1899390"/>
                      <a:gd name="connsiteX65" fmla="*/ 1494361 w 1876620"/>
                      <a:gd name="connsiteY65" fmla="*/ 993125 h 1899390"/>
                      <a:gd name="connsiteX66" fmla="*/ 1496605 w 1876620"/>
                      <a:gd name="connsiteY66" fmla="*/ 981836 h 1899390"/>
                      <a:gd name="connsiteX67" fmla="*/ 1535504 w 1876620"/>
                      <a:gd name="connsiteY67" fmla="*/ 937412 h 1899390"/>
                      <a:gd name="connsiteX68" fmla="*/ 47245 w 1876620"/>
                      <a:gd name="connsiteY68" fmla="*/ 867325 h 1899390"/>
                      <a:gd name="connsiteX69" fmla="*/ 58551 w 1876620"/>
                      <a:gd name="connsiteY69" fmla="*/ 923480 h 1899390"/>
                      <a:gd name="connsiteX70" fmla="*/ 70524 w 1876620"/>
                      <a:gd name="connsiteY70" fmla="*/ 946305 h 1899390"/>
                      <a:gd name="connsiteX71" fmla="*/ 58462 w 1876620"/>
                      <a:gd name="connsiteY71" fmla="*/ 923394 h 1899390"/>
                      <a:gd name="connsiteX72" fmla="*/ 47245 w 1876620"/>
                      <a:gd name="connsiteY72" fmla="*/ 867325 h 1899390"/>
                      <a:gd name="connsiteX73" fmla="*/ 46728 w 1876620"/>
                      <a:gd name="connsiteY73" fmla="*/ 864760 h 1899390"/>
                      <a:gd name="connsiteX74" fmla="*/ 46767 w 1876620"/>
                      <a:gd name="connsiteY74" fmla="*/ 864952 h 1899390"/>
                      <a:gd name="connsiteX75" fmla="*/ 0 w 1876620"/>
                      <a:gd name="connsiteY75" fmla="*/ 870796 h 1899390"/>
                      <a:gd name="connsiteX76" fmla="*/ 0 w 1876620"/>
                      <a:gd name="connsiteY76" fmla="*/ 870578 h 1899390"/>
                      <a:gd name="connsiteX77" fmla="*/ 46728 w 1876620"/>
                      <a:gd name="connsiteY77" fmla="*/ 864760 h 1899390"/>
                      <a:gd name="connsiteX78" fmla="*/ 29250 w 1876620"/>
                      <a:gd name="connsiteY78" fmla="*/ 730508 h 1899390"/>
                      <a:gd name="connsiteX79" fmla="*/ 16836 w 1876620"/>
                      <a:gd name="connsiteY79" fmla="*/ 775141 h 1899390"/>
                      <a:gd name="connsiteX80" fmla="*/ 29231 w 1876620"/>
                      <a:gd name="connsiteY80" fmla="*/ 730533 h 1899390"/>
                      <a:gd name="connsiteX81" fmla="*/ 29250 w 1876620"/>
                      <a:gd name="connsiteY81" fmla="*/ 730508 h 1899390"/>
                      <a:gd name="connsiteX82" fmla="*/ 1650158 w 1876620"/>
                      <a:gd name="connsiteY82" fmla="*/ 641328 h 1899390"/>
                      <a:gd name="connsiteX83" fmla="*/ 1654466 w 1876620"/>
                      <a:gd name="connsiteY83" fmla="*/ 718844 h 1899390"/>
                      <a:gd name="connsiteX84" fmla="*/ 1619389 w 1876620"/>
                      <a:gd name="connsiteY84" fmla="*/ 841574 h 1899390"/>
                      <a:gd name="connsiteX85" fmla="*/ 1619352 w 1876620"/>
                      <a:gd name="connsiteY85" fmla="*/ 841616 h 1899390"/>
                      <a:gd name="connsiteX86" fmla="*/ 1654428 w 1876620"/>
                      <a:gd name="connsiteY86" fmla="*/ 718598 h 1899390"/>
                      <a:gd name="connsiteX87" fmla="*/ 1650158 w 1876620"/>
                      <a:gd name="connsiteY87" fmla="*/ 641328 h 1899390"/>
                      <a:gd name="connsiteX88" fmla="*/ 193630 w 1876620"/>
                      <a:gd name="connsiteY88" fmla="*/ 515863 h 1899390"/>
                      <a:gd name="connsiteX89" fmla="*/ 122731 w 1876620"/>
                      <a:gd name="connsiteY89" fmla="*/ 526260 h 1899390"/>
                      <a:gd name="connsiteX90" fmla="*/ 106904 w 1876620"/>
                      <a:gd name="connsiteY90" fmla="*/ 578852 h 1899390"/>
                      <a:gd name="connsiteX91" fmla="*/ 122770 w 1876620"/>
                      <a:gd name="connsiteY91" fmla="*/ 525983 h 1899390"/>
                      <a:gd name="connsiteX92" fmla="*/ 193630 w 1876620"/>
                      <a:gd name="connsiteY92" fmla="*/ 515863 h 1899390"/>
                      <a:gd name="connsiteX93" fmla="*/ 1680264 w 1876620"/>
                      <a:gd name="connsiteY93" fmla="*/ 487110 h 1899390"/>
                      <a:gd name="connsiteX94" fmla="*/ 1648627 w 1876620"/>
                      <a:gd name="connsiteY94" fmla="*/ 613619 h 1899390"/>
                      <a:gd name="connsiteX95" fmla="*/ 1648611 w 1876620"/>
                      <a:gd name="connsiteY95" fmla="*/ 613339 h 1899390"/>
                      <a:gd name="connsiteX96" fmla="*/ 1680264 w 1876620"/>
                      <a:gd name="connsiteY96" fmla="*/ 487110 h 1899390"/>
                      <a:gd name="connsiteX97" fmla="*/ 1876578 w 1876620"/>
                      <a:gd name="connsiteY97" fmla="*/ 239579 h 1899390"/>
                      <a:gd name="connsiteX98" fmla="*/ 1876620 w 1876620"/>
                      <a:gd name="connsiteY98" fmla="*/ 239613 h 1899390"/>
                      <a:gd name="connsiteX99" fmla="*/ 1871955 w 1876620"/>
                      <a:gd name="connsiteY99" fmla="*/ 260600 h 1899390"/>
                      <a:gd name="connsiteX100" fmla="*/ 1876578 w 1876620"/>
                      <a:gd name="connsiteY100" fmla="*/ 239579 h 1899390"/>
                      <a:gd name="connsiteX101" fmla="*/ 356558 w 1876620"/>
                      <a:gd name="connsiteY101" fmla="*/ 0 h 1899390"/>
                      <a:gd name="connsiteX102" fmla="*/ 356558 w 1876620"/>
                      <a:gd name="connsiteY102" fmla="*/ 147 h 1899390"/>
                      <a:gd name="connsiteX103" fmla="*/ 245539 w 1876620"/>
                      <a:gd name="connsiteY103" fmla="*/ 6142 h 1899390"/>
                      <a:gd name="connsiteX104" fmla="*/ 245539 w 1876620"/>
                      <a:gd name="connsiteY104" fmla="*/ 5841 h 1899390"/>
                      <a:gd name="connsiteX105" fmla="*/ 356558 w 1876620"/>
                      <a:gd name="connsiteY105" fmla="*/ 0 h 1899390"/>
                      <a:gd name="connsiteX0" fmla="*/ 187078 w 1876620"/>
                      <a:gd name="connsiteY0" fmla="*/ 1168731 h 1899243"/>
                      <a:gd name="connsiteX1" fmla="*/ 187099 w 1876620"/>
                      <a:gd name="connsiteY1" fmla="*/ 1168755 h 1899243"/>
                      <a:gd name="connsiteX2" fmla="*/ 187099 w 1876620"/>
                      <a:gd name="connsiteY2" fmla="*/ 1303101 h 1899243"/>
                      <a:gd name="connsiteX3" fmla="*/ 257285 w 1876620"/>
                      <a:gd name="connsiteY3" fmla="*/ 1332188 h 1899243"/>
                      <a:gd name="connsiteX4" fmla="*/ 266370 w 1876620"/>
                      <a:gd name="connsiteY4" fmla="*/ 1355186 h 1899243"/>
                      <a:gd name="connsiteX5" fmla="*/ 257232 w 1876620"/>
                      <a:gd name="connsiteY5" fmla="*/ 1332347 h 1899243"/>
                      <a:gd name="connsiteX6" fmla="*/ 187078 w 1876620"/>
                      <a:gd name="connsiteY6" fmla="*/ 1303126 h 1899243"/>
                      <a:gd name="connsiteX7" fmla="*/ 187078 w 1876620"/>
                      <a:gd name="connsiteY7" fmla="*/ 1168731 h 1899243"/>
                      <a:gd name="connsiteX8" fmla="*/ 116822 w 1876620"/>
                      <a:gd name="connsiteY8" fmla="*/ 1034416 h 1899243"/>
                      <a:gd name="connsiteX9" fmla="*/ 116914 w 1876620"/>
                      <a:gd name="connsiteY9" fmla="*/ 1034591 h 1899243"/>
                      <a:gd name="connsiteX10" fmla="*/ 93566 w 1876620"/>
                      <a:gd name="connsiteY10" fmla="*/ 1063541 h 1899243"/>
                      <a:gd name="connsiteX11" fmla="*/ 93539 w 1876620"/>
                      <a:gd name="connsiteY11" fmla="*/ 1063510 h 1899243"/>
                      <a:gd name="connsiteX12" fmla="*/ 116822 w 1876620"/>
                      <a:gd name="connsiteY12" fmla="*/ 1034416 h 1899243"/>
                      <a:gd name="connsiteX13" fmla="*/ 1223334 w 1876620"/>
                      <a:gd name="connsiteY13" fmla="*/ 961854 h 1899243"/>
                      <a:gd name="connsiteX14" fmla="*/ 1263341 w 1876620"/>
                      <a:gd name="connsiteY14" fmla="*/ 962237 h 1899243"/>
                      <a:gd name="connsiteX15" fmla="*/ 1259025 w 1876620"/>
                      <a:gd name="connsiteY15" fmla="*/ 1162938 h 1899243"/>
                      <a:gd name="connsiteX16" fmla="*/ 1321891 w 1876620"/>
                      <a:gd name="connsiteY16" fmla="*/ 1168755 h 1899243"/>
                      <a:gd name="connsiteX17" fmla="*/ 1336154 w 1876620"/>
                      <a:gd name="connsiteY17" fmla="*/ 1264015 h 1899243"/>
                      <a:gd name="connsiteX18" fmla="*/ 1390200 w 1876620"/>
                      <a:gd name="connsiteY18" fmla="*/ 1256198 h 1899243"/>
                      <a:gd name="connsiteX19" fmla="*/ 1402172 w 1876620"/>
                      <a:gd name="connsiteY19" fmla="*/ 1132849 h 1899243"/>
                      <a:gd name="connsiteX20" fmla="*/ 1385542 w 1876620"/>
                      <a:gd name="connsiteY20" fmla="*/ 1332347 h 1899243"/>
                      <a:gd name="connsiteX21" fmla="*/ 1350465 w 1876620"/>
                      <a:gd name="connsiteY21" fmla="*/ 1361569 h 1899243"/>
                      <a:gd name="connsiteX22" fmla="*/ 1286157 w 1876620"/>
                      <a:gd name="connsiteY22" fmla="*/ 1361569 h 1899243"/>
                      <a:gd name="connsiteX23" fmla="*/ 1268619 w 1876620"/>
                      <a:gd name="connsiteY23" fmla="*/ 1420012 h 1899243"/>
                      <a:gd name="connsiteX24" fmla="*/ 1356311 w 1876620"/>
                      <a:gd name="connsiteY24" fmla="*/ 1455077 h 1899243"/>
                      <a:gd name="connsiteX25" fmla="*/ 1391388 w 1876620"/>
                      <a:gd name="connsiteY25" fmla="*/ 1513520 h 1899243"/>
                      <a:gd name="connsiteX26" fmla="*/ 1461542 w 1876620"/>
                      <a:gd name="connsiteY26" fmla="*/ 1554430 h 1899243"/>
                      <a:gd name="connsiteX27" fmla="*/ 1508312 w 1876620"/>
                      <a:gd name="connsiteY27" fmla="*/ 1677160 h 1899243"/>
                      <a:gd name="connsiteX28" fmla="*/ 1590158 w 1876620"/>
                      <a:gd name="connsiteY28" fmla="*/ 1706382 h 1899243"/>
                      <a:gd name="connsiteX29" fmla="*/ 1590158 w 1876620"/>
                      <a:gd name="connsiteY29" fmla="*/ 1794046 h 1899243"/>
                      <a:gd name="connsiteX30" fmla="*/ 1426465 w 1876620"/>
                      <a:gd name="connsiteY30" fmla="*/ 1794046 h 1899243"/>
                      <a:gd name="connsiteX31" fmla="*/ 1368004 w 1876620"/>
                      <a:gd name="connsiteY31" fmla="*/ 1852489 h 1899243"/>
                      <a:gd name="connsiteX32" fmla="*/ 1309542 w 1876620"/>
                      <a:gd name="connsiteY32" fmla="*/ 1881710 h 1899243"/>
                      <a:gd name="connsiteX33" fmla="*/ 1023080 w 1876620"/>
                      <a:gd name="connsiteY33" fmla="*/ 1899243 h 1899243"/>
                      <a:gd name="connsiteX34" fmla="*/ 888618 w 1876620"/>
                      <a:gd name="connsiteY34" fmla="*/ 1788202 h 1899243"/>
                      <a:gd name="connsiteX35" fmla="*/ 853541 w 1876620"/>
                      <a:gd name="connsiteY35" fmla="*/ 1811579 h 1899243"/>
                      <a:gd name="connsiteX36" fmla="*/ 783387 w 1876620"/>
                      <a:gd name="connsiteY36" fmla="*/ 1799890 h 1899243"/>
                      <a:gd name="connsiteX37" fmla="*/ 754156 w 1876620"/>
                      <a:gd name="connsiteY37" fmla="*/ 1823267 h 1899243"/>
                      <a:gd name="connsiteX38" fmla="*/ 701540 w 1876620"/>
                      <a:gd name="connsiteY38" fmla="*/ 1799890 h 1899243"/>
                      <a:gd name="connsiteX39" fmla="*/ 643079 w 1876620"/>
                      <a:gd name="connsiteY39" fmla="*/ 1729759 h 1899243"/>
                      <a:gd name="connsiteX40" fmla="*/ 619694 w 1876620"/>
                      <a:gd name="connsiteY40" fmla="*/ 1671316 h 1899243"/>
                      <a:gd name="connsiteX41" fmla="*/ 543694 w 1876620"/>
                      <a:gd name="connsiteY41" fmla="*/ 1618717 h 1899243"/>
                      <a:gd name="connsiteX42" fmla="*/ 502771 w 1876620"/>
                      <a:gd name="connsiteY42" fmla="*/ 1531053 h 1899243"/>
                      <a:gd name="connsiteX43" fmla="*/ 385847 w 1876620"/>
                      <a:gd name="connsiteY43" fmla="*/ 1455077 h 1899243"/>
                      <a:gd name="connsiteX44" fmla="*/ 374155 w 1876620"/>
                      <a:gd name="connsiteY44" fmla="*/ 1396634 h 1899243"/>
                      <a:gd name="connsiteX45" fmla="*/ 307053 w 1876620"/>
                      <a:gd name="connsiteY45" fmla="*/ 1374274 h 1899243"/>
                      <a:gd name="connsiteX46" fmla="*/ 328596 w 1876620"/>
                      <a:gd name="connsiteY46" fmla="*/ 1309828 h 1899243"/>
                      <a:gd name="connsiteX47" fmla="*/ 393152 w 1876620"/>
                      <a:gd name="connsiteY47" fmla="*/ 1195115 h 1899243"/>
                      <a:gd name="connsiteX48" fmla="*/ 490361 w 1876620"/>
                      <a:gd name="connsiteY48" fmla="*/ 1209295 h 1899243"/>
                      <a:gd name="connsiteX49" fmla="*/ 526955 w 1876620"/>
                      <a:gd name="connsiteY49" fmla="*/ 1266742 h 1899243"/>
                      <a:gd name="connsiteX50" fmla="*/ 695851 w 1876620"/>
                      <a:gd name="connsiteY50" fmla="*/ 1244745 h 1899243"/>
                      <a:gd name="connsiteX51" fmla="*/ 709738 w 1876620"/>
                      <a:gd name="connsiteY51" fmla="*/ 1284558 h 1899243"/>
                      <a:gd name="connsiteX52" fmla="*/ 780111 w 1876620"/>
                      <a:gd name="connsiteY52" fmla="*/ 1280741 h 1899243"/>
                      <a:gd name="connsiteX53" fmla="*/ 830405 w 1876620"/>
                      <a:gd name="connsiteY53" fmla="*/ 1235110 h 1899243"/>
                      <a:gd name="connsiteX54" fmla="*/ 883325 w 1876620"/>
                      <a:gd name="connsiteY54" fmla="*/ 1233110 h 1899243"/>
                      <a:gd name="connsiteX55" fmla="*/ 882012 w 1876620"/>
                      <a:gd name="connsiteY55" fmla="*/ 1199479 h 1899243"/>
                      <a:gd name="connsiteX56" fmla="*/ 933806 w 1876620"/>
                      <a:gd name="connsiteY56" fmla="*/ 1178754 h 1899243"/>
                      <a:gd name="connsiteX57" fmla="*/ 1044527 w 1876620"/>
                      <a:gd name="connsiteY57" fmla="*/ 1251472 h 1899243"/>
                      <a:gd name="connsiteX58" fmla="*/ 1166695 w 1876620"/>
                      <a:gd name="connsiteY58" fmla="*/ 1109854 h 1899243"/>
                      <a:gd name="connsiteX59" fmla="*/ 1172512 w 1876620"/>
                      <a:gd name="connsiteY59" fmla="*/ 1015321 h 1899243"/>
                      <a:gd name="connsiteX60" fmla="*/ 1211546 w 1876620"/>
                      <a:gd name="connsiteY60" fmla="*/ 1006595 h 1899243"/>
                      <a:gd name="connsiteX61" fmla="*/ 1219803 w 1876620"/>
                      <a:gd name="connsiteY61" fmla="*/ 968236 h 1899243"/>
                      <a:gd name="connsiteX62" fmla="*/ 1223334 w 1876620"/>
                      <a:gd name="connsiteY62" fmla="*/ 961854 h 1899243"/>
                      <a:gd name="connsiteX63" fmla="*/ 1535504 w 1876620"/>
                      <a:gd name="connsiteY63" fmla="*/ 937265 h 1899243"/>
                      <a:gd name="connsiteX64" fmla="*/ 1496619 w 1876620"/>
                      <a:gd name="connsiteY64" fmla="*/ 981690 h 1899243"/>
                      <a:gd name="connsiteX65" fmla="*/ 1494361 w 1876620"/>
                      <a:gd name="connsiteY65" fmla="*/ 992978 h 1899243"/>
                      <a:gd name="connsiteX66" fmla="*/ 1496605 w 1876620"/>
                      <a:gd name="connsiteY66" fmla="*/ 981689 h 1899243"/>
                      <a:gd name="connsiteX67" fmla="*/ 1535504 w 1876620"/>
                      <a:gd name="connsiteY67" fmla="*/ 937265 h 1899243"/>
                      <a:gd name="connsiteX68" fmla="*/ 47245 w 1876620"/>
                      <a:gd name="connsiteY68" fmla="*/ 867178 h 1899243"/>
                      <a:gd name="connsiteX69" fmla="*/ 58551 w 1876620"/>
                      <a:gd name="connsiteY69" fmla="*/ 923333 h 1899243"/>
                      <a:gd name="connsiteX70" fmla="*/ 70524 w 1876620"/>
                      <a:gd name="connsiteY70" fmla="*/ 946158 h 1899243"/>
                      <a:gd name="connsiteX71" fmla="*/ 58462 w 1876620"/>
                      <a:gd name="connsiteY71" fmla="*/ 923247 h 1899243"/>
                      <a:gd name="connsiteX72" fmla="*/ 47245 w 1876620"/>
                      <a:gd name="connsiteY72" fmla="*/ 867178 h 1899243"/>
                      <a:gd name="connsiteX73" fmla="*/ 46728 w 1876620"/>
                      <a:gd name="connsiteY73" fmla="*/ 864613 h 1899243"/>
                      <a:gd name="connsiteX74" fmla="*/ 46767 w 1876620"/>
                      <a:gd name="connsiteY74" fmla="*/ 864805 h 1899243"/>
                      <a:gd name="connsiteX75" fmla="*/ 0 w 1876620"/>
                      <a:gd name="connsiteY75" fmla="*/ 870649 h 1899243"/>
                      <a:gd name="connsiteX76" fmla="*/ 0 w 1876620"/>
                      <a:gd name="connsiteY76" fmla="*/ 870431 h 1899243"/>
                      <a:gd name="connsiteX77" fmla="*/ 46728 w 1876620"/>
                      <a:gd name="connsiteY77" fmla="*/ 864613 h 1899243"/>
                      <a:gd name="connsiteX78" fmla="*/ 29250 w 1876620"/>
                      <a:gd name="connsiteY78" fmla="*/ 730361 h 1899243"/>
                      <a:gd name="connsiteX79" fmla="*/ 16836 w 1876620"/>
                      <a:gd name="connsiteY79" fmla="*/ 774994 h 1899243"/>
                      <a:gd name="connsiteX80" fmla="*/ 29231 w 1876620"/>
                      <a:gd name="connsiteY80" fmla="*/ 730386 h 1899243"/>
                      <a:gd name="connsiteX81" fmla="*/ 29250 w 1876620"/>
                      <a:gd name="connsiteY81" fmla="*/ 730361 h 1899243"/>
                      <a:gd name="connsiteX82" fmla="*/ 1650158 w 1876620"/>
                      <a:gd name="connsiteY82" fmla="*/ 641181 h 1899243"/>
                      <a:gd name="connsiteX83" fmla="*/ 1654466 w 1876620"/>
                      <a:gd name="connsiteY83" fmla="*/ 718697 h 1899243"/>
                      <a:gd name="connsiteX84" fmla="*/ 1619389 w 1876620"/>
                      <a:gd name="connsiteY84" fmla="*/ 841427 h 1899243"/>
                      <a:gd name="connsiteX85" fmla="*/ 1619352 w 1876620"/>
                      <a:gd name="connsiteY85" fmla="*/ 841469 h 1899243"/>
                      <a:gd name="connsiteX86" fmla="*/ 1654428 w 1876620"/>
                      <a:gd name="connsiteY86" fmla="*/ 718451 h 1899243"/>
                      <a:gd name="connsiteX87" fmla="*/ 1650158 w 1876620"/>
                      <a:gd name="connsiteY87" fmla="*/ 641181 h 1899243"/>
                      <a:gd name="connsiteX88" fmla="*/ 193630 w 1876620"/>
                      <a:gd name="connsiteY88" fmla="*/ 515716 h 1899243"/>
                      <a:gd name="connsiteX89" fmla="*/ 122731 w 1876620"/>
                      <a:gd name="connsiteY89" fmla="*/ 526113 h 1899243"/>
                      <a:gd name="connsiteX90" fmla="*/ 106904 w 1876620"/>
                      <a:gd name="connsiteY90" fmla="*/ 578705 h 1899243"/>
                      <a:gd name="connsiteX91" fmla="*/ 122770 w 1876620"/>
                      <a:gd name="connsiteY91" fmla="*/ 525836 h 1899243"/>
                      <a:gd name="connsiteX92" fmla="*/ 193630 w 1876620"/>
                      <a:gd name="connsiteY92" fmla="*/ 515716 h 1899243"/>
                      <a:gd name="connsiteX93" fmla="*/ 1680264 w 1876620"/>
                      <a:gd name="connsiteY93" fmla="*/ 486963 h 1899243"/>
                      <a:gd name="connsiteX94" fmla="*/ 1648627 w 1876620"/>
                      <a:gd name="connsiteY94" fmla="*/ 613472 h 1899243"/>
                      <a:gd name="connsiteX95" fmla="*/ 1648611 w 1876620"/>
                      <a:gd name="connsiteY95" fmla="*/ 613192 h 1899243"/>
                      <a:gd name="connsiteX96" fmla="*/ 1680264 w 1876620"/>
                      <a:gd name="connsiteY96" fmla="*/ 486963 h 1899243"/>
                      <a:gd name="connsiteX97" fmla="*/ 1876578 w 1876620"/>
                      <a:gd name="connsiteY97" fmla="*/ 239432 h 1899243"/>
                      <a:gd name="connsiteX98" fmla="*/ 1876620 w 1876620"/>
                      <a:gd name="connsiteY98" fmla="*/ 239466 h 1899243"/>
                      <a:gd name="connsiteX99" fmla="*/ 1871955 w 1876620"/>
                      <a:gd name="connsiteY99" fmla="*/ 260453 h 1899243"/>
                      <a:gd name="connsiteX100" fmla="*/ 1876578 w 1876620"/>
                      <a:gd name="connsiteY100" fmla="*/ 239432 h 1899243"/>
                      <a:gd name="connsiteX101" fmla="*/ 245539 w 1876620"/>
                      <a:gd name="connsiteY101" fmla="*/ 5694 h 1899243"/>
                      <a:gd name="connsiteX102" fmla="*/ 356558 w 1876620"/>
                      <a:gd name="connsiteY102" fmla="*/ 0 h 1899243"/>
                      <a:gd name="connsiteX103" fmla="*/ 245539 w 1876620"/>
                      <a:gd name="connsiteY103" fmla="*/ 5995 h 1899243"/>
                      <a:gd name="connsiteX104" fmla="*/ 245539 w 1876620"/>
                      <a:gd name="connsiteY104" fmla="*/ 5694 h 1899243"/>
                      <a:gd name="connsiteX0" fmla="*/ 187078 w 1876620"/>
                      <a:gd name="connsiteY0" fmla="*/ 1168731 h 1899243"/>
                      <a:gd name="connsiteX1" fmla="*/ 187099 w 1876620"/>
                      <a:gd name="connsiteY1" fmla="*/ 1168755 h 1899243"/>
                      <a:gd name="connsiteX2" fmla="*/ 187099 w 1876620"/>
                      <a:gd name="connsiteY2" fmla="*/ 1303101 h 1899243"/>
                      <a:gd name="connsiteX3" fmla="*/ 257285 w 1876620"/>
                      <a:gd name="connsiteY3" fmla="*/ 1332188 h 1899243"/>
                      <a:gd name="connsiteX4" fmla="*/ 266370 w 1876620"/>
                      <a:gd name="connsiteY4" fmla="*/ 1355186 h 1899243"/>
                      <a:gd name="connsiteX5" fmla="*/ 257232 w 1876620"/>
                      <a:gd name="connsiteY5" fmla="*/ 1332347 h 1899243"/>
                      <a:gd name="connsiteX6" fmla="*/ 187078 w 1876620"/>
                      <a:gd name="connsiteY6" fmla="*/ 1303126 h 1899243"/>
                      <a:gd name="connsiteX7" fmla="*/ 187078 w 1876620"/>
                      <a:gd name="connsiteY7" fmla="*/ 1168731 h 1899243"/>
                      <a:gd name="connsiteX8" fmla="*/ 116822 w 1876620"/>
                      <a:gd name="connsiteY8" fmla="*/ 1034416 h 1899243"/>
                      <a:gd name="connsiteX9" fmla="*/ 116914 w 1876620"/>
                      <a:gd name="connsiteY9" fmla="*/ 1034591 h 1899243"/>
                      <a:gd name="connsiteX10" fmla="*/ 93566 w 1876620"/>
                      <a:gd name="connsiteY10" fmla="*/ 1063541 h 1899243"/>
                      <a:gd name="connsiteX11" fmla="*/ 93539 w 1876620"/>
                      <a:gd name="connsiteY11" fmla="*/ 1063510 h 1899243"/>
                      <a:gd name="connsiteX12" fmla="*/ 116822 w 1876620"/>
                      <a:gd name="connsiteY12" fmla="*/ 1034416 h 1899243"/>
                      <a:gd name="connsiteX13" fmla="*/ 1223334 w 1876620"/>
                      <a:gd name="connsiteY13" fmla="*/ 961854 h 1899243"/>
                      <a:gd name="connsiteX14" fmla="*/ 1263341 w 1876620"/>
                      <a:gd name="connsiteY14" fmla="*/ 962237 h 1899243"/>
                      <a:gd name="connsiteX15" fmla="*/ 1259025 w 1876620"/>
                      <a:gd name="connsiteY15" fmla="*/ 1162938 h 1899243"/>
                      <a:gd name="connsiteX16" fmla="*/ 1321891 w 1876620"/>
                      <a:gd name="connsiteY16" fmla="*/ 1168755 h 1899243"/>
                      <a:gd name="connsiteX17" fmla="*/ 1336154 w 1876620"/>
                      <a:gd name="connsiteY17" fmla="*/ 1264015 h 1899243"/>
                      <a:gd name="connsiteX18" fmla="*/ 1390200 w 1876620"/>
                      <a:gd name="connsiteY18" fmla="*/ 1256198 h 1899243"/>
                      <a:gd name="connsiteX19" fmla="*/ 1402172 w 1876620"/>
                      <a:gd name="connsiteY19" fmla="*/ 1132849 h 1899243"/>
                      <a:gd name="connsiteX20" fmla="*/ 1385542 w 1876620"/>
                      <a:gd name="connsiteY20" fmla="*/ 1332347 h 1899243"/>
                      <a:gd name="connsiteX21" fmla="*/ 1350465 w 1876620"/>
                      <a:gd name="connsiteY21" fmla="*/ 1361569 h 1899243"/>
                      <a:gd name="connsiteX22" fmla="*/ 1286157 w 1876620"/>
                      <a:gd name="connsiteY22" fmla="*/ 1361569 h 1899243"/>
                      <a:gd name="connsiteX23" fmla="*/ 1268619 w 1876620"/>
                      <a:gd name="connsiteY23" fmla="*/ 1420012 h 1899243"/>
                      <a:gd name="connsiteX24" fmla="*/ 1356311 w 1876620"/>
                      <a:gd name="connsiteY24" fmla="*/ 1455077 h 1899243"/>
                      <a:gd name="connsiteX25" fmla="*/ 1391388 w 1876620"/>
                      <a:gd name="connsiteY25" fmla="*/ 1513520 h 1899243"/>
                      <a:gd name="connsiteX26" fmla="*/ 1461542 w 1876620"/>
                      <a:gd name="connsiteY26" fmla="*/ 1554430 h 1899243"/>
                      <a:gd name="connsiteX27" fmla="*/ 1508312 w 1876620"/>
                      <a:gd name="connsiteY27" fmla="*/ 1677160 h 1899243"/>
                      <a:gd name="connsiteX28" fmla="*/ 1590158 w 1876620"/>
                      <a:gd name="connsiteY28" fmla="*/ 1706382 h 1899243"/>
                      <a:gd name="connsiteX29" fmla="*/ 1590158 w 1876620"/>
                      <a:gd name="connsiteY29" fmla="*/ 1794046 h 1899243"/>
                      <a:gd name="connsiteX30" fmla="*/ 1426465 w 1876620"/>
                      <a:gd name="connsiteY30" fmla="*/ 1794046 h 1899243"/>
                      <a:gd name="connsiteX31" fmla="*/ 1368004 w 1876620"/>
                      <a:gd name="connsiteY31" fmla="*/ 1852489 h 1899243"/>
                      <a:gd name="connsiteX32" fmla="*/ 1309542 w 1876620"/>
                      <a:gd name="connsiteY32" fmla="*/ 1881710 h 1899243"/>
                      <a:gd name="connsiteX33" fmla="*/ 1023080 w 1876620"/>
                      <a:gd name="connsiteY33" fmla="*/ 1899243 h 1899243"/>
                      <a:gd name="connsiteX34" fmla="*/ 888618 w 1876620"/>
                      <a:gd name="connsiteY34" fmla="*/ 1788202 h 1899243"/>
                      <a:gd name="connsiteX35" fmla="*/ 853541 w 1876620"/>
                      <a:gd name="connsiteY35" fmla="*/ 1811579 h 1899243"/>
                      <a:gd name="connsiteX36" fmla="*/ 783387 w 1876620"/>
                      <a:gd name="connsiteY36" fmla="*/ 1799890 h 1899243"/>
                      <a:gd name="connsiteX37" fmla="*/ 754156 w 1876620"/>
                      <a:gd name="connsiteY37" fmla="*/ 1823267 h 1899243"/>
                      <a:gd name="connsiteX38" fmla="*/ 701540 w 1876620"/>
                      <a:gd name="connsiteY38" fmla="*/ 1799890 h 1899243"/>
                      <a:gd name="connsiteX39" fmla="*/ 643079 w 1876620"/>
                      <a:gd name="connsiteY39" fmla="*/ 1729759 h 1899243"/>
                      <a:gd name="connsiteX40" fmla="*/ 619694 w 1876620"/>
                      <a:gd name="connsiteY40" fmla="*/ 1671316 h 1899243"/>
                      <a:gd name="connsiteX41" fmla="*/ 543694 w 1876620"/>
                      <a:gd name="connsiteY41" fmla="*/ 1618717 h 1899243"/>
                      <a:gd name="connsiteX42" fmla="*/ 502771 w 1876620"/>
                      <a:gd name="connsiteY42" fmla="*/ 1531053 h 1899243"/>
                      <a:gd name="connsiteX43" fmla="*/ 385847 w 1876620"/>
                      <a:gd name="connsiteY43" fmla="*/ 1455077 h 1899243"/>
                      <a:gd name="connsiteX44" fmla="*/ 374155 w 1876620"/>
                      <a:gd name="connsiteY44" fmla="*/ 1396634 h 1899243"/>
                      <a:gd name="connsiteX45" fmla="*/ 307053 w 1876620"/>
                      <a:gd name="connsiteY45" fmla="*/ 1374274 h 1899243"/>
                      <a:gd name="connsiteX46" fmla="*/ 328596 w 1876620"/>
                      <a:gd name="connsiteY46" fmla="*/ 1309828 h 1899243"/>
                      <a:gd name="connsiteX47" fmla="*/ 393152 w 1876620"/>
                      <a:gd name="connsiteY47" fmla="*/ 1195115 h 1899243"/>
                      <a:gd name="connsiteX48" fmla="*/ 490361 w 1876620"/>
                      <a:gd name="connsiteY48" fmla="*/ 1209295 h 1899243"/>
                      <a:gd name="connsiteX49" fmla="*/ 526955 w 1876620"/>
                      <a:gd name="connsiteY49" fmla="*/ 1266742 h 1899243"/>
                      <a:gd name="connsiteX50" fmla="*/ 695851 w 1876620"/>
                      <a:gd name="connsiteY50" fmla="*/ 1244745 h 1899243"/>
                      <a:gd name="connsiteX51" fmla="*/ 709738 w 1876620"/>
                      <a:gd name="connsiteY51" fmla="*/ 1284558 h 1899243"/>
                      <a:gd name="connsiteX52" fmla="*/ 780111 w 1876620"/>
                      <a:gd name="connsiteY52" fmla="*/ 1280741 h 1899243"/>
                      <a:gd name="connsiteX53" fmla="*/ 830405 w 1876620"/>
                      <a:gd name="connsiteY53" fmla="*/ 1235110 h 1899243"/>
                      <a:gd name="connsiteX54" fmla="*/ 883325 w 1876620"/>
                      <a:gd name="connsiteY54" fmla="*/ 1233110 h 1899243"/>
                      <a:gd name="connsiteX55" fmla="*/ 882012 w 1876620"/>
                      <a:gd name="connsiteY55" fmla="*/ 1199479 h 1899243"/>
                      <a:gd name="connsiteX56" fmla="*/ 933806 w 1876620"/>
                      <a:gd name="connsiteY56" fmla="*/ 1178754 h 1899243"/>
                      <a:gd name="connsiteX57" fmla="*/ 1044527 w 1876620"/>
                      <a:gd name="connsiteY57" fmla="*/ 1251472 h 1899243"/>
                      <a:gd name="connsiteX58" fmla="*/ 1166695 w 1876620"/>
                      <a:gd name="connsiteY58" fmla="*/ 1109854 h 1899243"/>
                      <a:gd name="connsiteX59" fmla="*/ 1172512 w 1876620"/>
                      <a:gd name="connsiteY59" fmla="*/ 1015321 h 1899243"/>
                      <a:gd name="connsiteX60" fmla="*/ 1211546 w 1876620"/>
                      <a:gd name="connsiteY60" fmla="*/ 1006595 h 1899243"/>
                      <a:gd name="connsiteX61" fmla="*/ 1219803 w 1876620"/>
                      <a:gd name="connsiteY61" fmla="*/ 968236 h 1899243"/>
                      <a:gd name="connsiteX62" fmla="*/ 1223334 w 1876620"/>
                      <a:gd name="connsiteY62" fmla="*/ 961854 h 1899243"/>
                      <a:gd name="connsiteX63" fmla="*/ 1535504 w 1876620"/>
                      <a:gd name="connsiteY63" fmla="*/ 937265 h 1899243"/>
                      <a:gd name="connsiteX64" fmla="*/ 1496619 w 1876620"/>
                      <a:gd name="connsiteY64" fmla="*/ 981690 h 1899243"/>
                      <a:gd name="connsiteX65" fmla="*/ 1494361 w 1876620"/>
                      <a:gd name="connsiteY65" fmla="*/ 992978 h 1899243"/>
                      <a:gd name="connsiteX66" fmla="*/ 1496605 w 1876620"/>
                      <a:gd name="connsiteY66" fmla="*/ 981689 h 1899243"/>
                      <a:gd name="connsiteX67" fmla="*/ 1535504 w 1876620"/>
                      <a:gd name="connsiteY67" fmla="*/ 937265 h 1899243"/>
                      <a:gd name="connsiteX68" fmla="*/ 47245 w 1876620"/>
                      <a:gd name="connsiteY68" fmla="*/ 867178 h 1899243"/>
                      <a:gd name="connsiteX69" fmla="*/ 58551 w 1876620"/>
                      <a:gd name="connsiteY69" fmla="*/ 923333 h 1899243"/>
                      <a:gd name="connsiteX70" fmla="*/ 70524 w 1876620"/>
                      <a:gd name="connsiteY70" fmla="*/ 946158 h 1899243"/>
                      <a:gd name="connsiteX71" fmla="*/ 58462 w 1876620"/>
                      <a:gd name="connsiteY71" fmla="*/ 923247 h 1899243"/>
                      <a:gd name="connsiteX72" fmla="*/ 47245 w 1876620"/>
                      <a:gd name="connsiteY72" fmla="*/ 867178 h 1899243"/>
                      <a:gd name="connsiteX73" fmla="*/ 46728 w 1876620"/>
                      <a:gd name="connsiteY73" fmla="*/ 864613 h 1899243"/>
                      <a:gd name="connsiteX74" fmla="*/ 46767 w 1876620"/>
                      <a:gd name="connsiteY74" fmla="*/ 864805 h 1899243"/>
                      <a:gd name="connsiteX75" fmla="*/ 0 w 1876620"/>
                      <a:gd name="connsiteY75" fmla="*/ 870649 h 1899243"/>
                      <a:gd name="connsiteX76" fmla="*/ 0 w 1876620"/>
                      <a:gd name="connsiteY76" fmla="*/ 870431 h 1899243"/>
                      <a:gd name="connsiteX77" fmla="*/ 46728 w 1876620"/>
                      <a:gd name="connsiteY77" fmla="*/ 864613 h 1899243"/>
                      <a:gd name="connsiteX78" fmla="*/ 29250 w 1876620"/>
                      <a:gd name="connsiteY78" fmla="*/ 730361 h 1899243"/>
                      <a:gd name="connsiteX79" fmla="*/ 16836 w 1876620"/>
                      <a:gd name="connsiteY79" fmla="*/ 774994 h 1899243"/>
                      <a:gd name="connsiteX80" fmla="*/ 29231 w 1876620"/>
                      <a:gd name="connsiteY80" fmla="*/ 730386 h 1899243"/>
                      <a:gd name="connsiteX81" fmla="*/ 29250 w 1876620"/>
                      <a:gd name="connsiteY81" fmla="*/ 730361 h 1899243"/>
                      <a:gd name="connsiteX82" fmla="*/ 1650158 w 1876620"/>
                      <a:gd name="connsiteY82" fmla="*/ 641181 h 1899243"/>
                      <a:gd name="connsiteX83" fmla="*/ 1654466 w 1876620"/>
                      <a:gd name="connsiteY83" fmla="*/ 718697 h 1899243"/>
                      <a:gd name="connsiteX84" fmla="*/ 1619389 w 1876620"/>
                      <a:gd name="connsiteY84" fmla="*/ 841427 h 1899243"/>
                      <a:gd name="connsiteX85" fmla="*/ 1619352 w 1876620"/>
                      <a:gd name="connsiteY85" fmla="*/ 841469 h 1899243"/>
                      <a:gd name="connsiteX86" fmla="*/ 1654428 w 1876620"/>
                      <a:gd name="connsiteY86" fmla="*/ 718451 h 1899243"/>
                      <a:gd name="connsiteX87" fmla="*/ 1650158 w 1876620"/>
                      <a:gd name="connsiteY87" fmla="*/ 641181 h 1899243"/>
                      <a:gd name="connsiteX88" fmla="*/ 193630 w 1876620"/>
                      <a:gd name="connsiteY88" fmla="*/ 515716 h 1899243"/>
                      <a:gd name="connsiteX89" fmla="*/ 122731 w 1876620"/>
                      <a:gd name="connsiteY89" fmla="*/ 526113 h 1899243"/>
                      <a:gd name="connsiteX90" fmla="*/ 106904 w 1876620"/>
                      <a:gd name="connsiteY90" fmla="*/ 578705 h 1899243"/>
                      <a:gd name="connsiteX91" fmla="*/ 122770 w 1876620"/>
                      <a:gd name="connsiteY91" fmla="*/ 525836 h 1899243"/>
                      <a:gd name="connsiteX92" fmla="*/ 193630 w 1876620"/>
                      <a:gd name="connsiteY92" fmla="*/ 515716 h 1899243"/>
                      <a:gd name="connsiteX93" fmla="*/ 1680264 w 1876620"/>
                      <a:gd name="connsiteY93" fmla="*/ 486963 h 1899243"/>
                      <a:gd name="connsiteX94" fmla="*/ 1648627 w 1876620"/>
                      <a:gd name="connsiteY94" fmla="*/ 613472 h 1899243"/>
                      <a:gd name="connsiteX95" fmla="*/ 1648611 w 1876620"/>
                      <a:gd name="connsiteY95" fmla="*/ 613192 h 1899243"/>
                      <a:gd name="connsiteX96" fmla="*/ 1680264 w 1876620"/>
                      <a:gd name="connsiteY96" fmla="*/ 486963 h 1899243"/>
                      <a:gd name="connsiteX97" fmla="*/ 1876578 w 1876620"/>
                      <a:gd name="connsiteY97" fmla="*/ 239432 h 1899243"/>
                      <a:gd name="connsiteX98" fmla="*/ 1876620 w 1876620"/>
                      <a:gd name="connsiteY98" fmla="*/ 239466 h 1899243"/>
                      <a:gd name="connsiteX99" fmla="*/ 1871955 w 1876620"/>
                      <a:gd name="connsiteY99" fmla="*/ 260453 h 1899243"/>
                      <a:gd name="connsiteX100" fmla="*/ 1876578 w 1876620"/>
                      <a:gd name="connsiteY100" fmla="*/ 239432 h 1899243"/>
                      <a:gd name="connsiteX101" fmla="*/ 245539 w 1876620"/>
                      <a:gd name="connsiteY101" fmla="*/ 5995 h 1899243"/>
                      <a:gd name="connsiteX102" fmla="*/ 356558 w 1876620"/>
                      <a:gd name="connsiteY102" fmla="*/ 0 h 1899243"/>
                      <a:gd name="connsiteX103" fmla="*/ 245539 w 1876620"/>
                      <a:gd name="connsiteY103" fmla="*/ 5995 h 1899243"/>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0158 w 1876620"/>
                      <a:gd name="connsiteY82" fmla="*/ 40174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650158 w 1876620"/>
                      <a:gd name="connsiteY87" fmla="*/ 401749 h 1659811"/>
                      <a:gd name="connsiteX88" fmla="*/ 193630 w 1876620"/>
                      <a:gd name="connsiteY88" fmla="*/ 276284 h 1659811"/>
                      <a:gd name="connsiteX89" fmla="*/ 122731 w 1876620"/>
                      <a:gd name="connsiteY89" fmla="*/ 286681 h 1659811"/>
                      <a:gd name="connsiteX90" fmla="*/ 106904 w 1876620"/>
                      <a:gd name="connsiteY90" fmla="*/ 339273 h 1659811"/>
                      <a:gd name="connsiteX91" fmla="*/ 122770 w 1876620"/>
                      <a:gd name="connsiteY91" fmla="*/ 286404 h 1659811"/>
                      <a:gd name="connsiteX92" fmla="*/ 193630 w 1876620"/>
                      <a:gd name="connsiteY92" fmla="*/ 276284 h 1659811"/>
                      <a:gd name="connsiteX93" fmla="*/ 1680264 w 1876620"/>
                      <a:gd name="connsiteY93" fmla="*/ 247531 h 1659811"/>
                      <a:gd name="connsiteX94" fmla="*/ 1648627 w 1876620"/>
                      <a:gd name="connsiteY94" fmla="*/ 374040 h 1659811"/>
                      <a:gd name="connsiteX95" fmla="*/ 1648611 w 1876620"/>
                      <a:gd name="connsiteY95" fmla="*/ 373760 h 1659811"/>
                      <a:gd name="connsiteX96" fmla="*/ 1680264 w 1876620"/>
                      <a:gd name="connsiteY96" fmla="*/ 247531 h 1659811"/>
                      <a:gd name="connsiteX97" fmla="*/ 1876578 w 1876620"/>
                      <a:gd name="connsiteY97" fmla="*/ 0 h 1659811"/>
                      <a:gd name="connsiteX98" fmla="*/ 1876620 w 1876620"/>
                      <a:gd name="connsiteY98" fmla="*/ 34 h 1659811"/>
                      <a:gd name="connsiteX99" fmla="*/ 1871955 w 1876620"/>
                      <a:gd name="connsiteY99" fmla="*/ 21021 h 1659811"/>
                      <a:gd name="connsiteX100" fmla="*/ 1876578 w 1876620"/>
                      <a:gd name="connsiteY100"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0158 w 1876620"/>
                      <a:gd name="connsiteY82" fmla="*/ 40174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650158 w 1876620"/>
                      <a:gd name="connsiteY87" fmla="*/ 401749 h 1659811"/>
                      <a:gd name="connsiteX88" fmla="*/ 193630 w 1876620"/>
                      <a:gd name="connsiteY88" fmla="*/ 276284 h 1659811"/>
                      <a:gd name="connsiteX89" fmla="*/ 122731 w 1876620"/>
                      <a:gd name="connsiteY89" fmla="*/ 286681 h 1659811"/>
                      <a:gd name="connsiteX90" fmla="*/ 106904 w 1876620"/>
                      <a:gd name="connsiteY90" fmla="*/ 339273 h 1659811"/>
                      <a:gd name="connsiteX91" fmla="*/ 122770 w 1876620"/>
                      <a:gd name="connsiteY91" fmla="*/ 286404 h 1659811"/>
                      <a:gd name="connsiteX92" fmla="*/ 193630 w 1876620"/>
                      <a:gd name="connsiteY92" fmla="*/ 276284 h 1659811"/>
                      <a:gd name="connsiteX93" fmla="*/ 1648611 w 1876620"/>
                      <a:gd name="connsiteY93" fmla="*/ 373760 h 1659811"/>
                      <a:gd name="connsiteX94" fmla="*/ 1648627 w 1876620"/>
                      <a:gd name="connsiteY94" fmla="*/ 374040 h 1659811"/>
                      <a:gd name="connsiteX95" fmla="*/ 1648611 w 1876620"/>
                      <a:gd name="connsiteY95" fmla="*/ 373760 h 1659811"/>
                      <a:gd name="connsiteX96" fmla="*/ 1876578 w 1876620"/>
                      <a:gd name="connsiteY96" fmla="*/ 0 h 1659811"/>
                      <a:gd name="connsiteX97" fmla="*/ 1876620 w 1876620"/>
                      <a:gd name="connsiteY97" fmla="*/ 34 h 1659811"/>
                      <a:gd name="connsiteX98" fmla="*/ 1871955 w 1876620"/>
                      <a:gd name="connsiteY98" fmla="*/ 21021 h 1659811"/>
                      <a:gd name="connsiteX99" fmla="*/ 1876578 w 1876620"/>
                      <a:gd name="connsiteY9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0158 w 1876620"/>
                      <a:gd name="connsiteY82" fmla="*/ 40174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650158 w 1876620"/>
                      <a:gd name="connsiteY87" fmla="*/ 401749 h 1659811"/>
                      <a:gd name="connsiteX88" fmla="*/ 193630 w 1876620"/>
                      <a:gd name="connsiteY88" fmla="*/ 276284 h 1659811"/>
                      <a:gd name="connsiteX89" fmla="*/ 122731 w 1876620"/>
                      <a:gd name="connsiteY89" fmla="*/ 286681 h 1659811"/>
                      <a:gd name="connsiteX90" fmla="*/ 106904 w 1876620"/>
                      <a:gd name="connsiteY90" fmla="*/ 339273 h 1659811"/>
                      <a:gd name="connsiteX91" fmla="*/ 122770 w 1876620"/>
                      <a:gd name="connsiteY91" fmla="*/ 286404 h 1659811"/>
                      <a:gd name="connsiteX92" fmla="*/ 193630 w 1876620"/>
                      <a:gd name="connsiteY92" fmla="*/ 276284 h 1659811"/>
                      <a:gd name="connsiteX93" fmla="*/ 1876578 w 1876620"/>
                      <a:gd name="connsiteY93" fmla="*/ 0 h 1659811"/>
                      <a:gd name="connsiteX94" fmla="*/ 1876620 w 1876620"/>
                      <a:gd name="connsiteY94" fmla="*/ 34 h 1659811"/>
                      <a:gd name="connsiteX95" fmla="*/ 1871955 w 1876620"/>
                      <a:gd name="connsiteY95" fmla="*/ 21021 h 1659811"/>
                      <a:gd name="connsiteX96" fmla="*/ 1876578 w 1876620"/>
                      <a:gd name="connsiteY96"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4428 w 1876620"/>
                      <a:gd name="connsiteY82" fmla="*/ 47901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93630 w 1876620"/>
                      <a:gd name="connsiteY87" fmla="*/ 276284 h 1659811"/>
                      <a:gd name="connsiteX88" fmla="*/ 122731 w 1876620"/>
                      <a:gd name="connsiteY88" fmla="*/ 286681 h 1659811"/>
                      <a:gd name="connsiteX89" fmla="*/ 106904 w 1876620"/>
                      <a:gd name="connsiteY89" fmla="*/ 339273 h 1659811"/>
                      <a:gd name="connsiteX90" fmla="*/ 122770 w 1876620"/>
                      <a:gd name="connsiteY90" fmla="*/ 286404 h 1659811"/>
                      <a:gd name="connsiteX91" fmla="*/ 193630 w 1876620"/>
                      <a:gd name="connsiteY91" fmla="*/ 276284 h 1659811"/>
                      <a:gd name="connsiteX92" fmla="*/ 1876578 w 1876620"/>
                      <a:gd name="connsiteY92" fmla="*/ 0 h 1659811"/>
                      <a:gd name="connsiteX93" fmla="*/ 1876620 w 1876620"/>
                      <a:gd name="connsiteY93" fmla="*/ 34 h 1659811"/>
                      <a:gd name="connsiteX94" fmla="*/ 1871955 w 1876620"/>
                      <a:gd name="connsiteY94" fmla="*/ 21021 h 1659811"/>
                      <a:gd name="connsiteX95" fmla="*/ 1876578 w 1876620"/>
                      <a:gd name="connsiteY95"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19352 w 1876620"/>
                      <a:gd name="connsiteY82" fmla="*/ 602037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93630 w 1876620"/>
                      <a:gd name="connsiteY86" fmla="*/ 276284 h 1659811"/>
                      <a:gd name="connsiteX87" fmla="*/ 122731 w 1876620"/>
                      <a:gd name="connsiteY87" fmla="*/ 286681 h 1659811"/>
                      <a:gd name="connsiteX88" fmla="*/ 106904 w 1876620"/>
                      <a:gd name="connsiteY88" fmla="*/ 339273 h 1659811"/>
                      <a:gd name="connsiteX89" fmla="*/ 122770 w 1876620"/>
                      <a:gd name="connsiteY89" fmla="*/ 286404 h 1659811"/>
                      <a:gd name="connsiteX90" fmla="*/ 193630 w 1876620"/>
                      <a:gd name="connsiteY90" fmla="*/ 276284 h 1659811"/>
                      <a:gd name="connsiteX91" fmla="*/ 1876578 w 1876620"/>
                      <a:gd name="connsiteY91" fmla="*/ 0 h 1659811"/>
                      <a:gd name="connsiteX92" fmla="*/ 1876620 w 1876620"/>
                      <a:gd name="connsiteY92" fmla="*/ 34 h 1659811"/>
                      <a:gd name="connsiteX93" fmla="*/ 1871955 w 1876620"/>
                      <a:gd name="connsiteY93" fmla="*/ 21021 h 1659811"/>
                      <a:gd name="connsiteX94" fmla="*/ 1876578 w 1876620"/>
                      <a:gd name="connsiteY94"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19389 w 1876620"/>
                      <a:gd name="connsiteY82" fmla="*/ 601995 h 1659811"/>
                      <a:gd name="connsiteX83" fmla="*/ 1654466 w 1876620"/>
                      <a:gd name="connsiteY83" fmla="*/ 479265 h 1659811"/>
                      <a:gd name="connsiteX84" fmla="*/ 1619389 w 1876620"/>
                      <a:gd name="connsiteY84" fmla="*/ 601995 h 1659811"/>
                      <a:gd name="connsiteX85" fmla="*/ 193630 w 1876620"/>
                      <a:gd name="connsiteY85" fmla="*/ 276284 h 1659811"/>
                      <a:gd name="connsiteX86" fmla="*/ 122731 w 1876620"/>
                      <a:gd name="connsiteY86" fmla="*/ 286681 h 1659811"/>
                      <a:gd name="connsiteX87" fmla="*/ 106904 w 1876620"/>
                      <a:gd name="connsiteY87" fmla="*/ 339273 h 1659811"/>
                      <a:gd name="connsiteX88" fmla="*/ 122770 w 1876620"/>
                      <a:gd name="connsiteY88" fmla="*/ 286404 h 1659811"/>
                      <a:gd name="connsiteX89" fmla="*/ 193630 w 1876620"/>
                      <a:gd name="connsiteY89" fmla="*/ 276284 h 1659811"/>
                      <a:gd name="connsiteX90" fmla="*/ 1876578 w 1876620"/>
                      <a:gd name="connsiteY90" fmla="*/ 0 h 1659811"/>
                      <a:gd name="connsiteX91" fmla="*/ 1876620 w 1876620"/>
                      <a:gd name="connsiteY91" fmla="*/ 34 h 1659811"/>
                      <a:gd name="connsiteX92" fmla="*/ 1871955 w 1876620"/>
                      <a:gd name="connsiteY92" fmla="*/ 21021 h 1659811"/>
                      <a:gd name="connsiteX93" fmla="*/ 1876578 w 1876620"/>
                      <a:gd name="connsiteY93"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93630 w 1876620"/>
                      <a:gd name="connsiteY82" fmla="*/ 276284 h 1659811"/>
                      <a:gd name="connsiteX83" fmla="*/ 122731 w 1876620"/>
                      <a:gd name="connsiteY83" fmla="*/ 286681 h 1659811"/>
                      <a:gd name="connsiteX84" fmla="*/ 106904 w 1876620"/>
                      <a:gd name="connsiteY84" fmla="*/ 339273 h 1659811"/>
                      <a:gd name="connsiteX85" fmla="*/ 122770 w 1876620"/>
                      <a:gd name="connsiteY85" fmla="*/ 286404 h 1659811"/>
                      <a:gd name="connsiteX86" fmla="*/ 193630 w 1876620"/>
                      <a:gd name="connsiteY86" fmla="*/ 276284 h 1659811"/>
                      <a:gd name="connsiteX87" fmla="*/ 1876578 w 1876620"/>
                      <a:gd name="connsiteY87" fmla="*/ 0 h 1659811"/>
                      <a:gd name="connsiteX88" fmla="*/ 1876620 w 1876620"/>
                      <a:gd name="connsiteY88" fmla="*/ 34 h 1659811"/>
                      <a:gd name="connsiteX89" fmla="*/ 1871955 w 1876620"/>
                      <a:gd name="connsiteY89" fmla="*/ 21021 h 1659811"/>
                      <a:gd name="connsiteX90" fmla="*/ 1876578 w 1876620"/>
                      <a:gd name="connsiteY90"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496605 w 1876620"/>
                      <a:gd name="connsiteY63" fmla="*/ 742257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47245 w 1876620"/>
                      <a:gd name="connsiteY67" fmla="*/ 627746 h 1659811"/>
                      <a:gd name="connsiteX68" fmla="*/ 58551 w 1876620"/>
                      <a:gd name="connsiteY68" fmla="*/ 683901 h 1659811"/>
                      <a:gd name="connsiteX69" fmla="*/ 70524 w 1876620"/>
                      <a:gd name="connsiteY69" fmla="*/ 706726 h 1659811"/>
                      <a:gd name="connsiteX70" fmla="*/ 58462 w 1876620"/>
                      <a:gd name="connsiteY70" fmla="*/ 683815 h 1659811"/>
                      <a:gd name="connsiteX71" fmla="*/ 47245 w 1876620"/>
                      <a:gd name="connsiteY71" fmla="*/ 627746 h 1659811"/>
                      <a:gd name="connsiteX72" fmla="*/ 46728 w 1876620"/>
                      <a:gd name="connsiteY72" fmla="*/ 625181 h 1659811"/>
                      <a:gd name="connsiteX73" fmla="*/ 46767 w 1876620"/>
                      <a:gd name="connsiteY73" fmla="*/ 625373 h 1659811"/>
                      <a:gd name="connsiteX74" fmla="*/ 0 w 1876620"/>
                      <a:gd name="connsiteY74" fmla="*/ 631217 h 1659811"/>
                      <a:gd name="connsiteX75" fmla="*/ 0 w 1876620"/>
                      <a:gd name="connsiteY75" fmla="*/ 630999 h 1659811"/>
                      <a:gd name="connsiteX76" fmla="*/ 46728 w 1876620"/>
                      <a:gd name="connsiteY76" fmla="*/ 625181 h 1659811"/>
                      <a:gd name="connsiteX77" fmla="*/ 29250 w 1876620"/>
                      <a:gd name="connsiteY77" fmla="*/ 490929 h 1659811"/>
                      <a:gd name="connsiteX78" fmla="*/ 16836 w 1876620"/>
                      <a:gd name="connsiteY78" fmla="*/ 535562 h 1659811"/>
                      <a:gd name="connsiteX79" fmla="*/ 29231 w 1876620"/>
                      <a:gd name="connsiteY79" fmla="*/ 490954 h 1659811"/>
                      <a:gd name="connsiteX80" fmla="*/ 29250 w 1876620"/>
                      <a:gd name="connsiteY80" fmla="*/ 490929 h 1659811"/>
                      <a:gd name="connsiteX81" fmla="*/ 193630 w 1876620"/>
                      <a:gd name="connsiteY81" fmla="*/ 276284 h 1659811"/>
                      <a:gd name="connsiteX82" fmla="*/ 122731 w 1876620"/>
                      <a:gd name="connsiteY82" fmla="*/ 286681 h 1659811"/>
                      <a:gd name="connsiteX83" fmla="*/ 106904 w 1876620"/>
                      <a:gd name="connsiteY83" fmla="*/ 339273 h 1659811"/>
                      <a:gd name="connsiteX84" fmla="*/ 122770 w 1876620"/>
                      <a:gd name="connsiteY84" fmla="*/ 286404 h 1659811"/>
                      <a:gd name="connsiteX85" fmla="*/ 193630 w 1876620"/>
                      <a:gd name="connsiteY85" fmla="*/ 276284 h 1659811"/>
                      <a:gd name="connsiteX86" fmla="*/ 1876578 w 1876620"/>
                      <a:gd name="connsiteY86" fmla="*/ 0 h 1659811"/>
                      <a:gd name="connsiteX87" fmla="*/ 1876620 w 1876620"/>
                      <a:gd name="connsiteY87" fmla="*/ 34 h 1659811"/>
                      <a:gd name="connsiteX88" fmla="*/ 1871955 w 1876620"/>
                      <a:gd name="connsiteY88" fmla="*/ 21021 h 1659811"/>
                      <a:gd name="connsiteX89" fmla="*/ 1876578 w 1876620"/>
                      <a:gd name="connsiteY8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494361 w 1876620"/>
                      <a:gd name="connsiteY63" fmla="*/ 753546 h 1659811"/>
                      <a:gd name="connsiteX64" fmla="*/ 1496619 w 1876620"/>
                      <a:gd name="connsiteY64" fmla="*/ 742258 h 1659811"/>
                      <a:gd name="connsiteX65" fmla="*/ 1494361 w 1876620"/>
                      <a:gd name="connsiteY65" fmla="*/ 753546 h 1659811"/>
                      <a:gd name="connsiteX66" fmla="*/ 47245 w 1876620"/>
                      <a:gd name="connsiteY66" fmla="*/ 627746 h 1659811"/>
                      <a:gd name="connsiteX67" fmla="*/ 58551 w 1876620"/>
                      <a:gd name="connsiteY67" fmla="*/ 683901 h 1659811"/>
                      <a:gd name="connsiteX68" fmla="*/ 70524 w 1876620"/>
                      <a:gd name="connsiteY68" fmla="*/ 706726 h 1659811"/>
                      <a:gd name="connsiteX69" fmla="*/ 58462 w 1876620"/>
                      <a:gd name="connsiteY69" fmla="*/ 683815 h 1659811"/>
                      <a:gd name="connsiteX70" fmla="*/ 47245 w 1876620"/>
                      <a:gd name="connsiteY70" fmla="*/ 627746 h 1659811"/>
                      <a:gd name="connsiteX71" fmla="*/ 46728 w 1876620"/>
                      <a:gd name="connsiteY71" fmla="*/ 625181 h 1659811"/>
                      <a:gd name="connsiteX72" fmla="*/ 46767 w 1876620"/>
                      <a:gd name="connsiteY72" fmla="*/ 625373 h 1659811"/>
                      <a:gd name="connsiteX73" fmla="*/ 0 w 1876620"/>
                      <a:gd name="connsiteY73" fmla="*/ 631217 h 1659811"/>
                      <a:gd name="connsiteX74" fmla="*/ 0 w 1876620"/>
                      <a:gd name="connsiteY74" fmla="*/ 630999 h 1659811"/>
                      <a:gd name="connsiteX75" fmla="*/ 46728 w 1876620"/>
                      <a:gd name="connsiteY75" fmla="*/ 625181 h 1659811"/>
                      <a:gd name="connsiteX76" fmla="*/ 29250 w 1876620"/>
                      <a:gd name="connsiteY76" fmla="*/ 490929 h 1659811"/>
                      <a:gd name="connsiteX77" fmla="*/ 16836 w 1876620"/>
                      <a:gd name="connsiteY77" fmla="*/ 535562 h 1659811"/>
                      <a:gd name="connsiteX78" fmla="*/ 29231 w 1876620"/>
                      <a:gd name="connsiteY78" fmla="*/ 490954 h 1659811"/>
                      <a:gd name="connsiteX79" fmla="*/ 29250 w 1876620"/>
                      <a:gd name="connsiteY79" fmla="*/ 490929 h 1659811"/>
                      <a:gd name="connsiteX80" fmla="*/ 193630 w 1876620"/>
                      <a:gd name="connsiteY80" fmla="*/ 276284 h 1659811"/>
                      <a:gd name="connsiteX81" fmla="*/ 122731 w 1876620"/>
                      <a:gd name="connsiteY81" fmla="*/ 286681 h 1659811"/>
                      <a:gd name="connsiteX82" fmla="*/ 106904 w 1876620"/>
                      <a:gd name="connsiteY82" fmla="*/ 339273 h 1659811"/>
                      <a:gd name="connsiteX83" fmla="*/ 122770 w 1876620"/>
                      <a:gd name="connsiteY83" fmla="*/ 286404 h 1659811"/>
                      <a:gd name="connsiteX84" fmla="*/ 193630 w 1876620"/>
                      <a:gd name="connsiteY84" fmla="*/ 276284 h 1659811"/>
                      <a:gd name="connsiteX85" fmla="*/ 1876578 w 1876620"/>
                      <a:gd name="connsiteY85" fmla="*/ 0 h 1659811"/>
                      <a:gd name="connsiteX86" fmla="*/ 1876620 w 1876620"/>
                      <a:gd name="connsiteY86" fmla="*/ 34 h 1659811"/>
                      <a:gd name="connsiteX87" fmla="*/ 1871955 w 1876620"/>
                      <a:gd name="connsiteY87" fmla="*/ 21021 h 1659811"/>
                      <a:gd name="connsiteX88" fmla="*/ 1876578 w 1876620"/>
                      <a:gd name="connsiteY88"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93630 w 1876620"/>
                      <a:gd name="connsiteY77" fmla="*/ 276284 h 1659811"/>
                      <a:gd name="connsiteX78" fmla="*/ 122731 w 1876620"/>
                      <a:gd name="connsiteY78" fmla="*/ 286681 h 1659811"/>
                      <a:gd name="connsiteX79" fmla="*/ 106904 w 1876620"/>
                      <a:gd name="connsiteY79" fmla="*/ 339273 h 1659811"/>
                      <a:gd name="connsiteX80" fmla="*/ 122770 w 1876620"/>
                      <a:gd name="connsiteY80" fmla="*/ 286404 h 1659811"/>
                      <a:gd name="connsiteX81" fmla="*/ 193630 w 1876620"/>
                      <a:gd name="connsiteY81" fmla="*/ 276284 h 1659811"/>
                      <a:gd name="connsiteX82" fmla="*/ 1876578 w 1876620"/>
                      <a:gd name="connsiteY82" fmla="*/ 0 h 1659811"/>
                      <a:gd name="connsiteX83" fmla="*/ 1876620 w 1876620"/>
                      <a:gd name="connsiteY83" fmla="*/ 34 h 1659811"/>
                      <a:gd name="connsiteX84" fmla="*/ 1871955 w 1876620"/>
                      <a:gd name="connsiteY84" fmla="*/ 21021 h 1659811"/>
                      <a:gd name="connsiteX85" fmla="*/ 1876578 w 1876620"/>
                      <a:gd name="connsiteY85"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22770 w 1876620"/>
                      <a:gd name="connsiteY77" fmla="*/ 286404 h 1659811"/>
                      <a:gd name="connsiteX78" fmla="*/ 122731 w 1876620"/>
                      <a:gd name="connsiteY78" fmla="*/ 286681 h 1659811"/>
                      <a:gd name="connsiteX79" fmla="*/ 106904 w 1876620"/>
                      <a:gd name="connsiteY79" fmla="*/ 339273 h 1659811"/>
                      <a:gd name="connsiteX80" fmla="*/ 122770 w 1876620"/>
                      <a:gd name="connsiteY80" fmla="*/ 286404 h 1659811"/>
                      <a:gd name="connsiteX81" fmla="*/ 1876578 w 1876620"/>
                      <a:gd name="connsiteY81" fmla="*/ 0 h 1659811"/>
                      <a:gd name="connsiteX82" fmla="*/ 1876620 w 1876620"/>
                      <a:gd name="connsiteY82" fmla="*/ 34 h 1659811"/>
                      <a:gd name="connsiteX83" fmla="*/ 1871955 w 1876620"/>
                      <a:gd name="connsiteY83" fmla="*/ 21021 h 1659811"/>
                      <a:gd name="connsiteX84" fmla="*/ 1876578 w 1876620"/>
                      <a:gd name="connsiteY84"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06904 w 1876620"/>
                      <a:gd name="connsiteY77" fmla="*/ 339273 h 1659811"/>
                      <a:gd name="connsiteX78" fmla="*/ 122731 w 1876620"/>
                      <a:gd name="connsiteY78" fmla="*/ 286681 h 1659811"/>
                      <a:gd name="connsiteX79" fmla="*/ 106904 w 1876620"/>
                      <a:gd name="connsiteY79" fmla="*/ 339273 h 1659811"/>
                      <a:gd name="connsiteX80" fmla="*/ 1876578 w 1876620"/>
                      <a:gd name="connsiteY80" fmla="*/ 0 h 1659811"/>
                      <a:gd name="connsiteX81" fmla="*/ 1876620 w 1876620"/>
                      <a:gd name="connsiteY81" fmla="*/ 34 h 1659811"/>
                      <a:gd name="connsiteX82" fmla="*/ 1871955 w 1876620"/>
                      <a:gd name="connsiteY82" fmla="*/ 21021 h 1659811"/>
                      <a:gd name="connsiteX83" fmla="*/ 1876578 w 1876620"/>
                      <a:gd name="connsiteY83"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876578 w 1876620"/>
                      <a:gd name="connsiteY77" fmla="*/ 0 h 1659811"/>
                      <a:gd name="connsiteX78" fmla="*/ 1876620 w 1876620"/>
                      <a:gd name="connsiteY78" fmla="*/ 34 h 1659811"/>
                      <a:gd name="connsiteX79" fmla="*/ 1871955 w 1876620"/>
                      <a:gd name="connsiteY79" fmla="*/ 21021 h 1659811"/>
                      <a:gd name="connsiteX80" fmla="*/ 1876578 w 1876620"/>
                      <a:gd name="connsiteY80"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31 w 1876620"/>
                      <a:gd name="connsiteY73" fmla="*/ 490954 h 1659811"/>
                      <a:gd name="connsiteX74" fmla="*/ 16836 w 1876620"/>
                      <a:gd name="connsiteY74" fmla="*/ 535562 h 1659811"/>
                      <a:gd name="connsiteX75" fmla="*/ 29231 w 1876620"/>
                      <a:gd name="connsiteY75" fmla="*/ 490954 h 1659811"/>
                      <a:gd name="connsiteX76" fmla="*/ 1876578 w 1876620"/>
                      <a:gd name="connsiteY76" fmla="*/ 0 h 1659811"/>
                      <a:gd name="connsiteX77" fmla="*/ 1876620 w 1876620"/>
                      <a:gd name="connsiteY77" fmla="*/ 34 h 1659811"/>
                      <a:gd name="connsiteX78" fmla="*/ 1871955 w 1876620"/>
                      <a:gd name="connsiteY78" fmla="*/ 21021 h 1659811"/>
                      <a:gd name="connsiteX79" fmla="*/ 1876578 w 1876620"/>
                      <a:gd name="connsiteY7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1876578 w 1876620"/>
                      <a:gd name="connsiteY73" fmla="*/ 0 h 1659811"/>
                      <a:gd name="connsiteX74" fmla="*/ 1876620 w 1876620"/>
                      <a:gd name="connsiteY74" fmla="*/ 34 h 1659811"/>
                      <a:gd name="connsiteX75" fmla="*/ 1871955 w 1876620"/>
                      <a:gd name="connsiteY75" fmla="*/ 21021 h 1659811"/>
                      <a:gd name="connsiteX76" fmla="*/ 1876578 w 1876620"/>
                      <a:gd name="connsiteY76"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0 w 1876620"/>
                      <a:gd name="connsiteY68" fmla="*/ 630999 h 1659811"/>
                      <a:gd name="connsiteX69" fmla="*/ 46767 w 1876620"/>
                      <a:gd name="connsiteY69" fmla="*/ 625373 h 1659811"/>
                      <a:gd name="connsiteX70" fmla="*/ 0 w 1876620"/>
                      <a:gd name="connsiteY70" fmla="*/ 631217 h 1659811"/>
                      <a:gd name="connsiteX71" fmla="*/ 0 w 1876620"/>
                      <a:gd name="connsiteY71" fmla="*/ 630999 h 1659811"/>
                      <a:gd name="connsiteX72" fmla="*/ 1876578 w 1876620"/>
                      <a:gd name="connsiteY72" fmla="*/ 0 h 1659811"/>
                      <a:gd name="connsiteX73" fmla="*/ 1876620 w 1876620"/>
                      <a:gd name="connsiteY73" fmla="*/ 34 h 1659811"/>
                      <a:gd name="connsiteX74" fmla="*/ 1871955 w 1876620"/>
                      <a:gd name="connsiteY74" fmla="*/ 21021 h 1659811"/>
                      <a:gd name="connsiteX75" fmla="*/ 1876578 w 1876620"/>
                      <a:gd name="connsiteY75"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47245 w 1876620"/>
                      <a:gd name="connsiteY66" fmla="*/ 627746 h 1659811"/>
                      <a:gd name="connsiteX67" fmla="*/ 0 w 1876620"/>
                      <a:gd name="connsiteY67" fmla="*/ 630999 h 1659811"/>
                      <a:gd name="connsiteX68" fmla="*/ 46767 w 1876620"/>
                      <a:gd name="connsiteY68" fmla="*/ 625373 h 1659811"/>
                      <a:gd name="connsiteX69" fmla="*/ 0 w 1876620"/>
                      <a:gd name="connsiteY69" fmla="*/ 631217 h 1659811"/>
                      <a:gd name="connsiteX70" fmla="*/ 0 w 1876620"/>
                      <a:gd name="connsiteY70" fmla="*/ 630999 h 1659811"/>
                      <a:gd name="connsiteX71" fmla="*/ 1876578 w 1876620"/>
                      <a:gd name="connsiteY71" fmla="*/ 0 h 1659811"/>
                      <a:gd name="connsiteX72" fmla="*/ 1876620 w 1876620"/>
                      <a:gd name="connsiteY72" fmla="*/ 34 h 1659811"/>
                      <a:gd name="connsiteX73" fmla="*/ 1871955 w 1876620"/>
                      <a:gd name="connsiteY73" fmla="*/ 21021 h 1659811"/>
                      <a:gd name="connsiteX74" fmla="*/ 1876578 w 1876620"/>
                      <a:gd name="connsiteY74"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47245 w 1876620"/>
                      <a:gd name="connsiteY66" fmla="*/ 627746 h 1659811"/>
                      <a:gd name="connsiteX67" fmla="*/ 0 w 1876620"/>
                      <a:gd name="connsiteY67" fmla="*/ 630999 h 1659811"/>
                      <a:gd name="connsiteX68" fmla="*/ 0 w 1876620"/>
                      <a:gd name="connsiteY68" fmla="*/ 631217 h 1659811"/>
                      <a:gd name="connsiteX69" fmla="*/ 0 w 1876620"/>
                      <a:gd name="connsiteY69" fmla="*/ 630999 h 1659811"/>
                      <a:gd name="connsiteX70" fmla="*/ 1876578 w 1876620"/>
                      <a:gd name="connsiteY70" fmla="*/ 0 h 1659811"/>
                      <a:gd name="connsiteX71" fmla="*/ 1876620 w 1876620"/>
                      <a:gd name="connsiteY71" fmla="*/ 34 h 1659811"/>
                      <a:gd name="connsiteX72" fmla="*/ 1871955 w 1876620"/>
                      <a:gd name="connsiteY72" fmla="*/ 21021 h 1659811"/>
                      <a:gd name="connsiteX73" fmla="*/ 1876578 w 1876620"/>
                      <a:gd name="connsiteY73"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70524 w 1876620"/>
                      <a:gd name="connsiteY63" fmla="*/ 706726 h 1659811"/>
                      <a:gd name="connsiteX64" fmla="*/ 58551 w 1876620"/>
                      <a:gd name="connsiteY64" fmla="*/ 683901 h 1659811"/>
                      <a:gd name="connsiteX65" fmla="*/ 70524 w 1876620"/>
                      <a:gd name="connsiteY65" fmla="*/ 706726 h 1659811"/>
                      <a:gd name="connsiteX66" fmla="*/ 0 w 1876620"/>
                      <a:gd name="connsiteY66" fmla="*/ 630999 h 1659811"/>
                      <a:gd name="connsiteX67" fmla="*/ 0 w 1876620"/>
                      <a:gd name="connsiteY67" fmla="*/ 631217 h 1659811"/>
                      <a:gd name="connsiteX68" fmla="*/ 0 w 1876620"/>
                      <a:gd name="connsiteY68" fmla="*/ 630999 h 1659811"/>
                      <a:gd name="connsiteX69" fmla="*/ 1876578 w 1876620"/>
                      <a:gd name="connsiteY69" fmla="*/ 0 h 1659811"/>
                      <a:gd name="connsiteX70" fmla="*/ 1876620 w 1876620"/>
                      <a:gd name="connsiteY70" fmla="*/ 34 h 1659811"/>
                      <a:gd name="connsiteX71" fmla="*/ 1871955 w 1876620"/>
                      <a:gd name="connsiteY71" fmla="*/ 21021 h 1659811"/>
                      <a:gd name="connsiteX72" fmla="*/ 1876578 w 1876620"/>
                      <a:gd name="connsiteY72"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0 w 1876620"/>
                      <a:gd name="connsiteY63" fmla="*/ 630999 h 1659811"/>
                      <a:gd name="connsiteX64" fmla="*/ 0 w 1876620"/>
                      <a:gd name="connsiteY64" fmla="*/ 631217 h 1659811"/>
                      <a:gd name="connsiteX65" fmla="*/ 0 w 1876620"/>
                      <a:gd name="connsiteY65" fmla="*/ 630999 h 1659811"/>
                      <a:gd name="connsiteX66" fmla="*/ 1876578 w 1876620"/>
                      <a:gd name="connsiteY66" fmla="*/ 0 h 1659811"/>
                      <a:gd name="connsiteX67" fmla="*/ 1876620 w 1876620"/>
                      <a:gd name="connsiteY67" fmla="*/ 34 h 1659811"/>
                      <a:gd name="connsiteX68" fmla="*/ 1871955 w 1876620"/>
                      <a:gd name="connsiteY68" fmla="*/ 21021 h 1659811"/>
                      <a:gd name="connsiteX69" fmla="*/ 1876578 w 1876620"/>
                      <a:gd name="connsiteY6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93539 w 1876620"/>
                      <a:gd name="connsiteY8" fmla="*/ 824078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223334 w 1876620"/>
                      <a:gd name="connsiteY12" fmla="*/ 722422 h 1659811"/>
                      <a:gd name="connsiteX13" fmla="*/ 1263341 w 1876620"/>
                      <a:gd name="connsiteY13" fmla="*/ 722805 h 1659811"/>
                      <a:gd name="connsiteX14" fmla="*/ 1259025 w 1876620"/>
                      <a:gd name="connsiteY14" fmla="*/ 923506 h 1659811"/>
                      <a:gd name="connsiteX15" fmla="*/ 1321891 w 1876620"/>
                      <a:gd name="connsiteY15" fmla="*/ 929323 h 1659811"/>
                      <a:gd name="connsiteX16" fmla="*/ 1336154 w 1876620"/>
                      <a:gd name="connsiteY16" fmla="*/ 1024583 h 1659811"/>
                      <a:gd name="connsiteX17" fmla="*/ 1390200 w 1876620"/>
                      <a:gd name="connsiteY17" fmla="*/ 1016766 h 1659811"/>
                      <a:gd name="connsiteX18" fmla="*/ 1402172 w 1876620"/>
                      <a:gd name="connsiteY18" fmla="*/ 893417 h 1659811"/>
                      <a:gd name="connsiteX19" fmla="*/ 1385542 w 1876620"/>
                      <a:gd name="connsiteY19" fmla="*/ 1092915 h 1659811"/>
                      <a:gd name="connsiteX20" fmla="*/ 1350465 w 1876620"/>
                      <a:gd name="connsiteY20" fmla="*/ 1122137 h 1659811"/>
                      <a:gd name="connsiteX21" fmla="*/ 1286157 w 1876620"/>
                      <a:gd name="connsiteY21" fmla="*/ 1122137 h 1659811"/>
                      <a:gd name="connsiteX22" fmla="*/ 1268619 w 1876620"/>
                      <a:gd name="connsiteY22" fmla="*/ 1180580 h 1659811"/>
                      <a:gd name="connsiteX23" fmla="*/ 1356311 w 1876620"/>
                      <a:gd name="connsiteY23" fmla="*/ 1215645 h 1659811"/>
                      <a:gd name="connsiteX24" fmla="*/ 1391388 w 1876620"/>
                      <a:gd name="connsiteY24" fmla="*/ 1274088 h 1659811"/>
                      <a:gd name="connsiteX25" fmla="*/ 1461542 w 1876620"/>
                      <a:gd name="connsiteY25" fmla="*/ 1314998 h 1659811"/>
                      <a:gd name="connsiteX26" fmla="*/ 1508312 w 1876620"/>
                      <a:gd name="connsiteY26" fmla="*/ 1437728 h 1659811"/>
                      <a:gd name="connsiteX27" fmla="*/ 1590158 w 1876620"/>
                      <a:gd name="connsiteY27" fmla="*/ 1466950 h 1659811"/>
                      <a:gd name="connsiteX28" fmla="*/ 1590158 w 1876620"/>
                      <a:gd name="connsiteY28" fmla="*/ 1554614 h 1659811"/>
                      <a:gd name="connsiteX29" fmla="*/ 1426465 w 1876620"/>
                      <a:gd name="connsiteY29" fmla="*/ 1554614 h 1659811"/>
                      <a:gd name="connsiteX30" fmla="*/ 1368004 w 1876620"/>
                      <a:gd name="connsiteY30" fmla="*/ 1613057 h 1659811"/>
                      <a:gd name="connsiteX31" fmla="*/ 1309542 w 1876620"/>
                      <a:gd name="connsiteY31" fmla="*/ 1642278 h 1659811"/>
                      <a:gd name="connsiteX32" fmla="*/ 1023080 w 1876620"/>
                      <a:gd name="connsiteY32" fmla="*/ 1659811 h 1659811"/>
                      <a:gd name="connsiteX33" fmla="*/ 888618 w 1876620"/>
                      <a:gd name="connsiteY33" fmla="*/ 1548770 h 1659811"/>
                      <a:gd name="connsiteX34" fmla="*/ 853541 w 1876620"/>
                      <a:gd name="connsiteY34" fmla="*/ 1572147 h 1659811"/>
                      <a:gd name="connsiteX35" fmla="*/ 783387 w 1876620"/>
                      <a:gd name="connsiteY35" fmla="*/ 1560458 h 1659811"/>
                      <a:gd name="connsiteX36" fmla="*/ 754156 w 1876620"/>
                      <a:gd name="connsiteY36" fmla="*/ 1583835 h 1659811"/>
                      <a:gd name="connsiteX37" fmla="*/ 701540 w 1876620"/>
                      <a:gd name="connsiteY37" fmla="*/ 1560458 h 1659811"/>
                      <a:gd name="connsiteX38" fmla="*/ 643079 w 1876620"/>
                      <a:gd name="connsiteY38" fmla="*/ 1490327 h 1659811"/>
                      <a:gd name="connsiteX39" fmla="*/ 619694 w 1876620"/>
                      <a:gd name="connsiteY39" fmla="*/ 1431884 h 1659811"/>
                      <a:gd name="connsiteX40" fmla="*/ 543694 w 1876620"/>
                      <a:gd name="connsiteY40" fmla="*/ 1379285 h 1659811"/>
                      <a:gd name="connsiteX41" fmla="*/ 502771 w 1876620"/>
                      <a:gd name="connsiteY41" fmla="*/ 1291621 h 1659811"/>
                      <a:gd name="connsiteX42" fmla="*/ 385847 w 1876620"/>
                      <a:gd name="connsiteY42" fmla="*/ 1215645 h 1659811"/>
                      <a:gd name="connsiteX43" fmla="*/ 374155 w 1876620"/>
                      <a:gd name="connsiteY43" fmla="*/ 1157202 h 1659811"/>
                      <a:gd name="connsiteX44" fmla="*/ 307053 w 1876620"/>
                      <a:gd name="connsiteY44" fmla="*/ 1134842 h 1659811"/>
                      <a:gd name="connsiteX45" fmla="*/ 328596 w 1876620"/>
                      <a:gd name="connsiteY45" fmla="*/ 1070396 h 1659811"/>
                      <a:gd name="connsiteX46" fmla="*/ 393152 w 1876620"/>
                      <a:gd name="connsiteY46" fmla="*/ 955683 h 1659811"/>
                      <a:gd name="connsiteX47" fmla="*/ 490361 w 1876620"/>
                      <a:gd name="connsiteY47" fmla="*/ 969863 h 1659811"/>
                      <a:gd name="connsiteX48" fmla="*/ 526955 w 1876620"/>
                      <a:gd name="connsiteY48" fmla="*/ 1027310 h 1659811"/>
                      <a:gd name="connsiteX49" fmla="*/ 695851 w 1876620"/>
                      <a:gd name="connsiteY49" fmla="*/ 1005313 h 1659811"/>
                      <a:gd name="connsiteX50" fmla="*/ 709738 w 1876620"/>
                      <a:gd name="connsiteY50" fmla="*/ 1045126 h 1659811"/>
                      <a:gd name="connsiteX51" fmla="*/ 780111 w 1876620"/>
                      <a:gd name="connsiteY51" fmla="*/ 1041309 h 1659811"/>
                      <a:gd name="connsiteX52" fmla="*/ 830405 w 1876620"/>
                      <a:gd name="connsiteY52" fmla="*/ 995678 h 1659811"/>
                      <a:gd name="connsiteX53" fmla="*/ 883325 w 1876620"/>
                      <a:gd name="connsiteY53" fmla="*/ 993678 h 1659811"/>
                      <a:gd name="connsiteX54" fmla="*/ 882012 w 1876620"/>
                      <a:gd name="connsiteY54" fmla="*/ 960047 h 1659811"/>
                      <a:gd name="connsiteX55" fmla="*/ 933806 w 1876620"/>
                      <a:gd name="connsiteY55" fmla="*/ 939322 h 1659811"/>
                      <a:gd name="connsiteX56" fmla="*/ 1044527 w 1876620"/>
                      <a:gd name="connsiteY56" fmla="*/ 1012040 h 1659811"/>
                      <a:gd name="connsiteX57" fmla="*/ 1166695 w 1876620"/>
                      <a:gd name="connsiteY57" fmla="*/ 870422 h 1659811"/>
                      <a:gd name="connsiteX58" fmla="*/ 1172512 w 1876620"/>
                      <a:gd name="connsiteY58" fmla="*/ 775889 h 1659811"/>
                      <a:gd name="connsiteX59" fmla="*/ 1211546 w 1876620"/>
                      <a:gd name="connsiteY59" fmla="*/ 767163 h 1659811"/>
                      <a:gd name="connsiteX60" fmla="*/ 1219803 w 1876620"/>
                      <a:gd name="connsiteY60" fmla="*/ 728804 h 1659811"/>
                      <a:gd name="connsiteX61" fmla="*/ 1223334 w 1876620"/>
                      <a:gd name="connsiteY61" fmla="*/ 722422 h 1659811"/>
                      <a:gd name="connsiteX62" fmla="*/ 0 w 1876620"/>
                      <a:gd name="connsiteY62" fmla="*/ 630999 h 1659811"/>
                      <a:gd name="connsiteX63" fmla="*/ 0 w 1876620"/>
                      <a:gd name="connsiteY63" fmla="*/ 631217 h 1659811"/>
                      <a:gd name="connsiteX64" fmla="*/ 0 w 1876620"/>
                      <a:gd name="connsiteY64" fmla="*/ 630999 h 1659811"/>
                      <a:gd name="connsiteX65" fmla="*/ 1876578 w 1876620"/>
                      <a:gd name="connsiteY65" fmla="*/ 0 h 1659811"/>
                      <a:gd name="connsiteX66" fmla="*/ 1876620 w 1876620"/>
                      <a:gd name="connsiteY66" fmla="*/ 34 h 1659811"/>
                      <a:gd name="connsiteX67" fmla="*/ 1871955 w 1876620"/>
                      <a:gd name="connsiteY67" fmla="*/ 21021 h 1659811"/>
                      <a:gd name="connsiteX68" fmla="*/ 1876578 w 1876620"/>
                      <a:gd name="connsiteY68"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93539 w 1876620"/>
                      <a:gd name="connsiteY8" fmla="*/ 824078 h 1659811"/>
                      <a:gd name="connsiteX9" fmla="*/ 93566 w 1876620"/>
                      <a:gd name="connsiteY9" fmla="*/ 824109 h 1659811"/>
                      <a:gd name="connsiteX10" fmla="*/ 93539 w 1876620"/>
                      <a:gd name="connsiteY10" fmla="*/ 824078 h 1659811"/>
                      <a:gd name="connsiteX11" fmla="*/ 1223334 w 1876620"/>
                      <a:gd name="connsiteY11" fmla="*/ 722422 h 1659811"/>
                      <a:gd name="connsiteX12" fmla="*/ 1263341 w 1876620"/>
                      <a:gd name="connsiteY12" fmla="*/ 722805 h 1659811"/>
                      <a:gd name="connsiteX13" fmla="*/ 1259025 w 1876620"/>
                      <a:gd name="connsiteY13" fmla="*/ 923506 h 1659811"/>
                      <a:gd name="connsiteX14" fmla="*/ 1321891 w 1876620"/>
                      <a:gd name="connsiteY14" fmla="*/ 929323 h 1659811"/>
                      <a:gd name="connsiteX15" fmla="*/ 1336154 w 1876620"/>
                      <a:gd name="connsiteY15" fmla="*/ 1024583 h 1659811"/>
                      <a:gd name="connsiteX16" fmla="*/ 1390200 w 1876620"/>
                      <a:gd name="connsiteY16" fmla="*/ 1016766 h 1659811"/>
                      <a:gd name="connsiteX17" fmla="*/ 1402172 w 1876620"/>
                      <a:gd name="connsiteY17" fmla="*/ 893417 h 1659811"/>
                      <a:gd name="connsiteX18" fmla="*/ 1385542 w 1876620"/>
                      <a:gd name="connsiteY18" fmla="*/ 1092915 h 1659811"/>
                      <a:gd name="connsiteX19" fmla="*/ 1350465 w 1876620"/>
                      <a:gd name="connsiteY19" fmla="*/ 1122137 h 1659811"/>
                      <a:gd name="connsiteX20" fmla="*/ 1286157 w 1876620"/>
                      <a:gd name="connsiteY20" fmla="*/ 1122137 h 1659811"/>
                      <a:gd name="connsiteX21" fmla="*/ 1268619 w 1876620"/>
                      <a:gd name="connsiteY21" fmla="*/ 1180580 h 1659811"/>
                      <a:gd name="connsiteX22" fmla="*/ 1356311 w 1876620"/>
                      <a:gd name="connsiteY22" fmla="*/ 1215645 h 1659811"/>
                      <a:gd name="connsiteX23" fmla="*/ 1391388 w 1876620"/>
                      <a:gd name="connsiteY23" fmla="*/ 1274088 h 1659811"/>
                      <a:gd name="connsiteX24" fmla="*/ 1461542 w 1876620"/>
                      <a:gd name="connsiteY24" fmla="*/ 1314998 h 1659811"/>
                      <a:gd name="connsiteX25" fmla="*/ 1508312 w 1876620"/>
                      <a:gd name="connsiteY25" fmla="*/ 1437728 h 1659811"/>
                      <a:gd name="connsiteX26" fmla="*/ 1590158 w 1876620"/>
                      <a:gd name="connsiteY26" fmla="*/ 1466950 h 1659811"/>
                      <a:gd name="connsiteX27" fmla="*/ 1590158 w 1876620"/>
                      <a:gd name="connsiteY27" fmla="*/ 1554614 h 1659811"/>
                      <a:gd name="connsiteX28" fmla="*/ 1426465 w 1876620"/>
                      <a:gd name="connsiteY28" fmla="*/ 1554614 h 1659811"/>
                      <a:gd name="connsiteX29" fmla="*/ 1368004 w 1876620"/>
                      <a:gd name="connsiteY29" fmla="*/ 1613057 h 1659811"/>
                      <a:gd name="connsiteX30" fmla="*/ 1309542 w 1876620"/>
                      <a:gd name="connsiteY30" fmla="*/ 1642278 h 1659811"/>
                      <a:gd name="connsiteX31" fmla="*/ 1023080 w 1876620"/>
                      <a:gd name="connsiteY31" fmla="*/ 1659811 h 1659811"/>
                      <a:gd name="connsiteX32" fmla="*/ 888618 w 1876620"/>
                      <a:gd name="connsiteY32" fmla="*/ 1548770 h 1659811"/>
                      <a:gd name="connsiteX33" fmla="*/ 853541 w 1876620"/>
                      <a:gd name="connsiteY33" fmla="*/ 1572147 h 1659811"/>
                      <a:gd name="connsiteX34" fmla="*/ 783387 w 1876620"/>
                      <a:gd name="connsiteY34" fmla="*/ 1560458 h 1659811"/>
                      <a:gd name="connsiteX35" fmla="*/ 754156 w 1876620"/>
                      <a:gd name="connsiteY35" fmla="*/ 1583835 h 1659811"/>
                      <a:gd name="connsiteX36" fmla="*/ 701540 w 1876620"/>
                      <a:gd name="connsiteY36" fmla="*/ 1560458 h 1659811"/>
                      <a:gd name="connsiteX37" fmla="*/ 643079 w 1876620"/>
                      <a:gd name="connsiteY37" fmla="*/ 1490327 h 1659811"/>
                      <a:gd name="connsiteX38" fmla="*/ 619694 w 1876620"/>
                      <a:gd name="connsiteY38" fmla="*/ 1431884 h 1659811"/>
                      <a:gd name="connsiteX39" fmla="*/ 543694 w 1876620"/>
                      <a:gd name="connsiteY39" fmla="*/ 1379285 h 1659811"/>
                      <a:gd name="connsiteX40" fmla="*/ 502771 w 1876620"/>
                      <a:gd name="connsiteY40" fmla="*/ 1291621 h 1659811"/>
                      <a:gd name="connsiteX41" fmla="*/ 385847 w 1876620"/>
                      <a:gd name="connsiteY41" fmla="*/ 1215645 h 1659811"/>
                      <a:gd name="connsiteX42" fmla="*/ 374155 w 1876620"/>
                      <a:gd name="connsiteY42" fmla="*/ 1157202 h 1659811"/>
                      <a:gd name="connsiteX43" fmla="*/ 307053 w 1876620"/>
                      <a:gd name="connsiteY43" fmla="*/ 1134842 h 1659811"/>
                      <a:gd name="connsiteX44" fmla="*/ 328596 w 1876620"/>
                      <a:gd name="connsiteY44" fmla="*/ 1070396 h 1659811"/>
                      <a:gd name="connsiteX45" fmla="*/ 393152 w 1876620"/>
                      <a:gd name="connsiteY45" fmla="*/ 955683 h 1659811"/>
                      <a:gd name="connsiteX46" fmla="*/ 490361 w 1876620"/>
                      <a:gd name="connsiteY46" fmla="*/ 969863 h 1659811"/>
                      <a:gd name="connsiteX47" fmla="*/ 526955 w 1876620"/>
                      <a:gd name="connsiteY47" fmla="*/ 1027310 h 1659811"/>
                      <a:gd name="connsiteX48" fmla="*/ 695851 w 1876620"/>
                      <a:gd name="connsiteY48" fmla="*/ 1005313 h 1659811"/>
                      <a:gd name="connsiteX49" fmla="*/ 709738 w 1876620"/>
                      <a:gd name="connsiteY49" fmla="*/ 1045126 h 1659811"/>
                      <a:gd name="connsiteX50" fmla="*/ 780111 w 1876620"/>
                      <a:gd name="connsiteY50" fmla="*/ 1041309 h 1659811"/>
                      <a:gd name="connsiteX51" fmla="*/ 830405 w 1876620"/>
                      <a:gd name="connsiteY51" fmla="*/ 995678 h 1659811"/>
                      <a:gd name="connsiteX52" fmla="*/ 883325 w 1876620"/>
                      <a:gd name="connsiteY52" fmla="*/ 993678 h 1659811"/>
                      <a:gd name="connsiteX53" fmla="*/ 882012 w 1876620"/>
                      <a:gd name="connsiteY53" fmla="*/ 960047 h 1659811"/>
                      <a:gd name="connsiteX54" fmla="*/ 933806 w 1876620"/>
                      <a:gd name="connsiteY54" fmla="*/ 939322 h 1659811"/>
                      <a:gd name="connsiteX55" fmla="*/ 1044527 w 1876620"/>
                      <a:gd name="connsiteY55" fmla="*/ 1012040 h 1659811"/>
                      <a:gd name="connsiteX56" fmla="*/ 1166695 w 1876620"/>
                      <a:gd name="connsiteY56" fmla="*/ 870422 h 1659811"/>
                      <a:gd name="connsiteX57" fmla="*/ 1172512 w 1876620"/>
                      <a:gd name="connsiteY57" fmla="*/ 775889 h 1659811"/>
                      <a:gd name="connsiteX58" fmla="*/ 1211546 w 1876620"/>
                      <a:gd name="connsiteY58" fmla="*/ 767163 h 1659811"/>
                      <a:gd name="connsiteX59" fmla="*/ 1219803 w 1876620"/>
                      <a:gd name="connsiteY59" fmla="*/ 728804 h 1659811"/>
                      <a:gd name="connsiteX60" fmla="*/ 1223334 w 1876620"/>
                      <a:gd name="connsiteY60" fmla="*/ 722422 h 1659811"/>
                      <a:gd name="connsiteX61" fmla="*/ 0 w 1876620"/>
                      <a:gd name="connsiteY61" fmla="*/ 630999 h 1659811"/>
                      <a:gd name="connsiteX62" fmla="*/ 0 w 1876620"/>
                      <a:gd name="connsiteY62" fmla="*/ 631217 h 1659811"/>
                      <a:gd name="connsiteX63" fmla="*/ 0 w 1876620"/>
                      <a:gd name="connsiteY63" fmla="*/ 630999 h 1659811"/>
                      <a:gd name="connsiteX64" fmla="*/ 1876578 w 1876620"/>
                      <a:gd name="connsiteY64" fmla="*/ 0 h 1659811"/>
                      <a:gd name="connsiteX65" fmla="*/ 1876620 w 1876620"/>
                      <a:gd name="connsiteY65" fmla="*/ 34 h 1659811"/>
                      <a:gd name="connsiteX66" fmla="*/ 1871955 w 1876620"/>
                      <a:gd name="connsiteY66" fmla="*/ 21021 h 1659811"/>
                      <a:gd name="connsiteX67" fmla="*/ 1876578 w 1876620"/>
                      <a:gd name="connsiteY67"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223334 w 1876620"/>
                      <a:gd name="connsiteY8" fmla="*/ 722422 h 1659811"/>
                      <a:gd name="connsiteX9" fmla="*/ 1263341 w 1876620"/>
                      <a:gd name="connsiteY9" fmla="*/ 722805 h 1659811"/>
                      <a:gd name="connsiteX10" fmla="*/ 1259025 w 1876620"/>
                      <a:gd name="connsiteY10" fmla="*/ 923506 h 1659811"/>
                      <a:gd name="connsiteX11" fmla="*/ 1321891 w 1876620"/>
                      <a:gd name="connsiteY11" fmla="*/ 929323 h 1659811"/>
                      <a:gd name="connsiteX12" fmla="*/ 1336154 w 1876620"/>
                      <a:gd name="connsiteY12" fmla="*/ 1024583 h 1659811"/>
                      <a:gd name="connsiteX13" fmla="*/ 1390200 w 1876620"/>
                      <a:gd name="connsiteY13" fmla="*/ 1016766 h 1659811"/>
                      <a:gd name="connsiteX14" fmla="*/ 1402172 w 1876620"/>
                      <a:gd name="connsiteY14" fmla="*/ 893417 h 1659811"/>
                      <a:gd name="connsiteX15" fmla="*/ 1385542 w 1876620"/>
                      <a:gd name="connsiteY15" fmla="*/ 1092915 h 1659811"/>
                      <a:gd name="connsiteX16" fmla="*/ 1350465 w 1876620"/>
                      <a:gd name="connsiteY16" fmla="*/ 1122137 h 1659811"/>
                      <a:gd name="connsiteX17" fmla="*/ 1286157 w 1876620"/>
                      <a:gd name="connsiteY17" fmla="*/ 1122137 h 1659811"/>
                      <a:gd name="connsiteX18" fmla="*/ 1268619 w 1876620"/>
                      <a:gd name="connsiteY18" fmla="*/ 1180580 h 1659811"/>
                      <a:gd name="connsiteX19" fmla="*/ 1356311 w 1876620"/>
                      <a:gd name="connsiteY19" fmla="*/ 1215645 h 1659811"/>
                      <a:gd name="connsiteX20" fmla="*/ 1391388 w 1876620"/>
                      <a:gd name="connsiteY20" fmla="*/ 1274088 h 1659811"/>
                      <a:gd name="connsiteX21" fmla="*/ 1461542 w 1876620"/>
                      <a:gd name="connsiteY21" fmla="*/ 1314998 h 1659811"/>
                      <a:gd name="connsiteX22" fmla="*/ 1508312 w 1876620"/>
                      <a:gd name="connsiteY22" fmla="*/ 1437728 h 1659811"/>
                      <a:gd name="connsiteX23" fmla="*/ 1590158 w 1876620"/>
                      <a:gd name="connsiteY23" fmla="*/ 1466950 h 1659811"/>
                      <a:gd name="connsiteX24" fmla="*/ 1590158 w 1876620"/>
                      <a:gd name="connsiteY24" fmla="*/ 1554614 h 1659811"/>
                      <a:gd name="connsiteX25" fmla="*/ 1426465 w 1876620"/>
                      <a:gd name="connsiteY25" fmla="*/ 1554614 h 1659811"/>
                      <a:gd name="connsiteX26" fmla="*/ 1368004 w 1876620"/>
                      <a:gd name="connsiteY26" fmla="*/ 1613057 h 1659811"/>
                      <a:gd name="connsiteX27" fmla="*/ 1309542 w 1876620"/>
                      <a:gd name="connsiteY27" fmla="*/ 1642278 h 1659811"/>
                      <a:gd name="connsiteX28" fmla="*/ 1023080 w 1876620"/>
                      <a:gd name="connsiteY28" fmla="*/ 1659811 h 1659811"/>
                      <a:gd name="connsiteX29" fmla="*/ 888618 w 1876620"/>
                      <a:gd name="connsiteY29" fmla="*/ 1548770 h 1659811"/>
                      <a:gd name="connsiteX30" fmla="*/ 853541 w 1876620"/>
                      <a:gd name="connsiteY30" fmla="*/ 1572147 h 1659811"/>
                      <a:gd name="connsiteX31" fmla="*/ 783387 w 1876620"/>
                      <a:gd name="connsiteY31" fmla="*/ 1560458 h 1659811"/>
                      <a:gd name="connsiteX32" fmla="*/ 754156 w 1876620"/>
                      <a:gd name="connsiteY32" fmla="*/ 1583835 h 1659811"/>
                      <a:gd name="connsiteX33" fmla="*/ 701540 w 1876620"/>
                      <a:gd name="connsiteY33" fmla="*/ 1560458 h 1659811"/>
                      <a:gd name="connsiteX34" fmla="*/ 643079 w 1876620"/>
                      <a:gd name="connsiteY34" fmla="*/ 1490327 h 1659811"/>
                      <a:gd name="connsiteX35" fmla="*/ 619694 w 1876620"/>
                      <a:gd name="connsiteY35" fmla="*/ 1431884 h 1659811"/>
                      <a:gd name="connsiteX36" fmla="*/ 543694 w 1876620"/>
                      <a:gd name="connsiteY36" fmla="*/ 1379285 h 1659811"/>
                      <a:gd name="connsiteX37" fmla="*/ 502771 w 1876620"/>
                      <a:gd name="connsiteY37" fmla="*/ 1291621 h 1659811"/>
                      <a:gd name="connsiteX38" fmla="*/ 385847 w 1876620"/>
                      <a:gd name="connsiteY38" fmla="*/ 1215645 h 1659811"/>
                      <a:gd name="connsiteX39" fmla="*/ 374155 w 1876620"/>
                      <a:gd name="connsiteY39" fmla="*/ 1157202 h 1659811"/>
                      <a:gd name="connsiteX40" fmla="*/ 307053 w 1876620"/>
                      <a:gd name="connsiteY40" fmla="*/ 1134842 h 1659811"/>
                      <a:gd name="connsiteX41" fmla="*/ 328596 w 1876620"/>
                      <a:gd name="connsiteY41" fmla="*/ 1070396 h 1659811"/>
                      <a:gd name="connsiteX42" fmla="*/ 393152 w 1876620"/>
                      <a:gd name="connsiteY42" fmla="*/ 955683 h 1659811"/>
                      <a:gd name="connsiteX43" fmla="*/ 490361 w 1876620"/>
                      <a:gd name="connsiteY43" fmla="*/ 969863 h 1659811"/>
                      <a:gd name="connsiteX44" fmla="*/ 526955 w 1876620"/>
                      <a:gd name="connsiteY44" fmla="*/ 1027310 h 1659811"/>
                      <a:gd name="connsiteX45" fmla="*/ 695851 w 1876620"/>
                      <a:gd name="connsiteY45" fmla="*/ 1005313 h 1659811"/>
                      <a:gd name="connsiteX46" fmla="*/ 709738 w 1876620"/>
                      <a:gd name="connsiteY46" fmla="*/ 1045126 h 1659811"/>
                      <a:gd name="connsiteX47" fmla="*/ 780111 w 1876620"/>
                      <a:gd name="connsiteY47" fmla="*/ 1041309 h 1659811"/>
                      <a:gd name="connsiteX48" fmla="*/ 830405 w 1876620"/>
                      <a:gd name="connsiteY48" fmla="*/ 995678 h 1659811"/>
                      <a:gd name="connsiteX49" fmla="*/ 883325 w 1876620"/>
                      <a:gd name="connsiteY49" fmla="*/ 993678 h 1659811"/>
                      <a:gd name="connsiteX50" fmla="*/ 882012 w 1876620"/>
                      <a:gd name="connsiteY50" fmla="*/ 960047 h 1659811"/>
                      <a:gd name="connsiteX51" fmla="*/ 933806 w 1876620"/>
                      <a:gd name="connsiteY51" fmla="*/ 939322 h 1659811"/>
                      <a:gd name="connsiteX52" fmla="*/ 1044527 w 1876620"/>
                      <a:gd name="connsiteY52" fmla="*/ 1012040 h 1659811"/>
                      <a:gd name="connsiteX53" fmla="*/ 1166695 w 1876620"/>
                      <a:gd name="connsiteY53" fmla="*/ 870422 h 1659811"/>
                      <a:gd name="connsiteX54" fmla="*/ 1172512 w 1876620"/>
                      <a:gd name="connsiteY54" fmla="*/ 775889 h 1659811"/>
                      <a:gd name="connsiteX55" fmla="*/ 1211546 w 1876620"/>
                      <a:gd name="connsiteY55" fmla="*/ 767163 h 1659811"/>
                      <a:gd name="connsiteX56" fmla="*/ 1219803 w 1876620"/>
                      <a:gd name="connsiteY56" fmla="*/ 728804 h 1659811"/>
                      <a:gd name="connsiteX57" fmla="*/ 1223334 w 1876620"/>
                      <a:gd name="connsiteY57" fmla="*/ 722422 h 1659811"/>
                      <a:gd name="connsiteX58" fmla="*/ 0 w 1876620"/>
                      <a:gd name="connsiteY58" fmla="*/ 630999 h 1659811"/>
                      <a:gd name="connsiteX59" fmla="*/ 0 w 1876620"/>
                      <a:gd name="connsiteY59" fmla="*/ 631217 h 1659811"/>
                      <a:gd name="connsiteX60" fmla="*/ 0 w 1876620"/>
                      <a:gd name="connsiteY60" fmla="*/ 630999 h 1659811"/>
                      <a:gd name="connsiteX61" fmla="*/ 1876578 w 1876620"/>
                      <a:gd name="connsiteY61" fmla="*/ 0 h 1659811"/>
                      <a:gd name="connsiteX62" fmla="*/ 1876620 w 1876620"/>
                      <a:gd name="connsiteY62" fmla="*/ 34 h 1659811"/>
                      <a:gd name="connsiteX63" fmla="*/ 1871955 w 1876620"/>
                      <a:gd name="connsiteY63" fmla="*/ 21021 h 1659811"/>
                      <a:gd name="connsiteX64" fmla="*/ 1876578 w 1876620"/>
                      <a:gd name="connsiteY64" fmla="*/ 0 h 1659811"/>
                      <a:gd name="connsiteX0" fmla="*/ 187078 w 1876620"/>
                      <a:gd name="connsiteY0" fmla="*/ 929265 h 1659777"/>
                      <a:gd name="connsiteX1" fmla="*/ 187099 w 1876620"/>
                      <a:gd name="connsiteY1" fmla="*/ 929289 h 1659777"/>
                      <a:gd name="connsiteX2" fmla="*/ 187099 w 1876620"/>
                      <a:gd name="connsiteY2" fmla="*/ 1063635 h 1659777"/>
                      <a:gd name="connsiteX3" fmla="*/ 257285 w 1876620"/>
                      <a:gd name="connsiteY3" fmla="*/ 1092722 h 1659777"/>
                      <a:gd name="connsiteX4" fmla="*/ 266370 w 1876620"/>
                      <a:gd name="connsiteY4" fmla="*/ 1115720 h 1659777"/>
                      <a:gd name="connsiteX5" fmla="*/ 257232 w 1876620"/>
                      <a:gd name="connsiteY5" fmla="*/ 1092881 h 1659777"/>
                      <a:gd name="connsiteX6" fmla="*/ 187078 w 1876620"/>
                      <a:gd name="connsiteY6" fmla="*/ 1063660 h 1659777"/>
                      <a:gd name="connsiteX7" fmla="*/ 187078 w 1876620"/>
                      <a:gd name="connsiteY7" fmla="*/ 929265 h 1659777"/>
                      <a:gd name="connsiteX8" fmla="*/ 1223334 w 1876620"/>
                      <a:gd name="connsiteY8" fmla="*/ 722388 h 1659777"/>
                      <a:gd name="connsiteX9" fmla="*/ 1263341 w 1876620"/>
                      <a:gd name="connsiteY9" fmla="*/ 722771 h 1659777"/>
                      <a:gd name="connsiteX10" fmla="*/ 1259025 w 1876620"/>
                      <a:gd name="connsiteY10" fmla="*/ 923472 h 1659777"/>
                      <a:gd name="connsiteX11" fmla="*/ 1321891 w 1876620"/>
                      <a:gd name="connsiteY11" fmla="*/ 929289 h 1659777"/>
                      <a:gd name="connsiteX12" fmla="*/ 1336154 w 1876620"/>
                      <a:gd name="connsiteY12" fmla="*/ 1024549 h 1659777"/>
                      <a:gd name="connsiteX13" fmla="*/ 1390200 w 1876620"/>
                      <a:gd name="connsiteY13" fmla="*/ 1016732 h 1659777"/>
                      <a:gd name="connsiteX14" fmla="*/ 1402172 w 1876620"/>
                      <a:gd name="connsiteY14" fmla="*/ 893383 h 1659777"/>
                      <a:gd name="connsiteX15" fmla="*/ 1385542 w 1876620"/>
                      <a:gd name="connsiteY15" fmla="*/ 1092881 h 1659777"/>
                      <a:gd name="connsiteX16" fmla="*/ 1350465 w 1876620"/>
                      <a:gd name="connsiteY16" fmla="*/ 1122103 h 1659777"/>
                      <a:gd name="connsiteX17" fmla="*/ 1286157 w 1876620"/>
                      <a:gd name="connsiteY17" fmla="*/ 1122103 h 1659777"/>
                      <a:gd name="connsiteX18" fmla="*/ 1268619 w 1876620"/>
                      <a:gd name="connsiteY18" fmla="*/ 1180546 h 1659777"/>
                      <a:gd name="connsiteX19" fmla="*/ 1356311 w 1876620"/>
                      <a:gd name="connsiteY19" fmla="*/ 1215611 h 1659777"/>
                      <a:gd name="connsiteX20" fmla="*/ 1391388 w 1876620"/>
                      <a:gd name="connsiteY20" fmla="*/ 1274054 h 1659777"/>
                      <a:gd name="connsiteX21" fmla="*/ 1461542 w 1876620"/>
                      <a:gd name="connsiteY21" fmla="*/ 1314964 h 1659777"/>
                      <a:gd name="connsiteX22" fmla="*/ 1508312 w 1876620"/>
                      <a:gd name="connsiteY22" fmla="*/ 1437694 h 1659777"/>
                      <a:gd name="connsiteX23" fmla="*/ 1590158 w 1876620"/>
                      <a:gd name="connsiteY23" fmla="*/ 1466916 h 1659777"/>
                      <a:gd name="connsiteX24" fmla="*/ 1590158 w 1876620"/>
                      <a:gd name="connsiteY24" fmla="*/ 1554580 h 1659777"/>
                      <a:gd name="connsiteX25" fmla="*/ 1426465 w 1876620"/>
                      <a:gd name="connsiteY25" fmla="*/ 1554580 h 1659777"/>
                      <a:gd name="connsiteX26" fmla="*/ 1368004 w 1876620"/>
                      <a:gd name="connsiteY26" fmla="*/ 1613023 h 1659777"/>
                      <a:gd name="connsiteX27" fmla="*/ 1309542 w 1876620"/>
                      <a:gd name="connsiteY27" fmla="*/ 1642244 h 1659777"/>
                      <a:gd name="connsiteX28" fmla="*/ 1023080 w 1876620"/>
                      <a:gd name="connsiteY28" fmla="*/ 1659777 h 1659777"/>
                      <a:gd name="connsiteX29" fmla="*/ 888618 w 1876620"/>
                      <a:gd name="connsiteY29" fmla="*/ 1548736 h 1659777"/>
                      <a:gd name="connsiteX30" fmla="*/ 853541 w 1876620"/>
                      <a:gd name="connsiteY30" fmla="*/ 1572113 h 1659777"/>
                      <a:gd name="connsiteX31" fmla="*/ 783387 w 1876620"/>
                      <a:gd name="connsiteY31" fmla="*/ 1560424 h 1659777"/>
                      <a:gd name="connsiteX32" fmla="*/ 754156 w 1876620"/>
                      <a:gd name="connsiteY32" fmla="*/ 1583801 h 1659777"/>
                      <a:gd name="connsiteX33" fmla="*/ 701540 w 1876620"/>
                      <a:gd name="connsiteY33" fmla="*/ 1560424 h 1659777"/>
                      <a:gd name="connsiteX34" fmla="*/ 643079 w 1876620"/>
                      <a:gd name="connsiteY34" fmla="*/ 1490293 h 1659777"/>
                      <a:gd name="connsiteX35" fmla="*/ 619694 w 1876620"/>
                      <a:gd name="connsiteY35" fmla="*/ 1431850 h 1659777"/>
                      <a:gd name="connsiteX36" fmla="*/ 543694 w 1876620"/>
                      <a:gd name="connsiteY36" fmla="*/ 1379251 h 1659777"/>
                      <a:gd name="connsiteX37" fmla="*/ 502771 w 1876620"/>
                      <a:gd name="connsiteY37" fmla="*/ 1291587 h 1659777"/>
                      <a:gd name="connsiteX38" fmla="*/ 385847 w 1876620"/>
                      <a:gd name="connsiteY38" fmla="*/ 1215611 h 1659777"/>
                      <a:gd name="connsiteX39" fmla="*/ 374155 w 1876620"/>
                      <a:gd name="connsiteY39" fmla="*/ 1157168 h 1659777"/>
                      <a:gd name="connsiteX40" fmla="*/ 307053 w 1876620"/>
                      <a:gd name="connsiteY40" fmla="*/ 1134808 h 1659777"/>
                      <a:gd name="connsiteX41" fmla="*/ 328596 w 1876620"/>
                      <a:gd name="connsiteY41" fmla="*/ 1070362 h 1659777"/>
                      <a:gd name="connsiteX42" fmla="*/ 393152 w 1876620"/>
                      <a:gd name="connsiteY42" fmla="*/ 955649 h 1659777"/>
                      <a:gd name="connsiteX43" fmla="*/ 490361 w 1876620"/>
                      <a:gd name="connsiteY43" fmla="*/ 969829 h 1659777"/>
                      <a:gd name="connsiteX44" fmla="*/ 526955 w 1876620"/>
                      <a:gd name="connsiteY44" fmla="*/ 1027276 h 1659777"/>
                      <a:gd name="connsiteX45" fmla="*/ 695851 w 1876620"/>
                      <a:gd name="connsiteY45" fmla="*/ 1005279 h 1659777"/>
                      <a:gd name="connsiteX46" fmla="*/ 709738 w 1876620"/>
                      <a:gd name="connsiteY46" fmla="*/ 1045092 h 1659777"/>
                      <a:gd name="connsiteX47" fmla="*/ 780111 w 1876620"/>
                      <a:gd name="connsiteY47" fmla="*/ 1041275 h 1659777"/>
                      <a:gd name="connsiteX48" fmla="*/ 830405 w 1876620"/>
                      <a:gd name="connsiteY48" fmla="*/ 995644 h 1659777"/>
                      <a:gd name="connsiteX49" fmla="*/ 883325 w 1876620"/>
                      <a:gd name="connsiteY49" fmla="*/ 993644 h 1659777"/>
                      <a:gd name="connsiteX50" fmla="*/ 882012 w 1876620"/>
                      <a:gd name="connsiteY50" fmla="*/ 960013 h 1659777"/>
                      <a:gd name="connsiteX51" fmla="*/ 933806 w 1876620"/>
                      <a:gd name="connsiteY51" fmla="*/ 939288 h 1659777"/>
                      <a:gd name="connsiteX52" fmla="*/ 1044527 w 1876620"/>
                      <a:gd name="connsiteY52" fmla="*/ 1012006 h 1659777"/>
                      <a:gd name="connsiteX53" fmla="*/ 1166695 w 1876620"/>
                      <a:gd name="connsiteY53" fmla="*/ 870388 h 1659777"/>
                      <a:gd name="connsiteX54" fmla="*/ 1172512 w 1876620"/>
                      <a:gd name="connsiteY54" fmla="*/ 775855 h 1659777"/>
                      <a:gd name="connsiteX55" fmla="*/ 1211546 w 1876620"/>
                      <a:gd name="connsiteY55" fmla="*/ 767129 h 1659777"/>
                      <a:gd name="connsiteX56" fmla="*/ 1219803 w 1876620"/>
                      <a:gd name="connsiteY56" fmla="*/ 728770 h 1659777"/>
                      <a:gd name="connsiteX57" fmla="*/ 1223334 w 1876620"/>
                      <a:gd name="connsiteY57" fmla="*/ 722388 h 1659777"/>
                      <a:gd name="connsiteX58" fmla="*/ 0 w 1876620"/>
                      <a:gd name="connsiteY58" fmla="*/ 630965 h 1659777"/>
                      <a:gd name="connsiteX59" fmla="*/ 0 w 1876620"/>
                      <a:gd name="connsiteY59" fmla="*/ 631183 h 1659777"/>
                      <a:gd name="connsiteX60" fmla="*/ 0 w 1876620"/>
                      <a:gd name="connsiteY60" fmla="*/ 630965 h 1659777"/>
                      <a:gd name="connsiteX61" fmla="*/ 1871955 w 1876620"/>
                      <a:gd name="connsiteY61" fmla="*/ 20987 h 1659777"/>
                      <a:gd name="connsiteX62" fmla="*/ 1876620 w 1876620"/>
                      <a:gd name="connsiteY62" fmla="*/ 0 h 1659777"/>
                      <a:gd name="connsiteX63" fmla="*/ 1871955 w 1876620"/>
                      <a:gd name="connsiteY63" fmla="*/ 20987 h 1659777"/>
                      <a:gd name="connsiteX0" fmla="*/ 187078 w 1590158"/>
                      <a:gd name="connsiteY0" fmla="*/ 298300 h 1028812"/>
                      <a:gd name="connsiteX1" fmla="*/ 187099 w 1590158"/>
                      <a:gd name="connsiteY1" fmla="*/ 298324 h 1028812"/>
                      <a:gd name="connsiteX2" fmla="*/ 187099 w 1590158"/>
                      <a:gd name="connsiteY2" fmla="*/ 432670 h 1028812"/>
                      <a:gd name="connsiteX3" fmla="*/ 257285 w 1590158"/>
                      <a:gd name="connsiteY3" fmla="*/ 461757 h 1028812"/>
                      <a:gd name="connsiteX4" fmla="*/ 266370 w 1590158"/>
                      <a:gd name="connsiteY4" fmla="*/ 484755 h 1028812"/>
                      <a:gd name="connsiteX5" fmla="*/ 257232 w 1590158"/>
                      <a:gd name="connsiteY5" fmla="*/ 461916 h 1028812"/>
                      <a:gd name="connsiteX6" fmla="*/ 187078 w 1590158"/>
                      <a:gd name="connsiteY6" fmla="*/ 432695 h 1028812"/>
                      <a:gd name="connsiteX7" fmla="*/ 187078 w 1590158"/>
                      <a:gd name="connsiteY7" fmla="*/ 298300 h 1028812"/>
                      <a:gd name="connsiteX8" fmla="*/ 1223334 w 1590158"/>
                      <a:gd name="connsiteY8" fmla="*/ 91423 h 1028812"/>
                      <a:gd name="connsiteX9" fmla="*/ 1263341 w 1590158"/>
                      <a:gd name="connsiteY9" fmla="*/ 91806 h 1028812"/>
                      <a:gd name="connsiteX10" fmla="*/ 1259025 w 1590158"/>
                      <a:gd name="connsiteY10" fmla="*/ 292507 h 1028812"/>
                      <a:gd name="connsiteX11" fmla="*/ 1321891 w 1590158"/>
                      <a:gd name="connsiteY11" fmla="*/ 298324 h 1028812"/>
                      <a:gd name="connsiteX12" fmla="*/ 1336154 w 1590158"/>
                      <a:gd name="connsiteY12" fmla="*/ 393584 h 1028812"/>
                      <a:gd name="connsiteX13" fmla="*/ 1390200 w 1590158"/>
                      <a:gd name="connsiteY13" fmla="*/ 385767 h 1028812"/>
                      <a:gd name="connsiteX14" fmla="*/ 1402172 w 1590158"/>
                      <a:gd name="connsiteY14" fmla="*/ 262418 h 1028812"/>
                      <a:gd name="connsiteX15" fmla="*/ 1385542 w 1590158"/>
                      <a:gd name="connsiteY15" fmla="*/ 461916 h 1028812"/>
                      <a:gd name="connsiteX16" fmla="*/ 1350465 w 1590158"/>
                      <a:gd name="connsiteY16" fmla="*/ 491138 h 1028812"/>
                      <a:gd name="connsiteX17" fmla="*/ 1286157 w 1590158"/>
                      <a:gd name="connsiteY17" fmla="*/ 491138 h 1028812"/>
                      <a:gd name="connsiteX18" fmla="*/ 1268619 w 1590158"/>
                      <a:gd name="connsiteY18" fmla="*/ 549581 h 1028812"/>
                      <a:gd name="connsiteX19" fmla="*/ 1356311 w 1590158"/>
                      <a:gd name="connsiteY19" fmla="*/ 584646 h 1028812"/>
                      <a:gd name="connsiteX20" fmla="*/ 1391388 w 1590158"/>
                      <a:gd name="connsiteY20" fmla="*/ 643089 h 1028812"/>
                      <a:gd name="connsiteX21" fmla="*/ 1461542 w 1590158"/>
                      <a:gd name="connsiteY21" fmla="*/ 683999 h 1028812"/>
                      <a:gd name="connsiteX22" fmla="*/ 1508312 w 1590158"/>
                      <a:gd name="connsiteY22" fmla="*/ 806729 h 1028812"/>
                      <a:gd name="connsiteX23" fmla="*/ 1590158 w 1590158"/>
                      <a:gd name="connsiteY23" fmla="*/ 835951 h 1028812"/>
                      <a:gd name="connsiteX24" fmla="*/ 1590158 w 1590158"/>
                      <a:gd name="connsiteY24" fmla="*/ 923615 h 1028812"/>
                      <a:gd name="connsiteX25" fmla="*/ 1426465 w 1590158"/>
                      <a:gd name="connsiteY25" fmla="*/ 923615 h 1028812"/>
                      <a:gd name="connsiteX26" fmla="*/ 1368004 w 1590158"/>
                      <a:gd name="connsiteY26" fmla="*/ 982058 h 1028812"/>
                      <a:gd name="connsiteX27" fmla="*/ 1309542 w 1590158"/>
                      <a:gd name="connsiteY27" fmla="*/ 1011279 h 1028812"/>
                      <a:gd name="connsiteX28" fmla="*/ 1023080 w 1590158"/>
                      <a:gd name="connsiteY28" fmla="*/ 1028812 h 1028812"/>
                      <a:gd name="connsiteX29" fmla="*/ 888618 w 1590158"/>
                      <a:gd name="connsiteY29" fmla="*/ 917771 h 1028812"/>
                      <a:gd name="connsiteX30" fmla="*/ 853541 w 1590158"/>
                      <a:gd name="connsiteY30" fmla="*/ 941148 h 1028812"/>
                      <a:gd name="connsiteX31" fmla="*/ 783387 w 1590158"/>
                      <a:gd name="connsiteY31" fmla="*/ 929459 h 1028812"/>
                      <a:gd name="connsiteX32" fmla="*/ 754156 w 1590158"/>
                      <a:gd name="connsiteY32" fmla="*/ 952836 h 1028812"/>
                      <a:gd name="connsiteX33" fmla="*/ 701540 w 1590158"/>
                      <a:gd name="connsiteY33" fmla="*/ 929459 h 1028812"/>
                      <a:gd name="connsiteX34" fmla="*/ 643079 w 1590158"/>
                      <a:gd name="connsiteY34" fmla="*/ 859328 h 1028812"/>
                      <a:gd name="connsiteX35" fmla="*/ 619694 w 1590158"/>
                      <a:gd name="connsiteY35" fmla="*/ 800885 h 1028812"/>
                      <a:gd name="connsiteX36" fmla="*/ 543694 w 1590158"/>
                      <a:gd name="connsiteY36" fmla="*/ 748286 h 1028812"/>
                      <a:gd name="connsiteX37" fmla="*/ 502771 w 1590158"/>
                      <a:gd name="connsiteY37" fmla="*/ 660622 h 1028812"/>
                      <a:gd name="connsiteX38" fmla="*/ 385847 w 1590158"/>
                      <a:gd name="connsiteY38" fmla="*/ 584646 h 1028812"/>
                      <a:gd name="connsiteX39" fmla="*/ 374155 w 1590158"/>
                      <a:gd name="connsiteY39" fmla="*/ 526203 h 1028812"/>
                      <a:gd name="connsiteX40" fmla="*/ 307053 w 1590158"/>
                      <a:gd name="connsiteY40" fmla="*/ 503843 h 1028812"/>
                      <a:gd name="connsiteX41" fmla="*/ 328596 w 1590158"/>
                      <a:gd name="connsiteY41" fmla="*/ 439397 h 1028812"/>
                      <a:gd name="connsiteX42" fmla="*/ 393152 w 1590158"/>
                      <a:gd name="connsiteY42" fmla="*/ 324684 h 1028812"/>
                      <a:gd name="connsiteX43" fmla="*/ 490361 w 1590158"/>
                      <a:gd name="connsiteY43" fmla="*/ 338864 h 1028812"/>
                      <a:gd name="connsiteX44" fmla="*/ 526955 w 1590158"/>
                      <a:gd name="connsiteY44" fmla="*/ 396311 h 1028812"/>
                      <a:gd name="connsiteX45" fmla="*/ 695851 w 1590158"/>
                      <a:gd name="connsiteY45" fmla="*/ 374314 h 1028812"/>
                      <a:gd name="connsiteX46" fmla="*/ 709738 w 1590158"/>
                      <a:gd name="connsiteY46" fmla="*/ 414127 h 1028812"/>
                      <a:gd name="connsiteX47" fmla="*/ 780111 w 1590158"/>
                      <a:gd name="connsiteY47" fmla="*/ 410310 h 1028812"/>
                      <a:gd name="connsiteX48" fmla="*/ 830405 w 1590158"/>
                      <a:gd name="connsiteY48" fmla="*/ 364679 h 1028812"/>
                      <a:gd name="connsiteX49" fmla="*/ 883325 w 1590158"/>
                      <a:gd name="connsiteY49" fmla="*/ 362679 h 1028812"/>
                      <a:gd name="connsiteX50" fmla="*/ 882012 w 1590158"/>
                      <a:gd name="connsiteY50" fmla="*/ 329048 h 1028812"/>
                      <a:gd name="connsiteX51" fmla="*/ 933806 w 1590158"/>
                      <a:gd name="connsiteY51" fmla="*/ 308323 h 1028812"/>
                      <a:gd name="connsiteX52" fmla="*/ 1044527 w 1590158"/>
                      <a:gd name="connsiteY52" fmla="*/ 381041 h 1028812"/>
                      <a:gd name="connsiteX53" fmla="*/ 1166695 w 1590158"/>
                      <a:gd name="connsiteY53" fmla="*/ 239423 h 1028812"/>
                      <a:gd name="connsiteX54" fmla="*/ 1172512 w 1590158"/>
                      <a:gd name="connsiteY54" fmla="*/ 144890 h 1028812"/>
                      <a:gd name="connsiteX55" fmla="*/ 1211546 w 1590158"/>
                      <a:gd name="connsiteY55" fmla="*/ 136164 h 1028812"/>
                      <a:gd name="connsiteX56" fmla="*/ 1219803 w 1590158"/>
                      <a:gd name="connsiteY56" fmla="*/ 97805 h 1028812"/>
                      <a:gd name="connsiteX57" fmla="*/ 1223334 w 1590158"/>
                      <a:gd name="connsiteY57" fmla="*/ 91423 h 1028812"/>
                      <a:gd name="connsiteX58" fmla="*/ 0 w 1590158"/>
                      <a:gd name="connsiteY58" fmla="*/ 0 h 1028812"/>
                      <a:gd name="connsiteX59" fmla="*/ 0 w 1590158"/>
                      <a:gd name="connsiteY59" fmla="*/ 218 h 1028812"/>
                      <a:gd name="connsiteX60" fmla="*/ 0 w 1590158"/>
                      <a:gd name="connsiteY60" fmla="*/ 0 h 1028812"/>
                      <a:gd name="connsiteX0" fmla="*/ 0 w 1403080"/>
                      <a:gd name="connsiteY0" fmla="*/ 206879 h 937391"/>
                      <a:gd name="connsiteX1" fmla="*/ 21 w 1403080"/>
                      <a:gd name="connsiteY1" fmla="*/ 206903 h 937391"/>
                      <a:gd name="connsiteX2" fmla="*/ 21 w 1403080"/>
                      <a:gd name="connsiteY2" fmla="*/ 341249 h 937391"/>
                      <a:gd name="connsiteX3" fmla="*/ 70207 w 1403080"/>
                      <a:gd name="connsiteY3" fmla="*/ 370336 h 937391"/>
                      <a:gd name="connsiteX4" fmla="*/ 79292 w 1403080"/>
                      <a:gd name="connsiteY4" fmla="*/ 393334 h 937391"/>
                      <a:gd name="connsiteX5" fmla="*/ 70154 w 1403080"/>
                      <a:gd name="connsiteY5" fmla="*/ 370495 h 937391"/>
                      <a:gd name="connsiteX6" fmla="*/ 0 w 1403080"/>
                      <a:gd name="connsiteY6" fmla="*/ 341274 h 937391"/>
                      <a:gd name="connsiteX7" fmla="*/ 0 w 1403080"/>
                      <a:gd name="connsiteY7" fmla="*/ 206879 h 937391"/>
                      <a:gd name="connsiteX8" fmla="*/ 1036256 w 1403080"/>
                      <a:gd name="connsiteY8" fmla="*/ 2 h 937391"/>
                      <a:gd name="connsiteX9" fmla="*/ 1076263 w 1403080"/>
                      <a:gd name="connsiteY9" fmla="*/ 385 h 937391"/>
                      <a:gd name="connsiteX10" fmla="*/ 1071947 w 1403080"/>
                      <a:gd name="connsiteY10" fmla="*/ 201086 h 937391"/>
                      <a:gd name="connsiteX11" fmla="*/ 1134813 w 1403080"/>
                      <a:gd name="connsiteY11" fmla="*/ 206903 h 937391"/>
                      <a:gd name="connsiteX12" fmla="*/ 1149076 w 1403080"/>
                      <a:gd name="connsiteY12" fmla="*/ 302163 h 937391"/>
                      <a:gd name="connsiteX13" fmla="*/ 1203122 w 1403080"/>
                      <a:gd name="connsiteY13" fmla="*/ 294346 h 937391"/>
                      <a:gd name="connsiteX14" fmla="*/ 1215094 w 1403080"/>
                      <a:gd name="connsiteY14" fmla="*/ 170997 h 937391"/>
                      <a:gd name="connsiteX15" fmla="*/ 1198464 w 1403080"/>
                      <a:gd name="connsiteY15" fmla="*/ 370495 h 937391"/>
                      <a:gd name="connsiteX16" fmla="*/ 1163387 w 1403080"/>
                      <a:gd name="connsiteY16" fmla="*/ 399717 h 937391"/>
                      <a:gd name="connsiteX17" fmla="*/ 1099079 w 1403080"/>
                      <a:gd name="connsiteY17" fmla="*/ 399717 h 937391"/>
                      <a:gd name="connsiteX18" fmla="*/ 1081541 w 1403080"/>
                      <a:gd name="connsiteY18" fmla="*/ 458160 h 937391"/>
                      <a:gd name="connsiteX19" fmla="*/ 1169233 w 1403080"/>
                      <a:gd name="connsiteY19" fmla="*/ 493225 h 937391"/>
                      <a:gd name="connsiteX20" fmla="*/ 1204310 w 1403080"/>
                      <a:gd name="connsiteY20" fmla="*/ 551668 h 937391"/>
                      <a:gd name="connsiteX21" fmla="*/ 1274464 w 1403080"/>
                      <a:gd name="connsiteY21" fmla="*/ 592578 h 937391"/>
                      <a:gd name="connsiteX22" fmla="*/ 1321234 w 1403080"/>
                      <a:gd name="connsiteY22" fmla="*/ 715308 h 937391"/>
                      <a:gd name="connsiteX23" fmla="*/ 1403080 w 1403080"/>
                      <a:gd name="connsiteY23" fmla="*/ 744530 h 937391"/>
                      <a:gd name="connsiteX24" fmla="*/ 1403080 w 1403080"/>
                      <a:gd name="connsiteY24" fmla="*/ 832194 h 937391"/>
                      <a:gd name="connsiteX25" fmla="*/ 1239387 w 1403080"/>
                      <a:gd name="connsiteY25" fmla="*/ 832194 h 937391"/>
                      <a:gd name="connsiteX26" fmla="*/ 1180926 w 1403080"/>
                      <a:gd name="connsiteY26" fmla="*/ 890637 h 937391"/>
                      <a:gd name="connsiteX27" fmla="*/ 1122464 w 1403080"/>
                      <a:gd name="connsiteY27" fmla="*/ 919858 h 937391"/>
                      <a:gd name="connsiteX28" fmla="*/ 836002 w 1403080"/>
                      <a:gd name="connsiteY28" fmla="*/ 937391 h 937391"/>
                      <a:gd name="connsiteX29" fmla="*/ 701540 w 1403080"/>
                      <a:gd name="connsiteY29" fmla="*/ 826350 h 937391"/>
                      <a:gd name="connsiteX30" fmla="*/ 666463 w 1403080"/>
                      <a:gd name="connsiteY30" fmla="*/ 849727 h 937391"/>
                      <a:gd name="connsiteX31" fmla="*/ 596309 w 1403080"/>
                      <a:gd name="connsiteY31" fmla="*/ 838038 h 937391"/>
                      <a:gd name="connsiteX32" fmla="*/ 567078 w 1403080"/>
                      <a:gd name="connsiteY32" fmla="*/ 861415 h 937391"/>
                      <a:gd name="connsiteX33" fmla="*/ 514462 w 1403080"/>
                      <a:gd name="connsiteY33" fmla="*/ 838038 h 937391"/>
                      <a:gd name="connsiteX34" fmla="*/ 456001 w 1403080"/>
                      <a:gd name="connsiteY34" fmla="*/ 767907 h 937391"/>
                      <a:gd name="connsiteX35" fmla="*/ 432616 w 1403080"/>
                      <a:gd name="connsiteY35" fmla="*/ 709464 h 937391"/>
                      <a:gd name="connsiteX36" fmla="*/ 356616 w 1403080"/>
                      <a:gd name="connsiteY36" fmla="*/ 656865 h 937391"/>
                      <a:gd name="connsiteX37" fmla="*/ 315693 w 1403080"/>
                      <a:gd name="connsiteY37" fmla="*/ 569201 h 937391"/>
                      <a:gd name="connsiteX38" fmla="*/ 198769 w 1403080"/>
                      <a:gd name="connsiteY38" fmla="*/ 493225 h 937391"/>
                      <a:gd name="connsiteX39" fmla="*/ 187077 w 1403080"/>
                      <a:gd name="connsiteY39" fmla="*/ 434782 h 937391"/>
                      <a:gd name="connsiteX40" fmla="*/ 119975 w 1403080"/>
                      <a:gd name="connsiteY40" fmla="*/ 412422 h 937391"/>
                      <a:gd name="connsiteX41" fmla="*/ 141518 w 1403080"/>
                      <a:gd name="connsiteY41" fmla="*/ 347976 h 937391"/>
                      <a:gd name="connsiteX42" fmla="*/ 206074 w 1403080"/>
                      <a:gd name="connsiteY42" fmla="*/ 233263 h 937391"/>
                      <a:gd name="connsiteX43" fmla="*/ 303283 w 1403080"/>
                      <a:gd name="connsiteY43" fmla="*/ 247443 h 937391"/>
                      <a:gd name="connsiteX44" fmla="*/ 339877 w 1403080"/>
                      <a:gd name="connsiteY44" fmla="*/ 304890 h 937391"/>
                      <a:gd name="connsiteX45" fmla="*/ 508773 w 1403080"/>
                      <a:gd name="connsiteY45" fmla="*/ 282893 h 937391"/>
                      <a:gd name="connsiteX46" fmla="*/ 522660 w 1403080"/>
                      <a:gd name="connsiteY46" fmla="*/ 322706 h 937391"/>
                      <a:gd name="connsiteX47" fmla="*/ 593033 w 1403080"/>
                      <a:gd name="connsiteY47" fmla="*/ 318889 h 937391"/>
                      <a:gd name="connsiteX48" fmla="*/ 643327 w 1403080"/>
                      <a:gd name="connsiteY48" fmla="*/ 273258 h 937391"/>
                      <a:gd name="connsiteX49" fmla="*/ 696247 w 1403080"/>
                      <a:gd name="connsiteY49" fmla="*/ 271258 h 937391"/>
                      <a:gd name="connsiteX50" fmla="*/ 694934 w 1403080"/>
                      <a:gd name="connsiteY50" fmla="*/ 237627 h 937391"/>
                      <a:gd name="connsiteX51" fmla="*/ 746728 w 1403080"/>
                      <a:gd name="connsiteY51" fmla="*/ 216902 h 937391"/>
                      <a:gd name="connsiteX52" fmla="*/ 857449 w 1403080"/>
                      <a:gd name="connsiteY52" fmla="*/ 289620 h 937391"/>
                      <a:gd name="connsiteX53" fmla="*/ 979617 w 1403080"/>
                      <a:gd name="connsiteY53" fmla="*/ 148002 h 937391"/>
                      <a:gd name="connsiteX54" fmla="*/ 985434 w 1403080"/>
                      <a:gd name="connsiteY54" fmla="*/ 53469 h 937391"/>
                      <a:gd name="connsiteX55" fmla="*/ 1024468 w 1403080"/>
                      <a:gd name="connsiteY55" fmla="*/ 44743 h 937391"/>
                      <a:gd name="connsiteX56" fmla="*/ 1032725 w 1403080"/>
                      <a:gd name="connsiteY56" fmla="*/ 6384 h 937391"/>
                      <a:gd name="connsiteX57" fmla="*/ 1036256 w 1403080"/>
                      <a:gd name="connsiteY57" fmla="*/ 2 h 937391"/>
                      <a:gd name="connsiteX0" fmla="*/ 0 w 1403080"/>
                      <a:gd name="connsiteY0" fmla="*/ 341274 h 937391"/>
                      <a:gd name="connsiteX1" fmla="*/ 21 w 1403080"/>
                      <a:gd name="connsiteY1" fmla="*/ 206903 h 937391"/>
                      <a:gd name="connsiteX2" fmla="*/ 21 w 1403080"/>
                      <a:gd name="connsiteY2" fmla="*/ 341249 h 937391"/>
                      <a:gd name="connsiteX3" fmla="*/ 70207 w 1403080"/>
                      <a:gd name="connsiteY3" fmla="*/ 370336 h 937391"/>
                      <a:gd name="connsiteX4" fmla="*/ 79292 w 1403080"/>
                      <a:gd name="connsiteY4" fmla="*/ 393334 h 937391"/>
                      <a:gd name="connsiteX5" fmla="*/ 70154 w 1403080"/>
                      <a:gd name="connsiteY5" fmla="*/ 370495 h 937391"/>
                      <a:gd name="connsiteX6" fmla="*/ 0 w 1403080"/>
                      <a:gd name="connsiteY6" fmla="*/ 341274 h 937391"/>
                      <a:gd name="connsiteX7" fmla="*/ 1036256 w 1403080"/>
                      <a:gd name="connsiteY7" fmla="*/ 2 h 937391"/>
                      <a:gd name="connsiteX8" fmla="*/ 1076263 w 1403080"/>
                      <a:gd name="connsiteY8" fmla="*/ 385 h 937391"/>
                      <a:gd name="connsiteX9" fmla="*/ 1071947 w 1403080"/>
                      <a:gd name="connsiteY9" fmla="*/ 201086 h 937391"/>
                      <a:gd name="connsiteX10" fmla="*/ 1134813 w 1403080"/>
                      <a:gd name="connsiteY10" fmla="*/ 206903 h 937391"/>
                      <a:gd name="connsiteX11" fmla="*/ 1149076 w 1403080"/>
                      <a:gd name="connsiteY11" fmla="*/ 302163 h 937391"/>
                      <a:gd name="connsiteX12" fmla="*/ 1203122 w 1403080"/>
                      <a:gd name="connsiteY12" fmla="*/ 294346 h 937391"/>
                      <a:gd name="connsiteX13" fmla="*/ 1215094 w 1403080"/>
                      <a:gd name="connsiteY13" fmla="*/ 170997 h 937391"/>
                      <a:gd name="connsiteX14" fmla="*/ 1198464 w 1403080"/>
                      <a:gd name="connsiteY14" fmla="*/ 370495 h 937391"/>
                      <a:gd name="connsiteX15" fmla="*/ 1163387 w 1403080"/>
                      <a:gd name="connsiteY15" fmla="*/ 399717 h 937391"/>
                      <a:gd name="connsiteX16" fmla="*/ 1099079 w 1403080"/>
                      <a:gd name="connsiteY16" fmla="*/ 399717 h 937391"/>
                      <a:gd name="connsiteX17" fmla="*/ 1081541 w 1403080"/>
                      <a:gd name="connsiteY17" fmla="*/ 458160 h 937391"/>
                      <a:gd name="connsiteX18" fmla="*/ 1169233 w 1403080"/>
                      <a:gd name="connsiteY18" fmla="*/ 493225 h 937391"/>
                      <a:gd name="connsiteX19" fmla="*/ 1204310 w 1403080"/>
                      <a:gd name="connsiteY19" fmla="*/ 551668 h 937391"/>
                      <a:gd name="connsiteX20" fmla="*/ 1274464 w 1403080"/>
                      <a:gd name="connsiteY20" fmla="*/ 592578 h 937391"/>
                      <a:gd name="connsiteX21" fmla="*/ 1321234 w 1403080"/>
                      <a:gd name="connsiteY21" fmla="*/ 715308 h 937391"/>
                      <a:gd name="connsiteX22" fmla="*/ 1403080 w 1403080"/>
                      <a:gd name="connsiteY22" fmla="*/ 744530 h 937391"/>
                      <a:gd name="connsiteX23" fmla="*/ 1403080 w 1403080"/>
                      <a:gd name="connsiteY23" fmla="*/ 832194 h 937391"/>
                      <a:gd name="connsiteX24" fmla="*/ 1239387 w 1403080"/>
                      <a:gd name="connsiteY24" fmla="*/ 832194 h 937391"/>
                      <a:gd name="connsiteX25" fmla="*/ 1180926 w 1403080"/>
                      <a:gd name="connsiteY25" fmla="*/ 890637 h 937391"/>
                      <a:gd name="connsiteX26" fmla="*/ 1122464 w 1403080"/>
                      <a:gd name="connsiteY26" fmla="*/ 919858 h 937391"/>
                      <a:gd name="connsiteX27" fmla="*/ 836002 w 1403080"/>
                      <a:gd name="connsiteY27" fmla="*/ 937391 h 937391"/>
                      <a:gd name="connsiteX28" fmla="*/ 701540 w 1403080"/>
                      <a:gd name="connsiteY28" fmla="*/ 826350 h 937391"/>
                      <a:gd name="connsiteX29" fmla="*/ 666463 w 1403080"/>
                      <a:gd name="connsiteY29" fmla="*/ 849727 h 937391"/>
                      <a:gd name="connsiteX30" fmla="*/ 596309 w 1403080"/>
                      <a:gd name="connsiteY30" fmla="*/ 838038 h 937391"/>
                      <a:gd name="connsiteX31" fmla="*/ 567078 w 1403080"/>
                      <a:gd name="connsiteY31" fmla="*/ 861415 h 937391"/>
                      <a:gd name="connsiteX32" fmla="*/ 514462 w 1403080"/>
                      <a:gd name="connsiteY32" fmla="*/ 838038 h 937391"/>
                      <a:gd name="connsiteX33" fmla="*/ 456001 w 1403080"/>
                      <a:gd name="connsiteY33" fmla="*/ 767907 h 937391"/>
                      <a:gd name="connsiteX34" fmla="*/ 432616 w 1403080"/>
                      <a:gd name="connsiteY34" fmla="*/ 709464 h 937391"/>
                      <a:gd name="connsiteX35" fmla="*/ 356616 w 1403080"/>
                      <a:gd name="connsiteY35" fmla="*/ 656865 h 937391"/>
                      <a:gd name="connsiteX36" fmla="*/ 315693 w 1403080"/>
                      <a:gd name="connsiteY36" fmla="*/ 569201 h 937391"/>
                      <a:gd name="connsiteX37" fmla="*/ 198769 w 1403080"/>
                      <a:gd name="connsiteY37" fmla="*/ 493225 h 937391"/>
                      <a:gd name="connsiteX38" fmla="*/ 187077 w 1403080"/>
                      <a:gd name="connsiteY38" fmla="*/ 434782 h 937391"/>
                      <a:gd name="connsiteX39" fmla="*/ 119975 w 1403080"/>
                      <a:gd name="connsiteY39" fmla="*/ 412422 h 937391"/>
                      <a:gd name="connsiteX40" fmla="*/ 141518 w 1403080"/>
                      <a:gd name="connsiteY40" fmla="*/ 347976 h 937391"/>
                      <a:gd name="connsiteX41" fmla="*/ 206074 w 1403080"/>
                      <a:gd name="connsiteY41" fmla="*/ 233263 h 937391"/>
                      <a:gd name="connsiteX42" fmla="*/ 303283 w 1403080"/>
                      <a:gd name="connsiteY42" fmla="*/ 247443 h 937391"/>
                      <a:gd name="connsiteX43" fmla="*/ 339877 w 1403080"/>
                      <a:gd name="connsiteY43" fmla="*/ 304890 h 937391"/>
                      <a:gd name="connsiteX44" fmla="*/ 508773 w 1403080"/>
                      <a:gd name="connsiteY44" fmla="*/ 282893 h 937391"/>
                      <a:gd name="connsiteX45" fmla="*/ 522660 w 1403080"/>
                      <a:gd name="connsiteY45" fmla="*/ 322706 h 937391"/>
                      <a:gd name="connsiteX46" fmla="*/ 593033 w 1403080"/>
                      <a:gd name="connsiteY46" fmla="*/ 318889 h 937391"/>
                      <a:gd name="connsiteX47" fmla="*/ 643327 w 1403080"/>
                      <a:gd name="connsiteY47" fmla="*/ 273258 h 937391"/>
                      <a:gd name="connsiteX48" fmla="*/ 696247 w 1403080"/>
                      <a:gd name="connsiteY48" fmla="*/ 271258 h 937391"/>
                      <a:gd name="connsiteX49" fmla="*/ 694934 w 1403080"/>
                      <a:gd name="connsiteY49" fmla="*/ 237627 h 937391"/>
                      <a:gd name="connsiteX50" fmla="*/ 746728 w 1403080"/>
                      <a:gd name="connsiteY50" fmla="*/ 216902 h 937391"/>
                      <a:gd name="connsiteX51" fmla="*/ 857449 w 1403080"/>
                      <a:gd name="connsiteY51" fmla="*/ 289620 h 937391"/>
                      <a:gd name="connsiteX52" fmla="*/ 979617 w 1403080"/>
                      <a:gd name="connsiteY52" fmla="*/ 148002 h 937391"/>
                      <a:gd name="connsiteX53" fmla="*/ 985434 w 1403080"/>
                      <a:gd name="connsiteY53" fmla="*/ 53469 h 937391"/>
                      <a:gd name="connsiteX54" fmla="*/ 1024468 w 1403080"/>
                      <a:gd name="connsiteY54" fmla="*/ 44743 h 937391"/>
                      <a:gd name="connsiteX55" fmla="*/ 1032725 w 1403080"/>
                      <a:gd name="connsiteY55" fmla="*/ 6384 h 937391"/>
                      <a:gd name="connsiteX56" fmla="*/ 1036256 w 1403080"/>
                      <a:gd name="connsiteY56" fmla="*/ 2 h 937391"/>
                      <a:gd name="connsiteX0" fmla="*/ 0 w 1403080"/>
                      <a:gd name="connsiteY0" fmla="*/ 341274 h 937391"/>
                      <a:gd name="connsiteX1" fmla="*/ 21 w 1403080"/>
                      <a:gd name="connsiteY1" fmla="*/ 341249 h 937391"/>
                      <a:gd name="connsiteX2" fmla="*/ 70207 w 1403080"/>
                      <a:gd name="connsiteY2" fmla="*/ 370336 h 937391"/>
                      <a:gd name="connsiteX3" fmla="*/ 79292 w 1403080"/>
                      <a:gd name="connsiteY3" fmla="*/ 393334 h 937391"/>
                      <a:gd name="connsiteX4" fmla="*/ 70154 w 1403080"/>
                      <a:gd name="connsiteY4" fmla="*/ 370495 h 937391"/>
                      <a:gd name="connsiteX5" fmla="*/ 0 w 1403080"/>
                      <a:gd name="connsiteY5" fmla="*/ 341274 h 937391"/>
                      <a:gd name="connsiteX6" fmla="*/ 1036256 w 1403080"/>
                      <a:gd name="connsiteY6" fmla="*/ 2 h 937391"/>
                      <a:gd name="connsiteX7" fmla="*/ 1076263 w 1403080"/>
                      <a:gd name="connsiteY7" fmla="*/ 385 h 937391"/>
                      <a:gd name="connsiteX8" fmla="*/ 1071947 w 1403080"/>
                      <a:gd name="connsiteY8" fmla="*/ 201086 h 937391"/>
                      <a:gd name="connsiteX9" fmla="*/ 1134813 w 1403080"/>
                      <a:gd name="connsiteY9" fmla="*/ 206903 h 937391"/>
                      <a:gd name="connsiteX10" fmla="*/ 1149076 w 1403080"/>
                      <a:gd name="connsiteY10" fmla="*/ 302163 h 937391"/>
                      <a:gd name="connsiteX11" fmla="*/ 1203122 w 1403080"/>
                      <a:gd name="connsiteY11" fmla="*/ 294346 h 937391"/>
                      <a:gd name="connsiteX12" fmla="*/ 1215094 w 1403080"/>
                      <a:gd name="connsiteY12" fmla="*/ 170997 h 937391"/>
                      <a:gd name="connsiteX13" fmla="*/ 1198464 w 1403080"/>
                      <a:gd name="connsiteY13" fmla="*/ 370495 h 937391"/>
                      <a:gd name="connsiteX14" fmla="*/ 1163387 w 1403080"/>
                      <a:gd name="connsiteY14" fmla="*/ 399717 h 937391"/>
                      <a:gd name="connsiteX15" fmla="*/ 1099079 w 1403080"/>
                      <a:gd name="connsiteY15" fmla="*/ 399717 h 937391"/>
                      <a:gd name="connsiteX16" fmla="*/ 1081541 w 1403080"/>
                      <a:gd name="connsiteY16" fmla="*/ 458160 h 937391"/>
                      <a:gd name="connsiteX17" fmla="*/ 1169233 w 1403080"/>
                      <a:gd name="connsiteY17" fmla="*/ 493225 h 937391"/>
                      <a:gd name="connsiteX18" fmla="*/ 1204310 w 1403080"/>
                      <a:gd name="connsiteY18" fmla="*/ 551668 h 937391"/>
                      <a:gd name="connsiteX19" fmla="*/ 1274464 w 1403080"/>
                      <a:gd name="connsiteY19" fmla="*/ 592578 h 937391"/>
                      <a:gd name="connsiteX20" fmla="*/ 1321234 w 1403080"/>
                      <a:gd name="connsiteY20" fmla="*/ 715308 h 937391"/>
                      <a:gd name="connsiteX21" fmla="*/ 1403080 w 1403080"/>
                      <a:gd name="connsiteY21" fmla="*/ 744530 h 937391"/>
                      <a:gd name="connsiteX22" fmla="*/ 1403080 w 1403080"/>
                      <a:gd name="connsiteY22" fmla="*/ 832194 h 937391"/>
                      <a:gd name="connsiteX23" fmla="*/ 1239387 w 1403080"/>
                      <a:gd name="connsiteY23" fmla="*/ 832194 h 937391"/>
                      <a:gd name="connsiteX24" fmla="*/ 1180926 w 1403080"/>
                      <a:gd name="connsiteY24" fmla="*/ 890637 h 937391"/>
                      <a:gd name="connsiteX25" fmla="*/ 1122464 w 1403080"/>
                      <a:gd name="connsiteY25" fmla="*/ 919858 h 937391"/>
                      <a:gd name="connsiteX26" fmla="*/ 836002 w 1403080"/>
                      <a:gd name="connsiteY26" fmla="*/ 937391 h 937391"/>
                      <a:gd name="connsiteX27" fmla="*/ 701540 w 1403080"/>
                      <a:gd name="connsiteY27" fmla="*/ 826350 h 937391"/>
                      <a:gd name="connsiteX28" fmla="*/ 666463 w 1403080"/>
                      <a:gd name="connsiteY28" fmla="*/ 849727 h 937391"/>
                      <a:gd name="connsiteX29" fmla="*/ 596309 w 1403080"/>
                      <a:gd name="connsiteY29" fmla="*/ 838038 h 937391"/>
                      <a:gd name="connsiteX30" fmla="*/ 567078 w 1403080"/>
                      <a:gd name="connsiteY30" fmla="*/ 861415 h 937391"/>
                      <a:gd name="connsiteX31" fmla="*/ 514462 w 1403080"/>
                      <a:gd name="connsiteY31" fmla="*/ 838038 h 937391"/>
                      <a:gd name="connsiteX32" fmla="*/ 456001 w 1403080"/>
                      <a:gd name="connsiteY32" fmla="*/ 767907 h 937391"/>
                      <a:gd name="connsiteX33" fmla="*/ 432616 w 1403080"/>
                      <a:gd name="connsiteY33" fmla="*/ 709464 h 937391"/>
                      <a:gd name="connsiteX34" fmla="*/ 356616 w 1403080"/>
                      <a:gd name="connsiteY34" fmla="*/ 656865 h 937391"/>
                      <a:gd name="connsiteX35" fmla="*/ 315693 w 1403080"/>
                      <a:gd name="connsiteY35" fmla="*/ 569201 h 937391"/>
                      <a:gd name="connsiteX36" fmla="*/ 198769 w 1403080"/>
                      <a:gd name="connsiteY36" fmla="*/ 493225 h 937391"/>
                      <a:gd name="connsiteX37" fmla="*/ 187077 w 1403080"/>
                      <a:gd name="connsiteY37" fmla="*/ 434782 h 937391"/>
                      <a:gd name="connsiteX38" fmla="*/ 119975 w 1403080"/>
                      <a:gd name="connsiteY38" fmla="*/ 412422 h 937391"/>
                      <a:gd name="connsiteX39" fmla="*/ 141518 w 1403080"/>
                      <a:gd name="connsiteY39" fmla="*/ 347976 h 937391"/>
                      <a:gd name="connsiteX40" fmla="*/ 206074 w 1403080"/>
                      <a:gd name="connsiteY40" fmla="*/ 233263 h 937391"/>
                      <a:gd name="connsiteX41" fmla="*/ 303283 w 1403080"/>
                      <a:gd name="connsiteY41" fmla="*/ 247443 h 937391"/>
                      <a:gd name="connsiteX42" fmla="*/ 339877 w 1403080"/>
                      <a:gd name="connsiteY42" fmla="*/ 304890 h 937391"/>
                      <a:gd name="connsiteX43" fmla="*/ 508773 w 1403080"/>
                      <a:gd name="connsiteY43" fmla="*/ 282893 h 937391"/>
                      <a:gd name="connsiteX44" fmla="*/ 522660 w 1403080"/>
                      <a:gd name="connsiteY44" fmla="*/ 322706 h 937391"/>
                      <a:gd name="connsiteX45" fmla="*/ 593033 w 1403080"/>
                      <a:gd name="connsiteY45" fmla="*/ 318889 h 937391"/>
                      <a:gd name="connsiteX46" fmla="*/ 643327 w 1403080"/>
                      <a:gd name="connsiteY46" fmla="*/ 273258 h 937391"/>
                      <a:gd name="connsiteX47" fmla="*/ 696247 w 1403080"/>
                      <a:gd name="connsiteY47" fmla="*/ 271258 h 937391"/>
                      <a:gd name="connsiteX48" fmla="*/ 694934 w 1403080"/>
                      <a:gd name="connsiteY48" fmla="*/ 237627 h 937391"/>
                      <a:gd name="connsiteX49" fmla="*/ 746728 w 1403080"/>
                      <a:gd name="connsiteY49" fmla="*/ 216902 h 937391"/>
                      <a:gd name="connsiteX50" fmla="*/ 857449 w 1403080"/>
                      <a:gd name="connsiteY50" fmla="*/ 289620 h 937391"/>
                      <a:gd name="connsiteX51" fmla="*/ 979617 w 1403080"/>
                      <a:gd name="connsiteY51" fmla="*/ 148002 h 937391"/>
                      <a:gd name="connsiteX52" fmla="*/ 985434 w 1403080"/>
                      <a:gd name="connsiteY52" fmla="*/ 53469 h 937391"/>
                      <a:gd name="connsiteX53" fmla="*/ 1024468 w 1403080"/>
                      <a:gd name="connsiteY53" fmla="*/ 44743 h 937391"/>
                      <a:gd name="connsiteX54" fmla="*/ 1032725 w 1403080"/>
                      <a:gd name="connsiteY54" fmla="*/ 6384 h 937391"/>
                      <a:gd name="connsiteX55" fmla="*/ 1036256 w 1403080"/>
                      <a:gd name="connsiteY55" fmla="*/ 2 h 937391"/>
                      <a:gd name="connsiteX0" fmla="*/ 70133 w 1403059"/>
                      <a:gd name="connsiteY0" fmla="*/ 370495 h 937391"/>
                      <a:gd name="connsiteX1" fmla="*/ 0 w 1403059"/>
                      <a:gd name="connsiteY1" fmla="*/ 341249 h 937391"/>
                      <a:gd name="connsiteX2" fmla="*/ 70186 w 1403059"/>
                      <a:gd name="connsiteY2" fmla="*/ 370336 h 937391"/>
                      <a:gd name="connsiteX3" fmla="*/ 79271 w 1403059"/>
                      <a:gd name="connsiteY3" fmla="*/ 393334 h 937391"/>
                      <a:gd name="connsiteX4" fmla="*/ 70133 w 1403059"/>
                      <a:gd name="connsiteY4" fmla="*/ 370495 h 937391"/>
                      <a:gd name="connsiteX5" fmla="*/ 1036235 w 1403059"/>
                      <a:gd name="connsiteY5" fmla="*/ 2 h 937391"/>
                      <a:gd name="connsiteX6" fmla="*/ 1076242 w 1403059"/>
                      <a:gd name="connsiteY6" fmla="*/ 385 h 937391"/>
                      <a:gd name="connsiteX7" fmla="*/ 1071926 w 1403059"/>
                      <a:gd name="connsiteY7" fmla="*/ 201086 h 937391"/>
                      <a:gd name="connsiteX8" fmla="*/ 1134792 w 1403059"/>
                      <a:gd name="connsiteY8" fmla="*/ 206903 h 937391"/>
                      <a:gd name="connsiteX9" fmla="*/ 1149055 w 1403059"/>
                      <a:gd name="connsiteY9" fmla="*/ 302163 h 937391"/>
                      <a:gd name="connsiteX10" fmla="*/ 1203101 w 1403059"/>
                      <a:gd name="connsiteY10" fmla="*/ 294346 h 937391"/>
                      <a:gd name="connsiteX11" fmla="*/ 1215073 w 1403059"/>
                      <a:gd name="connsiteY11" fmla="*/ 170997 h 937391"/>
                      <a:gd name="connsiteX12" fmla="*/ 1198443 w 1403059"/>
                      <a:gd name="connsiteY12" fmla="*/ 370495 h 937391"/>
                      <a:gd name="connsiteX13" fmla="*/ 1163366 w 1403059"/>
                      <a:gd name="connsiteY13" fmla="*/ 399717 h 937391"/>
                      <a:gd name="connsiteX14" fmla="*/ 1099058 w 1403059"/>
                      <a:gd name="connsiteY14" fmla="*/ 399717 h 937391"/>
                      <a:gd name="connsiteX15" fmla="*/ 1081520 w 1403059"/>
                      <a:gd name="connsiteY15" fmla="*/ 458160 h 937391"/>
                      <a:gd name="connsiteX16" fmla="*/ 1169212 w 1403059"/>
                      <a:gd name="connsiteY16" fmla="*/ 493225 h 937391"/>
                      <a:gd name="connsiteX17" fmla="*/ 1204289 w 1403059"/>
                      <a:gd name="connsiteY17" fmla="*/ 551668 h 937391"/>
                      <a:gd name="connsiteX18" fmla="*/ 1274443 w 1403059"/>
                      <a:gd name="connsiteY18" fmla="*/ 592578 h 937391"/>
                      <a:gd name="connsiteX19" fmla="*/ 1321213 w 1403059"/>
                      <a:gd name="connsiteY19" fmla="*/ 715308 h 937391"/>
                      <a:gd name="connsiteX20" fmla="*/ 1403059 w 1403059"/>
                      <a:gd name="connsiteY20" fmla="*/ 744530 h 937391"/>
                      <a:gd name="connsiteX21" fmla="*/ 1403059 w 1403059"/>
                      <a:gd name="connsiteY21" fmla="*/ 832194 h 937391"/>
                      <a:gd name="connsiteX22" fmla="*/ 1239366 w 1403059"/>
                      <a:gd name="connsiteY22" fmla="*/ 832194 h 937391"/>
                      <a:gd name="connsiteX23" fmla="*/ 1180905 w 1403059"/>
                      <a:gd name="connsiteY23" fmla="*/ 890637 h 937391"/>
                      <a:gd name="connsiteX24" fmla="*/ 1122443 w 1403059"/>
                      <a:gd name="connsiteY24" fmla="*/ 919858 h 937391"/>
                      <a:gd name="connsiteX25" fmla="*/ 835981 w 1403059"/>
                      <a:gd name="connsiteY25" fmla="*/ 937391 h 937391"/>
                      <a:gd name="connsiteX26" fmla="*/ 701519 w 1403059"/>
                      <a:gd name="connsiteY26" fmla="*/ 826350 h 937391"/>
                      <a:gd name="connsiteX27" fmla="*/ 666442 w 1403059"/>
                      <a:gd name="connsiteY27" fmla="*/ 849727 h 937391"/>
                      <a:gd name="connsiteX28" fmla="*/ 596288 w 1403059"/>
                      <a:gd name="connsiteY28" fmla="*/ 838038 h 937391"/>
                      <a:gd name="connsiteX29" fmla="*/ 567057 w 1403059"/>
                      <a:gd name="connsiteY29" fmla="*/ 861415 h 937391"/>
                      <a:gd name="connsiteX30" fmla="*/ 514441 w 1403059"/>
                      <a:gd name="connsiteY30" fmla="*/ 838038 h 937391"/>
                      <a:gd name="connsiteX31" fmla="*/ 455980 w 1403059"/>
                      <a:gd name="connsiteY31" fmla="*/ 767907 h 937391"/>
                      <a:gd name="connsiteX32" fmla="*/ 432595 w 1403059"/>
                      <a:gd name="connsiteY32" fmla="*/ 709464 h 937391"/>
                      <a:gd name="connsiteX33" fmla="*/ 356595 w 1403059"/>
                      <a:gd name="connsiteY33" fmla="*/ 656865 h 937391"/>
                      <a:gd name="connsiteX34" fmla="*/ 315672 w 1403059"/>
                      <a:gd name="connsiteY34" fmla="*/ 569201 h 937391"/>
                      <a:gd name="connsiteX35" fmla="*/ 198748 w 1403059"/>
                      <a:gd name="connsiteY35" fmla="*/ 493225 h 937391"/>
                      <a:gd name="connsiteX36" fmla="*/ 187056 w 1403059"/>
                      <a:gd name="connsiteY36" fmla="*/ 434782 h 937391"/>
                      <a:gd name="connsiteX37" fmla="*/ 119954 w 1403059"/>
                      <a:gd name="connsiteY37" fmla="*/ 412422 h 937391"/>
                      <a:gd name="connsiteX38" fmla="*/ 141497 w 1403059"/>
                      <a:gd name="connsiteY38" fmla="*/ 347976 h 937391"/>
                      <a:gd name="connsiteX39" fmla="*/ 206053 w 1403059"/>
                      <a:gd name="connsiteY39" fmla="*/ 233263 h 937391"/>
                      <a:gd name="connsiteX40" fmla="*/ 303262 w 1403059"/>
                      <a:gd name="connsiteY40" fmla="*/ 247443 h 937391"/>
                      <a:gd name="connsiteX41" fmla="*/ 339856 w 1403059"/>
                      <a:gd name="connsiteY41" fmla="*/ 304890 h 937391"/>
                      <a:gd name="connsiteX42" fmla="*/ 508752 w 1403059"/>
                      <a:gd name="connsiteY42" fmla="*/ 282893 h 937391"/>
                      <a:gd name="connsiteX43" fmla="*/ 522639 w 1403059"/>
                      <a:gd name="connsiteY43" fmla="*/ 322706 h 937391"/>
                      <a:gd name="connsiteX44" fmla="*/ 593012 w 1403059"/>
                      <a:gd name="connsiteY44" fmla="*/ 318889 h 937391"/>
                      <a:gd name="connsiteX45" fmla="*/ 643306 w 1403059"/>
                      <a:gd name="connsiteY45" fmla="*/ 273258 h 937391"/>
                      <a:gd name="connsiteX46" fmla="*/ 696226 w 1403059"/>
                      <a:gd name="connsiteY46" fmla="*/ 271258 h 937391"/>
                      <a:gd name="connsiteX47" fmla="*/ 694913 w 1403059"/>
                      <a:gd name="connsiteY47" fmla="*/ 237627 h 937391"/>
                      <a:gd name="connsiteX48" fmla="*/ 746707 w 1403059"/>
                      <a:gd name="connsiteY48" fmla="*/ 216902 h 937391"/>
                      <a:gd name="connsiteX49" fmla="*/ 857428 w 1403059"/>
                      <a:gd name="connsiteY49" fmla="*/ 289620 h 937391"/>
                      <a:gd name="connsiteX50" fmla="*/ 979596 w 1403059"/>
                      <a:gd name="connsiteY50" fmla="*/ 148002 h 937391"/>
                      <a:gd name="connsiteX51" fmla="*/ 985413 w 1403059"/>
                      <a:gd name="connsiteY51" fmla="*/ 53469 h 937391"/>
                      <a:gd name="connsiteX52" fmla="*/ 1024447 w 1403059"/>
                      <a:gd name="connsiteY52" fmla="*/ 44743 h 937391"/>
                      <a:gd name="connsiteX53" fmla="*/ 1032704 w 1403059"/>
                      <a:gd name="connsiteY53" fmla="*/ 6384 h 937391"/>
                      <a:gd name="connsiteX54" fmla="*/ 1036235 w 1403059"/>
                      <a:gd name="connsiteY54" fmla="*/ 2 h 937391"/>
                      <a:gd name="connsiteX0" fmla="*/ 79271 w 1403059"/>
                      <a:gd name="connsiteY0" fmla="*/ 393334 h 937391"/>
                      <a:gd name="connsiteX1" fmla="*/ 0 w 1403059"/>
                      <a:gd name="connsiteY1" fmla="*/ 341249 h 937391"/>
                      <a:gd name="connsiteX2" fmla="*/ 70186 w 1403059"/>
                      <a:gd name="connsiteY2" fmla="*/ 370336 h 937391"/>
                      <a:gd name="connsiteX3" fmla="*/ 79271 w 1403059"/>
                      <a:gd name="connsiteY3" fmla="*/ 393334 h 937391"/>
                      <a:gd name="connsiteX4" fmla="*/ 1036235 w 1403059"/>
                      <a:gd name="connsiteY4" fmla="*/ 2 h 937391"/>
                      <a:gd name="connsiteX5" fmla="*/ 1076242 w 1403059"/>
                      <a:gd name="connsiteY5" fmla="*/ 385 h 937391"/>
                      <a:gd name="connsiteX6" fmla="*/ 1071926 w 1403059"/>
                      <a:gd name="connsiteY6" fmla="*/ 201086 h 937391"/>
                      <a:gd name="connsiteX7" fmla="*/ 1134792 w 1403059"/>
                      <a:gd name="connsiteY7" fmla="*/ 206903 h 937391"/>
                      <a:gd name="connsiteX8" fmla="*/ 1149055 w 1403059"/>
                      <a:gd name="connsiteY8" fmla="*/ 302163 h 937391"/>
                      <a:gd name="connsiteX9" fmla="*/ 1203101 w 1403059"/>
                      <a:gd name="connsiteY9" fmla="*/ 294346 h 937391"/>
                      <a:gd name="connsiteX10" fmla="*/ 1215073 w 1403059"/>
                      <a:gd name="connsiteY10" fmla="*/ 170997 h 937391"/>
                      <a:gd name="connsiteX11" fmla="*/ 1198443 w 1403059"/>
                      <a:gd name="connsiteY11" fmla="*/ 370495 h 937391"/>
                      <a:gd name="connsiteX12" fmla="*/ 1163366 w 1403059"/>
                      <a:gd name="connsiteY12" fmla="*/ 399717 h 937391"/>
                      <a:gd name="connsiteX13" fmla="*/ 1099058 w 1403059"/>
                      <a:gd name="connsiteY13" fmla="*/ 399717 h 937391"/>
                      <a:gd name="connsiteX14" fmla="*/ 1081520 w 1403059"/>
                      <a:gd name="connsiteY14" fmla="*/ 458160 h 937391"/>
                      <a:gd name="connsiteX15" fmla="*/ 1169212 w 1403059"/>
                      <a:gd name="connsiteY15" fmla="*/ 493225 h 937391"/>
                      <a:gd name="connsiteX16" fmla="*/ 1204289 w 1403059"/>
                      <a:gd name="connsiteY16" fmla="*/ 551668 h 937391"/>
                      <a:gd name="connsiteX17" fmla="*/ 1274443 w 1403059"/>
                      <a:gd name="connsiteY17" fmla="*/ 592578 h 937391"/>
                      <a:gd name="connsiteX18" fmla="*/ 1321213 w 1403059"/>
                      <a:gd name="connsiteY18" fmla="*/ 715308 h 937391"/>
                      <a:gd name="connsiteX19" fmla="*/ 1403059 w 1403059"/>
                      <a:gd name="connsiteY19" fmla="*/ 744530 h 937391"/>
                      <a:gd name="connsiteX20" fmla="*/ 1403059 w 1403059"/>
                      <a:gd name="connsiteY20" fmla="*/ 832194 h 937391"/>
                      <a:gd name="connsiteX21" fmla="*/ 1239366 w 1403059"/>
                      <a:gd name="connsiteY21" fmla="*/ 832194 h 937391"/>
                      <a:gd name="connsiteX22" fmla="*/ 1180905 w 1403059"/>
                      <a:gd name="connsiteY22" fmla="*/ 890637 h 937391"/>
                      <a:gd name="connsiteX23" fmla="*/ 1122443 w 1403059"/>
                      <a:gd name="connsiteY23" fmla="*/ 919858 h 937391"/>
                      <a:gd name="connsiteX24" fmla="*/ 835981 w 1403059"/>
                      <a:gd name="connsiteY24" fmla="*/ 937391 h 937391"/>
                      <a:gd name="connsiteX25" fmla="*/ 701519 w 1403059"/>
                      <a:gd name="connsiteY25" fmla="*/ 826350 h 937391"/>
                      <a:gd name="connsiteX26" fmla="*/ 666442 w 1403059"/>
                      <a:gd name="connsiteY26" fmla="*/ 849727 h 937391"/>
                      <a:gd name="connsiteX27" fmla="*/ 596288 w 1403059"/>
                      <a:gd name="connsiteY27" fmla="*/ 838038 h 937391"/>
                      <a:gd name="connsiteX28" fmla="*/ 567057 w 1403059"/>
                      <a:gd name="connsiteY28" fmla="*/ 861415 h 937391"/>
                      <a:gd name="connsiteX29" fmla="*/ 514441 w 1403059"/>
                      <a:gd name="connsiteY29" fmla="*/ 838038 h 937391"/>
                      <a:gd name="connsiteX30" fmla="*/ 455980 w 1403059"/>
                      <a:gd name="connsiteY30" fmla="*/ 767907 h 937391"/>
                      <a:gd name="connsiteX31" fmla="*/ 432595 w 1403059"/>
                      <a:gd name="connsiteY31" fmla="*/ 709464 h 937391"/>
                      <a:gd name="connsiteX32" fmla="*/ 356595 w 1403059"/>
                      <a:gd name="connsiteY32" fmla="*/ 656865 h 937391"/>
                      <a:gd name="connsiteX33" fmla="*/ 315672 w 1403059"/>
                      <a:gd name="connsiteY33" fmla="*/ 569201 h 937391"/>
                      <a:gd name="connsiteX34" fmla="*/ 198748 w 1403059"/>
                      <a:gd name="connsiteY34" fmla="*/ 493225 h 937391"/>
                      <a:gd name="connsiteX35" fmla="*/ 187056 w 1403059"/>
                      <a:gd name="connsiteY35" fmla="*/ 434782 h 937391"/>
                      <a:gd name="connsiteX36" fmla="*/ 119954 w 1403059"/>
                      <a:gd name="connsiteY36" fmla="*/ 412422 h 937391"/>
                      <a:gd name="connsiteX37" fmla="*/ 141497 w 1403059"/>
                      <a:gd name="connsiteY37" fmla="*/ 347976 h 937391"/>
                      <a:gd name="connsiteX38" fmla="*/ 206053 w 1403059"/>
                      <a:gd name="connsiteY38" fmla="*/ 233263 h 937391"/>
                      <a:gd name="connsiteX39" fmla="*/ 303262 w 1403059"/>
                      <a:gd name="connsiteY39" fmla="*/ 247443 h 937391"/>
                      <a:gd name="connsiteX40" fmla="*/ 339856 w 1403059"/>
                      <a:gd name="connsiteY40" fmla="*/ 304890 h 937391"/>
                      <a:gd name="connsiteX41" fmla="*/ 508752 w 1403059"/>
                      <a:gd name="connsiteY41" fmla="*/ 282893 h 937391"/>
                      <a:gd name="connsiteX42" fmla="*/ 522639 w 1403059"/>
                      <a:gd name="connsiteY42" fmla="*/ 322706 h 937391"/>
                      <a:gd name="connsiteX43" fmla="*/ 593012 w 1403059"/>
                      <a:gd name="connsiteY43" fmla="*/ 318889 h 937391"/>
                      <a:gd name="connsiteX44" fmla="*/ 643306 w 1403059"/>
                      <a:gd name="connsiteY44" fmla="*/ 273258 h 937391"/>
                      <a:gd name="connsiteX45" fmla="*/ 696226 w 1403059"/>
                      <a:gd name="connsiteY45" fmla="*/ 271258 h 937391"/>
                      <a:gd name="connsiteX46" fmla="*/ 694913 w 1403059"/>
                      <a:gd name="connsiteY46" fmla="*/ 237627 h 937391"/>
                      <a:gd name="connsiteX47" fmla="*/ 746707 w 1403059"/>
                      <a:gd name="connsiteY47" fmla="*/ 216902 h 937391"/>
                      <a:gd name="connsiteX48" fmla="*/ 857428 w 1403059"/>
                      <a:gd name="connsiteY48" fmla="*/ 289620 h 937391"/>
                      <a:gd name="connsiteX49" fmla="*/ 979596 w 1403059"/>
                      <a:gd name="connsiteY49" fmla="*/ 148002 h 937391"/>
                      <a:gd name="connsiteX50" fmla="*/ 985413 w 1403059"/>
                      <a:gd name="connsiteY50" fmla="*/ 53469 h 937391"/>
                      <a:gd name="connsiteX51" fmla="*/ 1024447 w 1403059"/>
                      <a:gd name="connsiteY51" fmla="*/ 44743 h 937391"/>
                      <a:gd name="connsiteX52" fmla="*/ 1032704 w 1403059"/>
                      <a:gd name="connsiteY52" fmla="*/ 6384 h 937391"/>
                      <a:gd name="connsiteX53" fmla="*/ 1036235 w 1403059"/>
                      <a:gd name="connsiteY53" fmla="*/ 2 h 937391"/>
                      <a:gd name="connsiteX0" fmla="*/ 70186 w 1403059"/>
                      <a:gd name="connsiteY0" fmla="*/ 370336 h 937391"/>
                      <a:gd name="connsiteX1" fmla="*/ 0 w 1403059"/>
                      <a:gd name="connsiteY1" fmla="*/ 341249 h 937391"/>
                      <a:gd name="connsiteX2" fmla="*/ 70186 w 1403059"/>
                      <a:gd name="connsiteY2" fmla="*/ 370336 h 937391"/>
                      <a:gd name="connsiteX3" fmla="*/ 1036235 w 1403059"/>
                      <a:gd name="connsiteY3" fmla="*/ 2 h 937391"/>
                      <a:gd name="connsiteX4" fmla="*/ 1076242 w 1403059"/>
                      <a:gd name="connsiteY4" fmla="*/ 385 h 937391"/>
                      <a:gd name="connsiteX5" fmla="*/ 1071926 w 1403059"/>
                      <a:gd name="connsiteY5" fmla="*/ 201086 h 937391"/>
                      <a:gd name="connsiteX6" fmla="*/ 1134792 w 1403059"/>
                      <a:gd name="connsiteY6" fmla="*/ 206903 h 937391"/>
                      <a:gd name="connsiteX7" fmla="*/ 1149055 w 1403059"/>
                      <a:gd name="connsiteY7" fmla="*/ 302163 h 937391"/>
                      <a:gd name="connsiteX8" fmla="*/ 1203101 w 1403059"/>
                      <a:gd name="connsiteY8" fmla="*/ 294346 h 937391"/>
                      <a:gd name="connsiteX9" fmla="*/ 1215073 w 1403059"/>
                      <a:gd name="connsiteY9" fmla="*/ 170997 h 937391"/>
                      <a:gd name="connsiteX10" fmla="*/ 1198443 w 1403059"/>
                      <a:gd name="connsiteY10" fmla="*/ 370495 h 937391"/>
                      <a:gd name="connsiteX11" fmla="*/ 1163366 w 1403059"/>
                      <a:gd name="connsiteY11" fmla="*/ 399717 h 937391"/>
                      <a:gd name="connsiteX12" fmla="*/ 1099058 w 1403059"/>
                      <a:gd name="connsiteY12" fmla="*/ 399717 h 937391"/>
                      <a:gd name="connsiteX13" fmla="*/ 1081520 w 1403059"/>
                      <a:gd name="connsiteY13" fmla="*/ 458160 h 937391"/>
                      <a:gd name="connsiteX14" fmla="*/ 1169212 w 1403059"/>
                      <a:gd name="connsiteY14" fmla="*/ 493225 h 937391"/>
                      <a:gd name="connsiteX15" fmla="*/ 1204289 w 1403059"/>
                      <a:gd name="connsiteY15" fmla="*/ 551668 h 937391"/>
                      <a:gd name="connsiteX16" fmla="*/ 1274443 w 1403059"/>
                      <a:gd name="connsiteY16" fmla="*/ 592578 h 937391"/>
                      <a:gd name="connsiteX17" fmla="*/ 1321213 w 1403059"/>
                      <a:gd name="connsiteY17" fmla="*/ 715308 h 937391"/>
                      <a:gd name="connsiteX18" fmla="*/ 1403059 w 1403059"/>
                      <a:gd name="connsiteY18" fmla="*/ 744530 h 937391"/>
                      <a:gd name="connsiteX19" fmla="*/ 1403059 w 1403059"/>
                      <a:gd name="connsiteY19" fmla="*/ 832194 h 937391"/>
                      <a:gd name="connsiteX20" fmla="*/ 1239366 w 1403059"/>
                      <a:gd name="connsiteY20" fmla="*/ 832194 h 937391"/>
                      <a:gd name="connsiteX21" fmla="*/ 1180905 w 1403059"/>
                      <a:gd name="connsiteY21" fmla="*/ 890637 h 937391"/>
                      <a:gd name="connsiteX22" fmla="*/ 1122443 w 1403059"/>
                      <a:gd name="connsiteY22" fmla="*/ 919858 h 937391"/>
                      <a:gd name="connsiteX23" fmla="*/ 835981 w 1403059"/>
                      <a:gd name="connsiteY23" fmla="*/ 937391 h 937391"/>
                      <a:gd name="connsiteX24" fmla="*/ 701519 w 1403059"/>
                      <a:gd name="connsiteY24" fmla="*/ 826350 h 937391"/>
                      <a:gd name="connsiteX25" fmla="*/ 666442 w 1403059"/>
                      <a:gd name="connsiteY25" fmla="*/ 849727 h 937391"/>
                      <a:gd name="connsiteX26" fmla="*/ 596288 w 1403059"/>
                      <a:gd name="connsiteY26" fmla="*/ 838038 h 937391"/>
                      <a:gd name="connsiteX27" fmla="*/ 567057 w 1403059"/>
                      <a:gd name="connsiteY27" fmla="*/ 861415 h 937391"/>
                      <a:gd name="connsiteX28" fmla="*/ 514441 w 1403059"/>
                      <a:gd name="connsiteY28" fmla="*/ 838038 h 937391"/>
                      <a:gd name="connsiteX29" fmla="*/ 455980 w 1403059"/>
                      <a:gd name="connsiteY29" fmla="*/ 767907 h 937391"/>
                      <a:gd name="connsiteX30" fmla="*/ 432595 w 1403059"/>
                      <a:gd name="connsiteY30" fmla="*/ 709464 h 937391"/>
                      <a:gd name="connsiteX31" fmla="*/ 356595 w 1403059"/>
                      <a:gd name="connsiteY31" fmla="*/ 656865 h 937391"/>
                      <a:gd name="connsiteX32" fmla="*/ 315672 w 1403059"/>
                      <a:gd name="connsiteY32" fmla="*/ 569201 h 937391"/>
                      <a:gd name="connsiteX33" fmla="*/ 198748 w 1403059"/>
                      <a:gd name="connsiteY33" fmla="*/ 493225 h 937391"/>
                      <a:gd name="connsiteX34" fmla="*/ 187056 w 1403059"/>
                      <a:gd name="connsiteY34" fmla="*/ 434782 h 937391"/>
                      <a:gd name="connsiteX35" fmla="*/ 119954 w 1403059"/>
                      <a:gd name="connsiteY35" fmla="*/ 412422 h 937391"/>
                      <a:gd name="connsiteX36" fmla="*/ 141497 w 1403059"/>
                      <a:gd name="connsiteY36" fmla="*/ 347976 h 937391"/>
                      <a:gd name="connsiteX37" fmla="*/ 206053 w 1403059"/>
                      <a:gd name="connsiteY37" fmla="*/ 233263 h 937391"/>
                      <a:gd name="connsiteX38" fmla="*/ 303262 w 1403059"/>
                      <a:gd name="connsiteY38" fmla="*/ 247443 h 937391"/>
                      <a:gd name="connsiteX39" fmla="*/ 339856 w 1403059"/>
                      <a:gd name="connsiteY39" fmla="*/ 304890 h 937391"/>
                      <a:gd name="connsiteX40" fmla="*/ 508752 w 1403059"/>
                      <a:gd name="connsiteY40" fmla="*/ 282893 h 937391"/>
                      <a:gd name="connsiteX41" fmla="*/ 522639 w 1403059"/>
                      <a:gd name="connsiteY41" fmla="*/ 322706 h 937391"/>
                      <a:gd name="connsiteX42" fmla="*/ 593012 w 1403059"/>
                      <a:gd name="connsiteY42" fmla="*/ 318889 h 937391"/>
                      <a:gd name="connsiteX43" fmla="*/ 643306 w 1403059"/>
                      <a:gd name="connsiteY43" fmla="*/ 273258 h 937391"/>
                      <a:gd name="connsiteX44" fmla="*/ 696226 w 1403059"/>
                      <a:gd name="connsiteY44" fmla="*/ 271258 h 937391"/>
                      <a:gd name="connsiteX45" fmla="*/ 694913 w 1403059"/>
                      <a:gd name="connsiteY45" fmla="*/ 237627 h 937391"/>
                      <a:gd name="connsiteX46" fmla="*/ 746707 w 1403059"/>
                      <a:gd name="connsiteY46" fmla="*/ 216902 h 937391"/>
                      <a:gd name="connsiteX47" fmla="*/ 857428 w 1403059"/>
                      <a:gd name="connsiteY47" fmla="*/ 289620 h 937391"/>
                      <a:gd name="connsiteX48" fmla="*/ 979596 w 1403059"/>
                      <a:gd name="connsiteY48" fmla="*/ 148002 h 937391"/>
                      <a:gd name="connsiteX49" fmla="*/ 985413 w 1403059"/>
                      <a:gd name="connsiteY49" fmla="*/ 53469 h 937391"/>
                      <a:gd name="connsiteX50" fmla="*/ 1024447 w 1403059"/>
                      <a:gd name="connsiteY50" fmla="*/ 44743 h 937391"/>
                      <a:gd name="connsiteX51" fmla="*/ 1032704 w 1403059"/>
                      <a:gd name="connsiteY51" fmla="*/ 6384 h 937391"/>
                      <a:gd name="connsiteX52" fmla="*/ 1036235 w 1403059"/>
                      <a:gd name="connsiteY52"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2750 w 1283105"/>
                      <a:gd name="connsiteY0" fmla="*/ 20509 h 951516"/>
                      <a:gd name="connsiteX1" fmla="*/ 956288 w 1283105"/>
                      <a:gd name="connsiteY1" fmla="*/ 14510 h 951516"/>
                      <a:gd name="connsiteX2" fmla="*/ 951972 w 1283105"/>
                      <a:gd name="connsiteY2" fmla="*/ 215211 h 951516"/>
                      <a:gd name="connsiteX3" fmla="*/ 1014838 w 1283105"/>
                      <a:gd name="connsiteY3" fmla="*/ 221028 h 951516"/>
                      <a:gd name="connsiteX4" fmla="*/ 1029101 w 1283105"/>
                      <a:gd name="connsiteY4" fmla="*/ 316288 h 951516"/>
                      <a:gd name="connsiteX5" fmla="*/ 1083147 w 1283105"/>
                      <a:gd name="connsiteY5" fmla="*/ 308471 h 951516"/>
                      <a:gd name="connsiteX6" fmla="*/ 1095119 w 1283105"/>
                      <a:gd name="connsiteY6" fmla="*/ 185122 h 951516"/>
                      <a:gd name="connsiteX7" fmla="*/ 1078489 w 1283105"/>
                      <a:gd name="connsiteY7" fmla="*/ 384620 h 951516"/>
                      <a:gd name="connsiteX8" fmla="*/ 1043412 w 1283105"/>
                      <a:gd name="connsiteY8" fmla="*/ 413842 h 951516"/>
                      <a:gd name="connsiteX9" fmla="*/ 979104 w 1283105"/>
                      <a:gd name="connsiteY9" fmla="*/ 413842 h 951516"/>
                      <a:gd name="connsiteX10" fmla="*/ 961566 w 1283105"/>
                      <a:gd name="connsiteY10" fmla="*/ 472285 h 951516"/>
                      <a:gd name="connsiteX11" fmla="*/ 1049258 w 1283105"/>
                      <a:gd name="connsiteY11" fmla="*/ 507350 h 951516"/>
                      <a:gd name="connsiteX12" fmla="*/ 1084335 w 1283105"/>
                      <a:gd name="connsiteY12" fmla="*/ 565793 h 951516"/>
                      <a:gd name="connsiteX13" fmla="*/ 1154489 w 1283105"/>
                      <a:gd name="connsiteY13" fmla="*/ 606703 h 951516"/>
                      <a:gd name="connsiteX14" fmla="*/ 1201259 w 1283105"/>
                      <a:gd name="connsiteY14" fmla="*/ 729433 h 951516"/>
                      <a:gd name="connsiteX15" fmla="*/ 1283105 w 1283105"/>
                      <a:gd name="connsiteY15" fmla="*/ 758655 h 951516"/>
                      <a:gd name="connsiteX16" fmla="*/ 1283105 w 1283105"/>
                      <a:gd name="connsiteY16" fmla="*/ 846319 h 951516"/>
                      <a:gd name="connsiteX17" fmla="*/ 1119412 w 1283105"/>
                      <a:gd name="connsiteY17" fmla="*/ 846319 h 951516"/>
                      <a:gd name="connsiteX18" fmla="*/ 1060951 w 1283105"/>
                      <a:gd name="connsiteY18" fmla="*/ 904762 h 951516"/>
                      <a:gd name="connsiteX19" fmla="*/ 1002489 w 1283105"/>
                      <a:gd name="connsiteY19" fmla="*/ 933983 h 951516"/>
                      <a:gd name="connsiteX20" fmla="*/ 716027 w 1283105"/>
                      <a:gd name="connsiteY20" fmla="*/ 951516 h 951516"/>
                      <a:gd name="connsiteX21" fmla="*/ 581565 w 1283105"/>
                      <a:gd name="connsiteY21" fmla="*/ 840475 h 951516"/>
                      <a:gd name="connsiteX22" fmla="*/ 546488 w 1283105"/>
                      <a:gd name="connsiteY22" fmla="*/ 863852 h 951516"/>
                      <a:gd name="connsiteX23" fmla="*/ 476334 w 1283105"/>
                      <a:gd name="connsiteY23" fmla="*/ 852163 h 951516"/>
                      <a:gd name="connsiteX24" fmla="*/ 447103 w 1283105"/>
                      <a:gd name="connsiteY24" fmla="*/ 875540 h 951516"/>
                      <a:gd name="connsiteX25" fmla="*/ 394487 w 1283105"/>
                      <a:gd name="connsiteY25" fmla="*/ 852163 h 951516"/>
                      <a:gd name="connsiteX26" fmla="*/ 336026 w 1283105"/>
                      <a:gd name="connsiteY26" fmla="*/ 782032 h 951516"/>
                      <a:gd name="connsiteX27" fmla="*/ 312641 w 1283105"/>
                      <a:gd name="connsiteY27" fmla="*/ 723589 h 951516"/>
                      <a:gd name="connsiteX28" fmla="*/ 236641 w 1283105"/>
                      <a:gd name="connsiteY28" fmla="*/ 670990 h 951516"/>
                      <a:gd name="connsiteX29" fmla="*/ 195718 w 1283105"/>
                      <a:gd name="connsiteY29" fmla="*/ 583326 h 951516"/>
                      <a:gd name="connsiteX30" fmla="*/ 78794 w 1283105"/>
                      <a:gd name="connsiteY30" fmla="*/ 507350 h 951516"/>
                      <a:gd name="connsiteX31" fmla="*/ 67102 w 1283105"/>
                      <a:gd name="connsiteY31" fmla="*/ 448907 h 951516"/>
                      <a:gd name="connsiteX32" fmla="*/ 0 w 1283105"/>
                      <a:gd name="connsiteY32" fmla="*/ 426547 h 951516"/>
                      <a:gd name="connsiteX33" fmla="*/ 21543 w 1283105"/>
                      <a:gd name="connsiteY33" fmla="*/ 362101 h 951516"/>
                      <a:gd name="connsiteX34" fmla="*/ 86099 w 1283105"/>
                      <a:gd name="connsiteY34" fmla="*/ 247388 h 951516"/>
                      <a:gd name="connsiteX35" fmla="*/ 183308 w 1283105"/>
                      <a:gd name="connsiteY35" fmla="*/ 261568 h 951516"/>
                      <a:gd name="connsiteX36" fmla="*/ 219902 w 1283105"/>
                      <a:gd name="connsiteY36" fmla="*/ 319015 h 951516"/>
                      <a:gd name="connsiteX37" fmla="*/ 388798 w 1283105"/>
                      <a:gd name="connsiteY37" fmla="*/ 297018 h 951516"/>
                      <a:gd name="connsiteX38" fmla="*/ 402685 w 1283105"/>
                      <a:gd name="connsiteY38" fmla="*/ 336831 h 951516"/>
                      <a:gd name="connsiteX39" fmla="*/ 473058 w 1283105"/>
                      <a:gd name="connsiteY39" fmla="*/ 333014 h 951516"/>
                      <a:gd name="connsiteX40" fmla="*/ 523352 w 1283105"/>
                      <a:gd name="connsiteY40" fmla="*/ 287383 h 951516"/>
                      <a:gd name="connsiteX41" fmla="*/ 576272 w 1283105"/>
                      <a:gd name="connsiteY41" fmla="*/ 285383 h 951516"/>
                      <a:gd name="connsiteX42" fmla="*/ 574959 w 1283105"/>
                      <a:gd name="connsiteY42" fmla="*/ 251752 h 951516"/>
                      <a:gd name="connsiteX43" fmla="*/ 626753 w 1283105"/>
                      <a:gd name="connsiteY43" fmla="*/ 231027 h 951516"/>
                      <a:gd name="connsiteX44" fmla="*/ 737474 w 1283105"/>
                      <a:gd name="connsiteY44" fmla="*/ 303745 h 951516"/>
                      <a:gd name="connsiteX45" fmla="*/ 859642 w 1283105"/>
                      <a:gd name="connsiteY45" fmla="*/ 162127 h 951516"/>
                      <a:gd name="connsiteX46" fmla="*/ 865459 w 1283105"/>
                      <a:gd name="connsiteY46" fmla="*/ 67594 h 951516"/>
                      <a:gd name="connsiteX47" fmla="*/ 904493 w 1283105"/>
                      <a:gd name="connsiteY47" fmla="*/ 58868 h 951516"/>
                      <a:gd name="connsiteX48" fmla="*/ 912750 w 1283105"/>
                      <a:gd name="connsiteY48" fmla="*/ 20509 h 95151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83105" h="937006">
                        <a:moveTo>
                          <a:pt x="912750" y="5999"/>
                        </a:moveTo>
                        <a:lnTo>
                          <a:pt x="956288" y="0"/>
                        </a:lnTo>
                        <a:cubicBezTo>
                          <a:pt x="954786" y="66900"/>
                          <a:pt x="953473" y="133801"/>
                          <a:pt x="951972" y="200701"/>
                        </a:cubicBezTo>
                        <a:lnTo>
                          <a:pt x="1014838" y="206518"/>
                        </a:lnTo>
                        <a:lnTo>
                          <a:pt x="1029101" y="301778"/>
                        </a:lnTo>
                        <a:lnTo>
                          <a:pt x="1083147" y="293961"/>
                        </a:lnTo>
                        <a:cubicBezTo>
                          <a:pt x="1088646" y="227463"/>
                          <a:pt x="1090121" y="229178"/>
                          <a:pt x="1095119" y="170612"/>
                        </a:cubicBezTo>
                        <a:lnTo>
                          <a:pt x="1078489" y="370110"/>
                        </a:lnTo>
                        <a:lnTo>
                          <a:pt x="1043412" y="399332"/>
                        </a:lnTo>
                        <a:lnTo>
                          <a:pt x="979104" y="399332"/>
                        </a:lnTo>
                        <a:lnTo>
                          <a:pt x="961566" y="457775"/>
                        </a:lnTo>
                        <a:lnTo>
                          <a:pt x="1049258" y="492840"/>
                        </a:lnTo>
                        <a:lnTo>
                          <a:pt x="1084335" y="551283"/>
                        </a:lnTo>
                        <a:lnTo>
                          <a:pt x="1154489" y="592193"/>
                        </a:lnTo>
                        <a:lnTo>
                          <a:pt x="1201259" y="714923"/>
                        </a:lnTo>
                        <a:lnTo>
                          <a:pt x="1283105" y="744145"/>
                        </a:lnTo>
                        <a:lnTo>
                          <a:pt x="1283105" y="831809"/>
                        </a:lnTo>
                        <a:lnTo>
                          <a:pt x="1119412" y="831809"/>
                        </a:lnTo>
                        <a:lnTo>
                          <a:pt x="1060951" y="890252"/>
                        </a:lnTo>
                        <a:lnTo>
                          <a:pt x="1002489" y="919473"/>
                        </a:lnTo>
                        <a:lnTo>
                          <a:pt x="716027" y="937006"/>
                        </a:lnTo>
                        <a:lnTo>
                          <a:pt x="581565" y="825965"/>
                        </a:lnTo>
                        <a:lnTo>
                          <a:pt x="546488" y="849342"/>
                        </a:lnTo>
                        <a:lnTo>
                          <a:pt x="476334" y="837653"/>
                        </a:lnTo>
                        <a:lnTo>
                          <a:pt x="447103" y="861030"/>
                        </a:lnTo>
                        <a:lnTo>
                          <a:pt x="394487" y="837653"/>
                        </a:lnTo>
                        <a:lnTo>
                          <a:pt x="336026" y="767522"/>
                        </a:lnTo>
                        <a:lnTo>
                          <a:pt x="312641" y="709079"/>
                        </a:lnTo>
                        <a:lnTo>
                          <a:pt x="236641" y="656480"/>
                        </a:lnTo>
                        <a:lnTo>
                          <a:pt x="195718" y="568816"/>
                        </a:lnTo>
                        <a:lnTo>
                          <a:pt x="78794" y="492840"/>
                        </a:lnTo>
                        <a:lnTo>
                          <a:pt x="67102" y="434397"/>
                        </a:lnTo>
                        <a:lnTo>
                          <a:pt x="0" y="412037"/>
                        </a:lnTo>
                        <a:cubicBezTo>
                          <a:pt x="7229" y="390678"/>
                          <a:pt x="14307" y="369288"/>
                          <a:pt x="21543" y="347591"/>
                        </a:cubicBezTo>
                        <a:lnTo>
                          <a:pt x="86099" y="232878"/>
                        </a:lnTo>
                        <a:lnTo>
                          <a:pt x="183308" y="247058"/>
                        </a:lnTo>
                        <a:lnTo>
                          <a:pt x="219902" y="304505"/>
                        </a:lnTo>
                        <a:lnTo>
                          <a:pt x="388798" y="282508"/>
                        </a:lnTo>
                        <a:lnTo>
                          <a:pt x="402685" y="322321"/>
                        </a:lnTo>
                        <a:lnTo>
                          <a:pt x="473058" y="318504"/>
                        </a:lnTo>
                        <a:lnTo>
                          <a:pt x="523352" y="272873"/>
                        </a:lnTo>
                        <a:lnTo>
                          <a:pt x="576272" y="270873"/>
                        </a:lnTo>
                        <a:cubicBezTo>
                          <a:pt x="575897" y="259602"/>
                          <a:pt x="575334" y="248513"/>
                          <a:pt x="574959" y="237242"/>
                        </a:cubicBezTo>
                        <a:lnTo>
                          <a:pt x="626753" y="216517"/>
                        </a:lnTo>
                        <a:lnTo>
                          <a:pt x="737474" y="289235"/>
                        </a:lnTo>
                        <a:lnTo>
                          <a:pt x="859642" y="147617"/>
                        </a:lnTo>
                        <a:lnTo>
                          <a:pt x="865459" y="53084"/>
                        </a:lnTo>
                        <a:lnTo>
                          <a:pt x="904493" y="44358"/>
                        </a:lnTo>
                        <a:lnTo>
                          <a:pt x="912750" y="5999"/>
                        </a:lnTo>
                        <a:close/>
                      </a:path>
                    </a:pathLst>
                  </a:custGeom>
                  <a:grpFill/>
                  <a:ln w="6350" cmpd="sng">
                    <a:solidFill>
                      <a:schemeClr val="bg1"/>
                    </a:solidFill>
                    <a:round/>
                    <a:headEnd/>
                    <a:tailEnd/>
                  </a:ln>
                </p:spPr>
                <p:txBody>
                  <a:bodyPr/>
                  <a:lstStyle/>
                  <a:p>
                    <a:endParaRPr lang="en-GB" dirty="0"/>
                  </a:p>
                </p:txBody>
              </p:sp>
            </p:grpSp>
          </p:grpSp>
          <p:grpSp>
            <p:nvGrpSpPr>
              <p:cNvPr id="681" name="Group 687"/>
              <p:cNvGrpSpPr>
                <a:grpSpLocks/>
              </p:cNvGrpSpPr>
              <p:nvPr/>
            </p:nvGrpSpPr>
            <p:grpSpPr bwMode="auto">
              <a:xfrm>
                <a:off x="3524800" y="4383261"/>
                <a:ext cx="1125854" cy="1628770"/>
                <a:chOff x="2059" y="2847"/>
                <a:chExt cx="794" cy="1142"/>
              </a:xfrm>
              <a:grpFill/>
            </p:grpSpPr>
            <p:grpSp>
              <p:nvGrpSpPr>
                <p:cNvPr id="1217" name="Group 688"/>
                <p:cNvGrpSpPr>
                  <a:grpSpLocks/>
                </p:cNvGrpSpPr>
                <p:nvPr/>
              </p:nvGrpSpPr>
              <p:grpSpPr bwMode="auto">
                <a:xfrm>
                  <a:off x="2321" y="3344"/>
                  <a:ext cx="283" cy="629"/>
                  <a:chOff x="3153" y="4642"/>
                  <a:chExt cx="382" cy="848"/>
                </a:xfrm>
                <a:grpFill/>
              </p:grpSpPr>
              <p:sp>
                <p:nvSpPr>
                  <p:cNvPr id="1272" name="Freeform 689"/>
                  <p:cNvSpPr>
                    <a:spLocks/>
                  </p:cNvSpPr>
                  <p:nvPr/>
                </p:nvSpPr>
                <p:spPr bwMode="auto">
                  <a:xfrm>
                    <a:off x="3153" y="4642"/>
                    <a:ext cx="382" cy="759"/>
                  </a:xfrm>
                  <a:custGeom>
                    <a:avLst/>
                    <a:gdLst>
                      <a:gd name="T0" fmla="*/ 382 w 382"/>
                      <a:gd name="T1" fmla="*/ 96 h 759"/>
                      <a:gd name="T2" fmla="*/ 305 w 382"/>
                      <a:gd name="T3" fmla="*/ 181 h 759"/>
                      <a:gd name="T4" fmla="*/ 289 w 382"/>
                      <a:gd name="T5" fmla="*/ 269 h 759"/>
                      <a:gd name="T6" fmla="*/ 309 w 382"/>
                      <a:gd name="T7" fmla="*/ 312 h 759"/>
                      <a:gd name="T8" fmla="*/ 321 w 382"/>
                      <a:gd name="T9" fmla="*/ 341 h 759"/>
                      <a:gd name="T10" fmla="*/ 296 w 382"/>
                      <a:gd name="T11" fmla="*/ 375 h 759"/>
                      <a:gd name="T12" fmla="*/ 214 w 382"/>
                      <a:gd name="T13" fmla="*/ 383 h 759"/>
                      <a:gd name="T14" fmla="*/ 213 w 382"/>
                      <a:gd name="T15" fmla="*/ 415 h 759"/>
                      <a:gd name="T16" fmla="*/ 200 w 382"/>
                      <a:gd name="T17" fmla="*/ 444 h 759"/>
                      <a:gd name="T18" fmla="*/ 158 w 382"/>
                      <a:gd name="T19" fmla="*/ 436 h 759"/>
                      <a:gd name="T20" fmla="*/ 180 w 382"/>
                      <a:gd name="T21" fmla="*/ 475 h 759"/>
                      <a:gd name="T22" fmla="*/ 188 w 382"/>
                      <a:gd name="T23" fmla="*/ 471 h 759"/>
                      <a:gd name="T24" fmla="*/ 177 w 382"/>
                      <a:gd name="T25" fmla="*/ 486 h 759"/>
                      <a:gd name="T26" fmla="*/ 176 w 382"/>
                      <a:gd name="T27" fmla="*/ 493 h 759"/>
                      <a:gd name="T28" fmla="*/ 158 w 382"/>
                      <a:gd name="T29" fmla="*/ 528 h 759"/>
                      <a:gd name="T30" fmla="*/ 139 w 382"/>
                      <a:gd name="T31" fmla="*/ 546 h 759"/>
                      <a:gd name="T32" fmla="*/ 112 w 382"/>
                      <a:gd name="T33" fmla="*/ 578 h 759"/>
                      <a:gd name="T34" fmla="*/ 147 w 382"/>
                      <a:gd name="T35" fmla="*/ 604 h 759"/>
                      <a:gd name="T36" fmla="*/ 113 w 382"/>
                      <a:gd name="T37" fmla="*/ 660 h 759"/>
                      <a:gd name="T38" fmla="*/ 92 w 382"/>
                      <a:gd name="T39" fmla="*/ 681 h 759"/>
                      <a:gd name="T40" fmla="*/ 77 w 382"/>
                      <a:gd name="T41" fmla="*/ 721 h 759"/>
                      <a:gd name="T42" fmla="*/ 78 w 382"/>
                      <a:gd name="T43" fmla="*/ 736 h 759"/>
                      <a:gd name="T44" fmla="*/ 70 w 382"/>
                      <a:gd name="T45" fmla="*/ 751 h 759"/>
                      <a:gd name="T46" fmla="*/ 20 w 382"/>
                      <a:gd name="T47" fmla="*/ 710 h 759"/>
                      <a:gd name="T48" fmla="*/ 3 w 382"/>
                      <a:gd name="T49" fmla="*/ 675 h 759"/>
                      <a:gd name="T50" fmla="*/ 19 w 382"/>
                      <a:gd name="T51" fmla="*/ 620 h 759"/>
                      <a:gd name="T52" fmla="*/ 38 w 382"/>
                      <a:gd name="T53" fmla="*/ 549 h 759"/>
                      <a:gd name="T54" fmla="*/ 38 w 382"/>
                      <a:gd name="T55" fmla="*/ 530 h 759"/>
                      <a:gd name="T56" fmla="*/ 25 w 382"/>
                      <a:gd name="T57" fmla="*/ 479 h 759"/>
                      <a:gd name="T58" fmla="*/ 31 w 382"/>
                      <a:gd name="T59" fmla="*/ 416 h 759"/>
                      <a:gd name="T60" fmla="*/ 43 w 382"/>
                      <a:gd name="T61" fmla="*/ 359 h 759"/>
                      <a:gd name="T62" fmla="*/ 54 w 382"/>
                      <a:gd name="T63" fmla="*/ 298 h 759"/>
                      <a:gd name="T64" fmla="*/ 54 w 382"/>
                      <a:gd name="T65" fmla="*/ 215 h 759"/>
                      <a:gd name="T66" fmla="*/ 67 w 382"/>
                      <a:gd name="T67" fmla="*/ 162 h 759"/>
                      <a:gd name="T68" fmla="*/ 87 w 382"/>
                      <a:gd name="T69" fmla="*/ 115 h 759"/>
                      <a:gd name="T70" fmla="*/ 95 w 382"/>
                      <a:gd name="T71" fmla="*/ 57 h 759"/>
                      <a:gd name="T72" fmla="*/ 119 w 382"/>
                      <a:gd name="T73" fmla="*/ 22 h 759"/>
                      <a:gd name="T74" fmla="*/ 167 w 382"/>
                      <a:gd name="T75" fmla="*/ 10 h 759"/>
                      <a:gd name="T76" fmla="*/ 198 w 382"/>
                      <a:gd name="T77" fmla="*/ 6 h 759"/>
                      <a:gd name="T78" fmla="*/ 242 w 382"/>
                      <a:gd name="T79" fmla="*/ 46 h 759"/>
                      <a:gd name="T80" fmla="*/ 303 w 382"/>
                      <a:gd name="T81" fmla="*/ 82 h 759"/>
                      <a:gd name="T82" fmla="*/ 309 w 382"/>
                      <a:gd name="T83" fmla="*/ 115 h 759"/>
                      <a:gd name="T84" fmla="*/ 362 w 382"/>
                      <a:gd name="T85" fmla="*/ 100 h 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2" h="759">
                        <a:moveTo>
                          <a:pt x="365" y="80"/>
                        </a:moveTo>
                        <a:lnTo>
                          <a:pt x="378" y="82"/>
                        </a:lnTo>
                        <a:lnTo>
                          <a:pt x="382" y="96"/>
                        </a:lnTo>
                        <a:lnTo>
                          <a:pt x="380" y="112"/>
                        </a:lnTo>
                        <a:lnTo>
                          <a:pt x="362" y="121"/>
                        </a:lnTo>
                        <a:lnTo>
                          <a:pt x="305" y="181"/>
                        </a:lnTo>
                        <a:lnTo>
                          <a:pt x="300" y="188"/>
                        </a:lnTo>
                        <a:lnTo>
                          <a:pt x="295" y="243"/>
                        </a:lnTo>
                        <a:lnTo>
                          <a:pt x="289" y="269"/>
                        </a:lnTo>
                        <a:lnTo>
                          <a:pt x="290" y="282"/>
                        </a:lnTo>
                        <a:lnTo>
                          <a:pt x="313" y="299"/>
                        </a:lnTo>
                        <a:lnTo>
                          <a:pt x="309" y="312"/>
                        </a:lnTo>
                        <a:lnTo>
                          <a:pt x="315" y="322"/>
                        </a:lnTo>
                        <a:lnTo>
                          <a:pt x="323" y="323"/>
                        </a:lnTo>
                        <a:lnTo>
                          <a:pt x="321" y="341"/>
                        </a:lnTo>
                        <a:lnTo>
                          <a:pt x="308" y="359"/>
                        </a:lnTo>
                        <a:lnTo>
                          <a:pt x="305" y="368"/>
                        </a:lnTo>
                        <a:lnTo>
                          <a:pt x="296" y="375"/>
                        </a:lnTo>
                        <a:lnTo>
                          <a:pt x="239" y="388"/>
                        </a:lnTo>
                        <a:lnTo>
                          <a:pt x="219" y="387"/>
                        </a:lnTo>
                        <a:lnTo>
                          <a:pt x="214" y="383"/>
                        </a:lnTo>
                        <a:lnTo>
                          <a:pt x="214" y="394"/>
                        </a:lnTo>
                        <a:lnTo>
                          <a:pt x="219" y="400"/>
                        </a:lnTo>
                        <a:lnTo>
                          <a:pt x="213" y="415"/>
                        </a:lnTo>
                        <a:lnTo>
                          <a:pt x="214" y="432"/>
                        </a:lnTo>
                        <a:lnTo>
                          <a:pt x="211" y="438"/>
                        </a:lnTo>
                        <a:lnTo>
                          <a:pt x="200" y="444"/>
                        </a:lnTo>
                        <a:lnTo>
                          <a:pt x="186" y="444"/>
                        </a:lnTo>
                        <a:lnTo>
                          <a:pt x="163" y="431"/>
                        </a:lnTo>
                        <a:lnTo>
                          <a:pt x="158" y="436"/>
                        </a:lnTo>
                        <a:lnTo>
                          <a:pt x="162" y="466"/>
                        </a:lnTo>
                        <a:lnTo>
                          <a:pt x="172" y="476"/>
                        </a:lnTo>
                        <a:lnTo>
                          <a:pt x="180" y="475"/>
                        </a:lnTo>
                        <a:lnTo>
                          <a:pt x="176" y="470"/>
                        </a:lnTo>
                        <a:lnTo>
                          <a:pt x="186" y="466"/>
                        </a:lnTo>
                        <a:lnTo>
                          <a:pt x="188" y="471"/>
                        </a:lnTo>
                        <a:lnTo>
                          <a:pt x="190" y="480"/>
                        </a:lnTo>
                        <a:lnTo>
                          <a:pt x="187" y="486"/>
                        </a:lnTo>
                        <a:lnTo>
                          <a:pt x="177" y="486"/>
                        </a:lnTo>
                        <a:lnTo>
                          <a:pt x="171" y="479"/>
                        </a:lnTo>
                        <a:lnTo>
                          <a:pt x="162" y="484"/>
                        </a:lnTo>
                        <a:lnTo>
                          <a:pt x="176" y="493"/>
                        </a:lnTo>
                        <a:lnTo>
                          <a:pt x="163" y="499"/>
                        </a:lnTo>
                        <a:lnTo>
                          <a:pt x="158" y="506"/>
                        </a:lnTo>
                        <a:lnTo>
                          <a:pt x="158" y="528"/>
                        </a:lnTo>
                        <a:lnTo>
                          <a:pt x="151" y="538"/>
                        </a:lnTo>
                        <a:lnTo>
                          <a:pt x="152" y="546"/>
                        </a:lnTo>
                        <a:lnTo>
                          <a:pt x="139" y="546"/>
                        </a:lnTo>
                        <a:lnTo>
                          <a:pt x="127" y="553"/>
                        </a:lnTo>
                        <a:lnTo>
                          <a:pt x="113" y="572"/>
                        </a:lnTo>
                        <a:lnTo>
                          <a:pt x="112" y="578"/>
                        </a:lnTo>
                        <a:lnTo>
                          <a:pt x="118" y="589"/>
                        </a:lnTo>
                        <a:lnTo>
                          <a:pt x="128" y="601"/>
                        </a:lnTo>
                        <a:lnTo>
                          <a:pt x="147" y="604"/>
                        </a:lnTo>
                        <a:lnTo>
                          <a:pt x="149" y="617"/>
                        </a:lnTo>
                        <a:lnTo>
                          <a:pt x="144" y="633"/>
                        </a:lnTo>
                        <a:lnTo>
                          <a:pt x="113" y="660"/>
                        </a:lnTo>
                        <a:lnTo>
                          <a:pt x="107" y="686"/>
                        </a:lnTo>
                        <a:lnTo>
                          <a:pt x="98" y="691"/>
                        </a:lnTo>
                        <a:lnTo>
                          <a:pt x="92" y="681"/>
                        </a:lnTo>
                        <a:lnTo>
                          <a:pt x="95" y="693"/>
                        </a:lnTo>
                        <a:lnTo>
                          <a:pt x="84" y="702"/>
                        </a:lnTo>
                        <a:lnTo>
                          <a:pt x="77" y="721"/>
                        </a:lnTo>
                        <a:lnTo>
                          <a:pt x="82" y="720"/>
                        </a:lnTo>
                        <a:lnTo>
                          <a:pt x="85" y="734"/>
                        </a:lnTo>
                        <a:lnTo>
                          <a:pt x="78" y="736"/>
                        </a:lnTo>
                        <a:lnTo>
                          <a:pt x="85" y="739"/>
                        </a:lnTo>
                        <a:lnTo>
                          <a:pt x="98" y="759"/>
                        </a:lnTo>
                        <a:lnTo>
                          <a:pt x="70" y="751"/>
                        </a:lnTo>
                        <a:lnTo>
                          <a:pt x="25" y="749"/>
                        </a:lnTo>
                        <a:lnTo>
                          <a:pt x="21" y="741"/>
                        </a:lnTo>
                        <a:lnTo>
                          <a:pt x="20" y="710"/>
                        </a:lnTo>
                        <a:lnTo>
                          <a:pt x="1" y="713"/>
                        </a:lnTo>
                        <a:lnTo>
                          <a:pt x="0" y="693"/>
                        </a:lnTo>
                        <a:lnTo>
                          <a:pt x="3" y="675"/>
                        </a:lnTo>
                        <a:lnTo>
                          <a:pt x="16" y="654"/>
                        </a:lnTo>
                        <a:lnTo>
                          <a:pt x="20" y="640"/>
                        </a:lnTo>
                        <a:lnTo>
                          <a:pt x="19" y="620"/>
                        </a:lnTo>
                        <a:lnTo>
                          <a:pt x="33" y="591"/>
                        </a:lnTo>
                        <a:lnTo>
                          <a:pt x="34" y="560"/>
                        </a:lnTo>
                        <a:lnTo>
                          <a:pt x="38" y="549"/>
                        </a:lnTo>
                        <a:lnTo>
                          <a:pt x="28" y="539"/>
                        </a:lnTo>
                        <a:lnTo>
                          <a:pt x="40" y="535"/>
                        </a:lnTo>
                        <a:lnTo>
                          <a:pt x="38" y="530"/>
                        </a:lnTo>
                        <a:lnTo>
                          <a:pt x="29" y="528"/>
                        </a:lnTo>
                        <a:lnTo>
                          <a:pt x="30" y="515"/>
                        </a:lnTo>
                        <a:lnTo>
                          <a:pt x="25" y="479"/>
                        </a:lnTo>
                        <a:lnTo>
                          <a:pt x="33" y="461"/>
                        </a:lnTo>
                        <a:lnTo>
                          <a:pt x="28" y="448"/>
                        </a:lnTo>
                        <a:lnTo>
                          <a:pt x="31" y="416"/>
                        </a:lnTo>
                        <a:lnTo>
                          <a:pt x="39" y="389"/>
                        </a:lnTo>
                        <a:lnTo>
                          <a:pt x="44" y="378"/>
                        </a:lnTo>
                        <a:lnTo>
                          <a:pt x="43" y="359"/>
                        </a:lnTo>
                        <a:lnTo>
                          <a:pt x="44" y="333"/>
                        </a:lnTo>
                        <a:lnTo>
                          <a:pt x="55" y="318"/>
                        </a:lnTo>
                        <a:lnTo>
                          <a:pt x="54" y="298"/>
                        </a:lnTo>
                        <a:lnTo>
                          <a:pt x="68" y="273"/>
                        </a:lnTo>
                        <a:lnTo>
                          <a:pt x="65" y="254"/>
                        </a:lnTo>
                        <a:lnTo>
                          <a:pt x="54" y="215"/>
                        </a:lnTo>
                        <a:lnTo>
                          <a:pt x="55" y="205"/>
                        </a:lnTo>
                        <a:lnTo>
                          <a:pt x="65" y="183"/>
                        </a:lnTo>
                        <a:lnTo>
                          <a:pt x="67" y="162"/>
                        </a:lnTo>
                        <a:lnTo>
                          <a:pt x="74" y="135"/>
                        </a:lnTo>
                        <a:lnTo>
                          <a:pt x="83" y="125"/>
                        </a:lnTo>
                        <a:lnTo>
                          <a:pt x="87" y="115"/>
                        </a:lnTo>
                        <a:lnTo>
                          <a:pt x="98" y="109"/>
                        </a:lnTo>
                        <a:lnTo>
                          <a:pt x="93" y="79"/>
                        </a:lnTo>
                        <a:lnTo>
                          <a:pt x="95" y="57"/>
                        </a:lnTo>
                        <a:lnTo>
                          <a:pt x="118" y="47"/>
                        </a:lnTo>
                        <a:lnTo>
                          <a:pt x="122" y="31"/>
                        </a:lnTo>
                        <a:lnTo>
                          <a:pt x="119" y="22"/>
                        </a:lnTo>
                        <a:lnTo>
                          <a:pt x="139" y="0"/>
                        </a:lnTo>
                        <a:lnTo>
                          <a:pt x="146" y="7"/>
                        </a:lnTo>
                        <a:lnTo>
                          <a:pt x="167" y="10"/>
                        </a:lnTo>
                        <a:lnTo>
                          <a:pt x="175" y="18"/>
                        </a:lnTo>
                        <a:lnTo>
                          <a:pt x="180" y="5"/>
                        </a:lnTo>
                        <a:lnTo>
                          <a:pt x="198" y="6"/>
                        </a:lnTo>
                        <a:lnTo>
                          <a:pt x="207" y="11"/>
                        </a:lnTo>
                        <a:lnTo>
                          <a:pt x="213" y="12"/>
                        </a:lnTo>
                        <a:lnTo>
                          <a:pt x="242" y="46"/>
                        </a:lnTo>
                        <a:lnTo>
                          <a:pt x="266" y="51"/>
                        </a:lnTo>
                        <a:lnTo>
                          <a:pt x="301" y="75"/>
                        </a:lnTo>
                        <a:lnTo>
                          <a:pt x="303" y="82"/>
                        </a:lnTo>
                        <a:lnTo>
                          <a:pt x="290" y="105"/>
                        </a:lnTo>
                        <a:lnTo>
                          <a:pt x="290" y="112"/>
                        </a:lnTo>
                        <a:lnTo>
                          <a:pt x="309" y="115"/>
                        </a:lnTo>
                        <a:lnTo>
                          <a:pt x="321" y="121"/>
                        </a:lnTo>
                        <a:lnTo>
                          <a:pt x="343" y="118"/>
                        </a:lnTo>
                        <a:lnTo>
                          <a:pt x="362" y="100"/>
                        </a:lnTo>
                        <a:lnTo>
                          <a:pt x="365" y="80"/>
                        </a:lnTo>
                        <a:close/>
                      </a:path>
                    </a:pathLst>
                  </a:custGeom>
                  <a:grpFill/>
                  <a:ln w="6350" cmpd="sng">
                    <a:solidFill>
                      <a:schemeClr val="bg1"/>
                    </a:solidFill>
                    <a:round/>
                    <a:headEnd/>
                    <a:tailEnd/>
                  </a:ln>
                </p:spPr>
                <p:txBody>
                  <a:bodyPr/>
                  <a:lstStyle/>
                  <a:p>
                    <a:endParaRPr lang="en-GB" dirty="0"/>
                  </a:p>
                </p:txBody>
              </p:sp>
              <p:sp>
                <p:nvSpPr>
                  <p:cNvPr id="1273" name="Freeform 690"/>
                  <p:cNvSpPr>
                    <a:spLocks/>
                  </p:cNvSpPr>
                  <p:nvPr/>
                </p:nvSpPr>
                <p:spPr bwMode="auto">
                  <a:xfrm>
                    <a:off x="3323" y="5481"/>
                    <a:ext cx="18" cy="4"/>
                  </a:xfrm>
                  <a:custGeom>
                    <a:avLst/>
                    <a:gdLst>
                      <a:gd name="T0" fmla="*/ 3 w 18"/>
                      <a:gd name="T1" fmla="*/ 1 h 4"/>
                      <a:gd name="T2" fmla="*/ 18 w 18"/>
                      <a:gd name="T3" fmla="*/ 0 h 4"/>
                      <a:gd name="T4" fmla="*/ 3 w 18"/>
                      <a:gd name="T5" fmla="*/ 4 h 4"/>
                      <a:gd name="T6" fmla="*/ 0 w 18"/>
                      <a:gd name="T7" fmla="*/ 4 h 4"/>
                      <a:gd name="T8" fmla="*/ 3 w 18"/>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4">
                        <a:moveTo>
                          <a:pt x="3" y="1"/>
                        </a:moveTo>
                        <a:lnTo>
                          <a:pt x="18" y="0"/>
                        </a:lnTo>
                        <a:lnTo>
                          <a:pt x="3" y="4"/>
                        </a:lnTo>
                        <a:lnTo>
                          <a:pt x="0" y="4"/>
                        </a:lnTo>
                        <a:lnTo>
                          <a:pt x="3" y="1"/>
                        </a:lnTo>
                        <a:close/>
                      </a:path>
                    </a:pathLst>
                  </a:custGeom>
                  <a:grpFill/>
                  <a:ln w="6350" cmpd="sng">
                    <a:solidFill>
                      <a:schemeClr val="bg1"/>
                    </a:solidFill>
                    <a:round/>
                    <a:headEnd/>
                    <a:tailEnd/>
                  </a:ln>
                </p:spPr>
                <p:txBody>
                  <a:bodyPr/>
                  <a:lstStyle/>
                  <a:p>
                    <a:endParaRPr lang="en-GB" dirty="0"/>
                  </a:p>
                </p:txBody>
              </p:sp>
              <p:sp>
                <p:nvSpPr>
                  <p:cNvPr id="1274" name="Freeform 691"/>
                  <p:cNvSpPr>
                    <a:spLocks/>
                  </p:cNvSpPr>
                  <p:nvPr/>
                </p:nvSpPr>
                <p:spPr bwMode="auto">
                  <a:xfrm>
                    <a:off x="3245" y="5412"/>
                    <a:ext cx="68" cy="78"/>
                  </a:xfrm>
                  <a:custGeom>
                    <a:avLst/>
                    <a:gdLst>
                      <a:gd name="T0" fmla="*/ 0 w 68"/>
                      <a:gd name="T1" fmla="*/ 0 h 78"/>
                      <a:gd name="T2" fmla="*/ 1 w 68"/>
                      <a:gd name="T3" fmla="*/ 73 h 78"/>
                      <a:gd name="T4" fmla="*/ 11 w 68"/>
                      <a:gd name="T5" fmla="*/ 70 h 78"/>
                      <a:gd name="T6" fmla="*/ 45 w 68"/>
                      <a:gd name="T7" fmla="*/ 78 h 78"/>
                      <a:gd name="T8" fmla="*/ 61 w 68"/>
                      <a:gd name="T9" fmla="*/ 75 h 78"/>
                      <a:gd name="T10" fmla="*/ 68 w 68"/>
                      <a:gd name="T11" fmla="*/ 68 h 78"/>
                      <a:gd name="T12" fmla="*/ 50 w 68"/>
                      <a:gd name="T13" fmla="*/ 63 h 78"/>
                      <a:gd name="T14" fmla="*/ 14 w 68"/>
                      <a:gd name="T15" fmla="*/ 34 h 78"/>
                      <a:gd name="T16" fmla="*/ 3 w 68"/>
                      <a:gd name="T17" fmla="*/ 16 h 78"/>
                      <a:gd name="T18" fmla="*/ 9 w 68"/>
                      <a:gd name="T19" fmla="*/ 15 h 78"/>
                      <a:gd name="T20" fmla="*/ 0 w 68"/>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78">
                        <a:moveTo>
                          <a:pt x="0" y="0"/>
                        </a:moveTo>
                        <a:lnTo>
                          <a:pt x="1" y="73"/>
                        </a:lnTo>
                        <a:lnTo>
                          <a:pt x="11" y="70"/>
                        </a:lnTo>
                        <a:lnTo>
                          <a:pt x="45" y="78"/>
                        </a:lnTo>
                        <a:lnTo>
                          <a:pt x="61" y="75"/>
                        </a:lnTo>
                        <a:lnTo>
                          <a:pt x="68" y="68"/>
                        </a:lnTo>
                        <a:lnTo>
                          <a:pt x="50" y="63"/>
                        </a:lnTo>
                        <a:lnTo>
                          <a:pt x="14" y="34"/>
                        </a:lnTo>
                        <a:lnTo>
                          <a:pt x="3" y="16"/>
                        </a:lnTo>
                        <a:lnTo>
                          <a:pt x="9" y="15"/>
                        </a:lnTo>
                        <a:lnTo>
                          <a:pt x="0" y="0"/>
                        </a:lnTo>
                        <a:close/>
                      </a:path>
                    </a:pathLst>
                  </a:custGeom>
                  <a:grpFill/>
                  <a:ln w="6350" cmpd="sng">
                    <a:solidFill>
                      <a:schemeClr val="bg1"/>
                    </a:solidFill>
                    <a:round/>
                    <a:headEnd/>
                    <a:tailEnd/>
                  </a:ln>
                </p:spPr>
                <p:txBody>
                  <a:bodyPr/>
                  <a:lstStyle/>
                  <a:p>
                    <a:endParaRPr lang="en-GB" dirty="0"/>
                  </a:p>
                </p:txBody>
              </p:sp>
            </p:grpSp>
            <p:sp>
              <p:nvSpPr>
                <p:cNvPr id="1218" name="Freeform 692"/>
                <p:cNvSpPr>
                  <a:spLocks/>
                </p:cNvSpPr>
                <p:nvPr/>
              </p:nvSpPr>
              <p:spPr bwMode="auto">
                <a:xfrm>
                  <a:off x="2374" y="3165"/>
                  <a:ext cx="173" cy="195"/>
                </a:xfrm>
                <a:custGeom>
                  <a:avLst/>
                  <a:gdLst>
                    <a:gd name="T0" fmla="*/ 1 w 232"/>
                    <a:gd name="T1" fmla="*/ 85 h 265"/>
                    <a:gd name="T2" fmla="*/ 5 w 232"/>
                    <a:gd name="T3" fmla="*/ 90 h 265"/>
                    <a:gd name="T4" fmla="*/ 7 w 232"/>
                    <a:gd name="T5" fmla="*/ 100 h 265"/>
                    <a:gd name="T6" fmla="*/ 12 w 232"/>
                    <a:gd name="T7" fmla="*/ 104 h 265"/>
                    <a:gd name="T8" fmla="*/ 12 w 232"/>
                    <a:gd name="T9" fmla="*/ 110 h 265"/>
                    <a:gd name="T10" fmla="*/ 10 w 232"/>
                    <a:gd name="T11" fmla="*/ 111 h 265"/>
                    <a:gd name="T12" fmla="*/ 9 w 232"/>
                    <a:gd name="T13" fmla="*/ 114 h 265"/>
                    <a:gd name="T14" fmla="*/ 14 w 232"/>
                    <a:gd name="T15" fmla="*/ 122 h 265"/>
                    <a:gd name="T16" fmla="*/ 18 w 232"/>
                    <a:gd name="T17" fmla="*/ 143 h 265"/>
                    <a:gd name="T18" fmla="*/ 26 w 232"/>
                    <a:gd name="T19" fmla="*/ 143 h 265"/>
                    <a:gd name="T20" fmla="*/ 37 w 232"/>
                    <a:gd name="T21" fmla="*/ 132 h 265"/>
                    <a:gd name="T22" fmla="*/ 41 w 232"/>
                    <a:gd name="T23" fmla="*/ 135 h 265"/>
                    <a:gd name="T24" fmla="*/ 53 w 232"/>
                    <a:gd name="T25" fmla="*/ 137 h 265"/>
                    <a:gd name="T26" fmla="*/ 57 w 232"/>
                    <a:gd name="T27" fmla="*/ 141 h 265"/>
                    <a:gd name="T28" fmla="*/ 60 w 232"/>
                    <a:gd name="T29" fmla="*/ 134 h 265"/>
                    <a:gd name="T30" fmla="*/ 70 w 232"/>
                    <a:gd name="T31" fmla="*/ 135 h 265"/>
                    <a:gd name="T32" fmla="*/ 75 w 232"/>
                    <a:gd name="T33" fmla="*/ 138 h 265"/>
                    <a:gd name="T34" fmla="*/ 78 w 232"/>
                    <a:gd name="T35" fmla="*/ 127 h 265"/>
                    <a:gd name="T36" fmla="*/ 78 w 232"/>
                    <a:gd name="T37" fmla="*/ 120 h 265"/>
                    <a:gd name="T38" fmla="*/ 84 w 232"/>
                    <a:gd name="T39" fmla="*/ 109 h 265"/>
                    <a:gd name="T40" fmla="*/ 105 w 232"/>
                    <a:gd name="T41" fmla="*/ 104 h 265"/>
                    <a:gd name="T42" fmla="*/ 113 w 232"/>
                    <a:gd name="T43" fmla="*/ 104 h 265"/>
                    <a:gd name="T44" fmla="*/ 119 w 232"/>
                    <a:gd name="T45" fmla="*/ 105 h 265"/>
                    <a:gd name="T46" fmla="*/ 125 w 232"/>
                    <a:gd name="T47" fmla="*/ 113 h 265"/>
                    <a:gd name="T48" fmla="*/ 127 w 232"/>
                    <a:gd name="T49" fmla="*/ 112 h 265"/>
                    <a:gd name="T50" fmla="*/ 129 w 232"/>
                    <a:gd name="T51" fmla="*/ 91 h 265"/>
                    <a:gd name="T52" fmla="*/ 126 w 232"/>
                    <a:gd name="T53" fmla="*/ 83 h 265"/>
                    <a:gd name="T54" fmla="*/ 122 w 232"/>
                    <a:gd name="T55" fmla="*/ 81 h 265"/>
                    <a:gd name="T56" fmla="*/ 122 w 232"/>
                    <a:gd name="T57" fmla="*/ 71 h 265"/>
                    <a:gd name="T58" fmla="*/ 103 w 232"/>
                    <a:gd name="T59" fmla="*/ 71 h 265"/>
                    <a:gd name="T60" fmla="*/ 99 w 232"/>
                    <a:gd name="T61" fmla="*/ 60 h 265"/>
                    <a:gd name="T62" fmla="*/ 101 w 232"/>
                    <a:gd name="T63" fmla="*/ 54 h 265"/>
                    <a:gd name="T64" fmla="*/ 95 w 232"/>
                    <a:gd name="T65" fmla="*/ 42 h 265"/>
                    <a:gd name="T66" fmla="*/ 91 w 232"/>
                    <a:gd name="T67" fmla="*/ 40 h 265"/>
                    <a:gd name="T68" fmla="*/ 84 w 232"/>
                    <a:gd name="T69" fmla="*/ 40 h 265"/>
                    <a:gd name="T70" fmla="*/ 80 w 232"/>
                    <a:gd name="T71" fmla="*/ 37 h 265"/>
                    <a:gd name="T72" fmla="*/ 71 w 232"/>
                    <a:gd name="T73" fmla="*/ 35 h 265"/>
                    <a:gd name="T74" fmla="*/ 69 w 232"/>
                    <a:gd name="T75" fmla="*/ 31 h 265"/>
                    <a:gd name="T76" fmla="*/ 55 w 232"/>
                    <a:gd name="T77" fmla="*/ 29 h 265"/>
                    <a:gd name="T78" fmla="*/ 48 w 232"/>
                    <a:gd name="T79" fmla="*/ 24 h 265"/>
                    <a:gd name="T80" fmla="*/ 45 w 232"/>
                    <a:gd name="T81" fmla="*/ 18 h 265"/>
                    <a:gd name="T82" fmla="*/ 47 w 232"/>
                    <a:gd name="T83" fmla="*/ 5 h 265"/>
                    <a:gd name="T84" fmla="*/ 45 w 232"/>
                    <a:gd name="T85" fmla="*/ 0 h 265"/>
                    <a:gd name="T86" fmla="*/ 32 w 232"/>
                    <a:gd name="T87" fmla="*/ 1 h 265"/>
                    <a:gd name="T88" fmla="*/ 22 w 232"/>
                    <a:gd name="T89" fmla="*/ 10 h 265"/>
                    <a:gd name="T90" fmla="*/ 14 w 232"/>
                    <a:gd name="T91" fmla="*/ 15 h 265"/>
                    <a:gd name="T92" fmla="*/ 0 w 232"/>
                    <a:gd name="T93" fmla="*/ 13 h 265"/>
                    <a:gd name="T94" fmla="*/ 10 w 232"/>
                    <a:gd name="T95" fmla="*/ 29 h 265"/>
                    <a:gd name="T96" fmla="*/ 7 w 232"/>
                    <a:gd name="T97" fmla="*/ 34 h 265"/>
                    <a:gd name="T98" fmla="*/ 7 w 232"/>
                    <a:gd name="T99" fmla="*/ 51 h 265"/>
                    <a:gd name="T100" fmla="*/ 3 w 232"/>
                    <a:gd name="T101" fmla="*/ 54 h 265"/>
                    <a:gd name="T102" fmla="*/ 5 w 232"/>
                    <a:gd name="T103" fmla="*/ 59 h 265"/>
                    <a:gd name="T104" fmla="*/ 3 w 232"/>
                    <a:gd name="T105" fmla="*/ 63 h 265"/>
                    <a:gd name="T106" fmla="*/ 3 w 232"/>
                    <a:gd name="T107" fmla="*/ 67 h 265"/>
                    <a:gd name="T108" fmla="*/ 7 w 232"/>
                    <a:gd name="T109" fmla="*/ 73 h 265"/>
                    <a:gd name="T110" fmla="*/ 0 w 232"/>
                    <a:gd name="T111" fmla="*/ 82 h 265"/>
                    <a:gd name="T112" fmla="*/ 1 w 232"/>
                    <a:gd name="T113" fmla="*/ 85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2" h="265">
                      <a:moveTo>
                        <a:pt x="1" y="157"/>
                      </a:moveTo>
                      <a:lnTo>
                        <a:pt x="10" y="166"/>
                      </a:lnTo>
                      <a:lnTo>
                        <a:pt x="12" y="185"/>
                      </a:lnTo>
                      <a:lnTo>
                        <a:pt x="21" y="191"/>
                      </a:lnTo>
                      <a:lnTo>
                        <a:pt x="21" y="202"/>
                      </a:lnTo>
                      <a:lnTo>
                        <a:pt x="17" y="205"/>
                      </a:lnTo>
                      <a:lnTo>
                        <a:pt x="16" y="211"/>
                      </a:lnTo>
                      <a:lnTo>
                        <a:pt x="26" y="226"/>
                      </a:lnTo>
                      <a:lnTo>
                        <a:pt x="32" y="264"/>
                      </a:lnTo>
                      <a:lnTo>
                        <a:pt x="47" y="265"/>
                      </a:lnTo>
                      <a:lnTo>
                        <a:pt x="67" y="243"/>
                      </a:lnTo>
                      <a:lnTo>
                        <a:pt x="74" y="250"/>
                      </a:lnTo>
                      <a:lnTo>
                        <a:pt x="95" y="253"/>
                      </a:lnTo>
                      <a:lnTo>
                        <a:pt x="103" y="261"/>
                      </a:lnTo>
                      <a:lnTo>
                        <a:pt x="108" y="248"/>
                      </a:lnTo>
                      <a:lnTo>
                        <a:pt x="126" y="249"/>
                      </a:lnTo>
                      <a:lnTo>
                        <a:pt x="135" y="254"/>
                      </a:lnTo>
                      <a:lnTo>
                        <a:pt x="141" y="235"/>
                      </a:lnTo>
                      <a:lnTo>
                        <a:pt x="141" y="221"/>
                      </a:lnTo>
                      <a:lnTo>
                        <a:pt x="150" y="201"/>
                      </a:lnTo>
                      <a:lnTo>
                        <a:pt x="189" y="191"/>
                      </a:lnTo>
                      <a:lnTo>
                        <a:pt x="204" y="191"/>
                      </a:lnTo>
                      <a:lnTo>
                        <a:pt x="213" y="195"/>
                      </a:lnTo>
                      <a:lnTo>
                        <a:pt x="224" y="209"/>
                      </a:lnTo>
                      <a:lnTo>
                        <a:pt x="228" y="207"/>
                      </a:lnTo>
                      <a:lnTo>
                        <a:pt x="232" y="168"/>
                      </a:lnTo>
                      <a:lnTo>
                        <a:pt x="226" y="153"/>
                      </a:lnTo>
                      <a:lnTo>
                        <a:pt x="218" y="150"/>
                      </a:lnTo>
                      <a:lnTo>
                        <a:pt x="218" y="132"/>
                      </a:lnTo>
                      <a:lnTo>
                        <a:pt x="185" y="130"/>
                      </a:lnTo>
                      <a:lnTo>
                        <a:pt x="178" y="111"/>
                      </a:lnTo>
                      <a:lnTo>
                        <a:pt x="182" y="99"/>
                      </a:lnTo>
                      <a:lnTo>
                        <a:pt x="172" y="78"/>
                      </a:lnTo>
                      <a:lnTo>
                        <a:pt x="164" y="74"/>
                      </a:lnTo>
                      <a:lnTo>
                        <a:pt x="152" y="74"/>
                      </a:lnTo>
                      <a:lnTo>
                        <a:pt x="144" y="68"/>
                      </a:lnTo>
                      <a:lnTo>
                        <a:pt x="128" y="64"/>
                      </a:lnTo>
                      <a:lnTo>
                        <a:pt x="123" y="57"/>
                      </a:lnTo>
                      <a:lnTo>
                        <a:pt x="99" y="53"/>
                      </a:lnTo>
                      <a:lnTo>
                        <a:pt x="86" y="44"/>
                      </a:lnTo>
                      <a:lnTo>
                        <a:pt x="82" y="32"/>
                      </a:lnTo>
                      <a:lnTo>
                        <a:pt x="85" y="10"/>
                      </a:lnTo>
                      <a:lnTo>
                        <a:pt x="81" y="0"/>
                      </a:lnTo>
                      <a:lnTo>
                        <a:pt x="57" y="3"/>
                      </a:lnTo>
                      <a:lnTo>
                        <a:pt x="40" y="19"/>
                      </a:lnTo>
                      <a:lnTo>
                        <a:pt x="25" y="27"/>
                      </a:lnTo>
                      <a:lnTo>
                        <a:pt x="0" y="24"/>
                      </a:lnTo>
                      <a:lnTo>
                        <a:pt x="17" y="54"/>
                      </a:lnTo>
                      <a:lnTo>
                        <a:pt x="12" y="63"/>
                      </a:lnTo>
                      <a:lnTo>
                        <a:pt x="12" y="94"/>
                      </a:lnTo>
                      <a:lnTo>
                        <a:pt x="6" y="99"/>
                      </a:lnTo>
                      <a:lnTo>
                        <a:pt x="10" y="109"/>
                      </a:lnTo>
                      <a:lnTo>
                        <a:pt x="5" y="116"/>
                      </a:lnTo>
                      <a:lnTo>
                        <a:pt x="5" y="124"/>
                      </a:lnTo>
                      <a:lnTo>
                        <a:pt x="12" y="135"/>
                      </a:lnTo>
                      <a:lnTo>
                        <a:pt x="0" y="152"/>
                      </a:lnTo>
                      <a:lnTo>
                        <a:pt x="1" y="157"/>
                      </a:lnTo>
                      <a:close/>
                    </a:path>
                  </a:pathLst>
                </a:custGeom>
                <a:grpFill/>
                <a:ln w="6350" cmpd="sng">
                  <a:solidFill>
                    <a:schemeClr val="bg1"/>
                  </a:solidFill>
                  <a:round/>
                  <a:headEnd/>
                  <a:tailEnd/>
                </a:ln>
              </p:spPr>
              <p:txBody>
                <a:bodyPr/>
                <a:lstStyle/>
                <a:p>
                  <a:endParaRPr lang="en-GB" dirty="0"/>
                </a:p>
              </p:txBody>
            </p:sp>
            <p:grpSp>
              <p:nvGrpSpPr>
                <p:cNvPr id="1219" name="Group 693"/>
                <p:cNvGrpSpPr>
                  <a:grpSpLocks/>
                </p:cNvGrpSpPr>
                <p:nvPr/>
              </p:nvGrpSpPr>
              <p:grpSpPr bwMode="auto">
                <a:xfrm>
                  <a:off x="2297" y="2989"/>
                  <a:ext cx="556" cy="594"/>
                  <a:chOff x="3144" y="4113"/>
                  <a:chExt cx="755" cy="792"/>
                </a:xfrm>
                <a:grpFill/>
              </p:grpSpPr>
              <p:sp>
                <p:nvSpPr>
                  <p:cNvPr id="1266" name="Freeform 694"/>
                  <p:cNvSpPr>
                    <a:spLocks/>
                  </p:cNvSpPr>
                  <p:nvPr/>
                </p:nvSpPr>
                <p:spPr bwMode="auto">
                  <a:xfrm>
                    <a:off x="3144" y="4113"/>
                    <a:ext cx="755" cy="792"/>
                  </a:xfrm>
                  <a:custGeom>
                    <a:avLst/>
                    <a:gdLst>
                      <a:gd name="T0" fmla="*/ 391 w 755"/>
                      <a:gd name="T1" fmla="*/ 625 h 792"/>
                      <a:gd name="T2" fmla="*/ 314 w 755"/>
                      <a:gd name="T3" fmla="*/ 710 h 792"/>
                      <a:gd name="T4" fmla="*/ 344 w 755"/>
                      <a:gd name="T5" fmla="*/ 728 h 792"/>
                      <a:gd name="T6" fmla="*/ 388 w 755"/>
                      <a:gd name="T7" fmla="*/ 750 h 792"/>
                      <a:gd name="T8" fmla="*/ 393 w 755"/>
                      <a:gd name="T9" fmla="*/ 778 h 792"/>
                      <a:gd name="T10" fmla="*/ 417 w 755"/>
                      <a:gd name="T11" fmla="*/ 757 h 792"/>
                      <a:gd name="T12" fmla="*/ 465 w 755"/>
                      <a:gd name="T13" fmla="*/ 693 h 792"/>
                      <a:gd name="T14" fmla="*/ 492 w 755"/>
                      <a:gd name="T15" fmla="*/ 644 h 792"/>
                      <a:gd name="T16" fmla="*/ 495 w 755"/>
                      <a:gd name="T17" fmla="*/ 606 h 792"/>
                      <a:gd name="T18" fmla="*/ 568 w 755"/>
                      <a:gd name="T19" fmla="*/ 553 h 792"/>
                      <a:gd name="T20" fmla="*/ 632 w 755"/>
                      <a:gd name="T21" fmla="*/ 532 h 792"/>
                      <a:gd name="T22" fmla="*/ 663 w 755"/>
                      <a:gd name="T23" fmla="*/ 456 h 792"/>
                      <a:gd name="T24" fmla="*/ 672 w 755"/>
                      <a:gd name="T25" fmla="*/ 380 h 792"/>
                      <a:gd name="T26" fmla="*/ 707 w 755"/>
                      <a:gd name="T27" fmla="*/ 318 h 792"/>
                      <a:gd name="T28" fmla="*/ 755 w 755"/>
                      <a:gd name="T29" fmla="*/ 237 h 792"/>
                      <a:gd name="T30" fmla="*/ 713 w 755"/>
                      <a:gd name="T31" fmla="*/ 196 h 792"/>
                      <a:gd name="T32" fmla="*/ 619 w 755"/>
                      <a:gd name="T33" fmla="*/ 156 h 792"/>
                      <a:gd name="T34" fmla="*/ 573 w 755"/>
                      <a:gd name="T35" fmla="*/ 143 h 792"/>
                      <a:gd name="T36" fmla="*/ 562 w 755"/>
                      <a:gd name="T37" fmla="*/ 129 h 792"/>
                      <a:gd name="T38" fmla="*/ 519 w 755"/>
                      <a:gd name="T39" fmla="*/ 113 h 792"/>
                      <a:gd name="T40" fmla="*/ 484 w 755"/>
                      <a:gd name="T41" fmla="*/ 133 h 792"/>
                      <a:gd name="T42" fmla="*/ 437 w 755"/>
                      <a:gd name="T43" fmla="*/ 136 h 792"/>
                      <a:gd name="T44" fmla="*/ 450 w 755"/>
                      <a:gd name="T45" fmla="*/ 134 h 792"/>
                      <a:gd name="T46" fmla="*/ 449 w 755"/>
                      <a:gd name="T47" fmla="*/ 115 h 792"/>
                      <a:gd name="T48" fmla="*/ 461 w 755"/>
                      <a:gd name="T49" fmla="*/ 80 h 792"/>
                      <a:gd name="T50" fmla="*/ 442 w 755"/>
                      <a:gd name="T51" fmla="*/ 23 h 792"/>
                      <a:gd name="T52" fmla="*/ 415 w 755"/>
                      <a:gd name="T53" fmla="*/ 50 h 792"/>
                      <a:gd name="T54" fmla="*/ 377 w 755"/>
                      <a:gd name="T55" fmla="*/ 55 h 792"/>
                      <a:gd name="T56" fmla="*/ 348 w 755"/>
                      <a:gd name="T57" fmla="*/ 64 h 792"/>
                      <a:gd name="T58" fmla="*/ 295 w 755"/>
                      <a:gd name="T59" fmla="*/ 75 h 792"/>
                      <a:gd name="T60" fmla="*/ 276 w 755"/>
                      <a:gd name="T61" fmla="*/ 56 h 792"/>
                      <a:gd name="T62" fmla="*/ 278 w 755"/>
                      <a:gd name="T63" fmla="*/ 24 h 792"/>
                      <a:gd name="T64" fmla="*/ 268 w 755"/>
                      <a:gd name="T65" fmla="*/ 0 h 792"/>
                      <a:gd name="T66" fmla="*/ 210 w 755"/>
                      <a:gd name="T67" fmla="*/ 25 h 792"/>
                      <a:gd name="T68" fmla="*/ 186 w 755"/>
                      <a:gd name="T69" fmla="*/ 29 h 792"/>
                      <a:gd name="T70" fmla="*/ 204 w 755"/>
                      <a:gd name="T71" fmla="*/ 54 h 792"/>
                      <a:gd name="T72" fmla="*/ 185 w 755"/>
                      <a:gd name="T73" fmla="*/ 71 h 792"/>
                      <a:gd name="T74" fmla="*/ 135 w 755"/>
                      <a:gd name="T75" fmla="*/ 75 h 792"/>
                      <a:gd name="T76" fmla="*/ 113 w 755"/>
                      <a:gd name="T77" fmla="*/ 65 h 792"/>
                      <a:gd name="T78" fmla="*/ 77 w 755"/>
                      <a:gd name="T79" fmla="*/ 66 h 792"/>
                      <a:gd name="T80" fmla="*/ 91 w 755"/>
                      <a:gd name="T81" fmla="*/ 88 h 792"/>
                      <a:gd name="T82" fmla="*/ 82 w 755"/>
                      <a:gd name="T83" fmla="*/ 110 h 792"/>
                      <a:gd name="T84" fmla="*/ 43 w 755"/>
                      <a:gd name="T85" fmla="*/ 188 h 792"/>
                      <a:gd name="T86" fmla="*/ 14 w 755"/>
                      <a:gd name="T87" fmla="*/ 226 h 792"/>
                      <a:gd name="T88" fmla="*/ 5 w 755"/>
                      <a:gd name="T89" fmla="*/ 259 h 792"/>
                      <a:gd name="T90" fmla="*/ 28 w 755"/>
                      <a:gd name="T91" fmla="*/ 282 h 792"/>
                      <a:gd name="T92" fmla="*/ 64 w 755"/>
                      <a:gd name="T93" fmla="*/ 279 h 792"/>
                      <a:gd name="T94" fmla="*/ 81 w 755"/>
                      <a:gd name="T95" fmla="*/ 310 h 792"/>
                      <a:gd name="T96" fmla="*/ 138 w 755"/>
                      <a:gd name="T97" fmla="*/ 289 h 792"/>
                      <a:gd name="T98" fmla="*/ 163 w 755"/>
                      <a:gd name="T99" fmla="*/ 318 h 792"/>
                      <a:gd name="T100" fmla="*/ 204 w 755"/>
                      <a:gd name="T101" fmla="*/ 343 h 792"/>
                      <a:gd name="T102" fmla="*/ 233 w 755"/>
                      <a:gd name="T103" fmla="*/ 360 h 792"/>
                      <a:gd name="T104" fmla="*/ 263 w 755"/>
                      <a:gd name="T105" fmla="*/ 385 h 792"/>
                      <a:gd name="T106" fmla="*/ 299 w 755"/>
                      <a:gd name="T107" fmla="*/ 418 h 792"/>
                      <a:gd name="T108" fmla="*/ 313 w 755"/>
                      <a:gd name="T109" fmla="*/ 454 h 792"/>
                      <a:gd name="T110" fmla="*/ 309 w 755"/>
                      <a:gd name="T111" fmla="*/ 534 h 792"/>
                      <a:gd name="T112" fmla="*/ 349 w 755"/>
                      <a:gd name="T113" fmla="*/ 540 h 792"/>
                      <a:gd name="T114" fmla="*/ 378 w 755"/>
                      <a:gd name="T115" fmla="*/ 585 h 7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55" h="792">
                        <a:moveTo>
                          <a:pt x="374" y="609"/>
                        </a:moveTo>
                        <a:lnTo>
                          <a:pt x="387" y="611"/>
                        </a:lnTo>
                        <a:lnTo>
                          <a:pt x="391" y="625"/>
                        </a:lnTo>
                        <a:lnTo>
                          <a:pt x="389" y="641"/>
                        </a:lnTo>
                        <a:lnTo>
                          <a:pt x="371" y="650"/>
                        </a:lnTo>
                        <a:lnTo>
                          <a:pt x="314" y="710"/>
                        </a:lnTo>
                        <a:lnTo>
                          <a:pt x="330" y="708"/>
                        </a:lnTo>
                        <a:lnTo>
                          <a:pt x="342" y="719"/>
                        </a:lnTo>
                        <a:lnTo>
                          <a:pt x="344" y="728"/>
                        </a:lnTo>
                        <a:lnTo>
                          <a:pt x="353" y="724"/>
                        </a:lnTo>
                        <a:lnTo>
                          <a:pt x="362" y="734"/>
                        </a:lnTo>
                        <a:lnTo>
                          <a:pt x="388" y="750"/>
                        </a:lnTo>
                        <a:lnTo>
                          <a:pt x="391" y="759"/>
                        </a:lnTo>
                        <a:lnTo>
                          <a:pt x="401" y="768"/>
                        </a:lnTo>
                        <a:lnTo>
                          <a:pt x="393" y="778"/>
                        </a:lnTo>
                        <a:lnTo>
                          <a:pt x="395" y="792"/>
                        </a:lnTo>
                        <a:lnTo>
                          <a:pt x="413" y="772"/>
                        </a:lnTo>
                        <a:lnTo>
                          <a:pt x="417" y="757"/>
                        </a:lnTo>
                        <a:lnTo>
                          <a:pt x="441" y="739"/>
                        </a:lnTo>
                        <a:lnTo>
                          <a:pt x="455" y="717"/>
                        </a:lnTo>
                        <a:lnTo>
                          <a:pt x="465" y="693"/>
                        </a:lnTo>
                        <a:lnTo>
                          <a:pt x="487" y="669"/>
                        </a:lnTo>
                        <a:lnTo>
                          <a:pt x="490" y="647"/>
                        </a:lnTo>
                        <a:lnTo>
                          <a:pt x="492" y="644"/>
                        </a:lnTo>
                        <a:lnTo>
                          <a:pt x="489" y="639"/>
                        </a:lnTo>
                        <a:lnTo>
                          <a:pt x="487" y="621"/>
                        </a:lnTo>
                        <a:lnTo>
                          <a:pt x="495" y="606"/>
                        </a:lnTo>
                        <a:lnTo>
                          <a:pt x="526" y="577"/>
                        </a:lnTo>
                        <a:lnTo>
                          <a:pt x="565" y="560"/>
                        </a:lnTo>
                        <a:lnTo>
                          <a:pt x="568" y="553"/>
                        </a:lnTo>
                        <a:lnTo>
                          <a:pt x="613" y="551"/>
                        </a:lnTo>
                        <a:lnTo>
                          <a:pt x="616" y="544"/>
                        </a:lnTo>
                        <a:lnTo>
                          <a:pt x="632" y="532"/>
                        </a:lnTo>
                        <a:lnTo>
                          <a:pt x="636" y="518"/>
                        </a:lnTo>
                        <a:lnTo>
                          <a:pt x="659" y="481"/>
                        </a:lnTo>
                        <a:lnTo>
                          <a:pt x="663" y="456"/>
                        </a:lnTo>
                        <a:lnTo>
                          <a:pt x="671" y="444"/>
                        </a:lnTo>
                        <a:lnTo>
                          <a:pt x="675" y="408"/>
                        </a:lnTo>
                        <a:lnTo>
                          <a:pt x="672" y="380"/>
                        </a:lnTo>
                        <a:lnTo>
                          <a:pt x="676" y="356"/>
                        </a:lnTo>
                        <a:lnTo>
                          <a:pt x="691" y="348"/>
                        </a:lnTo>
                        <a:lnTo>
                          <a:pt x="707" y="318"/>
                        </a:lnTo>
                        <a:lnTo>
                          <a:pt x="727" y="301"/>
                        </a:lnTo>
                        <a:lnTo>
                          <a:pt x="747" y="274"/>
                        </a:lnTo>
                        <a:lnTo>
                          <a:pt x="755" y="237"/>
                        </a:lnTo>
                        <a:lnTo>
                          <a:pt x="750" y="210"/>
                        </a:lnTo>
                        <a:lnTo>
                          <a:pt x="743" y="200"/>
                        </a:lnTo>
                        <a:lnTo>
                          <a:pt x="713" y="196"/>
                        </a:lnTo>
                        <a:lnTo>
                          <a:pt x="667" y="159"/>
                        </a:lnTo>
                        <a:lnTo>
                          <a:pt x="658" y="156"/>
                        </a:lnTo>
                        <a:lnTo>
                          <a:pt x="619" y="156"/>
                        </a:lnTo>
                        <a:lnTo>
                          <a:pt x="588" y="144"/>
                        </a:lnTo>
                        <a:lnTo>
                          <a:pt x="570" y="152"/>
                        </a:lnTo>
                        <a:lnTo>
                          <a:pt x="573" y="143"/>
                        </a:lnTo>
                        <a:lnTo>
                          <a:pt x="565" y="141"/>
                        </a:lnTo>
                        <a:lnTo>
                          <a:pt x="568" y="136"/>
                        </a:lnTo>
                        <a:lnTo>
                          <a:pt x="562" y="129"/>
                        </a:lnTo>
                        <a:lnTo>
                          <a:pt x="554" y="133"/>
                        </a:lnTo>
                        <a:lnTo>
                          <a:pt x="551" y="125"/>
                        </a:lnTo>
                        <a:lnTo>
                          <a:pt x="519" y="113"/>
                        </a:lnTo>
                        <a:lnTo>
                          <a:pt x="501" y="114"/>
                        </a:lnTo>
                        <a:lnTo>
                          <a:pt x="494" y="129"/>
                        </a:lnTo>
                        <a:lnTo>
                          <a:pt x="484" y="133"/>
                        </a:lnTo>
                        <a:lnTo>
                          <a:pt x="476" y="147"/>
                        </a:lnTo>
                        <a:lnTo>
                          <a:pt x="475" y="134"/>
                        </a:lnTo>
                        <a:lnTo>
                          <a:pt x="437" y="136"/>
                        </a:lnTo>
                        <a:lnTo>
                          <a:pt x="435" y="139"/>
                        </a:lnTo>
                        <a:lnTo>
                          <a:pt x="436" y="134"/>
                        </a:lnTo>
                        <a:lnTo>
                          <a:pt x="450" y="134"/>
                        </a:lnTo>
                        <a:lnTo>
                          <a:pt x="450" y="124"/>
                        </a:lnTo>
                        <a:lnTo>
                          <a:pt x="446" y="120"/>
                        </a:lnTo>
                        <a:lnTo>
                          <a:pt x="449" y="115"/>
                        </a:lnTo>
                        <a:lnTo>
                          <a:pt x="438" y="123"/>
                        </a:lnTo>
                        <a:lnTo>
                          <a:pt x="436" y="108"/>
                        </a:lnTo>
                        <a:lnTo>
                          <a:pt x="461" y="80"/>
                        </a:lnTo>
                        <a:lnTo>
                          <a:pt x="465" y="69"/>
                        </a:lnTo>
                        <a:lnTo>
                          <a:pt x="455" y="65"/>
                        </a:lnTo>
                        <a:lnTo>
                          <a:pt x="442" y="23"/>
                        </a:lnTo>
                        <a:lnTo>
                          <a:pt x="436" y="19"/>
                        </a:lnTo>
                        <a:lnTo>
                          <a:pt x="433" y="22"/>
                        </a:lnTo>
                        <a:lnTo>
                          <a:pt x="415" y="50"/>
                        </a:lnTo>
                        <a:lnTo>
                          <a:pt x="403" y="59"/>
                        </a:lnTo>
                        <a:lnTo>
                          <a:pt x="386" y="61"/>
                        </a:lnTo>
                        <a:lnTo>
                          <a:pt x="377" y="55"/>
                        </a:lnTo>
                        <a:lnTo>
                          <a:pt x="367" y="51"/>
                        </a:lnTo>
                        <a:lnTo>
                          <a:pt x="351" y="53"/>
                        </a:lnTo>
                        <a:lnTo>
                          <a:pt x="348" y="64"/>
                        </a:lnTo>
                        <a:lnTo>
                          <a:pt x="337" y="63"/>
                        </a:lnTo>
                        <a:lnTo>
                          <a:pt x="324" y="61"/>
                        </a:lnTo>
                        <a:lnTo>
                          <a:pt x="295" y="75"/>
                        </a:lnTo>
                        <a:lnTo>
                          <a:pt x="282" y="71"/>
                        </a:lnTo>
                        <a:lnTo>
                          <a:pt x="276" y="65"/>
                        </a:lnTo>
                        <a:lnTo>
                          <a:pt x="276" y="56"/>
                        </a:lnTo>
                        <a:lnTo>
                          <a:pt x="271" y="51"/>
                        </a:lnTo>
                        <a:lnTo>
                          <a:pt x="274" y="29"/>
                        </a:lnTo>
                        <a:lnTo>
                          <a:pt x="278" y="24"/>
                        </a:lnTo>
                        <a:lnTo>
                          <a:pt x="276" y="14"/>
                        </a:lnTo>
                        <a:lnTo>
                          <a:pt x="269" y="12"/>
                        </a:lnTo>
                        <a:lnTo>
                          <a:pt x="268" y="0"/>
                        </a:lnTo>
                        <a:lnTo>
                          <a:pt x="256" y="0"/>
                        </a:lnTo>
                        <a:lnTo>
                          <a:pt x="250" y="11"/>
                        </a:lnTo>
                        <a:lnTo>
                          <a:pt x="210" y="25"/>
                        </a:lnTo>
                        <a:lnTo>
                          <a:pt x="176" y="17"/>
                        </a:lnTo>
                        <a:lnTo>
                          <a:pt x="177" y="23"/>
                        </a:lnTo>
                        <a:lnTo>
                          <a:pt x="186" y="29"/>
                        </a:lnTo>
                        <a:lnTo>
                          <a:pt x="185" y="40"/>
                        </a:lnTo>
                        <a:lnTo>
                          <a:pt x="187" y="53"/>
                        </a:lnTo>
                        <a:lnTo>
                          <a:pt x="204" y="54"/>
                        </a:lnTo>
                        <a:lnTo>
                          <a:pt x="204" y="58"/>
                        </a:lnTo>
                        <a:lnTo>
                          <a:pt x="191" y="63"/>
                        </a:lnTo>
                        <a:lnTo>
                          <a:pt x="185" y="71"/>
                        </a:lnTo>
                        <a:lnTo>
                          <a:pt x="160" y="84"/>
                        </a:lnTo>
                        <a:lnTo>
                          <a:pt x="145" y="84"/>
                        </a:lnTo>
                        <a:lnTo>
                          <a:pt x="135" y="75"/>
                        </a:lnTo>
                        <a:lnTo>
                          <a:pt x="131" y="78"/>
                        </a:lnTo>
                        <a:lnTo>
                          <a:pt x="123" y="61"/>
                        </a:lnTo>
                        <a:lnTo>
                          <a:pt x="113" y="65"/>
                        </a:lnTo>
                        <a:lnTo>
                          <a:pt x="109" y="61"/>
                        </a:lnTo>
                        <a:lnTo>
                          <a:pt x="107" y="66"/>
                        </a:lnTo>
                        <a:lnTo>
                          <a:pt x="77" y="66"/>
                        </a:lnTo>
                        <a:lnTo>
                          <a:pt x="78" y="78"/>
                        </a:lnTo>
                        <a:lnTo>
                          <a:pt x="87" y="79"/>
                        </a:lnTo>
                        <a:lnTo>
                          <a:pt x="91" y="88"/>
                        </a:lnTo>
                        <a:lnTo>
                          <a:pt x="73" y="89"/>
                        </a:lnTo>
                        <a:lnTo>
                          <a:pt x="73" y="103"/>
                        </a:lnTo>
                        <a:lnTo>
                          <a:pt x="82" y="110"/>
                        </a:lnTo>
                        <a:lnTo>
                          <a:pt x="86" y="124"/>
                        </a:lnTo>
                        <a:lnTo>
                          <a:pt x="74" y="179"/>
                        </a:lnTo>
                        <a:lnTo>
                          <a:pt x="43" y="188"/>
                        </a:lnTo>
                        <a:lnTo>
                          <a:pt x="27" y="197"/>
                        </a:lnTo>
                        <a:lnTo>
                          <a:pt x="15" y="213"/>
                        </a:lnTo>
                        <a:lnTo>
                          <a:pt x="14" y="226"/>
                        </a:lnTo>
                        <a:lnTo>
                          <a:pt x="7" y="230"/>
                        </a:lnTo>
                        <a:lnTo>
                          <a:pt x="0" y="246"/>
                        </a:lnTo>
                        <a:lnTo>
                          <a:pt x="5" y="259"/>
                        </a:lnTo>
                        <a:lnTo>
                          <a:pt x="18" y="272"/>
                        </a:lnTo>
                        <a:lnTo>
                          <a:pt x="17" y="281"/>
                        </a:lnTo>
                        <a:lnTo>
                          <a:pt x="28" y="282"/>
                        </a:lnTo>
                        <a:lnTo>
                          <a:pt x="33" y="291"/>
                        </a:lnTo>
                        <a:lnTo>
                          <a:pt x="43" y="292"/>
                        </a:lnTo>
                        <a:lnTo>
                          <a:pt x="64" y="279"/>
                        </a:lnTo>
                        <a:lnTo>
                          <a:pt x="64" y="310"/>
                        </a:lnTo>
                        <a:lnTo>
                          <a:pt x="67" y="313"/>
                        </a:lnTo>
                        <a:lnTo>
                          <a:pt x="81" y="310"/>
                        </a:lnTo>
                        <a:lnTo>
                          <a:pt x="106" y="313"/>
                        </a:lnTo>
                        <a:lnTo>
                          <a:pt x="121" y="305"/>
                        </a:lnTo>
                        <a:lnTo>
                          <a:pt x="138" y="289"/>
                        </a:lnTo>
                        <a:lnTo>
                          <a:pt x="162" y="286"/>
                        </a:lnTo>
                        <a:lnTo>
                          <a:pt x="166" y="296"/>
                        </a:lnTo>
                        <a:lnTo>
                          <a:pt x="163" y="318"/>
                        </a:lnTo>
                        <a:lnTo>
                          <a:pt x="167" y="330"/>
                        </a:lnTo>
                        <a:lnTo>
                          <a:pt x="180" y="339"/>
                        </a:lnTo>
                        <a:lnTo>
                          <a:pt x="204" y="343"/>
                        </a:lnTo>
                        <a:lnTo>
                          <a:pt x="209" y="350"/>
                        </a:lnTo>
                        <a:lnTo>
                          <a:pt x="225" y="354"/>
                        </a:lnTo>
                        <a:lnTo>
                          <a:pt x="233" y="360"/>
                        </a:lnTo>
                        <a:lnTo>
                          <a:pt x="245" y="360"/>
                        </a:lnTo>
                        <a:lnTo>
                          <a:pt x="253" y="364"/>
                        </a:lnTo>
                        <a:lnTo>
                          <a:pt x="263" y="385"/>
                        </a:lnTo>
                        <a:lnTo>
                          <a:pt x="259" y="397"/>
                        </a:lnTo>
                        <a:lnTo>
                          <a:pt x="266" y="416"/>
                        </a:lnTo>
                        <a:lnTo>
                          <a:pt x="299" y="418"/>
                        </a:lnTo>
                        <a:lnTo>
                          <a:pt x="299" y="436"/>
                        </a:lnTo>
                        <a:lnTo>
                          <a:pt x="307" y="439"/>
                        </a:lnTo>
                        <a:lnTo>
                          <a:pt x="313" y="454"/>
                        </a:lnTo>
                        <a:lnTo>
                          <a:pt x="309" y="493"/>
                        </a:lnTo>
                        <a:lnTo>
                          <a:pt x="305" y="495"/>
                        </a:lnTo>
                        <a:lnTo>
                          <a:pt x="309" y="534"/>
                        </a:lnTo>
                        <a:lnTo>
                          <a:pt x="325" y="539"/>
                        </a:lnTo>
                        <a:lnTo>
                          <a:pt x="338" y="536"/>
                        </a:lnTo>
                        <a:lnTo>
                          <a:pt x="349" y="540"/>
                        </a:lnTo>
                        <a:lnTo>
                          <a:pt x="356" y="572"/>
                        </a:lnTo>
                        <a:lnTo>
                          <a:pt x="377" y="573"/>
                        </a:lnTo>
                        <a:lnTo>
                          <a:pt x="378" y="585"/>
                        </a:lnTo>
                        <a:lnTo>
                          <a:pt x="374" y="609"/>
                        </a:lnTo>
                        <a:close/>
                      </a:path>
                    </a:pathLst>
                  </a:custGeom>
                  <a:grpFill/>
                  <a:ln w="6350" cmpd="sng">
                    <a:solidFill>
                      <a:schemeClr val="bg1"/>
                    </a:solidFill>
                    <a:round/>
                    <a:headEnd/>
                    <a:tailEnd/>
                  </a:ln>
                </p:spPr>
                <p:txBody>
                  <a:bodyPr/>
                  <a:lstStyle/>
                  <a:p>
                    <a:endParaRPr lang="en-GB" dirty="0"/>
                  </a:p>
                </p:txBody>
              </p:sp>
              <p:grpSp>
                <p:nvGrpSpPr>
                  <p:cNvPr id="1267" name="Group 695"/>
                  <p:cNvGrpSpPr>
                    <a:grpSpLocks/>
                  </p:cNvGrpSpPr>
                  <p:nvPr/>
                </p:nvGrpSpPr>
                <p:grpSpPr bwMode="auto">
                  <a:xfrm>
                    <a:off x="3585" y="4203"/>
                    <a:ext cx="53" cy="44"/>
                    <a:chOff x="3585" y="4203"/>
                    <a:chExt cx="53" cy="44"/>
                  </a:xfrm>
                  <a:grpFill/>
                </p:grpSpPr>
                <p:sp>
                  <p:nvSpPr>
                    <p:cNvPr id="1268" name="Freeform 696"/>
                    <p:cNvSpPr>
                      <a:spLocks/>
                    </p:cNvSpPr>
                    <p:nvPr/>
                  </p:nvSpPr>
                  <p:spPr bwMode="auto">
                    <a:xfrm>
                      <a:off x="3595" y="4215"/>
                      <a:ext cx="43" cy="32"/>
                    </a:xfrm>
                    <a:custGeom>
                      <a:avLst/>
                      <a:gdLst>
                        <a:gd name="T0" fmla="*/ 43 w 43"/>
                        <a:gd name="T1" fmla="*/ 3 h 32"/>
                        <a:gd name="T2" fmla="*/ 41 w 43"/>
                        <a:gd name="T3" fmla="*/ 13 h 32"/>
                        <a:gd name="T4" fmla="*/ 30 w 43"/>
                        <a:gd name="T5" fmla="*/ 27 h 32"/>
                        <a:gd name="T6" fmla="*/ 15 w 43"/>
                        <a:gd name="T7" fmla="*/ 32 h 32"/>
                        <a:gd name="T8" fmla="*/ 1 w 43"/>
                        <a:gd name="T9" fmla="*/ 28 h 32"/>
                        <a:gd name="T10" fmla="*/ 0 w 43"/>
                        <a:gd name="T11" fmla="*/ 6 h 32"/>
                        <a:gd name="T12" fmla="*/ 6 w 43"/>
                        <a:gd name="T13" fmla="*/ 2 h 32"/>
                        <a:gd name="T14" fmla="*/ 34 w 43"/>
                        <a:gd name="T15" fmla="*/ 0 h 32"/>
                        <a:gd name="T16" fmla="*/ 43 w 43"/>
                        <a:gd name="T17" fmla="*/ 3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32">
                          <a:moveTo>
                            <a:pt x="43" y="3"/>
                          </a:moveTo>
                          <a:lnTo>
                            <a:pt x="41" y="13"/>
                          </a:lnTo>
                          <a:lnTo>
                            <a:pt x="30" y="27"/>
                          </a:lnTo>
                          <a:lnTo>
                            <a:pt x="15" y="32"/>
                          </a:lnTo>
                          <a:lnTo>
                            <a:pt x="1" y="28"/>
                          </a:lnTo>
                          <a:lnTo>
                            <a:pt x="0" y="6"/>
                          </a:lnTo>
                          <a:lnTo>
                            <a:pt x="6" y="2"/>
                          </a:lnTo>
                          <a:lnTo>
                            <a:pt x="34" y="0"/>
                          </a:lnTo>
                          <a:lnTo>
                            <a:pt x="43" y="3"/>
                          </a:lnTo>
                          <a:close/>
                        </a:path>
                      </a:pathLst>
                    </a:custGeom>
                    <a:grpFill/>
                    <a:ln w="6350" cmpd="sng">
                      <a:solidFill>
                        <a:schemeClr val="bg1"/>
                      </a:solidFill>
                      <a:round/>
                      <a:headEnd/>
                      <a:tailEnd/>
                    </a:ln>
                  </p:spPr>
                  <p:txBody>
                    <a:bodyPr/>
                    <a:lstStyle/>
                    <a:p>
                      <a:endParaRPr lang="en-GB" dirty="0"/>
                    </a:p>
                  </p:txBody>
                </p:sp>
                <p:sp>
                  <p:nvSpPr>
                    <p:cNvPr id="1269" name="Freeform 697"/>
                    <p:cNvSpPr>
                      <a:spLocks/>
                    </p:cNvSpPr>
                    <p:nvPr/>
                  </p:nvSpPr>
                  <p:spPr bwMode="auto">
                    <a:xfrm>
                      <a:off x="3585" y="4213"/>
                      <a:ext cx="10" cy="14"/>
                    </a:xfrm>
                    <a:custGeom>
                      <a:avLst/>
                      <a:gdLst>
                        <a:gd name="T0" fmla="*/ 10 w 10"/>
                        <a:gd name="T1" fmla="*/ 5 h 14"/>
                        <a:gd name="T2" fmla="*/ 2 w 10"/>
                        <a:gd name="T3" fmla="*/ 14 h 14"/>
                        <a:gd name="T4" fmla="*/ 0 w 10"/>
                        <a:gd name="T5" fmla="*/ 9 h 14"/>
                        <a:gd name="T6" fmla="*/ 5 w 10"/>
                        <a:gd name="T7" fmla="*/ 3 h 14"/>
                        <a:gd name="T8" fmla="*/ 10 w 10"/>
                        <a:gd name="T9" fmla="*/ 0 h 14"/>
                        <a:gd name="T10" fmla="*/ 6 w 10"/>
                        <a:gd name="T11" fmla="*/ 4 h 14"/>
                        <a:gd name="T12" fmla="*/ 10 w 10"/>
                        <a:gd name="T13" fmla="*/ 5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10" y="5"/>
                          </a:moveTo>
                          <a:lnTo>
                            <a:pt x="2" y="14"/>
                          </a:lnTo>
                          <a:lnTo>
                            <a:pt x="0" y="9"/>
                          </a:lnTo>
                          <a:lnTo>
                            <a:pt x="5" y="3"/>
                          </a:lnTo>
                          <a:lnTo>
                            <a:pt x="10" y="0"/>
                          </a:lnTo>
                          <a:lnTo>
                            <a:pt x="6" y="4"/>
                          </a:lnTo>
                          <a:lnTo>
                            <a:pt x="10" y="5"/>
                          </a:lnTo>
                          <a:close/>
                        </a:path>
                      </a:pathLst>
                    </a:custGeom>
                    <a:grpFill/>
                    <a:ln w="6350" cmpd="sng">
                      <a:solidFill>
                        <a:schemeClr val="bg1"/>
                      </a:solidFill>
                      <a:round/>
                      <a:headEnd/>
                      <a:tailEnd/>
                    </a:ln>
                  </p:spPr>
                  <p:txBody>
                    <a:bodyPr/>
                    <a:lstStyle/>
                    <a:p>
                      <a:endParaRPr lang="en-GB" dirty="0"/>
                    </a:p>
                  </p:txBody>
                </p:sp>
                <p:sp>
                  <p:nvSpPr>
                    <p:cNvPr id="1270" name="Freeform 698"/>
                    <p:cNvSpPr>
                      <a:spLocks/>
                    </p:cNvSpPr>
                    <p:nvPr/>
                  </p:nvSpPr>
                  <p:spPr bwMode="auto">
                    <a:xfrm>
                      <a:off x="3613" y="4210"/>
                      <a:ext cx="5" cy="5"/>
                    </a:xfrm>
                    <a:custGeom>
                      <a:avLst/>
                      <a:gdLst>
                        <a:gd name="T0" fmla="*/ 5 w 5"/>
                        <a:gd name="T1" fmla="*/ 3 h 5"/>
                        <a:gd name="T2" fmla="*/ 0 w 5"/>
                        <a:gd name="T3" fmla="*/ 5 h 5"/>
                        <a:gd name="T4" fmla="*/ 3 w 5"/>
                        <a:gd name="T5" fmla="*/ 0 h 5"/>
                        <a:gd name="T6" fmla="*/ 5 w 5"/>
                        <a:gd name="T7" fmla="*/ 3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3"/>
                          </a:moveTo>
                          <a:lnTo>
                            <a:pt x="0" y="5"/>
                          </a:lnTo>
                          <a:lnTo>
                            <a:pt x="3" y="0"/>
                          </a:lnTo>
                          <a:lnTo>
                            <a:pt x="5" y="3"/>
                          </a:lnTo>
                          <a:close/>
                        </a:path>
                      </a:pathLst>
                    </a:custGeom>
                    <a:grpFill/>
                    <a:ln w="6350" cmpd="sng">
                      <a:solidFill>
                        <a:schemeClr val="bg1"/>
                      </a:solidFill>
                      <a:round/>
                      <a:headEnd/>
                      <a:tailEnd/>
                    </a:ln>
                  </p:spPr>
                  <p:txBody>
                    <a:bodyPr/>
                    <a:lstStyle/>
                    <a:p>
                      <a:endParaRPr lang="en-GB" dirty="0"/>
                    </a:p>
                  </p:txBody>
                </p:sp>
                <p:sp>
                  <p:nvSpPr>
                    <p:cNvPr id="1271" name="Freeform 699"/>
                    <p:cNvSpPr>
                      <a:spLocks/>
                    </p:cNvSpPr>
                    <p:nvPr/>
                  </p:nvSpPr>
                  <p:spPr bwMode="auto">
                    <a:xfrm>
                      <a:off x="3599" y="4203"/>
                      <a:ext cx="11" cy="9"/>
                    </a:xfrm>
                    <a:custGeom>
                      <a:avLst/>
                      <a:gdLst>
                        <a:gd name="T0" fmla="*/ 4 w 11"/>
                        <a:gd name="T1" fmla="*/ 0 h 9"/>
                        <a:gd name="T2" fmla="*/ 0 w 11"/>
                        <a:gd name="T3" fmla="*/ 3 h 9"/>
                        <a:gd name="T4" fmla="*/ 2 w 11"/>
                        <a:gd name="T5" fmla="*/ 8 h 9"/>
                        <a:gd name="T6" fmla="*/ 11 w 11"/>
                        <a:gd name="T7" fmla="*/ 9 h 9"/>
                        <a:gd name="T8" fmla="*/ 4 w 1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4" y="0"/>
                          </a:moveTo>
                          <a:lnTo>
                            <a:pt x="0" y="3"/>
                          </a:lnTo>
                          <a:lnTo>
                            <a:pt x="2" y="8"/>
                          </a:lnTo>
                          <a:lnTo>
                            <a:pt x="11" y="9"/>
                          </a:lnTo>
                          <a:lnTo>
                            <a:pt x="4" y="0"/>
                          </a:lnTo>
                          <a:close/>
                        </a:path>
                      </a:pathLst>
                    </a:custGeom>
                    <a:grpFill/>
                    <a:ln w="6350" cmpd="sng">
                      <a:solidFill>
                        <a:schemeClr val="bg1"/>
                      </a:solidFill>
                      <a:round/>
                      <a:headEnd/>
                      <a:tailEnd/>
                    </a:ln>
                  </p:spPr>
                  <p:txBody>
                    <a:bodyPr/>
                    <a:lstStyle/>
                    <a:p>
                      <a:endParaRPr lang="en-GB" dirty="0"/>
                    </a:p>
                  </p:txBody>
                </p:sp>
              </p:grpSp>
            </p:grpSp>
            <p:grpSp>
              <p:nvGrpSpPr>
                <p:cNvPr id="1220" name="Group 700"/>
                <p:cNvGrpSpPr>
                  <a:grpSpLocks/>
                </p:cNvGrpSpPr>
                <p:nvPr/>
              </p:nvGrpSpPr>
              <p:grpSpPr bwMode="auto">
                <a:xfrm>
                  <a:off x="2289" y="3280"/>
                  <a:ext cx="123" cy="709"/>
                  <a:chOff x="3110" y="4556"/>
                  <a:chExt cx="166" cy="956"/>
                </a:xfrm>
                <a:grpFill/>
              </p:grpSpPr>
              <p:sp>
                <p:nvSpPr>
                  <p:cNvPr id="1239" name="Freeform 701"/>
                  <p:cNvSpPr>
                    <a:spLocks/>
                  </p:cNvSpPr>
                  <p:nvPr/>
                </p:nvSpPr>
                <p:spPr bwMode="auto">
                  <a:xfrm>
                    <a:off x="3110" y="4556"/>
                    <a:ext cx="165" cy="892"/>
                  </a:xfrm>
                  <a:custGeom>
                    <a:avLst/>
                    <a:gdLst>
                      <a:gd name="T0" fmla="*/ 105 w 165"/>
                      <a:gd name="T1" fmla="*/ 82 h 892"/>
                      <a:gd name="T2" fmla="*/ 98 w 165"/>
                      <a:gd name="T3" fmla="*/ 159 h 892"/>
                      <a:gd name="T4" fmla="*/ 79 w 165"/>
                      <a:gd name="T5" fmla="*/ 238 h 892"/>
                      <a:gd name="T6" fmla="*/ 74 w 165"/>
                      <a:gd name="T7" fmla="*/ 277 h 892"/>
                      <a:gd name="T8" fmla="*/ 51 w 165"/>
                      <a:gd name="T9" fmla="*/ 418 h 892"/>
                      <a:gd name="T10" fmla="*/ 38 w 165"/>
                      <a:gd name="T11" fmla="*/ 433 h 892"/>
                      <a:gd name="T12" fmla="*/ 37 w 165"/>
                      <a:gd name="T13" fmla="*/ 497 h 892"/>
                      <a:gd name="T14" fmla="*/ 51 w 165"/>
                      <a:gd name="T15" fmla="*/ 539 h 892"/>
                      <a:gd name="T16" fmla="*/ 61 w 165"/>
                      <a:gd name="T17" fmla="*/ 551 h 892"/>
                      <a:gd name="T18" fmla="*/ 56 w 165"/>
                      <a:gd name="T19" fmla="*/ 561 h 892"/>
                      <a:gd name="T20" fmla="*/ 56 w 165"/>
                      <a:gd name="T21" fmla="*/ 577 h 892"/>
                      <a:gd name="T22" fmla="*/ 46 w 165"/>
                      <a:gd name="T23" fmla="*/ 608 h 892"/>
                      <a:gd name="T24" fmla="*/ 43 w 165"/>
                      <a:gd name="T25" fmla="*/ 632 h 892"/>
                      <a:gd name="T26" fmla="*/ 41 w 165"/>
                      <a:gd name="T27" fmla="*/ 645 h 892"/>
                      <a:gd name="T28" fmla="*/ 42 w 165"/>
                      <a:gd name="T29" fmla="*/ 650 h 892"/>
                      <a:gd name="T30" fmla="*/ 38 w 165"/>
                      <a:gd name="T31" fmla="*/ 664 h 892"/>
                      <a:gd name="T32" fmla="*/ 34 w 165"/>
                      <a:gd name="T33" fmla="*/ 673 h 892"/>
                      <a:gd name="T34" fmla="*/ 28 w 165"/>
                      <a:gd name="T35" fmla="*/ 668 h 892"/>
                      <a:gd name="T36" fmla="*/ 12 w 165"/>
                      <a:gd name="T37" fmla="*/ 655 h 892"/>
                      <a:gd name="T38" fmla="*/ 0 w 165"/>
                      <a:gd name="T39" fmla="*/ 681 h 892"/>
                      <a:gd name="T40" fmla="*/ 9 w 165"/>
                      <a:gd name="T41" fmla="*/ 675 h 892"/>
                      <a:gd name="T42" fmla="*/ 31 w 165"/>
                      <a:gd name="T43" fmla="*/ 687 h 892"/>
                      <a:gd name="T44" fmla="*/ 23 w 165"/>
                      <a:gd name="T45" fmla="*/ 699 h 892"/>
                      <a:gd name="T46" fmla="*/ 34 w 165"/>
                      <a:gd name="T47" fmla="*/ 706 h 892"/>
                      <a:gd name="T48" fmla="*/ 28 w 165"/>
                      <a:gd name="T49" fmla="*/ 722 h 892"/>
                      <a:gd name="T50" fmla="*/ 33 w 165"/>
                      <a:gd name="T51" fmla="*/ 726 h 892"/>
                      <a:gd name="T52" fmla="*/ 27 w 165"/>
                      <a:gd name="T53" fmla="*/ 757 h 892"/>
                      <a:gd name="T54" fmla="*/ 34 w 165"/>
                      <a:gd name="T55" fmla="*/ 762 h 892"/>
                      <a:gd name="T56" fmla="*/ 33 w 165"/>
                      <a:gd name="T57" fmla="*/ 789 h 892"/>
                      <a:gd name="T58" fmla="*/ 36 w 165"/>
                      <a:gd name="T59" fmla="*/ 796 h 892"/>
                      <a:gd name="T60" fmla="*/ 30 w 165"/>
                      <a:gd name="T61" fmla="*/ 808 h 892"/>
                      <a:gd name="T62" fmla="*/ 44 w 165"/>
                      <a:gd name="T63" fmla="*/ 837 h 892"/>
                      <a:gd name="T64" fmla="*/ 51 w 165"/>
                      <a:gd name="T65" fmla="*/ 831 h 892"/>
                      <a:gd name="T66" fmla="*/ 51 w 165"/>
                      <a:gd name="T67" fmla="*/ 821 h 892"/>
                      <a:gd name="T68" fmla="*/ 62 w 165"/>
                      <a:gd name="T69" fmla="*/ 844 h 892"/>
                      <a:gd name="T70" fmla="*/ 87 w 165"/>
                      <a:gd name="T71" fmla="*/ 863 h 892"/>
                      <a:gd name="T72" fmla="*/ 67 w 165"/>
                      <a:gd name="T73" fmla="*/ 876 h 892"/>
                      <a:gd name="T74" fmla="*/ 77 w 165"/>
                      <a:gd name="T75" fmla="*/ 892 h 892"/>
                      <a:gd name="T76" fmla="*/ 123 w 165"/>
                      <a:gd name="T77" fmla="*/ 842 h 892"/>
                      <a:gd name="T78" fmla="*/ 68 w 165"/>
                      <a:gd name="T79" fmla="*/ 835 h 892"/>
                      <a:gd name="T80" fmla="*/ 44 w 165"/>
                      <a:gd name="T81" fmla="*/ 799 h 892"/>
                      <a:gd name="T82" fmla="*/ 59 w 165"/>
                      <a:gd name="T83" fmla="*/ 740 h 892"/>
                      <a:gd name="T84" fmla="*/ 76 w 165"/>
                      <a:gd name="T85" fmla="*/ 677 h 892"/>
                      <a:gd name="T86" fmla="*/ 71 w 165"/>
                      <a:gd name="T87" fmla="*/ 625 h 892"/>
                      <a:gd name="T88" fmla="*/ 72 w 165"/>
                      <a:gd name="T89" fmla="*/ 614 h 892"/>
                      <a:gd name="T90" fmla="*/ 76 w 165"/>
                      <a:gd name="T91" fmla="*/ 547 h 892"/>
                      <a:gd name="T92" fmla="*/ 82 w 165"/>
                      <a:gd name="T93" fmla="*/ 475 h 892"/>
                      <a:gd name="T94" fmla="*/ 87 w 165"/>
                      <a:gd name="T95" fmla="*/ 419 h 892"/>
                      <a:gd name="T96" fmla="*/ 111 w 165"/>
                      <a:gd name="T97" fmla="*/ 359 h 892"/>
                      <a:gd name="T98" fmla="*/ 98 w 165"/>
                      <a:gd name="T99" fmla="*/ 291 h 892"/>
                      <a:gd name="T100" fmla="*/ 117 w 165"/>
                      <a:gd name="T101" fmla="*/ 221 h 892"/>
                      <a:gd name="T102" fmla="*/ 141 w 165"/>
                      <a:gd name="T103" fmla="*/ 195 h 892"/>
                      <a:gd name="T104" fmla="*/ 161 w 165"/>
                      <a:gd name="T105" fmla="*/ 133 h 892"/>
                      <a:gd name="T106" fmla="*/ 147 w 165"/>
                      <a:gd name="T107" fmla="*/ 107 h 892"/>
                      <a:gd name="T108" fmla="*/ 132 w 165"/>
                      <a:gd name="T109" fmla="*/ 48 h 892"/>
                      <a:gd name="T110" fmla="*/ 127 w 165"/>
                      <a:gd name="T111" fmla="*/ 28 h 892"/>
                      <a:gd name="T112" fmla="*/ 111 w 165"/>
                      <a:gd name="T113" fmla="*/ 9 h 8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5" h="892">
                        <a:moveTo>
                          <a:pt x="97" y="13"/>
                        </a:moveTo>
                        <a:lnTo>
                          <a:pt x="103" y="49"/>
                        </a:lnTo>
                        <a:lnTo>
                          <a:pt x="105" y="82"/>
                        </a:lnTo>
                        <a:lnTo>
                          <a:pt x="102" y="109"/>
                        </a:lnTo>
                        <a:lnTo>
                          <a:pt x="96" y="118"/>
                        </a:lnTo>
                        <a:lnTo>
                          <a:pt x="98" y="159"/>
                        </a:lnTo>
                        <a:lnTo>
                          <a:pt x="93" y="171"/>
                        </a:lnTo>
                        <a:lnTo>
                          <a:pt x="93" y="193"/>
                        </a:lnTo>
                        <a:lnTo>
                          <a:pt x="79" y="238"/>
                        </a:lnTo>
                        <a:lnTo>
                          <a:pt x="82" y="260"/>
                        </a:lnTo>
                        <a:lnTo>
                          <a:pt x="76" y="269"/>
                        </a:lnTo>
                        <a:lnTo>
                          <a:pt x="74" y="277"/>
                        </a:lnTo>
                        <a:lnTo>
                          <a:pt x="79" y="318"/>
                        </a:lnTo>
                        <a:lnTo>
                          <a:pt x="76" y="349"/>
                        </a:lnTo>
                        <a:lnTo>
                          <a:pt x="51" y="418"/>
                        </a:lnTo>
                        <a:lnTo>
                          <a:pt x="46" y="418"/>
                        </a:lnTo>
                        <a:lnTo>
                          <a:pt x="47" y="429"/>
                        </a:lnTo>
                        <a:lnTo>
                          <a:pt x="38" y="433"/>
                        </a:lnTo>
                        <a:lnTo>
                          <a:pt x="38" y="464"/>
                        </a:lnTo>
                        <a:lnTo>
                          <a:pt x="43" y="487"/>
                        </a:lnTo>
                        <a:lnTo>
                          <a:pt x="37" y="497"/>
                        </a:lnTo>
                        <a:lnTo>
                          <a:pt x="33" y="535"/>
                        </a:lnTo>
                        <a:lnTo>
                          <a:pt x="42" y="545"/>
                        </a:lnTo>
                        <a:lnTo>
                          <a:pt x="51" y="539"/>
                        </a:lnTo>
                        <a:lnTo>
                          <a:pt x="64" y="541"/>
                        </a:lnTo>
                        <a:lnTo>
                          <a:pt x="54" y="550"/>
                        </a:lnTo>
                        <a:lnTo>
                          <a:pt x="61" y="551"/>
                        </a:lnTo>
                        <a:lnTo>
                          <a:pt x="62" y="563"/>
                        </a:lnTo>
                        <a:lnTo>
                          <a:pt x="59" y="559"/>
                        </a:lnTo>
                        <a:lnTo>
                          <a:pt x="56" y="561"/>
                        </a:lnTo>
                        <a:lnTo>
                          <a:pt x="59" y="566"/>
                        </a:lnTo>
                        <a:lnTo>
                          <a:pt x="54" y="570"/>
                        </a:lnTo>
                        <a:lnTo>
                          <a:pt x="56" y="577"/>
                        </a:lnTo>
                        <a:lnTo>
                          <a:pt x="49" y="590"/>
                        </a:lnTo>
                        <a:lnTo>
                          <a:pt x="53" y="598"/>
                        </a:lnTo>
                        <a:lnTo>
                          <a:pt x="46" y="608"/>
                        </a:lnTo>
                        <a:lnTo>
                          <a:pt x="56" y="615"/>
                        </a:lnTo>
                        <a:lnTo>
                          <a:pt x="57" y="625"/>
                        </a:lnTo>
                        <a:lnTo>
                          <a:pt x="43" y="632"/>
                        </a:lnTo>
                        <a:lnTo>
                          <a:pt x="43" y="639"/>
                        </a:lnTo>
                        <a:lnTo>
                          <a:pt x="48" y="642"/>
                        </a:lnTo>
                        <a:lnTo>
                          <a:pt x="41" y="645"/>
                        </a:lnTo>
                        <a:lnTo>
                          <a:pt x="39" y="648"/>
                        </a:lnTo>
                        <a:lnTo>
                          <a:pt x="47" y="646"/>
                        </a:lnTo>
                        <a:lnTo>
                          <a:pt x="42" y="650"/>
                        </a:lnTo>
                        <a:lnTo>
                          <a:pt x="46" y="651"/>
                        </a:lnTo>
                        <a:lnTo>
                          <a:pt x="39" y="655"/>
                        </a:lnTo>
                        <a:lnTo>
                          <a:pt x="38" y="664"/>
                        </a:lnTo>
                        <a:lnTo>
                          <a:pt x="44" y="658"/>
                        </a:lnTo>
                        <a:lnTo>
                          <a:pt x="42" y="665"/>
                        </a:lnTo>
                        <a:lnTo>
                          <a:pt x="34" y="673"/>
                        </a:lnTo>
                        <a:lnTo>
                          <a:pt x="34" y="665"/>
                        </a:lnTo>
                        <a:lnTo>
                          <a:pt x="31" y="670"/>
                        </a:lnTo>
                        <a:lnTo>
                          <a:pt x="28" y="668"/>
                        </a:lnTo>
                        <a:lnTo>
                          <a:pt x="30" y="663"/>
                        </a:lnTo>
                        <a:lnTo>
                          <a:pt x="27" y="655"/>
                        </a:lnTo>
                        <a:lnTo>
                          <a:pt x="12" y="655"/>
                        </a:lnTo>
                        <a:lnTo>
                          <a:pt x="17" y="664"/>
                        </a:lnTo>
                        <a:lnTo>
                          <a:pt x="2" y="674"/>
                        </a:lnTo>
                        <a:lnTo>
                          <a:pt x="0" y="681"/>
                        </a:lnTo>
                        <a:lnTo>
                          <a:pt x="5" y="685"/>
                        </a:lnTo>
                        <a:lnTo>
                          <a:pt x="4" y="678"/>
                        </a:lnTo>
                        <a:lnTo>
                          <a:pt x="9" y="675"/>
                        </a:lnTo>
                        <a:lnTo>
                          <a:pt x="18" y="681"/>
                        </a:lnTo>
                        <a:lnTo>
                          <a:pt x="27" y="680"/>
                        </a:lnTo>
                        <a:lnTo>
                          <a:pt x="31" y="687"/>
                        </a:lnTo>
                        <a:lnTo>
                          <a:pt x="29" y="690"/>
                        </a:lnTo>
                        <a:lnTo>
                          <a:pt x="31" y="693"/>
                        </a:lnTo>
                        <a:lnTo>
                          <a:pt x="23" y="699"/>
                        </a:lnTo>
                        <a:lnTo>
                          <a:pt x="31" y="703"/>
                        </a:lnTo>
                        <a:lnTo>
                          <a:pt x="30" y="708"/>
                        </a:lnTo>
                        <a:lnTo>
                          <a:pt x="34" y="706"/>
                        </a:lnTo>
                        <a:lnTo>
                          <a:pt x="43" y="720"/>
                        </a:lnTo>
                        <a:lnTo>
                          <a:pt x="29" y="716"/>
                        </a:lnTo>
                        <a:lnTo>
                          <a:pt x="28" y="722"/>
                        </a:lnTo>
                        <a:lnTo>
                          <a:pt x="22" y="714"/>
                        </a:lnTo>
                        <a:lnTo>
                          <a:pt x="24" y="727"/>
                        </a:lnTo>
                        <a:lnTo>
                          <a:pt x="33" y="726"/>
                        </a:lnTo>
                        <a:lnTo>
                          <a:pt x="36" y="732"/>
                        </a:lnTo>
                        <a:lnTo>
                          <a:pt x="27" y="729"/>
                        </a:lnTo>
                        <a:lnTo>
                          <a:pt x="27" y="757"/>
                        </a:lnTo>
                        <a:lnTo>
                          <a:pt x="34" y="748"/>
                        </a:lnTo>
                        <a:lnTo>
                          <a:pt x="32" y="758"/>
                        </a:lnTo>
                        <a:lnTo>
                          <a:pt x="34" y="762"/>
                        </a:lnTo>
                        <a:lnTo>
                          <a:pt x="27" y="765"/>
                        </a:lnTo>
                        <a:lnTo>
                          <a:pt x="20" y="778"/>
                        </a:lnTo>
                        <a:lnTo>
                          <a:pt x="33" y="789"/>
                        </a:lnTo>
                        <a:lnTo>
                          <a:pt x="29" y="792"/>
                        </a:lnTo>
                        <a:lnTo>
                          <a:pt x="30" y="796"/>
                        </a:lnTo>
                        <a:lnTo>
                          <a:pt x="36" y="796"/>
                        </a:lnTo>
                        <a:lnTo>
                          <a:pt x="37" y="799"/>
                        </a:lnTo>
                        <a:lnTo>
                          <a:pt x="30" y="801"/>
                        </a:lnTo>
                        <a:lnTo>
                          <a:pt x="30" y="808"/>
                        </a:lnTo>
                        <a:lnTo>
                          <a:pt x="38" y="816"/>
                        </a:lnTo>
                        <a:lnTo>
                          <a:pt x="41" y="836"/>
                        </a:lnTo>
                        <a:lnTo>
                          <a:pt x="44" y="837"/>
                        </a:lnTo>
                        <a:lnTo>
                          <a:pt x="42" y="822"/>
                        </a:lnTo>
                        <a:lnTo>
                          <a:pt x="48" y="836"/>
                        </a:lnTo>
                        <a:lnTo>
                          <a:pt x="51" y="831"/>
                        </a:lnTo>
                        <a:lnTo>
                          <a:pt x="48" y="826"/>
                        </a:lnTo>
                        <a:lnTo>
                          <a:pt x="57" y="828"/>
                        </a:lnTo>
                        <a:lnTo>
                          <a:pt x="51" y="821"/>
                        </a:lnTo>
                        <a:lnTo>
                          <a:pt x="61" y="828"/>
                        </a:lnTo>
                        <a:lnTo>
                          <a:pt x="57" y="835"/>
                        </a:lnTo>
                        <a:lnTo>
                          <a:pt x="62" y="844"/>
                        </a:lnTo>
                        <a:lnTo>
                          <a:pt x="56" y="854"/>
                        </a:lnTo>
                        <a:lnTo>
                          <a:pt x="79" y="854"/>
                        </a:lnTo>
                        <a:lnTo>
                          <a:pt x="87" y="863"/>
                        </a:lnTo>
                        <a:lnTo>
                          <a:pt x="83" y="872"/>
                        </a:lnTo>
                        <a:lnTo>
                          <a:pt x="68" y="881"/>
                        </a:lnTo>
                        <a:lnTo>
                          <a:pt x="67" y="876"/>
                        </a:lnTo>
                        <a:lnTo>
                          <a:pt x="64" y="877"/>
                        </a:lnTo>
                        <a:lnTo>
                          <a:pt x="66" y="885"/>
                        </a:lnTo>
                        <a:lnTo>
                          <a:pt x="77" y="892"/>
                        </a:lnTo>
                        <a:lnTo>
                          <a:pt x="87" y="892"/>
                        </a:lnTo>
                        <a:lnTo>
                          <a:pt x="92" y="860"/>
                        </a:lnTo>
                        <a:lnTo>
                          <a:pt x="123" y="842"/>
                        </a:lnTo>
                        <a:lnTo>
                          <a:pt x="141" y="845"/>
                        </a:lnTo>
                        <a:lnTo>
                          <a:pt x="113" y="837"/>
                        </a:lnTo>
                        <a:lnTo>
                          <a:pt x="68" y="835"/>
                        </a:lnTo>
                        <a:lnTo>
                          <a:pt x="64" y="827"/>
                        </a:lnTo>
                        <a:lnTo>
                          <a:pt x="63" y="796"/>
                        </a:lnTo>
                        <a:lnTo>
                          <a:pt x="44" y="799"/>
                        </a:lnTo>
                        <a:lnTo>
                          <a:pt x="43" y="779"/>
                        </a:lnTo>
                        <a:lnTo>
                          <a:pt x="46" y="761"/>
                        </a:lnTo>
                        <a:lnTo>
                          <a:pt x="59" y="740"/>
                        </a:lnTo>
                        <a:lnTo>
                          <a:pt x="63" y="726"/>
                        </a:lnTo>
                        <a:lnTo>
                          <a:pt x="62" y="706"/>
                        </a:lnTo>
                        <a:lnTo>
                          <a:pt x="76" y="677"/>
                        </a:lnTo>
                        <a:lnTo>
                          <a:pt x="77" y="646"/>
                        </a:lnTo>
                        <a:lnTo>
                          <a:pt x="81" y="635"/>
                        </a:lnTo>
                        <a:lnTo>
                          <a:pt x="71" y="625"/>
                        </a:lnTo>
                        <a:lnTo>
                          <a:pt x="83" y="621"/>
                        </a:lnTo>
                        <a:lnTo>
                          <a:pt x="81" y="616"/>
                        </a:lnTo>
                        <a:lnTo>
                          <a:pt x="72" y="614"/>
                        </a:lnTo>
                        <a:lnTo>
                          <a:pt x="73" y="601"/>
                        </a:lnTo>
                        <a:lnTo>
                          <a:pt x="68" y="565"/>
                        </a:lnTo>
                        <a:lnTo>
                          <a:pt x="76" y="547"/>
                        </a:lnTo>
                        <a:lnTo>
                          <a:pt x="71" y="534"/>
                        </a:lnTo>
                        <a:lnTo>
                          <a:pt x="74" y="502"/>
                        </a:lnTo>
                        <a:lnTo>
                          <a:pt x="82" y="475"/>
                        </a:lnTo>
                        <a:lnTo>
                          <a:pt x="87" y="464"/>
                        </a:lnTo>
                        <a:lnTo>
                          <a:pt x="86" y="445"/>
                        </a:lnTo>
                        <a:lnTo>
                          <a:pt x="87" y="419"/>
                        </a:lnTo>
                        <a:lnTo>
                          <a:pt x="98" y="404"/>
                        </a:lnTo>
                        <a:lnTo>
                          <a:pt x="97" y="384"/>
                        </a:lnTo>
                        <a:lnTo>
                          <a:pt x="111" y="359"/>
                        </a:lnTo>
                        <a:lnTo>
                          <a:pt x="108" y="340"/>
                        </a:lnTo>
                        <a:lnTo>
                          <a:pt x="97" y="301"/>
                        </a:lnTo>
                        <a:lnTo>
                          <a:pt x="98" y="291"/>
                        </a:lnTo>
                        <a:lnTo>
                          <a:pt x="108" y="269"/>
                        </a:lnTo>
                        <a:lnTo>
                          <a:pt x="110" y="248"/>
                        </a:lnTo>
                        <a:lnTo>
                          <a:pt x="117" y="221"/>
                        </a:lnTo>
                        <a:lnTo>
                          <a:pt x="126" y="211"/>
                        </a:lnTo>
                        <a:lnTo>
                          <a:pt x="130" y="201"/>
                        </a:lnTo>
                        <a:lnTo>
                          <a:pt x="141" y="195"/>
                        </a:lnTo>
                        <a:lnTo>
                          <a:pt x="136" y="165"/>
                        </a:lnTo>
                        <a:lnTo>
                          <a:pt x="138" y="143"/>
                        </a:lnTo>
                        <a:lnTo>
                          <a:pt x="161" y="133"/>
                        </a:lnTo>
                        <a:lnTo>
                          <a:pt x="165" y="117"/>
                        </a:lnTo>
                        <a:lnTo>
                          <a:pt x="162" y="108"/>
                        </a:lnTo>
                        <a:lnTo>
                          <a:pt x="147" y="107"/>
                        </a:lnTo>
                        <a:lnTo>
                          <a:pt x="141" y="69"/>
                        </a:lnTo>
                        <a:lnTo>
                          <a:pt x="131" y="54"/>
                        </a:lnTo>
                        <a:lnTo>
                          <a:pt x="132" y="48"/>
                        </a:lnTo>
                        <a:lnTo>
                          <a:pt x="136" y="45"/>
                        </a:lnTo>
                        <a:lnTo>
                          <a:pt x="136" y="34"/>
                        </a:lnTo>
                        <a:lnTo>
                          <a:pt x="127" y="28"/>
                        </a:lnTo>
                        <a:lnTo>
                          <a:pt x="125" y="9"/>
                        </a:lnTo>
                        <a:lnTo>
                          <a:pt x="116" y="0"/>
                        </a:lnTo>
                        <a:lnTo>
                          <a:pt x="111" y="9"/>
                        </a:lnTo>
                        <a:lnTo>
                          <a:pt x="97" y="13"/>
                        </a:lnTo>
                        <a:close/>
                      </a:path>
                    </a:pathLst>
                  </a:custGeom>
                  <a:grpFill/>
                  <a:ln w="6350" cmpd="sng">
                    <a:solidFill>
                      <a:schemeClr val="bg1"/>
                    </a:solidFill>
                    <a:round/>
                    <a:headEnd/>
                    <a:tailEnd/>
                  </a:ln>
                </p:spPr>
                <p:txBody>
                  <a:bodyPr/>
                  <a:lstStyle/>
                  <a:p>
                    <a:endParaRPr lang="en-GB" dirty="0"/>
                  </a:p>
                </p:txBody>
              </p:sp>
              <p:grpSp>
                <p:nvGrpSpPr>
                  <p:cNvPr id="1240" name="Group 702"/>
                  <p:cNvGrpSpPr>
                    <a:grpSpLocks/>
                  </p:cNvGrpSpPr>
                  <p:nvPr/>
                </p:nvGrpSpPr>
                <p:grpSpPr bwMode="auto">
                  <a:xfrm>
                    <a:off x="3112" y="5099"/>
                    <a:ext cx="164" cy="413"/>
                    <a:chOff x="3112" y="5099"/>
                    <a:chExt cx="164" cy="413"/>
                  </a:xfrm>
                  <a:grpFill/>
                </p:grpSpPr>
                <p:sp>
                  <p:nvSpPr>
                    <p:cNvPr id="1241" name="Freeform 703"/>
                    <p:cNvSpPr>
                      <a:spLocks/>
                    </p:cNvSpPr>
                    <p:nvPr/>
                  </p:nvSpPr>
                  <p:spPr bwMode="auto">
                    <a:xfrm>
                      <a:off x="3192" y="5406"/>
                      <a:ext cx="54" cy="81"/>
                    </a:xfrm>
                    <a:custGeom>
                      <a:avLst/>
                      <a:gdLst>
                        <a:gd name="T0" fmla="*/ 53 w 54"/>
                        <a:gd name="T1" fmla="*/ 6 h 81"/>
                        <a:gd name="T2" fmla="*/ 40 w 54"/>
                        <a:gd name="T3" fmla="*/ 5 h 81"/>
                        <a:gd name="T4" fmla="*/ 38 w 54"/>
                        <a:gd name="T5" fmla="*/ 0 h 81"/>
                        <a:gd name="T6" fmla="*/ 31 w 54"/>
                        <a:gd name="T7" fmla="*/ 8 h 81"/>
                        <a:gd name="T8" fmla="*/ 18 w 54"/>
                        <a:gd name="T9" fmla="*/ 10 h 81"/>
                        <a:gd name="T10" fmla="*/ 24 w 54"/>
                        <a:gd name="T11" fmla="*/ 15 h 81"/>
                        <a:gd name="T12" fmla="*/ 18 w 54"/>
                        <a:gd name="T13" fmla="*/ 17 h 81"/>
                        <a:gd name="T14" fmla="*/ 18 w 54"/>
                        <a:gd name="T15" fmla="*/ 27 h 81"/>
                        <a:gd name="T16" fmla="*/ 40 w 54"/>
                        <a:gd name="T17" fmla="*/ 30 h 81"/>
                        <a:gd name="T18" fmla="*/ 24 w 54"/>
                        <a:gd name="T19" fmla="*/ 41 h 81"/>
                        <a:gd name="T20" fmla="*/ 26 w 54"/>
                        <a:gd name="T21" fmla="*/ 55 h 81"/>
                        <a:gd name="T22" fmla="*/ 39 w 54"/>
                        <a:gd name="T23" fmla="*/ 61 h 81"/>
                        <a:gd name="T24" fmla="*/ 24 w 54"/>
                        <a:gd name="T25" fmla="*/ 57 h 81"/>
                        <a:gd name="T26" fmla="*/ 23 w 54"/>
                        <a:gd name="T27" fmla="*/ 60 h 81"/>
                        <a:gd name="T28" fmla="*/ 26 w 54"/>
                        <a:gd name="T29" fmla="*/ 62 h 81"/>
                        <a:gd name="T30" fmla="*/ 23 w 54"/>
                        <a:gd name="T31" fmla="*/ 65 h 81"/>
                        <a:gd name="T32" fmla="*/ 8 w 54"/>
                        <a:gd name="T33" fmla="*/ 52 h 81"/>
                        <a:gd name="T34" fmla="*/ 13 w 54"/>
                        <a:gd name="T35" fmla="*/ 61 h 81"/>
                        <a:gd name="T36" fmla="*/ 0 w 54"/>
                        <a:gd name="T37" fmla="*/ 66 h 81"/>
                        <a:gd name="T38" fmla="*/ 1 w 54"/>
                        <a:gd name="T39" fmla="*/ 72 h 81"/>
                        <a:gd name="T40" fmla="*/ 10 w 54"/>
                        <a:gd name="T41" fmla="*/ 72 h 81"/>
                        <a:gd name="T42" fmla="*/ 9 w 54"/>
                        <a:gd name="T43" fmla="*/ 77 h 81"/>
                        <a:gd name="T44" fmla="*/ 45 w 54"/>
                        <a:gd name="T45" fmla="*/ 81 h 81"/>
                        <a:gd name="T46" fmla="*/ 54 w 54"/>
                        <a:gd name="T47" fmla="*/ 79 h 81"/>
                        <a:gd name="T48" fmla="*/ 53 w 54"/>
                        <a:gd name="T49" fmla="*/ 6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81">
                          <a:moveTo>
                            <a:pt x="53" y="6"/>
                          </a:moveTo>
                          <a:lnTo>
                            <a:pt x="40" y="5"/>
                          </a:lnTo>
                          <a:lnTo>
                            <a:pt x="38" y="0"/>
                          </a:lnTo>
                          <a:lnTo>
                            <a:pt x="31" y="8"/>
                          </a:lnTo>
                          <a:lnTo>
                            <a:pt x="18" y="10"/>
                          </a:lnTo>
                          <a:lnTo>
                            <a:pt x="24" y="15"/>
                          </a:lnTo>
                          <a:lnTo>
                            <a:pt x="18" y="17"/>
                          </a:lnTo>
                          <a:lnTo>
                            <a:pt x="18" y="27"/>
                          </a:lnTo>
                          <a:lnTo>
                            <a:pt x="40" y="30"/>
                          </a:lnTo>
                          <a:lnTo>
                            <a:pt x="24" y="41"/>
                          </a:lnTo>
                          <a:lnTo>
                            <a:pt x="26" y="55"/>
                          </a:lnTo>
                          <a:lnTo>
                            <a:pt x="39" y="61"/>
                          </a:lnTo>
                          <a:lnTo>
                            <a:pt x="24" y="57"/>
                          </a:lnTo>
                          <a:lnTo>
                            <a:pt x="23" y="60"/>
                          </a:lnTo>
                          <a:lnTo>
                            <a:pt x="26" y="62"/>
                          </a:lnTo>
                          <a:lnTo>
                            <a:pt x="23" y="65"/>
                          </a:lnTo>
                          <a:lnTo>
                            <a:pt x="8" y="52"/>
                          </a:lnTo>
                          <a:lnTo>
                            <a:pt x="13" y="61"/>
                          </a:lnTo>
                          <a:lnTo>
                            <a:pt x="0" y="66"/>
                          </a:lnTo>
                          <a:lnTo>
                            <a:pt x="1" y="72"/>
                          </a:lnTo>
                          <a:lnTo>
                            <a:pt x="10" y="72"/>
                          </a:lnTo>
                          <a:lnTo>
                            <a:pt x="9" y="77"/>
                          </a:lnTo>
                          <a:lnTo>
                            <a:pt x="45" y="81"/>
                          </a:lnTo>
                          <a:lnTo>
                            <a:pt x="54" y="79"/>
                          </a:lnTo>
                          <a:lnTo>
                            <a:pt x="53" y="6"/>
                          </a:lnTo>
                          <a:close/>
                        </a:path>
                      </a:pathLst>
                    </a:custGeom>
                    <a:grpFill/>
                    <a:ln w="6350" cmpd="sng">
                      <a:solidFill>
                        <a:schemeClr val="bg1"/>
                      </a:solidFill>
                      <a:round/>
                      <a:headEnd/>
                      <a:tailEnd/>
                    </a:ln>
                  </p:spPr>
                  <p:txBody>
                    <a:bodyPr/>
                    <a:lstStyle/>
                    <a:p>
                      <a:endParaRPr lang="en-GB" dirty="0"/>
                    </a:p>
                  </p:txBody>
                </p:sp>
                <p:sp>
                  <p:nvSpPr>
                    <p:cNvPr id="1242" name="Freeform 704"/>
                    <p:cNvSpPr>
                      <a:spLocks/>
                    </p:cNvSpPr>
                    <p:nvPr/>
                  </p:nvSpPr>
                  <p:spPr bwMode="auto">
                    <a:xfrm>
                      <a:off x="3206" y="5492"/>
                      <a:ext cx="5" cy="5"/>
                    </a:xfrm>
                    <a:custGeom>
                      <a:avLst/>
                      <a:gdLst>
                        <a:gd name="T0" fmla="*/ 5 w 5"/>
                        <a:gd name="T1" fmla="*/ 5 h 5"/>
                        <a:gd name="T2" fmla="*/ 0 w 5"/>
                        <a:gd name="T3" fmla="*/ 0 h 5"/>
                        <a:gd name="T4" fmla="*/ 5 w 5"/>
                        <a:gd name="T5" fmla="*/ 0 h 5"/>
                        <a:gd name="T6" fmla="*/ 5 w 5"/>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5"/>
                          </a:moveTo>
                          <a:lnTo>
                            <a:pt x="0" y="0"/>
                          </a:lnTo>
                          <a:lnTo>
                            <a:pt x="5" y="0"/>
                          </a:lnTo>
                          <a:lnTo>
                            <a:pt x="5" y="5"/>
                          </a:lnTo>
                          <a:close/>
                        </a:path>
                      </a:pathLst>
                    </a:custGeom>
                    <a:grpFill/>
                    <a:ln w="6350" cmpd="sng">
                      <a:solidFill>
                        <a:schemeClr val="bg1"/>
                      </a:solidFill>
                      <a:round/>
                      <a:headEnd/>
                      <a:tailEnd/>
                    </a:ln>
                  </p:spPr>
                  <p:txBody>
                    <a:bodyPr/>
                    <a:lstStyle/>
                    <a:p>
                      <a:endParaRPr lang="en-GB" dirty="0"/>
                    </a:p>
                  </p:txBody>
                </p:sp>
                <p:sp>
                  <p:nvSpPr>
                    <p:cNvPr id="1243" name="Freeform 705"/>
                    <p:cNvSpPr>
                      <a:spLocks/>
                    </p:cNvSpPr>
                    <p:nvPr/>
                  </p:nvSpPr>
                  <p:spPr bwMode="auto">
                    <a:xfrm>
                      <a:off x="3202" y="5441"/>
                      <a:ext cx="9" cy="21"/>
                    </a:xfrm>
                    <a:custGeom>
                      <a:avLst/>
                      <a:gdLst>
                        <a:gd name="T0" fmla="*/ 5 w 9"/>
                        <a:gd name="T1" fmla="*/ 0 h 21"/>
                        <a:gd name="T2" fmla="*/ 9 w 9"/>
                        <a:gd name="T3" fmla="*/ 16 h 21"/>
                        <a:gd name="T4" fmla="*/ 4 w 9"/>
                        <a:gd name="T5" fmla="*/ 17 h 21"/>
                        <a:gd name="T6" fmla="*/ 8 w 9"/>
                        <a:gd name="T7" fmla="*/ 21 h 21"/>
                        <a:gd name="T8" fmla="*/ 0 w 9"/>
                        <a:gd name="T9" fmla="*/ 16 h 21"/>
                        <a:gd name="T10" fmla="*/ 5 w 9"/>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1">
                          <a:moveTo>
                            <a:pt x="5" y="0"/>
                          </a:moveTo>
                          <a:lnTo>
                            <a:pt x="9" y="16"/>
                          </a:lnTo>
                          <a:lnTo>
                            <a:pt x="4" y="17"/>
                          </a:lnTo>
                          <a:lnTo>
                            <a:pt x="8" y="21"/>
                          </a:lnTo>
                          <a:lnTo>
                            <a:pt x="0" y="16"/>
                          </a:lnTo>
                          <a:lnTo>
                            <a:pt x="5" y="0"/>
                          </a:lnTo>
                          <a:close/>
                        </a:path>
                      </a:pathLst>
                    </a:custGeom>
                    <a:grpFill/>
                    <a:ln w="6350" cmpd="sng">
                      <a:solidFill>
                        <a:schemeClr val="bg1"/>
                      </a:solidFill>
                      <a:round/>
                      <a:headEnd/>
                      <a:tailEnd/>
                    </a:ln>
                  </p:spPr>
                  <p:txBody>
                    <a:bodyPr/>
                    <a:lstStyle/>
                    <a:p>
                      <a:endParaRPr lang="en-GB" dirty="0"/>
                    </a:p>
                  </p:txBody>
                </p:sp>
                <p:sp>
                  <p:nvSpPr>
                    <p:cNvPr id="1244" name="Freeform 706"/>
                    <p:cNvSpPr>
                      <a:spLocks/>
                    </p:cNvSpPr>
                    <p:nvPr/>
                  </p:nvSpPr>
                  <p:spPr bwMode="auto">
                    <a:xfrm>
                      <a:off x="3177" y="5451"/>
                      <a:ext cx="21" cy="14"/>
                    </a:xfrm>
                    <a:custGeom>
                      <a:avLst/>
                      <a:gdLst>
                        <a:gd name="T0" fmla="*/ 5 w 21"/>
                        <a:gd name="T1" fmla="*/ 0 h 14"/>
                        <a:gd name="T2" fmla="*/ 21 w 21"/>
                        <a:gd name="T3" fmla="*/ 14 h 14"/>
                        <a:gd name="T4" fmla="*/ 1 w 21"/>
                        <a:gd name="T5" fmla="*/ 10 h 14"/>
                        <a:gd name="T6" fmla="*/ 0 w 21"/>
                        <a:gd name="T7" fmla="*/ 2 h 14"/>
                        <a:gd name="T8" fmla="*/ 5 w 21"/>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4">
                          <a:moveTo>
                            <a:pt x="5" y="0"/>
                          </a:moveTo>
                          <a:lnTo>
                            <a:pt x="21" y="14"/>
                          </a:lnTo>
                          <a:lnTo>
                            <a:pt x="1" y="10"/>
                          </a:lnTo>
                          <a:lnTo>
                            <a:pt x="0" y="2"/>
                          </a:lnTo>
                          <a:lnTo>
                            <a:pt x="5" y="0"/>
                          </a:lnTo>
                          <a:close/>
                        </a:path>
                      </a:pathLst>
                    </a:custGeom>
                    <a:grpFill/>
                    <a:ln w="6350" cmpd="sng">
                      <a:solidFill>
                        <a:schemeClr val="bg1"/>
                      </a:solidFill>
                      <a:round/>
                      <a:headEnd/>
                      <a:tailEnd/>
                    </a:ln>
                  </p:spPr>
                  <p:txBody>
                    <a:bodyPr/>
                    <a:lstStyle/>
                    <a:p>
                      <a:endParaRPr lang="en-GB" dirty="0"/>
                    </a:p>
                  </p:txBody>
                </p:sp>
                <p:sp>
                  <p:nvSpPr>
                    <p:cNvPr id="1245" name="Freeform 707"/>
                    <p:cNvSpPr>
                      <a:spLocks/>
                    </p:cNvSpPr>
                    <p:nvPr/>
                  </p:nvSpPr>
                  <p:spPr bwMode="auto">
                    <a:xfrm>
                      <a:off x="3148" y="5435"/>
                      <a:ext cx="28" cy="25"/>
                    </a:xfrm>
                    <a:custGeom>
                      <a:avLst/>
                      <a:gdLst>
                        <a:gd name="T0" fmla="*/ 0 w 28"/>
                        <a:gd name="T1" fmla="*/ 0 h 25"/>
                        <a:gd name="T2" fmla="*/ 15 w 28"/>
                        <a:gd name="T3" fmla="*/ 2 h 25"/>
                        <a:gd name="T4" fmla="*/ 28 w 28"/>
                        <a:gd name="T5" fmla="*/ 15 h 25"/>
                        <a:gd name="T6" fmla="*/ 24 w 28"/>
                        <a:gd name="T7" fmla="*/ 23 h 25"/>
                        <a:gd name="T8" fmla="*/ 14 w 28"/>
                        <a:gd name="T9" fmla="*/ 25 h 25"/>
                        <a:gd name="T10" fmla="*/ 6 w 28"/>
                        <a:gd name="T11" fmla="*/ 20 h 25"/>
                        <a:gd name="T12" fmla="*/ 0 w 28"/>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5">
                          <a:moveTo>
                            <a:pt x="0" y="0"/>
                          </a:moveTo>
                          <a:lnTo>
                            <a:pt x="15" y="2"/>
                          </a:lnTo>
                          <a:lnTo>
                            <a:pt x="28" y="15"/>
                          </a:lnTo>
                          <a:lnTo>
                            <a:pt x="24" y="23"/>
                          </a:lnTo>
                          <a:lnTo>
                            <a:pt x="14" y="25"/>
                          </a:lnTo>
                          <a:lnTo>
                            <a:pt x="6" y="20"/>
                          </a:lnTo>
                          <a:lnTo>
                            <a:pt x="0" y="0"/>
                          </a:lnTo>
                          <a:close/>
                        </a:path>
                      </a:pathLst>
                    </a:custGeom>
                    <a:grpFill/>
                    <a:ln w="6350" cmpd="sng">
                      <a:solidFill>
                        <a:schemeClr val="bg1"/>
                      </a:solidFill>
                      <a:round/>
                      <a:headEnd/>
                      <a:tailEnd/>
                    </a:ln>
                  </p:spPr>
                  <p:txBody>
                    <a:bodyPr/>
                    <a:lstStyle/>
                    <a:p>
                      <a:endParaRPr lang="en-GB" dirty="0"/>
                    </a:p>
                  </p:txBody>
                </p:sp>
                <p:sp>
                  <p:nvSpPr>
                    <p:cNvPr id="1246" name="Freeform 708"/>
                    <p:cNvSpPr>
                      <a:spLocks/>
                    </p:cNvSpPr>
                    <p:nvPr/>
                  </p:nvSpPr>
                  <p:spPr bwMode="auto">
                    <a:xfrm>
                      <a:off x="3128" y="5416"/>
                      <a:ext cx="30" cy="19"/>
                    </a:xfrm>
                    <a:custGeom>
                      <a:avLst/>
                      <a:gdLst>
                        <a:gd name="T0" fmla="*/ 0 w 30"/>
                        <a:gd name="T1" fmla="*/ 0 h 19"/>
                        <a:gd name="T2" fmla="*/ 30 w 30"/>
                        <a:gd name="T3" fmla="*/ 19 h 19"/>
                        <a:gd name="T4" fmla="*/ 4 w 30"/>
                        <a:gd name="T5" fmla="*/ 7 h 19"/>
                        <a:gd name="T6" fmla="*/ 0 w 30"/>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9">
                          <a:moveTo>
                            <a:pt x="0" y="0"/>
                          </a:moveTo>
                          <a:lnTo>
                            <a:pt x="30" y="19"/>
                          </a:lnTo>
                          <a:lnTo>
                            <a:pt x="4" y="7"/>
                          </a:lnTo>
                          <a:lnTo>
                            <a:pt x="0" y="0"/>
                          </a:lnTo>
                          <a:close/>
                        </a:path>
                      </a:pathLst>
                    </a:custGeom>
                    <a:grpFill/>
                    <a:ln w="6350" cmpd="sng">
                      <a:solidFill>
                        <a:schemeClr val="bg1"/>
                      </a:solidFill>
                      <a:round/>
                      <a:headEnd/>
                      <a:tailEnd/>
                    </a:ln>
                  </p:spPr>
                  <p:txBody>
                    <a:bodyPr/>
                    <a:lstStyle/>
                    <a:p>
                      <a:endParaRPr lang="en-GB" dirty="0"/>
                    </a:p>
                  </p:txBody>
                </p:sp>
                <p:sp>
                  <p:nvSpPr>
                    <p:cNvPr id="1247" name="Freeform 709"/>
                    <p:cNvSpPr>
                      <a:spLocks/>
                    </p:cNvSpPr>
                    <p:nvPr/>
                  </p:nvSpPr>
                  <p:spPr bwMode="auto">
                    <a:xfrm>
                      <a:off x="3142" y="5406"/>
                      <a:ext cx="4" cy="7"/>
                    </a:xfrm>
                    <a:custGeom>
                      <a:avLst/>
                      <a:gdLst>
                        <a:gd name="T0" fmla="*/ 4 w 4"/>
                        <a:gd name="T1" fmla="*/ 0 h 7"/>
                        <a:gd name="T2" fmla="*/ 1 w 4"/>
                        <a:gd name="T3" fmla="*/ 7 h 7"/>
                        <a:gd name="T4" fmla="*/ 0 w 4"/>
                        <a:gd name="T5" fmla="*/ 1 h 7"/>
                        <a:gd name="T6" fmla="*/ 4 w 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4" y="0"/>
                          </a:moveTo>
                          <a:lnTo>
                            <a:pt x="1" y="7"/>
                          </a:lnTo>
                          <a:lnTo>
                            <a:pt x="0" y="1"/>
                          </a:lnTo>
                          <a:lnTo>
                            <a:pt x="4" y="0"/>
                          </a:lnTo>
                          <a:close/>
                        </a:path>
                      </a:pathLst>
                    </a:custGeom>
                    <a:grpFill/>
                    <a:ln w="6350" cmpd="sng">
                      <a:solidFill>
                        <a:schemeClr val="bg1"/>
                      </a:solidFill>
                      <a:round/>
                      <a:headEnd/>
                      <a:tailEnd/>
                    </a:ln>
                  </p:spPr>
                  <p:txBody>
                    <a:bodyPr/>
                    <a:lstStyle/>
                    <a:p>
                      <a:endParaRPr lang="en-GB" dirty="0"/>
                    </a:p>
                  </p:txBody>
                </p:sp>
                <p:sp>
                  <p:nvSpPr>
                    <p:cNvPr id="1248" name="Freeform 710"/>
                    <p:cNvSpPr>
                      <a:spLocks/>
                    </p:cNvSpPr>
                    <p:nvPr/>
                  </p:nvSpPr>
                  <p:spPr bwMode="auto">
                    <a:xfrm>
                      <a:off x="3148" y="5392"/>
                      <a:ext cx="43" cy="46"/>
                    </a:xfrm>
                    <a:custGeom>
                      <a:avLst/>
                      <a:gdLst>
                        <a:gd name="T0" fmla="*/ 1 w 43"/>
                        <a:gd name="T1" fmla="*/ 6 h 46"/>
                        <a:gd name="T2" fmla="*/ 10 w 43"/>
                        <a:gd name="T3" fmla="*/ 4 h 46"/>
                        <a:gd name="T4" fmla="*/ 13 w 43"/>
                        <a:gd name="T5" fmla="*/ 10 h 46"/>
                        <a:gd name="T6" fmla="*/ 16 w 43"/>
                        <a:gd name="T7" fmla="*/ 0 h 46"/>
                        <a:gd name="T8" fmla="*/ 20 w 43"/>
                        <a:gd name="T9" fmla="*/ 9 h 46"/>
                        <a:gd name="T10" fmla="*/ 14 w 43"/>
                        <a:gd name="T11" fmla="*/ 20 h 46"/>
                        <a:gd name="T12" fmla="*/ 23 w 43"/>
                        <a:gd name="T13" fmla="*/ 29 h 46"/>
                        <a:gd name="T14" fmla="*/ 31 w 43"/>
                        <a:gd name="T15" fmla="*/ 21 h 46"/>
                        <a:gd name="T16" fmla="*/ 41 w 43"/>
                        <a:gd name="T17" fmla="*/ 22 h 46"/>
                        <a:gd name="T18" fmla="*/ 43 w 43"/>
                        <a:gd name="T19" fmla="*/ 27 h 46"/>
                        <a:gd name="T20" fmla="*/ 23 w 43"/>
                        <a:gd name="T21" fmla="*/ 38 h 46"/>
                        <a:gd name="T22" fmla="*/ 23 w 43"/>
                        <a:gd name="T23" fmla="*/ 46 h 46"/>
                        <a:gd name="T24" fmla="*/ 20 w 43"/>
                        <a:gd name="T25" fmla="*/ 45 h 46"/>
                        <a:gd name="T26" fmla="*/ 10 w 43"/>
                        <a:gd name="T27" fmla="*/ 36 h 46"/>
                        <a:gd name="T28" fmla="*/ 18 w 43"/>
                        <a:gd name="T29" fmla="*/ 36 h 46"/>
                        <a:gd name="T30" fmla="*/ 15 w 43"/>
                        <a:gd name="T31" fmla="*/ 30 h 46"/>
                        <a:gd name="T32" fmla="*/ 6 w 43"/>
                        <a:gd name="T33" fmla="*/ 32 h 46"/>
                        <a:gd name="T34" fmla="*/ 0 w 43"/>
                        <a:gd name="T35" fmla="*/ 24 h 46"/>
                        <a:gd name="T36" fmla="*/ 1 w 43"/>
                        <a:gd name="T37" fmla="*/ 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46">
                          <a:moveTo>
                            <a:pt x="1" y="6"/>
                          </a:moveTo>
                          <a:lnTo>
                            <a:pt x="10" y="4"/>
                          </a:lnTo>
                          <a:lnTo>
                            <a:pt x="13" y="10"/>
                          </a:lnTo>
                          <a:lnTo>
                            <a:pt x="16" y="0"/>
                          </a:lnTo>
                          <a:lnTo>
                            <a:pt x="20" y="9"/>
                          </a:lnTo>
                          <a:lnTo>
                            <a:pt x="14" y="20"/>
                          </a:lnTo>
                          <a:lnTo>
                            <a:pt x="23" y="29"/>
                          </a:lnTo>
                          <a:lnTo>
                            <a:pt x="31" y="21"/>
                          </a:lnTo>
                          <a:lnTo>
                            <a:pt x="41" y="22"/>
                          </a:lnTo>
                          <a:lnTo>
                            <a:pt x="43" y="27"/>
                          </a:lnTo>
                          <a:lnTo>
                            <a:pt x="23" y="38"/>
                          </a:lnTo>
                          <a:lnTo>
                            <a:pt x="23" y="46"/>
                          </a:lnTo>
                          <a:lnTo>
                            <a:pt x="20" y="45"/>
                          </a:lnTo>
                          <a:lnTo>
                            <a:pt x="10" y="36"/>
                          </a:lnTo>
                          <a:lnTo>
                            <a:pt x="18" y="36"/>
                          </a:lnTo>
                          <a:lnTo>
                            <a:pt x="15" y="30"/>
                          </a:lnTo>
                          <a:lnTo>
                            <a:pt x="6" y="32"/>
                          </a:lnTo>
                          <a:lnTo>
                            <a:pt x="0" y="24"/>
                          </a:lnTo>
                          <a:lnTo>
                            <a:pt x="1" y="6"/>
                          </a:lnTo>
                          <a:close/>
                        </a:path>
                      </a:pathLst>
                    </a:custGeom>
                    <a:grpFill/>
                    <a:ln w="6350" cmpd="sng">
                      <a:solidFill>
                        <a:schemeClr val="bg1"/>
                      </a:solidFill>
                      <a:round/>
                      <a:headEnd/>
                      <a:tailEnd/>
                    </a:ln>
                  </p:spPr>
                  <p:txBody>
                    <a:bodyPr/>
                    <a:lstStyle/>
                    <a:p>
                      <a:endParaRPr lang="en-GB" dirty="0"/>
                    </a:p>
                  </p:txBody>
                </p:sp>
                <p:sp>
                  <p:nvSpPr>
                    <p:cNvPr id="1249" name="Freeform 711"/>
                    <p:cNvSpPr>
                      <a:spLocks/>
                    </p:cNvSpPr>
                    <p:nvPr/>
                  </p:nvSpPr>
                  <p:spPr bwMode="auto">
                    <a:xfrm>
                      <a:off x="3143" y="5372"/>
                      <a:ext cx="4" cy="10"/>
                    </a:xfrm>
                    <a:custGeom>
                      <a:avLst/>
                      <a:gdLst>
                        <a:gd name="T0" fmla="*/ 3 w 4"/>
                        <a:gd name="T1" fmla="*/ 4 h 10"/>
                        <a:gd name="T2" fmla="*/ 4 w 4"/>
                        <a:gd name="T3" fmla="*/ 10 h 10"/>
                        <a:gd name="T4" fmla="*/ 0 w 4"/>
                        <a:gd name="T5" fmla="*/ 0 h 10"/>
                        <a:gd name="T6" fmla="*/ 3 w 4"/>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3" y="4"/>
                          </a:moveTo>
                          <a:lnTo>
                            <a:pt x="4" y="10"/>
                          </a:lnTo>
                          <a:lnTo>
                            <a:pt x="0" y="0"/>
                          </a:lnTo>
                          <a:lnTo>
                            <a:pt x="3" y="4"/>
                          </a:lnTo>
                          <a:close/>
                        </a:path>
                      </a:pathLst>
                    </a:custGeom>
                    <a:grpFill/>
                    <a:ln w="6350" cmpd="sng">
                      <a:solidFill>
                        <a:schemeClr val="bg1"/>
                      </a:solidFill>
                      <a:round/>
                      <a:headEnd/>
                      <a:tailEnd/>
                    </a:ln>
                  </p:spPr>
                  <p:txBody>
                    <a:bodyPr/>
                    <a:lstStyle/>
                    <a:p>
                      <a:endParaRPr lang="en-GB" dirty="0"/>
                    </a:p>
                  </p:txBody>
                </p:sp>
                <p:sp>
                  <p:nvSpPr>
                    <p:cNvPr id="1250" name="Freeform 712"/>
                    <p:cNvSpPr>
                      <a:spLocks/>
                    </p:cNvSpPr>
                    <p:nvPr/>
                  </p:nvSpPr>
                  <p:spPr bwMode="auto">
                    <a:xfrm>
                      <a:off x="3138" y="5378"/>
                      <a:ext cx="5" cy="9"/>
                    </a:xfrm>
                    <a:custGeom>
                      <a:avLst/>
                      <a:gdLst>
                        <a:gd name="T0" fmla="*/ 2 w 5"/>
                        <a:gd name="T1" fmla="*/ 3 h 9"/>
                        <a:gd name="T2" fmla="*/ 5 w 5"/>
                        <a:gd name="T3" fmla="*/ 9 h 9"/>
                        <a:gd name="T4" fmla="*/ 1 w 5"/>
                        <a:gd name="T5" fmla="*/ 6 h 9"/>
                        <a:gd name="T6" fmla="*/ 0 w 5"/>
                        <a:gd name="T7" fmla="*/ 0 h 9"/>
                        <a:gd name="T8" fmla="*/ 2 w 5"/>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2" y="3"/>
                          </a:moveTo>
                          <a:lnTo>
                            <a:pt x="5" y="9"/>
                          </a:lnTo>
                          <a:lnTo>
                            <a:pt x="1" y="6"/>
                          </a:lnTo>
                          <a:lnTo>
                            <a:pt x="0" y="0"/>
                          </a:lnTo>
                          <a:lnTo>
                            <a:pt x="2" y="3"/>
                          </a:lnTo>
                          <a:close/>
                        </a:path>
                      </a:pathLst>
                    </a:custGeom>
                    <a:grpFill/>
                    <a:ln w="6350" cmpd="sng">
                      <a:solidFill>
                        <a:schemeClr val="bg1"/>
                      </a:solidFill>
                      <a:round/>
                      <a:headEnd/>
                      <a:tailEnd/>
                    </a:ln>
                  </p:spPr>
                  <p:txBody>
                    <a:bodyPr/>
                    <a:lstStyle/>
                    <a:p>
                      <a:endParaRPr lang="en-GB" dirty="0"/>
                    </a:p>
                  </p:txBody>
                </p:sp>
                <p:sp>
                  <p:nvSpPr>
                    <p:cNvPr id="1251" name="Freeform 713"/>
                    <p:cNvSpPr>
                      <a:spLocks/>
                    </p:cNvSpPr>
                    <p:nvPr/>
                  </p:nvSpPr>
                  <p:spPr bwMode="auto">
                    <a:xfrm>
                      <a:off x="3124" y="5365"/>
                      <a:ext cx="6" cy="8"/>
                    </a:xfrm>
                    <a:custGeom>
                      <a:avLst/>
                      <a:gdLst>
                        <a:gd name="T0" fmla="*/ 0 w 6"/>
                        <a:gd name="T1" fmla="*/ 8 h 8"/>
                        <a:gd name="T2" fmla="*/ 5 w 6"/>
                        <a:gd name="T3" fmla="*/ 0 h 8"/>
                        <a:gd name="T4" fmla="*/ 6 w 6"/>
                        <a:gd name="T5" fmla="*/ 7 h 8"/>
                        <a:gd name="T6" fmla="*/ 0 w 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0" y="8"/>
                          </a:moveTo>
                          <a:lnTo>
                            <a:pt x="5" y="0"/>
                          </a:lnTo>
                          <a:lnTo>
                            <a:pt x="6" y="7"/>
                          </a:lnTo>
                          <a:lnTo>
                            <a:pt x="0" y="8"/>
                          </a:lnTo>
                          <a:close/>
                        </a:path>
                      </a:pathLst>
                    </a:custGeom>
                    <a:grpFill/>
                    <a:ln w="6350" cmpd="sng">
                      <a:solidFill>
                        <a:schemeClr val="bg1"/>
                      </a:solidFill>
                      <a:round/>
                      <a:headEnd/>
                      <a:tailEnd/>
                    </a:ln>
                  </p:spPr>
                  <p:txBody>
                    <a:bodyPr/>
                    <a:lstStyle/>
                    <a:p>
                      <a:endParaRPr lang="en-GB" dirty="0"/>
                    </a:p>
                  </p:txBody>
                </p:sp>
                <p:sp>
                  <p:nvSpPr>
                    <p:cNvPr id="1252" name="Freeform 714"/>
                    <p:cNvSpPr>
                      <a:spLocks/>
                    </p:cNvSpPr>
                    <p:nvPr/>
                  </p:nvSpPr>
                  <p:spPr bwMode="auto">
                    <a:xfrm>
                      <a:off x="3125" y="5349"/>
                      <a:ext cx="8" cy="16"/>
                    </a:xfrm>
                    <a:custGeom>
                      <a:avLst/>
                      <a:gdLst>
                        <a:gd name="T0" fmla="*/ 8 w 8"/>
                        <a:gd name="T1" fmla="*/ 10 h 16"/>
                        <a:gd name="T2" fmla="*/ 7 w 8"/>
                        <a:gd name="T3" fmla="*/ 16 h 16"/>
                        <a:gd name="T4" fmla="*/ 4 w 8"/>
                        <a:gd name="T5" fmla="*/ 16 h 16"/>
                        <a:gd name="T6" fmla="*/ 0 w 8"/>
                        <a:gd name="T7" fmla="*/ 0 h 16"/>
                        <a:gd name="T8" fmla="*/ 8 w 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6">
                          <a:moveTo>
                            <a:pt x="8" y="10"/>
                          </a:moveTo>
                          <a:lnTo>
                            <a:pt x="7" y="16"/>
                          </a:lnTo>
                          <a:lnTo>
                            <a:pt x="4" y="16"/>
                          </a:lnTo>
                          <a:lnTo>
                            <a:pt x="0" y="0"/>
                          </a:lnTo>
                          <a:lnTo>
                            <a:pt x="8" y="10"/>
                          </a:lnTo>
                          <a:close/>
                        </a:path>
                      </a:pathLst>
                    </a:custGeom>
                    <a:grpFill/>
                    <a:ln w="6350" cmpd="sng">
                      <a:solidFill>
                        <a:schemeClr val="bg1"/>
                      </a:solidFill>
                      <a:round/>
                      <a:headEnd/>
                      <a:tailEnd/>
                    </a:ln>
                  </p:spPr>
                  <p:txBody>
                    <a:bodyPr/>
                    <a:lstStyle/>
                    <a:p>
                      <a:endParaRPr lang="en-GB" dirty="0"/>
                    </a:p>
                  </p:txBody>
                </p:sp>
                <p:sp>
                  <p:nvSpPr>
                    <p:cNvPr id="1253" name="Freeform 715"/>
                    <p:cNvSpPr>
                      <a:spLocks/>
                    </p:cNvSpPr>
                    <p:nvPr/>
                  </p:nvSpPr>
                  <p:spPr bwMode="auto">
                    <a:xfrm>
                      <a:off x="3128" y="5342"/>
                      <a:ext cx="11" cy="12"/>
                    </a:xfrm>
                    <a:custGeom>
                      <a:avLst/>
                      <a:gdLst>
                        <a:gd name="T0" fmla="*/ 5 w 11"/>
                        <a:gd name="T1" fmla="*/ 9 h 12"/>
                        <a:gd name="T2" fmla="*/ 0 w 11"/>
                        <a:gd name="T3" fmla="*/ 0 h 12"/>
                        <a:gd name="T4" fmla="*/ 9 w 11"/>
                        <a:gd name="T5" fmla="*/ 7 h 12"/>
                        <a:gd name="T6" fmla="*/ 11 w 11"/>
                        <a:gd name="T7" fmla="*/ 12 h 12"/>
                        <a:gd name="T8" fmla="*/ 5 w 11"/>
                        <a:gd name="T9" fmla="*/ 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5" y="9"/>
                          </a:moveTo>
                          <a:lnTo>
                            <a:pt x="0" y="0"/>
                          </a:lnTo>
                          <a:lnTo>
                            <a:pt x="9" y="7"/>
                          </a:lnTo>
                          <a:lnTo>
                            <a:pt x="11" y="12"/>
                          </a:lnTo>
                          <a:lnTo>
                            <a:pt x="5" y="9"/>
                          </a:lnTo>
                          <a:close/>
                        </a:path>
                      </a:pathLst>
                    </a:custGeom>
                    <a:grpFill/>
                    <a:ln w="6350" cmpd="sng">
                      <a:solidFill>
                        <a:schemeClr val="bg1"/>
                      </a:solidFill>
                      <a:round/>
                      <a:headEnd/>
                      <a:tailEnd/>
                    </a:ln>
                  </p:spPr>
                  <p:txBody>
                    <a:bodyPr/>
                    <a:lstStyle/>
                    <a:p>
                      <a:endParaRPr lang="en-GB" dirty="0"/>
                    </a:p>
                  </p:txBody>
                </p:sp>
                <p:sp>
                  <p:nvSpPr>
                    <p:cNvPr id="1254" name="Freeform 716"/>
                    <p:cNvSpPr>
                      <a:spLocks/>
                    </p:cNvSpPr>
                    <p:nvPr/>
                  </p:nvSpPr>
                  <p:spPr bwMode="auto">
                    <a:xfrm>
                      <a:off x="3114" y="5337"/>
                      <a:ext cx="11" cy="7"/>
                    </a:xfrm>
                    <a:custGeom>
                      <a:avLst/>
                      <a:gdLst>
                        <a:gd name="T0" fmla="*/ 0 w 11"/>
                        <a:gd name="T1" fmla="*/ 1 h 7"/>
                        <a:gd name="T2" fmla="*/ 11 w 11"/>
                        <a:gd name="T3" fmla="*/ 0 h 7"/>
                        <a:gd name="T4" fmla="*/ 9 w 11"/>
                        <a:gd name="T5" fmla="*/ 7 h 7"/>
                        <a:gd name="T6" fmla="*/ 0 w 11"/>
                        <a:gd name="T7" fmla="*/ 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7">
                          <a:moveTo>
                            <a:pt x="0" y="1"/>
                          </a:moveTo>
                          <a:lnTo>
                            <a:pt x="11" y="0"/>
                          </a:lnTo>
                          <a:lnTo>
                            <a:pt x="9" y="7"/>
                          </a:lnTo>
                          <a:lnTo>
                            <a:pt x="0" y="1"/>
                          </a:lnTo>
                          <a:close/>
                        </a:path>
                      </a:pathLst>
                    </a:custGeom>
                    <a:grpFill/>
                    <a:ln w="6350" cmpd="sng">
                      <a:solidFill>
                        <a:schemeClr val="bg1"/>
                      </a:solidFill>
                      <a:round/>
                      <a:headEnd/>
                      <a:tailEnd/>
                    </a:ln>
                  </p:spPr>
                  <p:txBody>
                    <a:bodyPr/>
                    <a:lstStyle/>
                    <a:p>
                      <a:endParaRPr lang="en-GB" dirty="0"/>
                    </a:p>
                  </p:txBody>
                </p:sp>
                <p:sp>
                  <p:nvSpPr>
                    <p:cNvPr id="1255" name="Freeform 717"/>
                    <p:cNvSpPr>
                      <a:spLocks/>
                    </p:cNvSpPr>
                    <p:nvPr/>
                  </p:nvSpPr>
                  <p:spPr bwMode="auto">
                    <a:xfrm>
                      <a:off x="3112" y="5318"/>
                      <a:ext cx="6" cy="6"/>
                    </a:xfrm>
                    <a:custGeom>
                      <a:avLst/>
                      <a:gdLst>
                        <a:gd name="T0" fmla="*/ 0 w 6"/>
                        <a:gd name="T1" fmla="*/ 3 h 6"/>
                        <a:gd name="T2" fmla="*/ 2 w 6"/>
                        <a:gd name="T3" fmla="*/ 0 h 6"/>
                        <a:gd name="T4" fmla="*/ 6 w 6"/>
                        <a:gd name="T5" fmla="*/ 6 h 6"/>
                        <a:gd name="T6" fmla="*/ 0 w 6"/>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3"/>
                          </a:moveTo>
                          <a:lnTo>
                            <a:pt x="2" y="0"/>
                          </a:lnTo>
                          <a:lnTo>
                            <a:pt x="6" y="6"/>
                          </a:lnTo>
                          <a:lnTo>
                            <a:pt x="0" y="3"/>
                          </a:lnTo>
                          <a:close/>
                        </a:path>
                      </a:pathLst>
                    </a:custGeom>
                    <a:grpFill/>
                    <a:ln w="6350" cmpd="sng">
                      <a:solidFill>
                        <a:schemeClr val="bg1"/>
                      </a:solidFill>
                      <a:round/>
                      <a:headEnd/>
                      <a:tailEnd/>
                    </a:ln>
                  </p:spPr>
                  <p:txBody>
                    <a:bodyPr/>
                    <a:lstStyle/>
                    <a:p>
                      <a:endParaRPr lang="en-GB" dirty="0"/>
                    </a:p>
                  </p:txBody>
                </p:sp>
                <p:sp>
                  <p:nvSpPr>
                    <p:cNvPr id="1256" name="Freeform 718"/>
                    <p:cNvSpPr>
                      <a:spLocks/>
                    </p:cNvSpPr>
                    <p:nvPr/>
                  </p:nvSpPr>
                  <p:spPr bwMode="auto">
                    <a:xfrm>
                      <a:off x="3117" y="5290"/>
                      <a:ext cx="15" cy="41"/>
                    </a:xfrm>
                    <a:custGeom>
                      <a:avLst/>
                      <a:gdLst>
                        <a:gd name="T0" fmla="*/ 5 w 15"/>
                        <a:gd name="T1" fmla="*/ 9 h 41"/>
                        <a:gd name="T2" fmla="*/ 8 w 15"/>
                        <a:gd name="T3" fmla="*/ 0 h 41"/>
                        <a:gd name="T4" fmla="*/ 15 w 15"/>
                        <a:gd name="T5" fmla="*/ 8 h 41"/>
                        <a:gd name="T6" fmla="*/ 13 w 15"/>
                        <a:gd name="T7" fmla="*/ 41 h 41"/>
                        <a:gd name="T8" fmla="*/ 8 w 15"/>
                        <a:gd name="T9" fmla="*/ 37 h 41"/>
                        <a:gd name="T10" fmla="*/ 8 w 15"/>
                        <a:gd name="T11" fmla="*/ 25 h 41"/>
                        <a:gd name="T12" fmla="*/ 0 w 15"/>
                        <a:gd name="T13" fmla="*/ 19 h 41"/>
                        <a:gd name="T14" fmla="*/ 5 w 15"/>
                        <a:gd name="T15" fmla="*/ 20 h 41"/>
                        <a:gd name="T16" fmla="*/ 1 w 15"/>
                        <a:gd name="T17" fmla="*/ 14 h 41"/>
                        <a:gd name="T18" fmla="*/ 5 w 15"/>
                        <a:gd name="T19" fmla="*/ 9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41">
                          <a:moveTo>
                            <a:pt x="5" y="9"/>
                          </a:moveTo>
                          <a:lnTo>
                            <a:pt x="8" y="0"/>
                          </a:lnTo>
                          <a:lnTo>
                            <a:pt x="15" y="8"/>
                          </a:lnTo>
                          <a:lnTo>
                            <a:pt x="13" y="41"/>
                          </a:lnTo>
                          <a:lnTo>
                            <a:pt x="8" y="37"/>
                          </a:lnTo>
                          <a:lnTo>
                            <a:pt x="8" y="25"/>
                          </a:lnTo>
                          <a:lnTo>
                            <a:pt x="0" y="19"/>
                          </a:lnTo>
                          <a:lnTo>
                            <a:pt x="5" y="20"/>
                          </a:lnTo>
                          <a:lnTo>
                            <a:pt x="1" y="14"/>
                          </a:lnTo>
                          <a:lnTo>
                            <a:pt x="5" y="9"/>
                          </a:lnTo>
                          <a:close/>
                        </a:path>
                      </a:pathLst>
                    </a:custGeom>
                    <a:grpFill/>
                    <a:ln w="6350" cmpd="sng">
                      <a:solidFill>
                        <a:schemeClr val="bg1"/>
                      </a:solidFill>
                      <a:round/>
                      <a:headEnd/>
                      <a:tailEnd/>
                    </a:ln>
                  </p:spPr>
                  <p:txBody>
                    <a:bodyPr/>
                    <a:lstStyle/>
                    <a:p>
                      <a:endParaRPr lang="en-GB" dirty="0"/>
                    </a:p>
                  </p:txBody>
                </p:sp>
                <p:sp>
                  <p:nvSpPr>
                    <p:cNvPr id="1257" name="Freeform 719"/>
                    <p:cNvSpPr>
                      <a:spLocks/>
                    </p:cNvSpPr>
                    <p:nvPr/>
                  </p:nvSpPr>
                  <p:spPr bwMode="auto">
                    <a:xfrm>
                      <a:off x="3113" y="5284"/>
                      <a:ext cx="4" cy="9"/>
                    </a:xfrm>
                    <a:custGeom>
                      <a:avLst/>
                      <a:gdLst>
                        <a:gd name="T0" fmla="*/ 0 w 4"/>
                        <a:gd name="T1" fmla="*/ 4 h 9"/>
                        <a:gd name="T2" fmla="*/ 1 w 4"/>
                        <a:gd name="T3" fmla="*/ 0 h 9"/>
                        <a:gd name="T4" fmla="*/ 4 w 4"/>
                        <a:gd name="T5" fmla="*/ 5 h 9"/>
                        <a:gd name="T6" fmla="*/ 0 w 4"/>
                        <a:gd name="T7" fmla="*/ 9 h 9"/>
                        <a:gd name="T8" fmla="*/ 0 w 4"/>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4"/>
                          </a:moveTo>
                          <a:lnTo>
                            <a:pt x="1" y="0"/>
                          </a:lnTo>
                          <a:lnTo>
                            <a:pt x="4" y="5"/>
                          </a:lnTo>
                          <a:lnTo>
                            <a:pt x="0" y="9"/>
                          </a:lnTo>
                          <a:lnTo>
                            <a:pt x="0" y="4"/>
                          </a:lnTo>
                          <a:close/>
                        </a:path>
                      </a:pathLst>
                    </a:custGeom>
                    <a:grpFill/>
                    <a:ln w="6350" cmpd="sng">
                      <a:solidFill>
                        <a:schemeClr val="bg1"/>
                      </a:solidFill>
                      <a:round/>
                      <a:headEnd/>
                      <a:tailEnd/>
                    </a:ln>
                  </p:spPr>
                  <p:txBody>
                    <a:bodyPr/>
                    <a:lstStyle/>
                    <a:p>
                      <a:endParaRPr lang="en-GB" dirty="0"/>
                    </a:p>
                  </p:txBody>
                </p:sp>
                <p:sp>
                  <p:nvSpPr>
                    <p:cNvPr id="1258" name="Freeform 720"/>
                    <p:cNvSpPr>
                      <a:spLocks/>
                    </p:cNvSpPr>
                    <p:nvPr/>
                  </p:nvSpPr>
                  <p:spPr bwMode="auto">
                    <a:xfrm>
                      <a:off x="3113" y="5272"/>
                      <a:ext cx="7" cy="16"/>
                    </a:xfrm>
                    <a:custGeom>
                      <a:avLst/>
                      <a:gdLst>
                        <a:gd name="T0" fmla="*/ 0 w 7"/>
                        <a:gd name="T1" fmla="*/ 3 h 16"/>
                        <a:gd name="T2" fmla="*/ 2 w 7"/>
                        <a:gd name="T3" fmla="*/ 0 h 16"/>
                        <a:gd name="T4" fmla="*/ 7 w 7"/>
                        <a:gd name="T5" fmla="*/ 16 h 16"/>
                        <a:gd name="T6" fmla="*/ 0 w 7"/>
                        <a:gd name="T7" fmla="*/ 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6">
                          <a:moveTo>
                            <a:pt x="0" y="3"/>
                          </a:moveTo>
                          <a:lnTo>
                            <a:pt x="2" y="0"/>
                          </a:lnTo>
                          <a:lnTo>
                            <a:pt x="7" y="16"/>
                          </a:lnTo>
                          <a:lnTo>
                            <a:pt x="0" y="3"/>
                          </a:lnTo>
                          <a:close/>
                        </a:path>
                      </a:pathLst>
                    </a:custGeom>
                    <a:grpFill/>
                    <a:ln w="6350" cmpd="sng">
                      <a:solidFill>
                        <a:schemeClr val="bg1"/>
                      </a:solidFill>
                      <a:round/>
                      <a:headEnd/>
                      <a:tailEnd/>
                    </a:ln>
                  </p:spPr>
                  <p:txBody>
                    <a:bodyPr/>
                    <a:lstStyle/>
                    <a:p>
                      <a:endParaRPr lang="en-GB" dirty="0"/>
                    </a:p>
                  </p:txBody>
                </p:sp>
                <p:sp>
                  <p:nvSpPr>
                    <p:cNvPr id="1259" name="Freeform 721"/>
                    <p:cNvSpPr>
                      <a:spLocks/>
                    </p:cNvSpPr>
                    <p:nvPr/>
                  </p:nvSpPr>
                  <p:spPr bwMode="auto">
                    <a:xfrm>
                      <a:off x="3129" y="5259"/>
                      <a:ext cx="6" cy="5"/>
                    </a:xfrm>
                    <a:custGeom>
                      <a:avLst/>
                      <a:gdLst>
                        <a:gd name="T0" fmla="*/ 6 w 6"/>
                        <a:gd name="T1" fmla="*/ 5 h 5"/>
                        <a:gd name="T2" fmla="*/ 0 w 6"/>
                        <a:gd name="T3" fmla="*/ 1 h 5"/>
                        <a:gd name="T4" fmla="*/ 3 w 6"/>
                        <a:gd name="T5" fmla="*/ 0 h 5"/>
                        <a:gd name="T6" fmla="*/ 6 w 6"/>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6" y="5"/>
                          </a:moveTo>
                          <a:lnTo>
                            <a:pt x="0" y="1"/>
                          </a:lnTo>
                          <a:lnTo>
                            <a:pt x="3" y="0"/>
                          </a:lnTo>
                          <a:lnTo>
                            <a:pt x="6" y="5"/>
                          </a:lnTo>
                          <a:close/>
                        </a:path>
                      </a:pathLst>
                    </a:custGeom>
                    <a:grpFill/>
                    <a:ln w="6350" cmpd="sng">
                      <a:solidFill>
                        <a:schemeClr val="bg1"/>
                      </a:solidFill>
                      <a:round/>
                      <a:headEnd/>
                      <a:tailEnd/>
                    </a:ln>
                  </p:spPr>
                  <p:txBody>
                    <a:bodyPr/>
                    <a:lstStyle/>
                    <a:p>
                      <a:endParaRPr lang="en-GB" dirty="0"/>
                    </a:p>
                  </p:txBody>
                </p:sp>
                <p:sp>
                  <p:nvSpPr>
                    <p:cNvPr id="1260" name="Freeform 722"/>
                    <p:cNvSpPr>
                      <a:spLocks/>
                    </p:cNvSpPr>
                    <p:nvPr/>
                  </p:nvSpPr>
                  <p:spPr bwMode="auto">
                    <a:xfrm>
                      <a:off x="3138" y="5188"/>
                      <a:ext cx="8" cy="7"/>
                    </a:xfrm>
                    <a:custGeom>
                      <a:avLst/>
                      <a:gdLst>
                        <a:gd name="T0" fmla="*/ 0 w 8"/>
                        <a:gd name="T1" fmla="*/ 2 h 7"/>
                        <a:gd name="T2" fmla="*/ 6 w 8"/>
                        <a:gd name="T3" fmla="*/ 0 h 7"/>
                        <a:gd name="T4" fmla="*/ 8 w 8"/>
                        <a:gd name="T5" fmla="*/ 7 h 7"/>
                        <a:gd name="T6" fmla="*/ 0 w 8"/>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7">
                          <a:moveTo>
                            <a:pt x="0" y="2"/>
                          </a:moveTo>
                          <a:lnTo>
                            <a:pt x="6" y="0"/>
                          </a:lnTo>
                          <a:lnTo>
                            <a:pt x="8" y="7"/>
                          </a:lnTo>
                          <a:lnTo>
                            <a:pt x="0" y="2"/>
                          </a:lnTo>
                          <a:close/>
                        </a:path>
                      </a:pathLst>
                    </a:custGeom>
                    <a:grpFill/>
                    <a:ln w="6350" cmpd="sng">
                      <a:solidFill>
                        <a:schemeClr val="bg1"/>
                      </a:solidFill>
                      <a:round/>
                      <a:headEnd/>
                      <a:tailEnd/>
                    </a:ln>
                  </p:spPr>
                  <p:txBody>
                    <a:bodyPr/>
                    <a:lstStyle/>
                    <a:p>
                      <a:endParaRPr lang="en-GB" dirty="0"/>
                    </a:p>
                  </p:txBody>
                </p:sp>
                <p:sp>
                  <p:nvSpPr>
                    <p:cNvPr id="1261" name="Freeform 723"/>
                    <p:cNvSpPr>
                      <a:spLocks/>
                    </p:cNvSpPr>
                    <p:nvPr/>
                  </p:nvSpPr>
                  <p:spPr bwMode="auto">
                    <a:xfrm>
                      <a:off x="3149" y="5170"/>
                      <a:ext cx="14" cy="14"/>
                    </a:xfrm>
                    <a:custGeom>
                      <a:avLst/>
                      <a:gdLst>
                        <a:gd name="T0" fmla="*/ 9 w 14"/>
                        <a:gd name="T1" fmla="*/ 0 h 14"/>
                        <a:gd name="T2" fmla="*/ 14 w 14"/>
                        <a:gd name="T3" fmla="*/ 4 h 14"/>
                        <a:gd name="T4" fmla="*/ 13 w 14"/>
                        <a:gd name="T5" fmla="*/ 11 h 14"/>
                        <a:gd name="T6" fmla="*/ 4 w 14"/>
                        <a:gd name="T7" fmla="*/ 14 h 14"/>
                        <a:gd name="T8" fmla="*/ 0 w 14"/>
                        <a:gd name="T9" fmla="*/ 5 h 14"/>
                        <a:gd name="T10" fmla="*/ 9 w 14"/>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9" y="0"/>
                          </a:moveTo>
                          <a:lnTo>
                            <a:pt x="14" y="4"/>
                          </a:lnTo>
                          <a:lnTo>
                            <a:pt x="13" y="11"/>
                          </a:lnTo>
                          <a:lnTo>
                            <a:pt x="4" y="14"/>
                          </a:lnTo>
                          <a:lnTo>
                            <a:pt x="0" y="5"/>
                          </a:lnTo>
                          <a:lnTo>
                            <a:pt x="9" y="0"/>
                          </a:lnTo>
                          <a:close/>
                        </a:path>
                      </a:pathLst>
                    </a:custGeom>
                    <a:grpFill/>
                    <a:ln w="6350" cmpd="sng">
                      <a:solidFill>
                        <a:schemeClr val="bg1"/>
                      </a:solidFill>
                      <a:round/>
                      <a:headEnd/>
                      <a:tailEnd/>
                    </a:ln>
                  </p:spPr>
                  <p:txBody>
                    <a:bodyPr/>
                    <a:lstStyle/>
                    <a:p>
                      <a:endParaRPr lang="en-GB" dirty="0"/>
                    </a:p>
                  </p:txBody>
                </p:sp>
                <p:sp>
                  <p:nvSpPr>
                    <p:cNvPr id="1262" name="Freeform 724"/>
                    <p:cNvSpPr>
                      <a:spLocks/>
                    </p:cNvSpPr>
                    <p:nvPr/>
                  </p:nvSpPr>
                  <p:spPr bwMode="auto">
                    <a:xfrm>
                      <a:off x="3134" y="5099"/>
                      <a:ext cx="18" cy="46"/>
                    </a:xfrm>
                    <a:custGeom>
                      <a:avLst/>
                      <a:gdLst>
                        <a:gd name="T0" fmla="*/ 9 w 18"/>
                        <a:gd name="T1" fmla="*/ 0 h 46"/>
                        <a:gd name="T2" fmla="*/ 14 w 18"/>
                        <a:gd name="T3" fmla="*/ 4 h 46"/>
                        <a:gd name="T4" fmla="*/ 18 w 18"/>
                        <a:gd name="T5" fmla="*/ 18 h 46"/>
                        <a:gd name="T6" fmla="*/ 12 w 18"/>
                        <a:gd name="T7" fmla="*/ 24 h 46"/>
                        <a:gd name="T8" fmla="*/ 15 w 18"/>
                        <a:gd name="T9" fmla="*/ 30 h 46"/>
                        <a:gd name="T10" fmla="*/ 13 w 18"/>
                        <a:gd name="T11" fmla="*/ 30 h 46"/>
                        <a:gd name="T12" fmla="*/ 15 w 18"/>
                        <a:gd name="T13" fmla="*/ 39 h 46"/>
                        <a:gd name="T14" fmla="*/ 12 w 18"/>
                        <a:gd name="T15" fmla="*/ 39 h 46"/>
                        <a:gd name="T16" fmla="*/ 10 w 18"/>
                        <a:gd name="T17" fmla="*/ 46 h 46"/>
                        <a:gd name="T18" fmla="*/ 1 w 18"/>
                        <a:gd name="T19" fmla="*/ 44 h 46"/>
                        <a:gd name="T20" fmla="*/ 0 w 18"/>
                        <a:gd name="T21" fmla="*/ 39 h 46"/>
                        <a:gd name="T22" fmla="*/ 5 w 18"/>
                        <a:gd name="T23" fmla="*/ 7 h 46"/>
                        <a:gd name="T24" fmla="*/ 9 w 1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46">
                          <a:moveTo>
                            <a:pt x="9" y="0"/>
                          </a:moveTo>
                          <a:lnTo>
                            <a:pt x="14" y="4"/>
                          </a:lnTo>
                          <a:lnTo>
                            <a:pt x="18" y="18"/>
                          </a:lnTo>
                          <a:lnTo>
                            <a:pt x="12" y="24"/>
                          </a:lnTo>
                          <a:lnTo>
                            <a:pt x="15" y="30"/>
                          </a:lnTo>
                          <a:lnTo>
                            <a:pt x="13" y="30"/>
                          </a:lnTo>
                          <a:lnTo>
                            <a:pt x="15" y="39"/>
                          </a:lnTo>
                          <a:lnTo>
                            <a:pt x="12" y="39"/>
                          </a:lnTo>
                          <a:lnTo>
                            <a:pt x="10" y="46"/>
                          </a:lnTo>
                          <a:lnTo>
                            <a:pt x="1" y="44"/>
                          </a:lnTo>
                          <a:lnTo>
                            <a:pt x="0" y="39"/>
                          </a:lnTo>
                          <a:lnTo>
                            <a:pt x="5" y="7"/>
                          </a:lnTo>
                          <a:lnTo>
                            <a:pt x="9" y="0"/>
                          </a:lnTo>
                          <a:close/>
                        </a:path>
                      </a:pathLst>
                    </a:custGeom>
                    <a:grpFill/>
                    <a:ln w="6350" cmpd="sng">
                      <a:solidFill>
                        <a:schemeClr val="bg1"/>
                      </a:solidFill>
                      <a:round/>
                      <a:headEnd/>
                      <a:tailEnd/>
                    </a:ln>
                  </p:spPr>
                  <p:txBody>
                    <a:bodyPr/>
                    <a:lstStyle/>
                    <a:p>
                      <a:endParaRPr lang="en-GB" dirty="0"/>
                    </a:p>
                  </p:txBody>
                </p:sp>
                <p:sp>
                  <p:nvSpPr>
                    <p:cNvPr id="1263" name="Freeform 725"/>
                    <p:cNvSpPr>
                      <a:spLocks/>
                    </p:cNvSpPr>
                    <p:nvPr/>
                  </p:nvSpPr>
                  <p:spPr bwMode="auto">
                    <a:xfrm>
                      <a:off x="3218" y="5486"/>
                      <a:ext cx="14" cy="5"/>
                    </a:xfrm>
                    <a:custGeom>
                      <a:avLst/>
                      <a:gdLst>
                        <a:gd name="T0" fmla="*/ 2 w 14"/>
                        <a:gd name="T1" fmla="*/ 5 h 5"/>
                        <a:gd name="T2" fmla="*/ 0 w 14"/>
                        <a:gd name="T3" fmla="*/ 0 h 5"/>
                        <a:gd name="T4" fmla="*/ 14 w 14"/>
                        <a:gd name="T5" fmla="*/ 3 h 5"/>
                        <a:gd name="T6" fmla="*/ 2 w 14"/>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2" y="5"/>
                          </a:moveTo>
                          <a:lnTo>
                            <a:pt x="0" y="0"/>
                          </a:lnTo>
                          <a:lnTo>
                            <a:pt x="14" y="3"/>
                          </a:lnTo>
                          <a:lnTo>
                            <a:pt x="2" y="5"/>
                          </a:lnTo>
                          <a:close/>
                        </a:path>
                      </a:pathLst>
                    </a:custGeom>
                    <a:grpFill/>
                    <a:ln w="6350" cmpd="sng">
                      <a:solidFill>
                        <a:schemeClr val="bg1"/>
                      </a:solidFill>
                      <a:round/>
                      <a:headEnd/>
                      <a:tailEnd/>
                    </a:ln>
                  </p:spPr>
                  <p:txBody>
                    <a:bodyPr/>
                    <a:lstStyle/>
                    <a:p>
                      <a:endParaRPr lang="en-GB" dirty="0"/>
                    </a:p>
                  </p:txBody>
                </p:sp>
                <p:sp>
                  <p:nvSpPr>
                    <p:cNvPr id="1264" name="Freeform 726"/>
                    <p:cNvSpPr>
                      <a:spLocks/>
                    </p:cNvSpPr>
                    <p:nvPr/>
                  </p:nvSpPr>
                  <p:spPr bwMode="auto">
                    <a:xfrm>
                      <a:off x="3220" y="5487"/>
                      <a:ext cx="39" cy="25"/>
                    </a:xfrm>
                    <a:custGeom>
                      <a:avLst/>
                      <a:gdLst>
                        <a:gd name="T0" fmla="*/ 0 w 39"/>
                        <a:gd name="T1" fmla="*/ 7 h 25"/>
                        <a:gd name="T2" fmla="*/ 30 w 39"/>
                        <a:gd name="T3" fmla="*/ 0 h 25"/>
                        <a:gd name="T4" fmla="*/ 33 w 39"/>
                        <a:gd name="T5" fmla="*/ 5 h 25"/>
                        <a:gd name="T6" fmla="*/ 20 w 39"/>
                        <a:gd name="T7" fmla="*/ 4 h 25"/>
                        <a:gd name="T8" fmla="*/ 34 w 39"/>
                        <a:gd name="T9" fmla="*/ 9 h 25"/>
                        <a:gd name="T10" fmla="*/ 28 w 39"/>
                        <a:gd name="T11" fmla="*/ 13 h 25"/>
                        <a:gd name="T12" fmla="*/ 35 w 39"/>
                        <a:gd name="T13" fmla="*/ 15 h 25"/>
                        <a:gd name="T14" fmla="*/ 39 w 39"/>
                        <a:gd name="T15" fmla="*/ 25 h 25"/>
                        <a:gd name="T16" fmla="*/ 18 w 39"/>
                        <a:gd name="T17" fmla="*/ 10 h 25"/>
                        <a:gd name="T18" fmla="*/ 12 w 39"/>
                        <a:gd name="T19" fmla="*/ 12 h 25"/>
                        <a:gd name="T20" fmla="*/ 18 w 39"/>
                        <a:gd name="T21" fmla="*/ 20 h 25"/>
                        <a:gd name="T22" fmla="*/ 11 w 39"/>
                        <a:gd name="T23" fmla="*/ 19 h 25"/>
                        <a:gd name="T24" fmla="*/ 6 w 39"/>
                        <a:gd name="T25" fmla="*/ 13 h 25"/>
                        <a:gd name="T26" fmla="*/ 11 w 39"/>
                        <a:gd name="T27" fmla="*/ 8 h 25"/>
                        <a:gd name="T28" fmla="*/ 0 w 39"/>
                        <a:gd name="T29" fmla="*/ 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5">
                          <a:moveTo>
                            <a:pt x="0" y="7"/>
                          </a:moveTo>
                          <a:lnTo>
                            <a:pt x="30" y="0"/>
                          </a:lnTo>
                          <a:lnTo>
                            <a:pt x="33" y="5"/>
                          </a:lnTo>
                          <a:lnTo>
                            <a:pt x="20" y="4"/>
                          </a:lnTo>
                          <a:lnTo>
                            <a:pt x="34" y="9"/>
                          </a:lnTo>
                          <a:lnTo>
                            <a:pt x="28" y="13"/>
                          </a:lnTo>
                          <a:lnTo>
                            <a:pt x="35" y="15"/>
                          </a:lnTo>
                          <a:lnTo>
                            <a:pt x="39" y="25"/>
                          </a:lnTo>
                          <a:lnTo>
                            <a:pt x="18" y="10"/>
                          </a:lnTo>
                          <a:lnTo>
                            <a:pt x="12" y="12"/>
                          </a:lnTo>
                          <a:lnTo>
                            <a:pt x="18" y="20"/>
                          </a:lnTo>
                          <a:lnTo>
                            <a:pt x="11" y="19"/>
                          </a:lnTo>
                          <a:lnTo>
                            <a:pt x="6" y="13"/>
                          </a:lnTo>
                          <a:lnTo>
                            <a:pt x="11" y="8"/>
                          </a:lnTo>
                          <a:lnTo>
                            <a:pt x="0" y="7"/>
                          </a:lnTo>
                          <a:close/>
                        </a:path>
                      </a:pathLst>
                    </a:custGeom>
                    <a:grpFill/>
                    <a:ln w="6350" cmpd="sng">
                      <a:solidFill>
                        <a:schemeClr val="bg1"/>
                      </a:solidFill>
                      <a:round/>
                      <a:headEnd/>
                      <a:tailEnd/>
                    </a:ln>
                  </p:spPr>
                  <p:txBody>
                    <a:bodyPr/>
                    <a:lstStyle/>
                    <a:p>
                      <a:endParaRPr lang="en-GB" dirty="0"/>
                    </a:p>
                  </p:txBody>
                </p:sp>
                <p:sp>
                  <p:nvSpPr>
                    <p:cNvPr id="1265" name="Freeform 727"/>
                    <p:cNvSpPr>
                      <a:spLocks/>
                    </p:cNvSpPr>
                    <p:nvPr/>
                  </p:nvSpPr>
                  <p:spPr bwMode="auto">
                    <a:xfrm>
                      <a:off x="3255" y="5487"/>
                      <a:ext cx="21" cy="10"/>
                    </a:xfrm>
                    <a:custGeom>
                      <a:avLst/>
                      <a:gdLst>
                        <a:gd name="T0" fmla="*/ 0 w 21"/>
                        <a:gd name="T1" fmla="*/ 2 h 10"/>
                        <a:gd name="T2" fmla="*/ 19 w 21"/>
                        <a:gd name="T3" fmla="*/ 0 h 10"/>
                        <a:gd name="T4" fmla="*/ 21 w 21"/>
                        <a:gd name="T5" fmla="*/ 8 h 10"/>
                        <a:gd name="T6" fmla="*/ 9 w 21"/>
                        <a:gd name="T7" fmla="*/ 10 h 10"/>
                        <a:gd name="T8" fmla="*/ 1 w 21"/>
                        <a:gd name="T9" fmla="*/ 8 h 10"/>
                        <a:gd name="T10" fmla="*/ 0 w 21"/>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0">
                          <a:moveTo>
                            <a:pt x="0" y="2"/>
                          </a:moveTo>
                          <a:lnTo>
                            <a:pt x="19" y="0"/>
                          </a:lnTo>
                          <a:lnTo>
                            <a:pt x="21" y="8"/>
                          </a:lnTo>
                          <a:lnTo>
                            <a:pt x="9" y="10"/>
                          </a:lnTo>
                          <a:lnTo>
                            <a:pt x="1" y="8"/>
                          </a:lnTo>
                          <a:lnTo>
                            <a:pt x="0" y="2"/>
                          </a:lnTo>
                          <a:close/>
                        </a:path>
                      </a:pathLst>
                    </a:custGeom>
                    <a:grpFill/>
                    <a:ln w="6350" cmpd="sng">
                      <a:solidFill>
                        <a:schemeClr val="bg1"/>
                      </a:solidFill>
                      <a:round/>
                      <a:headEnd/>
                      <a:tailEnd/>
                    </a:ln>
                  </p:spPr>
                  <p:txBody>
                    <a:bodyPr/>
                    <a:lstStyle/>
                    <a:p>
                      <a:endParaRPr lang="en-GB" dirty="0"/>
                    </a:p>
                  </p:txBody>
                </p:sp>
              </p:grpSp>
            </p:grpSp>
            <p:grpSp>
              <p:nvGrpSpPr>
                <p:cNvPr id="1221" name="Group 728"/>
                <p:cNvGrpSpPr>
                  <a:grpSpLocks/>
                </p:cNvGrpSpPr>
                <p:nvPr/>
              </p:nvGrpSpPr>
              <p:grpSpPr bwMode="auto">
                <a:xfrm>
                  <a:off x="2059" y="3007"/>
                  <a:ext cx="236" cy="90"/>
                  <a:chOff x="2800" y="4187"/>
                  <a:chExt cx="318" cy="122"/>
                </a:xfrm>
                <a:grpFill/>
              </p:grpSpPr>
              <p:grpSp>
                <p:nvGrpSpPr>
                  <p:cNvPr id="1232" name="Group 729"/>
                  <p:cNvGrpSpPr>
                    <a:grpSpLocks/>
                  </p:cNvGrpSpPr>
                  <p:nvPr/>
                </p:nvGrpSpPr>
                <p:grpSpPr bwMode="auto">
                  <a:xfrm>
                    <a:off x="2800" y="4216"/>
                    <a:ext cx="28" cy="11"/>
                    <a:chOff x="2800" y="4216"/>
                    <a:chExt cx="28" cy="11"/>
                  </a:xfrm>
                  <a:grpFill/>
                </p:grpSpPr>
                <p:sp>
                  <p:nvSpPr>
                    <p:cNvPr id="1236" name="Freeform 730"/>
                    <p:cNvSpPr>
                      <a:spLocks/>
                    </p:cNvSpPr>
                    <p:nvPr/>
                  </p:nvSpPr>
                  <p:spPr bwMode="auto">
                    <a:xfrm>
                      <a:off x="2800" y="4218"/>
                      <a:ext cx="4" cy="4"/>
                    </a:xfrm>
                    <a:custGeom>
                      <a:avLst/>
                      <a:gdLst>
                        <a:gd name="T0" fmla="*/ 3 w 4"/>
                        <a:gd name="T1" fmla="*/ 0 h 4"/>
                        <a:gd name="T2" fmla="*/ 4 w 4"/>
                        <a:gd name="T3" fmla="*/ 4 h 4"/>
                        <a:gd name="T4" fmla="*/ 0 w 4"/>
                        <a:gd name="T5" fmla="*/ 4 h 4"/>
                        <a:gd name="T6" fmla="*/ 3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3" y="0"/>
                          </a:moveTo>
                          <a:lnTo>
                            <a:pt x="4" y="4"/>
                          </a:lnTo>
                          <a:lnTo>
                            <a:pt x="0" y="4"/>
                          </a:lnTo>
                          <a:lnTo>
                            <a:pt x="3" y="0"/>
                          </a:lnTo>
                          <a:close/>
                        </a:path>
                      </a:pathLst>
                    </a:custGeom>
                    <a:grpFill/>
                    <a:ln w="6350" cmpd="sng">
                      <a:solidFill>
                        <a:schemeClr val="bg1"/>
                      </a:solidFill>
                      <a:round/>
                      <a:headEnd/>
                      <a:tailEnd/>
                    </a:ln>
                  </p:spPr>
                  <p:txBody>
                    <a:bodyPr/>
                    <a:lstStyle/>
                    <a:p>
                      <a:endParaRPr lang="en-GB" dirty="0"/>
                    </a:p>
                  </p:txBody>
                </p:sp>
                <p:sp>
                  <p:nvSpPr>
                    <p:cNvPr id="1237" name="Freeform 731"/>
                    <p:cNvSpPr>
                      <a:spLocks/>
                    </p:cNvSpPr>
                    <p:nvPr/>
                  </p:nvSpPr>
                  <p:spPr bwMode="auto">
                    <a:xfrm>
                      <a:off x="2822" y="4222"/>
                      <a:ext cx="6" cy="5"/>
                    </a:xfrm>
                    <a:custGeom>
                      <a:avLst/>
                      <a:gdLst>
                        <a:gd name="T0" fmla="*/ 6 w 6"/>
                        <a:gd name="T1" fmla="*/ 0 h 5"/>
                        <a:gd name="T2" fmla="*/ 3 w 6"/>
                        <a:gd name="T3" fmla="*/ 5 h 5"/>
                        <a:gd name="T4" fmla="*/ 0 w 6"/>
                        <a:gd name="T5" fmla="*/ 4 h 5"/>
                        <a:gd name="T6" fmla="*/ 6 w 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6" y="0"/>
                          </a:moveTo>
                          <a:lnTo>
                            <a:pt x="3" y="5"/>
                          </a:lnTo>
                          <a:lnTo>
                            <a:pt x="0" y="4"/>
                          </a:lnTo>
                          <a:lnTo>
                            <a:pt x="6" y="0"/>
                          </a:lnTo>
                          <a:close/>
                        </a:path>
                      </a:pathLst>
                    </a:custGeom>
                    <a:grpFill/>
                    <a:ln w="6350" cmpd="sng">
                      <a:solidFill>
                        <a:schemeClr val="bg1"/>
                      </a:solidFill>
                      <a:round/>
                      <a:headEnd/>
                      <a:tailEnd/>
                    </a:ln>
                  </p:spPr>
                  <p:txBody>
                    <a:bodyPr/>
                    <a:lstStyle/>
                    <a:p>
                      <a:endParaRPr lang="en-GB" dirty="0"/>
                    </a:p>
                  </p:txBody>
                </p:sp>
                <p:sp>
                  <p:nvSpPr>
                    <p:cNvPr id="1238" name="Freeform 732"/>
                    <p:cNvSpPr>
                      <a:spLocks/>
                    </p:cNvSpPr>
                    <p:nvPr/>
                  </p:nvSpPr>
                  <p:spPr bwMode="auto">
                    <a:xfrm>
                      <a:off x="2814" y="4216"/>
                      <a:ext cx="4" cy="5"/>
                    </a:xfrm>
                    <a:custGeom>
                      <a:avLst/>
                      <a:gdLst>
                        <a:gd name="T0" fmla="*/ 2 w 4"/>
                        <a:gd name="T1" fmla="*/ 0 h 5"/>
                        <a:gd name="T2" fmla="*/ 0 w 4"/>
                        <a:gd name="T3" fmla="*/ 4 h 5"/>
                        <a:gd name="T4" fmla="*/ 4 w 4"/>
                        <a:gd name="T5" fmla="*/ 5 h 5"/>
                        <a:gd name="T6" fmla="*/ 2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2" y="0"/>
                          </a:moveTo>
                          <a:lnTo>
                            <a:pt x="0" y="4"/>
                          </a:lnTo>
                          <a:lnTo>
                            <a:pt x="4" y="5"/>
                          </a:lnTo>
                          <a:lnTo>
                            <a:pt x="2" y="0"/>
                          </a:lnTo>
                          <a:close/>
                        </a:path>
                      </a:pathLst>
                    </a:custGeom>
                    <a:grpFill/>
                    <a:ln w="6350" cmpd="sng">
                      <a:solidFill>
                        <a:schemeClr val="bg1"/>
                      </a:solidFill>
                      <a:round/>
                      <a:headEnd/>
                      <a:tailEnd/>
                    </a:ln>
                  </p:spPr>
                  <p:txBody>
                    <a:bodyPr/>
                    <a:lstStyle/>
                    <a:p>
                      <a:endParaRPr lang="en-GB" dirty="0"/>
                    </a:p>
                  </p:txBody>
                </p:sp>
              </p:grpSp>
              <p:grpSp>
                <p:nvGrpSpPr>
                  <p:cNvPr id="1233" name="Group 733"/>
                  <p:cNvGrpSpPr>
                    <a:grpSpLocks/>
                  </p:cNvGrpSpPr>
                  <p:nvPr/>
                </p:nvGrpSpPr>
                <p:grpSpPr bwMode="auto">
                  <a:xfrm>
                    <a:off x="2801" y="4187"/>
                    <a:ext cx="317" cy="122"/>
                    <a:chOff x="2801" y="4187"/>
                    <a:chExt cx="317" cy="122"/>
                  </a:xfrm>
                  <a:grpFill/>
                </p:grpSpPr>
                <p:sp>
                  <p:nvSpPr>
                    <p:cNvPr id="1234" name="Freeform 734"/>
                    <p:cNvSpPr>
                      <a:spLocks/>
                    </p:cNvSpPr>
                    <p:nvPr/>
                  </p:nvSpPr>
                  <p:spPr bwMode="auto">
                    <a:xfrm>
                      <a:off x="3009" y="4187"/>
                      <a:ext cx="109" cy="122"/>
                    </a:xfrm>
                    <a:custGeom>
                      <a:avLst/>
                      <a:gdLst>
                        <a:gd name="T0" fmla="*/ 106 w 109"/>
                        <a:gd name="T1" fmla="*/ 28 h 122"/>
                        <a:gd name="T2" fmla="*/ 91 w 109"/>
                        <a:gd name="T3" fmla="*/ 19 h 122"/>
                        <a:gd name="T4" fmla="*/ 88 w 109"/>
                        <a:gd name="T5" fmla="*/ 21 h 122"/>
                        <a:gd name="T6" fmla="*/ 69 w 109"/>
                        <a:gd name="T7" fmla="*/ 21 h 122"/>
                        <a:gd name="T8" fmla="*/ 61 w 109"/>
                        <a:gd name="T9" fmla="*/ 11 h 122"/>
                        <a:gd name="T10" fmla="*/ 37 w 109"/>
                        <a:gd name="T11" fmla="*/ 0 h 122"/>
                        <a:gd name="T12" fmla="*/ 14 w 109"/>
                        <a:gd name="T13" fmla="*/ 11 h 122"/>
                        <a:gd name="T14" fmla="*/ 14 w 109"/>
                        <a:gd name="T15" fmla="*/ 23 h 122"/>
                        <a:gd name="T16" fmla="*/ 8 w 109"/>
                        <a:gd name="T17" fmla="*/ 40 h 122"/>
                        <a:gd name="T18" fmla="*/ 0 w 109"/>
                        <a:gd name="T19" fmla="*/ 46 h 122"/>
                        <a:gd name="T20" fmla="*/ 0 w 109"/>
                        <a:gd name="T21" fmla="*/ 70 h 122"/>
                        <a:gd name="T22" fmla="*/ 10 w 109"/>
                        <a:gd name="T23" fmla="*/ 77 h 122"/>
                        <a:gd name="T24" fmla="*/ 17 w 109"/>
                        <a:gd name="T25" fmla="*/ 68 h 122"/>
                        <a:gd name="T26" fmla="*/ 20 w 109"/>
                        <a:gd name="T27" fmla="*/ 75 h 122"/>
                        <a:gd name="T28" fmla="*/ 18 w 109"/>
                        <a:gd name="T29" fmla="*/ 85 h 122"/>
                        <a:gd name="T30" fmla="*/ 8 w 109"/>
                        <a:gd name="T31" fmla="*/ 93 h 122"/>
                        <a:gd name="T32" fmla="*/ 11 w 109"/>
                        <a:gd name="T33" fmla="*/ 100 h 122"/>
                        <a:gd name="T34" fmla="*/ 4 w 109"/>
                        <a:gd name="T35" fmla="*/ 105 h 122"/>
                        <a:gd name="T36" fmla="*/ 6 w 109"/>
                        <a:gd name="T37" fmla="*/ 114 h 122"/>
                        <a:gd name="T38" fmla="*/ 14 w 109"/>
                        <a:gd name="T39" fmla="*/ 112 h 122"/>
                        <a:gd name="T40" fmla="*/ 22 w 109"/>
                        <a:gd name="T41" fmla="*/ 114 h 122"/>
                        <a:gd name="T42" fmla="*/ 26 w 109"/>
                        <a:gd name="T43" fmla="*/ 122 h 122"/>
                        <a:gd name="T44" fmla="*/ 33 w 109"/>
                        <a:gd name="T45" fmla="*/ 121 h 122"/>
                        <a:gd name="T46" fmla="*/ 40 w 109"/>
                        <a:gd name="T47" fmla="*/ 116 h 122"/>
                        <a:gd name="T48" fmla="*/ 41 w 109"/>
                        <a:gd name="T49" fmla="*/ 102 h 122"/>
                        <a:gd name="T50" fmla="*/ 46 w 109"/>
                        <a:gd name="T51" fmla="*/ 94 h 122"/>
                        <a:gd name="T52" fmla="*/ 51 w 109"/>
                        <a:gd name="T53" fmla="*/ 94 h 122"/>
                        <a:gd name="T54" fmla="*/ 53 w 109"/>
                        <a:gd name="T55" fmla="*/ 87 h 122"/>
                        <a:gd name="T56" fmla="*/ 80 w 109"/>
                        <a:gd name="T57" fmla="*/ 75 h 122"/>
                        <a:gd name="T58" fmla="*/ 98 w 109"/>
                        <a:gd name="T59" fmla="*/ 59 h 122"/>
                        <a:gd name="T60" fmla="*/ 106 w 109"/>
                        <a:gd name="T61" fmla="*/ 45 h 122"/>
                        <a:gd name="T62" fmla="*/ 109 w 109"/>
                        <a:gd name="T63" fmla="*/ 45 h 122"/>
                        <a:gd name="T64" fmla="*/ 101 w 109"/>
                        <a:gd name="T65" fmla="*/ 31 h 122"/>
                        <a:gd name="T66" fmla="*/ 106 w 109"/>
                        <a:gd name="T67" fmla="*/ 28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122">
                          <a:moveTo>
                            <a:pt x="106" y="28"/>
                          </a:moveTo>
                          <a:lnTo>
                            <a:pt x="91" y="19"/>
                          </a:lnTo>
                          <a:lnTo>
                            <a:pt x="88" y="21"/>
                          </a:lnTo>
                          <a:lnTo>
                            <a:pt x="69" y="21"/>
                          </a:lnTo>
                          <a:lnTo>
                            <a:pt x="61" y="11"/>
                          </a:lnTo>
                          <a:lnTo>
                            <a:pt x="37" y="0"/>
                          </a:lnTo>
                          <a:lnTo>
                            <a:pt x="14" y="11"/>
                          </a:lnTo>
                          <a:lnTo>
                            <a:pt x="14" y="23"/>
                          </a:lnTo>
                          <a:lnTo>
                            <a:pt x="8" y="40"/>
                          </a:lnTo>
                          <a:lnTo>
                            <a:pt x="0" y="46"/>
                          </a:lnTo>
                          <a:lnTo>
                            <a:pt x="0" y="70"/>
                          </a:lnTo>
                          <a:lnTo>
                            <a:pt x="10" y="77"/>
                          </a:lnTo>
                          <a:lnTo>
                            <a:pt x="17" y="68"/>
                          </a:lnTo>
                          <a:lnTo>
                            <a:pt x="20" y="75"/>
                          </a:lnTo>
                          <a:lnTo>
                            <a:pt x="18" y="85"/>
                          </a:lnTo>
                          <a:lnTo>
                            <a:pt x="8" y="93"/>
                          </a:lnTo>
                          <a:lnTo>
                            <a:pt x="11" y="100"/>
                          </a:lnTo>
                          <a:lnTo>
                            <a:pt x="4" y="105"/>
                          </a:lnTo>
                          <a:lnTo>
                            <a:pt x="6" y="114"/>
                          </a:lnTo>
                          <a:lnTo>
                            <a:pt x="14" y="112"/>
                          </a:lnTo>
                          <a:lnTo>
                            <a:pt x="22" y="114"/>
                          </a:lnTo>
                          <a:lnTo>
                            <a:pt x="26" y="122"/>
                          </a:lnTo>
                          <a:lnTo>
                            <a:pt x="33" y="121"/>
                          </a:lnTo>
                          <a:lnTo>
                            <a:pt x="40" y="116"/>
                          </a:lnTo>
                          <a:lnTo>
                            <a:pt x="41" y="102"/>
                          </a:lnTo>
                          <a:lnTo>
                            <a:pt x="46" y="94"/>
                          </a:lnTo>
                          <a:lnTo>
                            <a:pt x="51" y="94"/>
                          </a:lnTo>
                          <a:lnTo>
                            <a:pt x="53" y="87"/>
                          </a:lnTo>
                          <a:lnTo>
                            <a:pt x="80" y="75"/>
                          </a:lnTo>
                          <a:lnTo>
                            <a:pt x="98" y="59"/>
                          </a:lnTo>
                          <a:lnTo>
                            <a:pt x="106" y="45"/>
                          </a:lnTo>
                          <a:lnTo>
                            <a:pt x="109" y="45"/>
                          </a:lnTo>
                          <a:lnTo>
                            <a:pt x="101" y="31"/>
                          </a:lnTo>
                          <a:lnTo>
                            <a:pt x="106" y="28"/>
                          </a:lnTo>
                          <a:close/>
                        </a:path>
                      </a:pathLst>
                    </a:custGeom>
                    <a:grpFill/>
                    <a:ln w="6350" cmpd="sng">
                      <a:solidFill>
                        <a:schemeClr val="bg1"/>
                      </a:solidFill>
                      <a:round/>
                      <a:headEnd/>
                      <a:tailEnd/>
                    </a:ln>
                  </p:spPr>
                  <p:txBody>
                    <a:bodyPr/>
                    <a:lstStyle/>
                    <a:p>
                      <a:endParaRPr lang="en-GB" dirty="0"/>
                    </a:p>
                  </p:txBody>
                </p:sp>
                <p:sp>
                  <p:nvSpPr>
                    <p:cNvPr id="1235" name="Freeform 735"/>
                    <p:cNvSpPr>
                      <a:spLocks/>
                    </p:cNvSpPr>
                    <p:nvPr/>
                  </p:nvSpPr>
                  <p:spPr bwMode="auto">
                    <a:xfrm>
                      <a:off x="2801" y="4210"/>
                      <a:ext cx="12" cy="25"/>
                    </a:xfrm>
                    <a:custGeom>
                      <a:avLst/>
                      <a:gdLst>
                        <a:gd name="T0" fmla="*/ 3 w 12"/>
                        <a:gd name="T1" fmla="*/ 0 h 25"/>
                        <a:gd name="T2" fmla="*/ 12 w 12"/>
                        <a:gd name="T3" fmla="*/ 18 h 25"/>
                        <a:gd name="T4" fmla="*/ 4 w 12"/>
                        <a:gd name="T5" fmla="*/ 25 h 25"/>
                        <a:gd name="T6" fmla="*/ 2 w 12"/>
                        <a:gd name="T7" fmla="*/ 18 h 25"/>
                        <a:gd name="T8" fmla="*/ 5 w 12"/>
                        <a:gd name="T9" fmla="*/ 12 h 25"/>
                        <a:gd name="T10" fmla="*/ 0 w 12"/>
                        <a:gd name="T11" fmla="*/ 3 h 25"/>
                        <a:gd name="T12" fmla="*/ 3 w 12"/>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5">
                          <a:moveTo>
                            <a:pt x="3" y="0"/>
                          </a:moveTo>
                          <a:lnTo>
                            <a:pt x="12" y="18"/>
                          </a:lnTo>
                          <a:lnTo>
                            <a:pt x="4" y="25"/>
                          </a:lnTo>
                          <a:lnTo>
                            <a:pt x="2" y="18"/>
                          </a:lnTo>
                          <a:lnTo>
                            <a:pt x="5" y="12"/>
                          </a:lnTo>
                          <a:lnTo>
                            <a:pt x="0" y="3"/>
                          </a:lnTo>
                          <a:lnTo>
                            <a:pt x="3" y="0"/>
                          </a:lnTo>
                          <a:close/>
                        </a:path>
                      </a:pathLst>
                    </a:custGeom>
                    <a:grpFill/>
                    <a:ln w="6350" cmpd="sng">
                      <a:solidFill>
                        <a:schemeClr val="bg1"/>
                      </a:solidFill>
                      <a:round/>
                      <a:headEnd/>
                      <a:tailEnd/>
                    </a:ln>
                  </p:spPr>
                  <p:txBody>
                    <a:bodyPr/>
                    <a:lstStyle/>
                    <a:p>
                      <a:endParaRPr lang="en-GB" dirty="0"/>
                    </a:p>
                  </p:txBody>
                </p:sp>
              </p:grpSp>
            </p:grpSp>
            <p:sp>
              <p:nvSpPr>
                <p:cNvPr id="1222" name="Freeform 736"/>
                <p:cNvSpPr>
                  <a:spLocks/>
                </p:cNvSpPr>
                <p:nvPr/>
              </p:nvSpPr>
              <p:spPr bwMode="auto">
                <a:xfrm>
                  <a:off x="2594" y="2946"/>
                  <a:ext cx="41" cy="51"/>
                </a:xfrm>
                <a:custGeom>
                  <a:avLst/>
                  <a:gdLst>
                    <a:gd name="T0" fmla="*/ 0 w 56"/>
                    <a:gd name="T1" fmla="*/ 34 h 70"/>
                    <a:gd name="T2" fmla="*/ 3 w 56"/>
                    <a:gd name="T3" fmla="*/ 31 h 70"/>
                    <a:gd name="T4" fmla="*/ 5 w 56"/>
                    <a:gd name="T5" fmla="*/ 20 h 70"/>
                    <a:gd name="T6" fmla="*/ 1 w 56"/>
                    <a:gd name="T7" fmla="*/ 14 h 70"/>
                    <a:gd name="T8" fmla="*/ 1 w 56"/>
                    <a:gd name="T9" fmla="*/ 7 h 70"/>
                    <a:gd name="T10" fmla="*/ 5 w 56"/>
                    <a:gd name="T11" fmla="*/ 1 h 70"/>
                    <a:gd name="T12" fmla="*/ 7 w 56"/>
                    <a:gd name="T13" fmla="*/ 0 h 70"/>
                    <a:gd name="T14" fmla="*/ 19 w 56"/>
                    <a:gd name="T15" fmla="*/ 5 h 70"/>
                    <a:gd name="T16" fmla="*/ 27 w 56"/>
                    <a:gd name="T17" fmla="*/ 12 h 70"/>
                    <a:gd name="T18" fmla="*/ 30 w 56"/>
                    <a:gd name="T19" fmla="*/ 17 h 70"/>
                    <a:gd name="T20" fmla="*/ 21 w 56"/>
                    <a:gd name="T21" fmla="*/ 31 h 70"/>
                    <a:gd name="T22" fmla="*/ 14 w 56"/>
                    <a:gd name="T23" fmla="*/ 36 h 70"/>
                    <a:gd name="T24" fmla="*/ 5 w 56"/>
                    <a:gd name="T25" fmla="*/ 37 h 70"/>
                    <a:gd name="T26" fmla="*/ 0 w 56"/>
                    <a:gd name="T27" fmla="*/ 34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 h="70">
                      <a:moveTo>
                        <a:pt x="0" y="64"/>
                      </a:moveTo>
                      <a:lnTo>
                        <a:pt x="6" y="58"/>
                      </a:lnTo>
                      <a:lnTo>
                        <a:pt x="9" y="38"/>
                      </a:lnTo>
                      <a:lnTo>
                        <a:pt x="2" y="26"/>
                      </a:lnTo>
                      <a:lnTo>
                        <a:pt x="1" y="13"/>
                      </a:lnTo>
                      <a:lnTo>
                        <a:pt x="9" y="3"/>
                      </a:lnTo>
                      <a:lnTo>
                        <a:pt x="12" y="0"/>
                      </a:lnTo>
                      <a:lnTo>
                        <a:pt x="35" y="10"/>
                      </a:lnTo>
                      <a:lnTo>
                        <a:pt x="51" y="23"/>
                      </a:lnTo>
                      <a:lnTo>
                        <a:pt x="56" y="31"/>
                      </a:lnTo>
                      <a:lnTo>
                        <a:pt x="38" y="59"/>
                      </a:lnTo>
                      <a:lnTo>
                        <a:pt x="26" y="68"/>
                      </a:lnTo>
                      <a:lnTo>
                        <a:pt x="9" y="70"/>
                      </a:lnTo>
                      <a:lnTo>
                        <a:pt x="0" y="64"/>
                      </a:lnTo>
                      <a:close/>
                    </a:path>
                  </a:pathLst>
                </a:custGeom>
                <a:grpFill/>
                <a:ln w="6350" cmpd="sng">
                  <a:solidFill>
                    <a:schemeClr val="bg1"/>
                  </a:solidFill>
                  <a:round/>
                  <a:headEnd/>
                  <a:tailEnd/>
                </a:ln>
              </p:spPr>
              <p:txBody>
                <a:bodyPr/>
                <a:lstStyle/>
                <a:p>
                  <a:endParaRPr lang="en-GB" dirty="0"/>
                </a:p>
              </p:txBody>
            </p:sp>
            <p:sp>
              <p:nvSpPr>
                <p:cNvPr id="1223" name="Freeform 737"/>
                <p:cNvSpPr>
                  <a:spLocks/>
                </p:cNvSpPr>
                <p:nvPr/>
              </p:nvSpPr>
              <p:spPr bwMode="auto">
                <a:xfrm>
                  <a:off x="2495" y="2908"/>
                  <a:ext cx="69" cy="100"/>
                </a:xfrm>
                <a:custGeom>
                  <a:avLst/>
                  <a:gdLst>
                    <a:gd name="T0" fmla="*/ 7 w 93"/>
                    <a:gd name="T1" fmla="*/ 33 h 135"/>
                    <a:gd name="T2" fmla="*/ 0 w 93"/>
                    <a:gd name="T3" fmla="*/ 22 h 135"/>
                    <a:gd name="T4" fmla="*/ 2 w 93"/>
                    <a:gd name="T5" fmla="*/ 16 h 135"/>
                    <a:gd name="T6" fmla="*/ 9 w 93"/>
                    <a:gd name="T7" fmla="*/ 13 h 135"/>
                    <a:gd name="T8" fmla="*/ 5 w 93"/>
                    <a:gd name="T9" fmla="*/ 12 h 135"/>
                    <a:gd name="T10" fmla="*/ 5 w 93"/>
                    <a:gd name="T11" fmla="*/ 7 h 135"/>
                    <a:gd name="T12" fmla="*/ 15 w 93"/>
                    <a:gd name="T13" fmla="*/ 1 h 135"/>
                    <a:gd name="T14" fmla="*/ 16 w 93"/>
                    <a:gd name="T15" fmla="*/ 0 h 135"/>
                    <a:gd name="T16" fmla="*/ 19 w 93"/>
                    <a:gd name="T17" fmla="*/ 0 h 135"/>
                    <a:gd name="T18" fmla="*/ 27 w 93"/>
                    <a:gd name="T19" fmla="*/ 7 h 135"/>
                    <a:gd name="T20" fmla="*/ 30 w 93"/>
                    <a:gd name="T21" fmla="*/ 15 h 135"/>
                    <a:gd name="T22" fmla="*/ 38 w 93"/>
                    <a:gd name="T23" fmla="*/ 17 h 135"/>
                    <a:gd name="T24" fmla="*/ 46 w 93"/>
                    <a:gd name="T25" fmla="*/ 26 h 135"/>
                    <a:gd name="T26" fmla="*/ 42 w 93"/>
                    <a:gd name="T27" fmla="*/ 35 h 135"/>
                    <a:gd name="T28" fmla="*/ 36 w 93"/>
                    <a:gd name="T29" fmla="*/ 36 h 135"/>
                    <a:gd name="T30" fmla="*/ 33 w 93"/>
                    <a:gd name="T31" fmla="*/ 44 h 135"/>
                    <a:gd name="T32" fmla="*/ 39 w 93"/>
                    <a:gd name="T33" fmla="*/ 52 h 135"/>
                    <a:gd name="T34" fmla="*/ 43 w 93"/>
                    <a:gd name="T35" fmla="*/ 53 h 135"/>
                    <a:gd name="T36" fmla="*/ 47 w 93"/>
                    <a:gd name="T37" fmla="*/ 62 h 135"/>
                    <a:gd name="T38" fmla="*/ 51 w 93"/>
                    <a:gd name="T39" fmla="*/ 67 h 135"/>
                    <a:gd name="T40" fmla="*/ 44 w 93"/>
                    <a:gd name="T41" fmla="*/ 67 h 135"/>
                    <a:gd name="T42" fmla="*/ 28 w 93"/>
                    <a:gd name="T43" fmla="*/ 74 h 135"/>
                    <a:gd name="T44" fmla="*/ 21 w 93"/>
                    <a:gd name="T45" fmla="*/ 72 h 135"/>
                    <a:gd name="T46" fmla="*/ 18 w 93"/>
                    <a:gd name="T47" fmla="*/ 69 h 135"/>
                    <a:gd name="T48" fmla="*/ 18 w 93"/>
                    <a:gd name="T49" fmla="*/ 64 h 135"/>
                    <a:gd name="T50" fmla="*/ 15 w 93"/>
                    <a:gd name="T51" fmla="*/ 61 h 135"/>
                    <a:gd name="T52" fmla="*/ 16 w 93"/>
                    <a:gd name="T53" fmla="*/ 49 h 135"/>
                    <a:gd name="T54" fmla="*/ 19 w 93"/>
                    <a:gd name="T55" fmla="*/ 46 h 135"/>
                    <a:gd name="T56" fmla="*/ 18 w 93"/>
                    <a:gd name="T57" fmla="*/ 41 h 135"/>
                    <a:gd name="T58" fmla="*/ 14 w 93"/>
                    <a:gd name="T59" fmla="*/ 39 h 135"/>
                    <a:gd name="T60" fmla="*/ 13 w 93"/>
                    <a:gd name="T61" fmla="*/ 33 h 135"/>
                    <a:gd name="T62" fmla="*/ 7 w 93"/>
                    <a:gd name="T63" fmla="*/ 33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3" h="135">
                      <a:moveTo>
                        <a:pt x="12" y="60"/>
                      </a:moveTo>
                      <a:lnTo>
                        <a:pt x="0" y="41"/>
                      </a:lnTo>
                      <a:lnTo>
                        <a:pt x="4" y="30"/>
                      </a:lnTo>
                      <a:lnTo>
                        <a:pt x="16" y="23"/>
                      </a:lnTo>
                      <a:lnTo>
                        <a:pt x="10" y="22"/>
                      </a:lnTo>
                      <a:lnTo>
                        <a:pt x="10" y="12"/>
                      </a:lnTo>
                      <a:lnTo>
                        <a:pt x="27" y="3"/>
                      </a:lnTo>
                      <a:lnTo>
                        <a:pt x="29" y="0"/>
                      </a:lnTo>
                      <a:lnTo>
                        <a:pt x="34" y="0"/>
                      </a:lnTo>
                      <a:lnTo>
                        <a:pt x="50" y="13"/>
                      </a:lnTo>
                      <a:lnTo>
                        <a:pt x="54" y="27"/>
                      </a:lnTo>
                      <a:lnTo>
                        <a:pt x="69" y="31"/>
                      </a:lnTo>
                      <a:lnTo>
                        <a:pt x="83" y="47"/>
                      </a:lnTo>
                      <a:lnTo>
                        <a:pt x="75" y="64"/>
                      </a:lnTo>
                      <a:lnTo>
                        <a:pt x="65" y="66"/>
                      </a:lnTo>
                      <a:lnTo>
                        <a:pt x="61" y="81"/>
                      </a:lnTo>
                      <a:lnTo>
                        <a:pt x="71" y="94"/>
                      </a:lnTo>
                      <a:lnTo>
                        <a:pt x="78" y="96"/>
                      </a:lnTo>
                      <a:lnTo>
                        <a:pt x="85" y="113"/>
                      </a:lnTo>
                      <a:lnTo>
                        <a:pt x="93" y="123"/>
                      </a:lnTo>
                      <a:lnTo>
                        <a:pt x="80" y="121"/>
                      </a:lnTo>
                      <a:lnTo>
                        <a:pt x="51" y="135"/>
                      </a:lnTo>
                      <a:lnTo>
                        <a:pt x="38" y="131"/>
                      </a:lnTo>
                      <a:lnTo>
                        <a:pt x="32" y="125"/>
                      </a:lnTo>
                      <a:lnTo>
                        <a:pt x="32" y="116"/>
                      </a:lnTo>
                      <a:lnTo>
                        <a:pt x="27" y="111"/>
                      </a:lnTo>
                      <a:lnTo>
                        <a:pt x="30" y="89"/>
                      </a:lnTo>
                      <a:lnTo>
                        <a:pt x="34" y="84"/>
                      </a:lnTo>
                      <a:lnTo>
                        <a:pt x="32" y="74"/>
                      </a:lnTo>
                      <a:lnTo>
                        <a:pt x="25" y="72"/>
                      </a:lnTo>
                      <a:lnTo>
                        <a:pt x="24" y="60"/>
                      </a:lnTo>
                      <a:lnTo>
                        <a:pt x="12" y="60"/>
                      </a:lnTo>
                      <a:close/>
                    </a:path>
                  </a:pathLst>
                </a:custGeom>
                <a:grpFill/>
                <a:ln w="6350" cmpd="sng">
                  <a:solidFill>
                    <a:schemeClr val="bg1"/>
                  </a:solidFill>
                  <a:round/>
                  <a:headEnd/>
                  <a:tailEnd/>
                </a:ln>
              </p:spPr>
              <p:txBody>
                <a:bodyPr/>
                <a:lstStyle/>
                <a:p>
                  <a:endParaRPr lang="en-GB" dirty="0"/>
                </a:p>
              </p:txBody>
            </p:sp>
            <p:sp>
              <p:nvSpPr>
                <p:cNvPr id="1224" name="Freeform 738"/>
                <p:cNvSpPr>
                  <a:spLocks/>
                </p:cNvSpPr>
                <p:nvPr/>
              </p:nvSpPr>
              <p:spPr bwMode="auto">
                <a:xfrm>
                  <a:off x="2475" y="3306"/>
                  <a:ext cx="119" cy="128"/>
                </a:xfrm>
                <a:custGeom>
                  <a:avLst/>
                  <a:gdLst>
                    <a:gd name="T0" fmla="*/ 48 w 162"/>
                    <a:gd name="T1" fmla="*/ 10 h 173"/>
                    <a:gd name="T2" fmla="*/ 42 w 162"/>
                    <a:gd name="T3" fmla="*/ 2 h 173"/>
                    <a:gd name="T4" fmla="*/ 37 w 162"/>
                    <a:gd name="T5" fmla="*/ 0 h 173"/>
                    <a:gd name="T6" fmla="*/ 29 w 162"/>
                    <a:gd name="T7" fmla="*/ 0 h 173"/>
                    <a:gd name="T8" fmla="*/ 8 w 162"/>
                    <a:gd name="T9" fmla="*/ 5 h 173"/>
                    <a:gd name="T10" fmla="*/ 3 w 162"/>
                    <a:gd name="T11" fmla="*/ 16 h 173"/>
                    <a:gd name="T12" fmla="*/ 3 w 162"/>
                    <a:gd name="T13" fmla="*/ 24 h 173"/>
                    <a:gd name="T14" fmla="*/ 0 w 162"/>
                    <a:gd name="T15" fmla="*/ 35 h 173"/>
                    <a:gd name="T16" fmla="*/ 3 w 162"/>
                    <a:gd name="T17" fmla="*/ 35 h 173"/>
                    <a:gd name="T18" fmla="*/ 19 w 162"/>
                    <a:gd name="T19" fmla="*/ 54 h 173"/>
                    <a:gd name="T20" fmla="*/ 32 w 162"/>
                    <a:gd name="T21" fmla="*/ 56 h 173"/>
                    <a:gd name="T22" fmla="*/ 51 w 162"/>
                    <a:gd name="T23" fmla="*/ 70 h 173"/>
                    <a:gd name="T24" fmla="*/ 52 w 162"/>
                    <a:gd name="T25" fmla="*/ 73 h 173"/>
                    <a:gd name="T26" fmla="*/ 45 w 162"/>
                    <a:gd name="T27" fmla="*/ 86 h 173"/>
                    <a:gd name="T28" fmla="*/ 45 w 162"/>
                    <a:gd name="T29" fmla="*/ 90 h 173"/>
                    <a:gd name="T30" fmla="*/ 55 w 162"/>
                    <a:gd name="T31" fmla="*/ 92 h 173"/>
                    <a:gd name="T32" fmla="*/ 62 w 162"/>
                    <a:gd name="T33" fmla="*/ 95 h 173"/>
                    <a:gd name="T34" fmla="*/ 73 w 162"/>
                    <a:gd name="T35" fmla="*/ 93 h 173"/>
                    <a:gd name="T36" fmla="*/ 84 w 162"/>
                    <a:gd name="T37" fmla="*/ 83 h 173"/>
                    <a:gd name="T38" fmla="*/ 85 w 162"/>
                    <a:gd name="T39" fmla="*/ 73 h 173"/>
                    <a:gd name="T40" fmla="*/ 87 w 162"/>
                    <a:gd name="T41" fmla="*/ 59 h 173"/>
                    <a:gd name="T42" fmla="*/ 87 w 162"/>
                    <a:gd name="T43" fmla="*/ 53 h 173"/>
                    <a:gd name="T44" fmla="*/ 76 w 162"/>
                    <a:gd name="T45" fmla="*/ 52 h 173"/>
                    <a:gd name="T46" fmla="*/ 72 w 162"/>
                    <a:gd name="T47" fmla="*/ 35 h 173"/>
                    <a:gd name="T48" fmla="*/ 66 w 162"/>
                    <a:gd name="T49" fmla="*/ 33 h 173"/>
                    <a:gd name="T50" fmla="*/ 59 w 162"/>
                    <a:gd name="T51" fmla="*/ 34 h 173"/>
                    <a:gd name="T52" fmla="*/ 50 w 162"/>
                    <a:gd name="T53" fmla="*/ 31 h 173"/>
                    <a:gd name="T54" fmla="*/ 48 w 162"/>
                    <a:gd name="T55" fmla="*/ 10 h 1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2" h="173">
                      <a:moveTo>
                        <a:pt x="89" y="18"/>
                      </a:moveTo>
                      <a:lnTo>
                        <a:pt x="78" y="4"/>
                      </a:lnTo>
                      <a:lnTo>
                        <a:pt x="69" y="0"/>
                      </a:lnTo>
                      <a:lnTo>
                        <a:pt x="54" y="0"/>
                      </a:lnTo>
                      <a:lnTo>
                        <a:pt x="15" y="10"/>
                      </a:lnTo>
                      <a:lnTo>
                        <a:pt x="6" y="30"/>
                      </a:lnTo>
                      <a:lnTo>
                        <a:pt x="6" y="44"/>
                      </a:lnTo>
                      <a:lnTo>
                        <a:pt x="0" y="63"/>
                      </a:lnTo>
                      <a:lnTo>
                        <a:pt x="6" y="64"/>
                      </a:lnTo>
                      <a:lnTo>
                        <a:pt x="35" y="98"/>
                      </a:lnTo>
                      <a:lnTo>
                        <a:pt x="59" y="103"/>
                      </a:lnTo>
                      <a:lnTo>
                        <a:pt x="94" y="127"/>
                      </a:lnTo>
                      <a:lnTo>
                        <a:pt x="96" y="134"/>
                      </a:lnTo>
                      <a:lnTo>
                        <a:pt x="83" y="157"/>
                      </a:lnTo>
                      <a:lnTo>
                        <a:pt x="83" y="164"/>
                      </a:lnTo>
                      <a:lnTo>
                        <a:pt x="102" y="167"/>
                      </a:lnTo>
                      <a:lnTo>
                        <a:pt x="114" y="173"/>
                      </a:lnTo>
                      <a:lnTo>
                        <a:pt x="136" y="170"/>
                      </a:lnTo>
                      <a:lnTo>
                        <a:pt x="155" y="152"/>
                      </a:lnTo>
                      <a:lnTo>
                        <a:pt x="158" y="132"/>
                      </a:lnTo>
                      <a:lnTo>
                        <a:pt x="162" y="108"/>
                      </a:lnTo>
                      <a:lnTo>
                        <a:pt x="161" y="96"/>
                      </a:lnTo>
                      <a:lnTo>
                        <a:pt x="140" y="95"/>
                      </a:lnTo>
                      <a:lnTo>
                        <a:pt x="133" y="63"/>
                      </a:lnTo>
                      <a:lnTo>
                        <a:pt x="122" y="59"/>
                      </a:lnTo>
                      <a:lnTo>
                        <a:pt x="109" y="62"/>
                      </a:lnTo>
                      <a:lnTo>
                        <a:pt x="93" y="57"/>
                      </a:lnTo>
                      <a:lnTo>
                        <a:pt x="89" y="18"/>
                      </a:lnTo>
                      <a:close/>
                    </a:path>
                  </a:pathLst>
                </a:custGeom>
                <a:grpFill/>
                <a:ln w="6350" cmpd="sng">
                  <a:solidFill>
                    <a:schemeClr val="bg1"/>
                  </a:solidFill>
                  <a:round/>
                  <a:headEnd/>
                  <a:tailEnd/>
                </a:ln>
              </p:spPr>
              <p:txBody>
                <a:bodyPr/>
                <a:lstStyle/>
                <a:p>
                  <a:endParaRPr lang="en-GB" dirty="0"/>
                </a:p>
              </p:txBody>
            </p:sp>
            <p:sp>
              <p:nvSpPr>
                <p:cNvPr id="1225" name="Freeform 739"/>
                <p:cNvSpPr>
                  <a:spLocks/>
                </p:cNvSpPr>
                <p:nvPr/>
              </p:nvSpPr>
              <p:spPr bwMode="auto">
                <a:xfrm>
                  <a:off x="2208" y="3028"/>
                  <a:ext cx="179" cy="262"/>
                </a:xfrm>
                <a:custGeom>
                  <a:avLst/>
                  <a:gdLst>
                    <a:gd name="T0" fmla="*/ 121 w 242"/>
                    <a:gd name="T1" fmla="*/ 192 h 354"/>
                    <a:gd name="T2" fmla="*/ 95 w 242"/>
                    <a:gd name="T3" fmla="*/ 178 h 354"/>
                    <a:gd name="T4" fmla="*/ 64 w 242"/>
                    <a:gd name="T5" fmla="*/ 163 h 354"/>
                    <a:gd name="T6" fmla="*/ 52 w 242"/>
                    <a:gd name="T7" fmla="*/ 140 h 354"/>
                    <a:gd name="T8" fmla="*/ 25 w 242"/>
                    <a:gd name="T9" fmla="*/ 87 h 354"/>
                    <a:gd name="T10" fmla="*/ 14 w 242"/>
                    <a:gd name="T11" fmla="*/ 70 h 354"/>
                    <a:gd name="T12" fmla="*/ 4 w 242"/>
                    <a:gd name="T13" fmla="*/ 57 h 354"/>
                    <a:gd name="T14" fmla="*/ 0 w 242"/>
                    <a:gd name="T15" fmla="*/ 45 h 354"/>
                    <a:gd name="T16" fmla="*/ 11 w 242"/>
                    <a:gd name="T17" fmla="*/ 39 h 354"/>
                    <a:gd name="T18" fmla="*/ 8 w 242"/>
                    <a:gd name="T19" fmla="*/ 47 h 354"/>
                    <a:gd name="T20" fmla="*/ 17 w 242"/>
                    <a:gd name="T21" fmla="*/ 47 h 354"/>
                    <a:gd name="T22" fmla="*/ 23 w 242"/>
                    <a:gd name="T23" fmla="*/ 51 h 354"/>
                    <a:gd name="T24" fmla="*/ 27 w 242"/>
                    <a:gd name="T25" fmla="*/ 41 h 354"/>
                    <a:gd name="T26" fmla="*/ 33 w 242"/>
                    <a:gd name="T27" fmla="*/ 36 h 354"/>
                    <a:gd name="T28" fmla="*/ 49 w 242"/>
                    <a:gd name="T29" fmla="*/ 26 h 354"/>
                    <a:gd name="T30" fmla="*/ 63 w 242"/>
                    <a:gd name="T31" fmla="*/ 10 h 354"/>
                    <a:gd name="T32" fmla="*/ 60 w 242"/>
                    <a:gd name="T33" fmla="*/ 1 h 354"/>
                    <a:gd name="T34" fmla="*/ 68 w 242"/>
                    <a:gd name="T35" fmla="*/ 1 h 354"/>
                    <a:gd name="T36" fmla="*/ 80 w 242"/>
                    <a:gd name="T37" fmla="*/ 12 h 354"/>
                    <a:gd name="T38" fmla="*/ 85 w 242"/>
                    <a:gd name="T39" fmla="*/ 18 h 354"/>
                    <a:gd name="T40" fmla="*/ 95 w 242"/>
                    <a:gd name="T41" fmla="*/ 25 h 354"/>
                    <a:gd name="T42" fmla="*/ 106 w 242"/>
                    <a:gd name="T43" fmla="*/ 24 h 354"/>
                    <a:gd name="T44" fmla="*/ 117 w 242"/>
                    <a:gd name="T45" fmla="*/ 26 h 354"/>
                    <a:gd name="T46" fmla="*/ 112 w 242"/>
                    <a:gd name="T47" fmla="*/ 39 h 354"/>
                    <a:gd name="T48" fmla="*/ 102 w 242"/>
                    <a:gd name="T49" fmla="*/ 47 h 354"/>
                    <a:gd name="T50" fmla="*/ 87 w 242"/>
                    <a:gd name="T51" fmla="*/ 61 h 354"/>
                    <a:gd name="T52" fmla="*/ 83 w 242"/>
                    <a:gd name="T53" fmla="*/ 70 h 354"/>
                    <a:gd name="T54" fmla="*/ 81 w 242"/>
                    <a:gd name="T55" fmla="*/ 86 h 354"/>
                    <a:gd name="T56" fmla="*/ 88 w 242"/>
                    <a:gd name="T57" fmla="*/ 98 h 354"/>
                    <a:gd name="T58" fmla="*/ 97 w 242"/>
                    <a:gd name="T59" fmla="*/ 104 h 354"/>
                    <a:gd name="T60" fmla="*/ 114 w 242"/>
                    <a:gd name="T61" fmla="*/ 97 h 354"/>
                    <a:gd name="T62" fmla="*/ 115 w 242"/>
                    <a:gd name="T63" fmla="*/ 115 h 354"/>
                    <a:gd name="T64" fmla="*/ 132 w 242"/>
                    <a:gd name="T65" fmla="*/ 130 h 354"/>
                    <a:gd name="T66" fmla="*/ 129 w 242"/>
                    <a:gd name="T67" fmla="*/ 152 h 354"/>
                    <a:gd name="T68" fmla="*/ 129 w 242"/>
                    <a:gd name="T69" fmla="*/ 161 h 354"/>
                    <a:gd name="T70" fmla="*/ 126 w 242"/>
                    <a:gd name="T71" fmla="*/ 169 h 354"/>
                    <a:gd name="T72" fmla="*/ 123 w 242"/>
                    <a:gd name="T73" fmla="*/ 184 h 3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2" h="354">
                      <a:moveTo>
                        <a:pt x="226" y="341"/>
                      </a:moveTo>
                      <a:lnTo>
                        <a:pt x="221" y="350"/>
                      </a:lnTo>
                      <a:lnTo>
                        <a:pt x="207" y="354"/>
                      </a:lnTo>
                      <a:lnTo>
                        <a:pt x="173" y="325"/>
                      </a:lnTo>
                      <a:lnTo>
                        <a:pt x="144" y="314"/>
                      </a:lnTo>
                      <a:lnTo>
                        <a:pt x="118" y="297"/>
                      </a:lnTo>
                      <a:lnTo>
                        <a:pt x="95" y="275"/>
                      </a:lnTo>
                      <a:lnTo>
                        <a:pt x="94" y="256"/>
                      </a:lnTo>
                      <a:lnTo>
                        <a:pt x="70" y="219"/>
                      </a:lnTo>
                      <a:lnTo>
                        <a:pt x="46" y="158"/>
                      </a:lnTo>
                      <a:lnTo>
                        <a:pt x="35" y="148"/>
                      </a:lnTo>
                      <a:lnTo>
                        <a:pt x="26" y="129"/>
                      </a:lnTo>
                      <a:lnTo>
                        <a:pt x="3" y="111"/>
                      </a:lnTo>
                      <a:lnTo>
                        <a:pt x="7" y="104"/>
                      </a:lnTo>
                      <a:lnTo>
                        <a:pt x="3" y="99"/>
                      </a:lnTo>
                      <a:lnTo>
                        <a:pt x="0" y="82"/>
                      </a:lnTo>
                      <a:lnTo>
                        <a:pt x="17" y="65"/>
                      </a:lnTo>
                      <a:lnTo>
                        <a:pt x="20" y="72"/>
                      </a:lnTo>
                      <a:lnTo>
                        <a:pt x="13" y="77"/>
                      </a:lnTo>
                      <a:lnTo>
                        <a:pt x="15" y="86"/>
                      </a:lnTo>
                      <a:lnTo>
                        <a:pt x="23" y="84"/>
                      </a:lnTo>
                      <a:lnTo>
                        <a:pt x="31" y="86"/>
                      </a:lnTo>
                      <a:lnTo>
                        <a:pt x="35" y="94"/>
                      </a:lnTo>
                      <a:lnTo>
                        <a:pt x="42" y="93"/>
                      </a:lnTo>
                      <a:lnTo>
                        <a:pt x="49" y="88"/>
                      </a:lnTo>
                      <a:lnTo>
                        <a:pt x="50" y="74"/>
                      </a:lnTo>
                      <a:lnTo>
                        <a:pt x="55" y="66"/>
                      </a:lnTo>
                      <a:lnTo>
                        <a:pt x="60" y="66"/>
                      </a:lnTo>
                      <a:lnTo>
                        <a:pt x="62" y="59"/>
                      </a:lnTo>
                      <a:lnTo>
                        <a:pt x="89" y="47"/>
                      </a:lnTo>
                      <a:lnTo>
                        <a:pt x="107" y="31"/>
                      </a:lnTo>
                      <a:lnTo>
                        <a:pt x="115" y="17"/>
                      </a:lnTo>
                      <a:lnTo>
                        <a:pt x="118" y="17"/>
                      </a:lnTo>
                      <a:lnTo>
                        <a:pt x="110" y="3"/>
                      </a:lnTo>
                      <a:lnTo>
                        <a:pt x="115" y="0"/>
                      </a:lnTo>
                      <a:lnTo>
                        <a:pt x="125" y="2"/>
                      </a:lnTo>
                      <a:lnTo>
                        <a:pt x="139" y="18"/>
                      </a:lnTo>
                      <a:lnTo>
                        <a:pt x="146" y="21"/>
                      </a:lnTo>
                      <a:lnTo>
                        <a:pt x="149" y="32"/>
                      </a:lnTo>
                      <a:lnTo>
                        <a:pt x="156" y="32"/>
                      </a:lnTo>
                      <a:lnTo>
                        <a:pt x="159" y="45"/>
                      </a:lnTo>
                      <a:lnTo>
                        <a:pt x="173" y="46"/>
                      </a:lnTo>
                      <a:lnTo>
                        <a:pt x="182" y="41"/>
                      </a:lnTo>
                      <a:lnTo>
                        <a:pt x="193" y="44"/>
                      </a:lnTo>
                      <a:lnTo>
                        <a:pt x="198" y="41"/>
                      </a:lnTo>
                      <a:lnTo>
                        <a:pt x="213" y="47"/>
                      </a:lnTo>
                      <a:lnTo>
                        <a:pt x="217" y="54"/>
                      </a:lnTo>
                      <a:lnTo>
                        <a:pt x="206" y="71"/>
                      </a:lnTo>
                      <a:lnTo>
                        <a:pt x="218" y="77"/>
                      </a:lnTo>
                      <a:lnTo>
                        <a:pt x="187" y="86"/>
                      </a:lnTo>
                      <a:lnTo>
                        <a:pt x="171" y="95"/>
                      </a:lnTo>
                      <a:lnTo>
                        <a:pt x="159" y="111"/>
                      </a:lnTo>
                      <a:lnTo>
                        <a:pt x="158" y="124"/>
                      </a:lnTo>
                      <a:lnTo>
                        <a:pt x="151" y="128"/>
                      </a:lnTo>
                      <a:lnTo>
                        <a:pt x="144" y="144"/>
                      </a:lnTo>
                      <a:lnTo>
                        <a:pt x="149" y="157"/>
                      </a:lnTo>
                      <a:lnTo>
                        <a:pt x="162" y="170"/>
                      </a:lnTo>
                      <a:lnTo>
                        <a:pt x="161" y="179"/>
                      </a:lnTo>
                      <a:lnTo>
                        <a:pt x="172" y="180"/>
                      </a:lnTo>
                      <a:lnTo>
                        <a:pt x="177" y="189"/>
                      </a:lnTo>
                      <a:lnTo>
                        <a:pt x="187" y="190"/>
                      </a:lnTo>
                      <a:lnTo>
                        <a:pt x="208" y="177"/>
                      </a:lnTo>
                      <a:lnTo>
                        <a:pt x="208" y="208"/>
                      </a:lnTo>
                      <a:lnTo>
                        <a:pt x="211" y="211"/>
                      </a:lnTo>
                      <a:lnTo>
                        <a:pt x="225" y="208"/>
                      </a:lnTo>
                      <a:lnTo>
                        <a:pt x="242" y="238"/>
                      </a:lnTo>
                      <a:lnTo>
                        <a:pt x="237" y="247"/>
                      </a:lnTo>
                      <a:lnTo>
                        <a:pt x="237" y="278"/>
                      </a:lnTo>
                      <a:lnTo>
                        <a:pt x="231" y="283"/>
                      </a:lnTo>
                      <a:lnTo>
                        <a:pt x="235" y="293"/>
                      </a:lnTo>
                      <a:lnTo>
                        <a:pt x="230" y="300"/>
                      </a:lnTo>
                      <a:lnTo>
                        <a:pt x="230" y="308"/>
                      </a:lnTo>
                      <a:lnTo>
                        <a:pt x="237" y="319"/>
                      </a:lnTo>
                      <a:lnTo>
                        <a:pt x="225" y="336"/>
                      </a:lnTo>
                      <a:lnTo>
                        <a:pt x="226" y="341"/>
                      </a:lnTo>
                      <a:close/>
                    </a:path>
                  </a:pathLst>
                </a:custGeom>
                <a:grpFill/>
                <a:ln w="6350" cmpd="sng">
                  <a:solidFill>
                    <a:schemeClr val="bg1"/>
                  </a:solidFill>
                  <a:round/>
                  <a:headEnd/>
                  <a:tailEnd/>
                </a:ln>
              </p:spPr>
              <p:txBody>
                <a:bodyPr/>
                <a:lstStyle/>
                <a:p>
                  <a:endParaRPr lang="en-GB" dirty="0"/>
                </a:p>
              </p:txBody>
            </p:sp>
            <p:sp>
              <p:nvSpPr>
                <p:cNvPr id="1226" name="Freeform 740"/>
                <p:cNvSpPr>
                  <a:spLocks/>
                </p:cNvSpPr>
                <p:nvPr/>
              </p:nvSpPr>
              <p:spPr bwMode="auto">
                <a:xfrm>
                  <a:off x="2540" y="2941"/>
                  <a:ext cx="60" cy="59"/>
                </a:xfrm>
                <a:custGeom>
                  <a:avLst/>
                  <a:gdLst>
                    <a:gd name="T0" fmla="*/ 18 w 81"/>
                    <a:gd name="T1" fmla="*/ 43 h 79"/>
                    <a:gd name="T2" fmla="*/ 13 w 81"/>
                    <a:gd name="T3" fmla="*/ 38 h 79"/>
                    <a:gd name="T4" fmla="*/ 10 w 81"/>
                    <a:gd name="T5" fmla="*/ 28 h 79"/>
                    <a:gd name="T6" fmla="*/ 5 w 81"/>
                    <a:gd name="T7" fmla="*/ 28 h 79"/>
                    <a:gd name="T8" fmla="*/ 0 w 81"/>
                    <a:gd name="T9" fmla="*/ 20 h 79"/>
                    <a:gd name="T10" fmla="*/ 2 w 81"/>
                    <a:gd name="T11" fmla="*/ 12 h 79"/>
                    <a:gd name="T12" fmla="*/ 7 w 81"/>
                    <a:gd name="T13" fmla="*/ 10 h 79"/>
                    <a:gd name="T14" fmla="*/ 12 w 81"/>
                    <a:gd name="T15" fmla="*/ 1 h 79"/>
                    <a:gd name="T16" fmla="*/ 34 w 81"/>
                    <a:gd name="T17" fmla="*/ 0 h 79"/>
                    <a:gd name="T18" fmla="*/ 44 w 81"/>
                    <a:gd name="T19" fmla="*/ 2 h 79"/>
                    <a:gd name="T20" fmla="*/ 44 w 81"/>
                    <a:gd name="T21" fmla="*/ 5 h 79"/>
                    <a:gd name="T22" fmla="*/ 40 w 81"/>
                    <a:gd name="T23" fmla="*/ 10 h 79"/>
                    <a:gd name="T24" fmla="*/ 41 w 81"/>
                    <a:gd name="T25" fmla="*/ 18 h 79"/>
                    <a:gd name="T26" fmla="*/ 44 w 81"/>
                    <a:gd name="T27" fmla="*/ 25 h 79"/>
                    <a:gd name="T28" fmla="*/ 43 w 81"/>
                    <a:gd name="T29" fmla="*/ 36 h 79"/>
                    <a:gd name="T30" fmla="*/ 39 w 81"/>
                    <a:gd name="T31" fmla="*/ 39 h 79"/>
                    <a:gd name="T32" fmla="*/ 34 w 81"/>
                    <a:gd name="T33" fmla="*/ 37 h 79"/>
                    <a:gd name="T34" fmla="*/ 25 w 81"/>
                    <a:gd name="T35" fmla="*/ 38 h 79"/>
                    <a:gd name="T36" fmla="*/ 24 w 81"/>
                    <a:gd name="T37" fmla="*/ 44 h 79"/>
                    <a:gd name="T38" fmla="*/ 18 w 81"/>
                    <a:gd name="T39" fmla="*/ 43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79">
                      <a:moveTo>
                        <a:pt x="32" y="78"/>
                      </a:moveTo>
                      <a:lnTo>
                        <a:pt x="24" y="68"/>
                      </a:lnTo>
                      <a:lnTo>
                        <a:pt x="17" y="51"/>
                      </a:lnTo>
                      <a:lnTo>
                        <a:pt x="10" y="49"/>
                      </a:lnTo>
                      <a:lnTo>
                        <a:pt x="0" y="36"/>
                      </a:lnTo>
                      <a:lnTo>
                        <a:pt x="4" y="21"/>
                      </a:lnTo>
                      <a:lnTo>
                        <a:pt x="14" y="19"/>
                      </a:lnTo>
                      <a:lnTo>
                        <a:pt x="22" y="2"/>
                      </a:lnTo>
                      <a:lnTo>
                        <a:pt x="62" y="0"/>
                      </a:lnTo>
                      <a:lnTo>
                        <a:pt x="81" y="4"/>
                      </a:lnTo>
                      <a:lnTo>
                        <a:pt x="81" y="9"/>
                      </a:lnTo>
                      <a:lnTo>
                        <a:pt x="73" y="19"/>
                      </a:lnTo>
                      <a:lnTo>
                        <a:pt x="74" y="32"/>
                      </a:lnTo>
                      <a:lnTo>
                        <a:pt x="81" y="44"/>
                      </a:lnTo>
                      <a:lnTo>
                        <a:pt x="78" y="64"/>
                      </a:lnTo>
                      <a:lnTo>
                        <a:pt x="72" y="70"/>
                      </a:lnTo>
                      <a:lnTo>
                        <a:pt x="62" y="66"/>
                      </a:lnTo>
                      <a:lnTo>
                        <a:pt x="46" y="68"/>
                      </a:lnTo>
                      <a:lnTo>
                        <a:pt x="43" y="79"/>
                      </a:lnTo>
                      <a:lnTo>
                        <a:pt x="32" y="78"/>
                      </a:lnTo>
                      <a:close/>
                    </a:path>
                  </a:pathLst>
                </a:custGeom>
                <a:grpFill/>
                <a:ln w="6350" cmpd="sng">
                  <a:solidFill>
                    <a:schemeClr val="bg1"/>
                  </a:solidFill>
                  <a:round/>
                  <a:headEnd/>
                  <a:tailEnd/>
                </a:ln>
              </p:spPr>
              <p:txBody>
                <a:bodyPr/>
                <a:lstStyle/>
                <a:p>
                  <a:endParaRPr lang="en-GB" dirty="0"/>
                </a:p>
              </p:txBody>
            </p:sp>
            <p:sp>
              <p:nvSpPr>
                <p:cNvPr id="1227" name="Freeform 741"/>
                <p:cNvSpPr>
                  <a:spLocks/>
                </p:cNvSpPr>
                <p:nvPr/>
              </p:nvSpPr>
              <p:spPr bwMode="auto">
                <a:xfrm>
                  <a:off x="2535" y="3477"/>
                  <a:ext cx="76" cy="82"/>
                </a:xfrm>
                <a:custGeom>
                  <a:avLst/>
                  <a:gdLst>
                    <a:gd name="T0" fmla="*/ 9 w 103"/>
                    <a:gd name="T1" fmla="*/ 1 h 111"/>
                    <a:gd name="T2" fmla="*/ 18 w 103"/>
                    <a:gd name="T3" fmla="*/ 0 h 111"/>
                    <a:gd name="T4" fmla="*/ 24 w 103"/>
                    <a:gd name="T5" fmla="*/ 6 h 111"/>
                    <a:gd name="T6" fmla="*/ 25 w 103"/>
                    <a:gd name="T7" fmla="*/ 11 h 111"/>
                    <a:gd name="T8" fmla="*/ 30 w 103"/>
                    <a:gd name="T9" fmla="*/ 9 h 111"/>
                    <a:gd name="T10" fmla="*/ 35 w 103"/>
                    <a:gd name="T11" fmla="*/ 14 h 111"/>
                    <a:gd name="T12" fmla="*/ 49 w 103"/>
                    <a:gd name="T13" fmla="*/ 23 h 111"/>
                    <a:gd name="T14" fmla="*/ 51 w 103"/>
                    <a:gd name="T15" fmla="*/ 28 h 111"/>
                    <a:gd name="T16" fmla="*/ 56 w 103"/>
                    <a:gd name="T17" fmla="*/ 33 h 111"/>
                    <a:gd name="T18" fmla="*/ 52 w 103"/>
                    <a:gd name="T19" fmla="*/ 38 h 111"/>
                    <a:gd name="T20" fmla="*/ 53 w 103"/>
                    <a:gd name="T21" fmla="*/ 46 h 111"/>
                    <a:gd name="T22" fmla="*/ 46 w 103"/>
                    <a:gd name="T23" fmla="*/ 57 h 111"/>
                    <a:gd name="T24" fmla="*/ 38 w 103"/>
                    <a:gd name="T25" fmla="*/ 61 h 111"/>
                    <a:gd name="T26" fmla="*/ 24 w 103"/>
                    <a:gd name="T27" fmla="*/ 60 h 111"/>
                    <a:gd name="T28" fmla="*/ 13 w 103"/>
                    <a:gd name="T29" fmla="*/ 55 h 111"/>
                    <a:gd name="T30" fmla="*/ 5 w 103"/>
                    <a:gd name="T31" fmla="*/ 55 h 111"/>
                    <a:gd name="T32" fmla="*/ 0 w 103"/>
                    <a:gd name="T33" fmla="*/ 49 h 111"/>
                    <a:gd name="T34" fmla="*/ 3 w 103"/>
                    <a:gd name="T35" fmla="*/ 35 h 111"/>
                    <a:gd name="T36" fmla="*/ 6 w 103"/>
                    <a:gd name="T37" fmla="*/ 5 h 111"/>
                    <a:gd name="T38" fmla="*/ 9 w 103"/>
                    <a:gd name="T39" fmla="*/ 1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3" h="111">
                      <a:moveTo>
                        <a:pt x="16" y="2"/>
                      </a:moveTo>
                      <a:lnTo>
                        <a:pt x="32" y="0"/>
                      </a:lnTo>
                      <a:lnTo>
                        <a:pt x="44" y="11"/>
                      </a:lnTo>
                      <a:lnTo>
                        <a:pt x="46" y="20"/>
                      </a:lnTo>
                      <a:lnTo>
                        <a:pt x="55" y="16"/>
                      </a:lnTo>
                      <a:lnTo>
                        <a:pt x="64" y="26"/>
                      </a:lnTo>
                      <a:lnTo>
                        <a:pt x="90" y="42"/>
                      </a:lnTo>
                      <a:lnTo>
                        <a:pt x="93" y="51"/>
                      </a:lnTo>
                      <a:lnTo>
                        <a:pt x="103" y="60"/>
                      </a:lnTo>
                      <a:lnTo>
                        <a:pt x="95" y="70"/>
                      </a:lnTo>
                      <a:lnTo>
                        <a:pt x="97" y="84"/>
                      </a:lnTo>
                      <a:lnTo>
                        <a:pt x="84" y="104"/>
                      </a:lnTo>
                      <a:lnTo>
                        <a:pt x="69" y="111"/>
                      </a:lnTo>
                      <a:lnTo>
                        <a:pt x="43" y="109"/>
                      </a:lnTo>
                      <a:lnTo>
                        <a:pt x="24" y="101"/>
                      </a:lnTo>
                      <a:lnTo>
                        <a:pt x="10" y="100"/>
                      </a:lnTo>
                      <a:lnTo>
                        <a:pt x="0" y="90"/>
                      </a:lnTo>
                      <a:lnTo>
                        <a:pt x="6" y="64"/>
                      </a:lnTo>
                      <a:lnTo>
                        <a:pt x="11" y="9"/>
                      </a:lnTo>
                      <a:lnTo>
                        <a:pt x="16" y="2"/>
                      </a:lnTo>
                      <a:close/>
                    </a:path>
                  </a:pathLst>
                </a:custGeom>
                <a:grpFill/>
                <a:ln w="6350" cmpd="sng">
                  <a:solidFill>
                    <a:schemeClr val="bg1"/>
                  </a:solidFill>
                  <a:round/>
                  <a:headEnd/>
                  <a:tailEnd/>
                </a:ln>
              </p:spPr>
              <p:txBody>
                <a:bodyPr/>
                <a:lstStyle/>
                <a:p>
                  <a:endParaRPr lang="en-GB" dirty="0"/>
                </a:p>
              </p:txBody>
            </p:sp>
            <p:grpSp>
              <p:nvGrpSpPr>
                <p:cNvPr id="1228" name="Group 742"/>
                <p:cNvGrpSpPr>
                  <a:grpSpLocks/>
                </p:cNvGrpSpPr>
                <p:nvPr/>
              </p:nvGrpSpPr>
              <p:grpSpPr bwMode="auto">
                <a:xfrm>
                  <a:off x="2321" y="2850"/>
                  <a:ext cx="196" cy="164"/>
                  <a:chOff x="3153" y="3975"/>
                  <a:chExt cx="264" cy="222"/>
                </a:xfrm>
                <a:grpFill/>
              </p:grpSpPr>
              <p:sp>
                <p:nvSpPr>
                  <p:cNvPr id="1230" name="Freeform 743"/>
                  <p:cNvSpPr>
                    <a:spLocks/>
                  </p:cNvSpPr>
                  <p:nvPr/>
                </p:nvSpPr>
                <p:spPr bwMode="auto">
                  <a:xfrm>
                    <a:off x="3153" y="3975"/>
                    <a:ext cx="264" cy="222"/>
                  </a:xfrm>
                  <a:custGeom>
                    <a:avLst/>
                    <a:gdLst>
                      <a:gd name="T0" fmla="*/ 29 w 264"/>
                      <a:gd name="T1" fmla="*/ 11 h 222"/>
                      <a:gd name="T2" fmla="*/ 0 w 264"/>
                      <a:gd name="T3" fmla="*/ 60 h 222"/>
                      <a:gd name="T4" fmla="*/ 19 w 264"/>
                      <a:gd name="T5" fmla="*/ 79 h 222"/>
                      <a:gd name="T6" fmla="*/ 28 w 264"/>
                      <a:gd name="T7" fmla="*/ 100 h 222"/>
                      <a:gd name="T8" fmla="*/ 54 w 264"/>
                      <a:gd name="T9" fmla="*/ 100 h 222"/>
                      <a:gd name="T10" fmla="*/ 78 w 264"/>
                      <a:gd name="T11" fmla="*/ 120 h 222"/>
                      <a:gd name="T12" fmla="*/ 106 w 264"/>
                      <a:gd name="T13" fmla="*/ 149 h 222"/>
                      <a:gd name="T14" fmla="*/ 118 w 264"/>
                      <a:gd name="T15" fmla="*/ 173 h 222"/>
                      <a:gd name="T16" fmla="*/ 117 w 264"/>
                      <a:gd name="T17" fmla="*/ 193 h 222"/>
                      <a:gd name="T18" fmla="*/ 136 w 264"/>
                      <a:gd name="T19" fmla="*/ 222 h 222"/>
                      <a:gd name="T20" fmla="*/ 176 w 264"/>
                      <a:gd name="T21" fmla="*/ 209 h 222"/>
                      <a:gd name="T22" fmla="*/ 195 w 264"/>
                      <a:gd name="T23" fmla="*/ 196 h 222"/>
                      <a:gd name="T24" fmla="*/ 178 w 264"/>
                      <a:gd name="T25" fmla="*/ 191 h 222"/>
                      <a:gd name="T26" fmla="*/ 177 w 264"/>
                      <a:gd name="T27" fmla="*/ 167 h 222"/>
                      <a:gd name="T28" fmla="*/ 167 w 264"/>
                      <a:gd name="T29" fmla="*/ 155 h 222"/>
                      <a:gd name="T30" fmla="*/ 241 w 264"/>
                      <a:gd name="T31" fmla="*/ 149 h 222"/>
                      <a:gd name="T32" fmla="*/ 235 w 264"/>
                      <a:gd name="T33" fmla="*/ 119 h 222"/>
                      <a:gd name="T34" fmla="*/ 251 w 264"/>
                      <a:gd name="T35" fmla="*/ 101 h 222"/>
                      <a:gd name="T36" fmla="*/ 245 w 264"/>
                      <a:gd name="T37" fmla="*/ 90 h 222"/>
                      <a:gd name="T38" fmla="*/ 264 w 264"/>
                      <a:gd name="T39" fmla="*/ 78 h 222"/>
                      <a:gd name="T40" fmla="*/ 249 w 264"/>
                      <a:gd name="T41" fmla="*/ 75 h 222"/>
                      <a:gd name="T42" fmla="*/ 245 w 264"/>
                      <a:gd name="T43" fmla="*/ 69 h 222"/>
                      <a:gd name="T44" fmla="*/ 226 w 264"/>
                      <a:gd name="T45" fmla="*/ 48 h 222"/>
                      <a:gd name="T46" fmla="*/ 210 w 264"/>
                      <a:gd name="T47" fmla="*/ 40 h 222"/>
                      <a:gd name="T48" fmla="*/ 220 w 264"/>
                      <a:gd name="T49" fmla="*/ 31 h 222"/>
                      <a:gd name="T50" fmla="*/ 177 w 264"/>
                      <a:gd name="T51" fmla="*/ 32 h 222"/>
                      <a:gd name="T52" fmla="*/ 160 w 264"/>
                      <a:gd name="T53" fmla="*/ 41 h 222"/>
                      <a:gd name="T54" fmla="*/ 141 w 264"/>
                      <a:gd name="T55" fmla="*/ 32 h 222"/>
                      <a:gd name="T56" fmla="*/ 98 w 264"/>
                      <a:gd name="T57" fmla="*/ 20 h 222"/>
                      <a:gd name="T58" fmla="*/ 67 w 264"/>
                      <a:gd name="T59" fmla="*/ 0 h 222"/>
                      <a:gd name="T60" fmla="*/ 69 w 264"/>
                      <a:gd name="T61" fmla="*/ 12 h 222"/>
                      <a:gd name="T62" fmla="*/ 49 w 264"/>
                      <a:gd name="T63" fmla="*/ 20 h 222"/>
                      <a:gd name="T64" fmla="*/ 38 w 264"/>
                      <a:gd name="T65" fmla="*/ 37 h 222"/>
                      <a:gd name="T66" fmla="*/ 45 w 264"/>
                      <a:gd name="T67" fmla="*/ 56 h 222"/>
                      <a:gd name="T68" fmla="*/ 28 w 264"/>
                      <a:gd name="T69" fmla="*/ 50 h 222"/>
                      <a:gd name="T70" fmla="*/ 35 w 264"/>
                      <a:gd name="T71" fmla="*/ 30 h 222"/>
                      <a:gd name="T72" fmla="*/ 40 w 264"/>
                      <a:gd name="T73" fmla="*/ 7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222">
                        <a:moveTo>
                          <a:pt x="40" y="7"/>
                        </a:moveTo>
                        <a:lnTo>
                          <a:pt x="29" y="11"/>
                        </a:lnTo>
                        <a:lnTo>
                          <a:pt x="15" y="26"/>
                        </a:lnTo>
                        <a:lnTo>
                          <a:pt x="0" y="60"/>
                        </a:lnTo>
                        <a:lnTo>
                          <a:pt x="10" y="60"/>
                        </a:lnTo>
                        <a:lnTo>
                          <a:pt x="19" y="79"/>
                        </a:lnTo>
                        <a:lnTo>
                          <a:pt x="20" y="94"/>
                        </a:lnTo>
                        <a:lnTo>
                          <a:pt x="28" y="100"/>
                        </a:lnTo>
                        <a:lnTo>
                          <a:pt x="39" y="103"/>
                        </a:lnTo>
                        <a:lnTo>
                          <a:pt x="54" y="100"/>
                        </a:lnTo>
                        <a:lnTo>
                          <a:pt x="64" y="104"/>
                        </a:lnTo>
                        <a:lnTo>
                          <a:pt x="78" y="120"/>
                        </a:lnTo>
                        <a:lnTo>
                          <a:pt x="114" y="118"/>
                        </a:lnTo>
                        <a:lnTo>
                          <a:pt x="106" y="149"/>
                        </a:lnTo>
                        <a:lnTo>
                          <a:pt x="109" y="160"/>
                        </a:lnTo>
                        <a:lnTo>
                          <a:pt x="118" y="173"/>
                        </a:lnTo>
                        <a:lnTo>
                          <a:pt x="108" y="184"/>
                        </a:lnTo>
                        <a:lnTo>
                          <a:pt x="117" y="193"/>
                        </a:lnTo>
                        <a:lnTo>
                          <a:pt x="126" y="213"/>
                        </a:lnTo>
                        <a:lnTo>
                          <a:pt x="136" y="222"/>
                        </a:lnTo>
                        <a:lnTo>
                          <a:pt x="151" y="222"/>
                        </a:lnTo>
                        <a:lnTo>
                          <a:pt x="176" y="209"/>
                        </a:lnTo>
                        <a:lnTo>
                          <a:pt x="182" y="201"/>
                        </a:lnTo>
                        <a:lnTo>
                          <a:pt x="195" y="196"/>
                        </a:lnTo>
                        <a:lnTo>
                          <a:pt x="195" y="192"/>
                        </a:lnTo>
                        <a:lnTo>
                          <a:pt x="178" y="191"/>
                        </a:lnTo>
                        <a:lnTo>
                          <a:pt x="176" y="178"/>
                        </a:lnTo>
                        <a:lnTo>
                          <a:pt x="177" y="167"/>
                        </a:lnTo>
                        <a:lnTo>
                          <a:pt x="168" y="161"/>
                        </a:lnTo>
                        <a:lnTo>
                          <a:pt x="167" y="155"/>
                        </a:lnTo>
                        <a:lnTo>
                          <a:pt x="201" y="163"/>
                        </a:lnTo>
                        <a:lnTo>
                          <a:pt x="241" y="149"/>
                        </a:lnTo>
                        <a:lnTo>
                          <a:pt x="247" y="138"/>
                        </a:lnTo>
                        <a:lnTo>
                          <a:pt x="235" y="119"/>
                        </a:lnTo>
                        <a:lnTo>
                          <a:pt x="239" y="108"/>
                        </a:lnTo>
                        <a:lnTo>
                          <a:pt x="251" y="101"/>
                        </a:lnTo>
                        <a:lnTo>
                          <a:pt x="245" y="100"/>
                        </a:lnTo>
                        <a:lnTo>
                          <a:pt x="245" y="90"/>
                        </a:lnTo>
                        <a:lnTo>
                          <a:pt x="262" y="81"/>
                        </a:lnTo>
                        <a:lnTo>
                          <a:pt x="264" y="78"/>
                        </a:lnTo>
                        <a:lnTo>
                          <a:pt x="256" y="71"/>
                        </a:lnTo>
                        <a:lnTo>
                          <a:pt x="249" y="75"/>
                        </a:lnTo>
                        <a:lnTo>
                          <a:pt x="241" y="74"/>
                        </a:lnTo>
                        <a:lnTo>
                          <a:pt x="245" y="69"/>
                        </a:lnTo>
                        <a:lnTo>
                          <a:pt x="241" y="56"/>
                        </a:lnTo>
                        <a:lnTo>
                          <a:pt x="226" y="48"/>
                        </a:lnTo>
                        <a:lnTo>
                          <a:pt x="214" y="48"/>
                        </a:lnTo>
                        <a:lnTo>
                          <a:pt x="210" y="40"/>
                        </a:lnTo>
                        <a:lnTo>
                          <a:pt x="203" y="37"/>
                        </a:lnTo>
                        <a:lnTo>
                          <a:pt x="220" y="31"/>
                        </a:lnTo>
                        <a:lnTo>
                          <a:pt x="180" y="31"/>
                        </a:lnTo>
                        <a:lnTo>
                          <a:pt x="177" y="32"/>
                        </a:lnTo>
                        <a:lnTo>
                          <a:pt x="186" y="35"/>
                        </a:lnTo>
                        <a:lnTo>
                          <a:pt x="160" y="41"/>
                        </a:lnTo>
                        <a:lnTo>
                          <a:pt x="151" y="41"/>
                        </a:lnTo>
                        <a:lnTo>
                          <a:pt x="141" y="32"/>
                        </a:lnTo>
                        <a:lnTo>
                          <a:pt x="104" y="35"/>
                        </a:lnTo>
                        <a:lnTo>
                          <a:pt x="98" y="20"/>
                        </a:lnTo>
                        <a:lnTo>
                          <a:pt x="74" y="15"/>
                        </a:lnTo>
                        <a:lnTo>
                          <a:pt x="67" y="0"/>
                        </a:lnTo>
                        <a:lnTo>
                          <a:pt x="60" y="10"/>
                        </a:lnTo>
                        <a:lnTo>
                          <a:pt x="69" y="12"/>
                        </a:lnTo>
                        <a:lnTo>
                          <a:pt x="70" y="15"/>
                        </a:lnTo>
                        <a:lnTo>
                          <a:pt x="49" y="20"/>
                        </a:lnTo>
                        <a:lnTo>
                          <a:pt x="38" y="29"/>
                        </a:lnTo>
                        <a:lnTo>
                          <a:pt x="38" y="37"/>
                        </a:lnTo>
                        <a:lnTo>
                          <a:pt x="44" y="48"/>
                        </a:lnTo>
                        <a:lnTo>
                          <a:pt x="45" y="56"/>
                        </a:lnTo>
                        <a:lnTo>
                          <a:pt x="35" y="63"/>
                        </a:lnTo>
                        <a:lnTo>
                          <a:pt x="28" y="50"/>
                        </a:lnTo>
                        <a:lnTo>
                          <a:pt x="28" y="44"/>
                        </a:lnTo>
                        <a:lnTo>
                          <a:pt x="35" y="30"/>
                        </a:lnTo>
                        <a:lnTo>
                          <a:pt x="30" y="12"/>
                        </a:lnTo>
                        <a:lnTo>
                          <a:pt x="40" y="7"/>
                        </a:lnTo>
                        <a:close/>
                      </a:path>
                    </a:pathLst>
                  </a:custGeom>
                  <a:grpFill/>
                  <a:ln w="6350" cmpd="sng">
                    <a:solidFill>
                      <a:schemeClr val="bg1"/>
                    </a:solidFill>
                    <a:round/>
                    <a:headEnd/>
                    <a:tailEnd/>
                  </a:ln>
                </p:spPr>
                <p:txBody>
                  <a:bodyPr/>
                  <a:lstStyle/>
                  <a:p>
                    <a:endParaRPr lang="en-GB" dirty="0"/>
                  </a:p>
                </p:txBody>
              </p:sp>
              <p:sp>
                <p:nvSpPr>
                  <p:cNvPr id="1231" name="Freeform 744"/>
                  <p:cNvSpPr>
                    <a:spLocks/>
                  </p:cNvSpPr>
                  <p:nvPr/>
                </p:nvSpPr>
                <p:spPr bwMode="auto">
                  <a:xfrm>
                    <a:off x="3328" y="3996"/>
                    <a:ext cx="11" cy="6"/>
                  </a:xfrm>
                  <a:custGeom>
                    <a:avLst/>
                    <a:gdLst>
                      <a:gd name="T0" fmla="*/ 8 w 11"/>
                      <a:gd name="T1" fmla="*/ 0 h 6"/>
                      <a:gd name="T2" fmla="*/ 11 w 11"/>
                      <a:gd name="T3" fmla="*/ 4 h 6"/>
                      <a:gd name="T4" fmla="*/ 7 w 11"/>
                      <a:gd name="T5" fmla="*/ 6 h 6"/>
                      <a:gd name="T6" fmla="*/ 0 w 11"/>
                      <a:gd name="T7" fmla="*/ 3 h 6"/>
                      <a:gd name="T8" fmla="*/ 8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8" y="0"/>
                        </a:moveTo>
                        <a:lnTo>
                          <a:pt x="11" y="4"/>
                        </a:lnTo>
                        <a:lnTo>
                          <a:pt x="7" y="6"/>
                        </a:lnTo>
                        <a:lnTo>
                          <a:pt x="0" y="3"/>
                        </a:lnTo>
                        <a:lnTo>
                          <a:pt x="8" y="0"/>
                        </a:lnTo>
                        <a:close/>
                      </a:path>
                    </a:pathLst>
                  </a:custGeom>
                  <a:grpFill/>
                  <a:ln w="6350" cmpd="sng">
                    <a:solidFill>
                      <a:schemeClr val="bg1"/>
                    </a:solidFill>
                    <a:round/>
                    <a:headEnd/>
                    <a:tailEnd/>
                  </a:ln>
                </p:spPr>
                <p:txBody>
                  <a:bodyPr/>
                  <a:lstStyle/>
                  <a:p>
                    <a:endParaRPr lang="en-GB" dirty="0"/>
                  </a:p>
                </p:txBody>
              </p:sp>
            </p:grpSp>
            <p:sp>
              <p:nvSpPr>
                <p:cNvPr id="1229" name="Freeform 745"/>
                <p:cNvSpPr>
                  <a:spLocks/>
                </p:cNvSpPr>
                <p:nvPr/>
              </p:nvSpPr>
              <p:spPr bwMode="auto">
                <a:xfrm>
                  <a:off x="2241" y="2847"/>
                  <a:ext cx="174" cy="238"/>
                </a:xfrm>
                <a:custGeom>
                  <a:avLst/>
                  <a:gdLst>
                    <a:gd name="T0" fmla="*/ 14 w 235"/>
                    <a:gd name="T1" fmla="*/ 51 h 321"/>
                    <a:gd name="T2" fmla="*/ 19 w 235"/>
                    <a:gd name="T3" fmla="*/ 48 h 321"/>
                    <a:gd name="T4" fmla="*/ 17 w 235"/>
                    <a:gd name="T5" fmla="*/ 41 h 321"/>
                    <a:gd name="T6" fmla="*/ 22 w 235"/>
                    <a:gd name="T7" fmla="*/ 41 h 321"/>
                    <a:gd name="T8" fmla="*/ 36 w 235"/>
                    <a:gd name="T9" fmla="*/ 22 h 321"/>
                    <a:gd name="T10" fmla="*/ 47 w 235"/>
                    <a:gd name="T11" fmla="*/ 16 h 321"/>
                    <a:gd name="T12" fmla="*/ 52 w 235"/>
                    <a:gd name="T13" fmla="*/ 13 h 321"/>
                    <a:gd name="T14" fmla="*/ 71 w 235"/>
                    <a:gd name="T15" fmla="*/ 7 h 321"/>
                    <a:gd name="T16" fmla="*/ 78 w 235"/>
                    <a:gd name="T17" fmla="*/ 0 h 321"/>
                    <a:gd name="T18" fmla="*/ 81 w 235"/>
                    <a:gd name="T19" fmla="*/ 6 h 321"/>
                    <a:gd name="T20" fmla="*/ 68 w 235"/>
                    <a:gd name="T21" fmla="*/ 16 h 321"/>
                    <a:gd name="T22" fmla="*/ 65 w 235"/>
                    <a:gd name="T23" fmla="*/ 35 h 321"/>
                    <a:gd name="T24" fmla="*/ 71 w 235"/>
                    <a:gd name="T25" fmla="*/ 54 h 321"/>
                    <a:gd name="T26" fmla="*/ 81 w 235"/>
                    <a:gd name="T27" fmla="*/ 59 h 321"/>
                    <a:gd name="T28" fmla="*/ 95 w 235"/>
                    <a:gd name="T29" fmla="*/ 59 h 321"/>
                    <a:gd name="T30" fmla="*/ 122 w 235"/>
                    <a:gd name="T31" fmla="*/ 67 h 321"/>
                    <a:gd name="T32" fmla="*/ 119 w 235"/>
                    <a:gd name="T33" fmla="*/ 90 h 321"/>
                    <a:gd name="T34" fmla="*/ 119 w 235"/>
                    <a:gd name="T35" fmla="*/ 103 h 321"/>
                    <a:gd name="T36" fmla="*/ 129 w 235"/>
                    <a:gd name="T37" fmla="*/ 119 h 321"/>
                    <a:gd name="T38" fmla="*/ 122 w 235"/>
                    <a:gd name="T39" fmla="*/ 112 h 321"/>
                    <a:gd name="T40" fmla="*/ 115 w 235"/>
                    <a:gd name="T41" fmla="*/ 112 h 321"/>
                    <a:gd name="T42" fmla="*/ 97 w 235"/>
                    <a:gd name="T43" fmla="*/ 114 h 321"/>
                    <a:gd name="T44" fmla="*/ 102 w 235"/>
                    <a:gd name="T45" fmla="*/ 122 h 321"/>
                    <a:gd name="T46" fmla="*/ 95 w 235"/>
                    <a:gd name="T47" fmla="*/ 127 h 321"/>
                    <a:gd name="T48" fmla="*/ 100 w 235"/>
                    <a:gd name="T49" fmla="*/ 139 h 321"/>
                    <a:gd name="T50" fmla="*/ 96 w 235"/>
                    <a:gd name="T51" fmla="*/ 176 h 321"/>
                    <a:gd name="T52" fmla="*/ 95 w 235"/>
                    <a:gd name="T53" fmla="*/ 164 h 321"/>
                    <a:gd name="T54" fmla="*/ 84 w 235"/>
                    <a:gd name="T55" fmla="*/ 156 h 321"/>
                    <a:gd name="T56" fmla="*/ 76 w 235"/>
                    <a:gd name="T57" fmla="*/ 156 h 321"/>
                    <a:gd name="T58" fmla="*/ 63 w 235"/>
                    <a:gd name="T59" fmla="*/ 159 h 321"/>
                    <a:gd name="T60" fmla="*/ 58 w 235"/>
                    <a:gd name="T61" fmla="*/ 152 h 321"/>
                    <a:gd name="T62" fmla="*/ 52 w 235"/>
                    <a:gd name="T63" fmla="*/ 144 h 321"/>
                    <a:gd name="T64" fmla="*/ 39 w 235"/>
                    <a:gd name="T65" fmla="*/ 134 h 321"/>
                    <a:gd name="T66" fmla="*/ 29 w 235"/>
                    <a:gd name="T67" fmla="*/ 130 h 321"/>
                    <a:gd name="T68" fmla="*/ 14 w 235"/>
                    <a:gd name="T69" fmla="*/ 125 h 321"/>
                    <a:gd name="T70" fmla="*/ 0 w 235"/>
                    <a:gd name="T71" fmla="*/ 116 h 321"/>
                    <a:gd name="T72" fmla="*/ 4 w 235"/>
                    <a:gd name="T73" fmla="*/ 106 h 321"/>
                    <a:gd name="T74" fmla="*/ 16 w 235"/>
                    <a:gd name="T75" fmla="*/ 99 h 321"/>
                    <a:gd name="T76" fmla="*/ 16 w 235"/>
                    <a:gd name="T77" fmla="*/ 91 h 321"/>
                    <a:gd name="T78" fmla="*/ 12 w 235"/>
                    <a:gd name="T79" fmla="*/ 55 h 3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5" h="321">
                      <a:moveTo>
                        <a:pt x="21" y="100"/>
                      </a:moveTo>
                      <a:lnTo>
                        <a:pt x="25" y="93"/>
                      </a:lnTo>
                      <a:lnTo>
                        <a:pt x="28" y="94"/>
                      </a:lnTo>
                      <a:lnTo>
                        <a:pt x="35" y="87"/>
                      </a:lnTo>
                      <a:lnTo>
                        <a:pt x="30" y="78"/>
                      </a:lnTo>
                      <a:lnTo>
                        <a:pt x="31" y="74"/>
                      </a:lnTo>
                      <a:lnTo>
                        <a:pt x="41" y="87"/>
                      </a:lnTo>
                      <a:lnTo>
                        <a:pt x="41" y="74"/>
                      </a:lnTo>
                      <a:lnTo>
                        <a:pt x="64" y="57"/>
                      </a:lnTo>
                      <a:lnTo>
                        <a:pt x="65" y="39"/>
                      </a:lnTo>
                      <a:lnTo>
                        <a:pt x="78" y="29"/>
                      </a:lnTo>
                      <a:lnTo>
                        <a:pt x="86" y="29"/>
                      </a:lnTo>
                      <a:lnTo>
                        <a:pt x="88" y="33"/>
                      </a:lnTo>
                      <a:lnTo>
                        <a:pt x="94" y="23"/>
                      </a:lnTo>
                      <a:lnTo>
                        <a:pt x="112" y="21"/>
                      </a:lnTo>
                      <a:lnTo>
                        <a:pt x="130" y="13"/>
                      </a:lnTo>
                      <a:lnTo>
                        <a:pt x="135" y="5"/>
                      </a:lnTo>
                      <a:lnTo>
                        <a:pt x="143" y="0"/>
                      </a:lnTo>
                      <a:lnTo>
                        <a:pt x="152" y="5"/>
                      </a:lnTo>
                      <a:lnTo>
                        <a:pt x="149" y="11"/>
                      </a:lnTo>
                      <a:lnTo>
                        <a:pt x="138" y="15"/>
                      </a:lnTo>
                      <a:lnTo>
                        <a:pt x="124" y="30"/>
                      </a:lnTo>
                      <a:lnTo>
                        <a:pt x="109" y="64"/>
                      </a:lnTo>
                      <a:lnTo>
                        <a:pt x="119" y="64"/>
                      </a:lnTo>
                      <a:lnTo>
                        <a:pt x="128" y="83"/>
                      </a:lnTo>
                      <a:lnTo>
                        <a:pt x="129" y="98"/>
                      </a:lnTo>
                      <a:lnTo>
                        <a:pt x="137" y="104"/>
                      </a:lnTo>
                      <a:lnTo>
                        <a:pt x="148" y="107"/>
                      </a:lnTo>
                      <a:lnTo>
                        <a:pt x="163" y="104"/>
                      </a:lnTo>
                      <a:lnTo>
                        <a:pt x="173" y="108"/>
                      </a:lnTo>
                      <a:lnTo>
                        <a:pt x="187" y="124"/>
                      </a:lnTo>
                      <a:lnTo>
                        <a:pt x="223" y="122"/>
                      </a:lnTo>
                      <a:lnTo>
                        <a:pt x="215" y="153"/>
                      </a:lnTo>
                      <a:lnTo>
                        <a:pt x="218" y="164"/>
                      </a:lnTo>
                      <a:lnTo>
                        <a:pt x="227" y="177"/>
                      </a:lnTo>
                      <a:lnTo>
                        <a:pt x="217" y="188"/>
                      </a:lnTo>
                      <a:lnTo>
                        <a:pt x="226" y="197"/>
                      </a:lnTo>
                      <a:lnTo>
                        <a:pt x="235" y="217"/>
                      </a:lnTo>
                      <a:lnTo>
                        <a:pt x="231" y="220"/>
                      </a:lnTo>
                      <a:lnTo>
                        <a:pt x="223" y="203"/>
                      </a:lnTo>
                      <a:lnTo>
                        <a:pt x="213" y="207"/>
                      </a:lnTo>
                      <a:lnTo>
                        <a:pt x="209" y="203"/>
                      </a:lnTo>
                      <a:lnTo>
                        <a:pt x="207" y="208"/>
                      </a:lnTo>
                      <a:lnTo>
                        <a:pt x="177" y="208"/>
                      </a:lnTo>
                      <a:lnTo>
                        <a:pt x="178" y="220"/>
                      </a:lnTo>
                      <a:lnTo>
                        <a:pt x="187" y="221"/>
                      </a:lnTo>
                      <a:lnTo>
                        <a:pt x="191" y="230"/>
                      </a:lnTo>
                      <a:lnTo>
                        <a:pt x="173" y="231"/>
                      </a:lnTo>
                      <a:lnTo>
                        <a:pt x="173" y="245"/>
                      </a:lnTo>
                      <a:lnTo>
                        <a:pt x="182" y="252"/>
                      </a:lnTo>
                      <a:lnTo>
                        <a:pt x="186" y="266"/>
                      </a:lnTo>
                      <a:lnTo>
                        <a:pt x="174" y="321"/>
                      </a:lnTo>
                      <a:lnTo>
                        <a:pt x="162" y="315"/>
                      </a:lnTo>
                      <a:lnTo>
                        <a:pt x="173" y="298"/>
                      </a:lnTo>
                      <a:lnTo>
                        <a:pt x="169" y="291"/>
                      </a:lnTo>
                      <a:lnTo>
                        <a:pt x="154" y="285"/>
                      </a:lnTo>
                      <a:lnTo>
                        <a:pt x="149" y="288"/>
                      </a:lnTo>
                      <a:lnTo>
                        <a:pt x="138" y="285"/>
                      </a:lnTo>
                      <a:lnTo>
                        <a:pt x="129" y="290"/>
                      </a:lnTo>
                      <a:lnTo>
                        <a:pt x="115" y="289"/>
                      </a:lnTo>
                      <a:lnTo>
                        <a:pt x="112" y="276"/>
                      </a:lnTo>
                      <a:lnTo>
                        <a:pt x="105" y="276"/>
                      </a:lnTo>
                      <a:lnTo>
                        <a:pt x="102" y="265"/>
                      </a:lnTo>
                      <a:lnTo>
                        <a:pt x="95" y="262"/>
                      </a:lnTo>
                      <a:lnTo>
                        <a:pt x="81" y="246"/>
                      </a:lnTo>
                      <a:lnTo>
                        <a:pt x="71" y="244"/>
                      </a:lnTo>
                      <a:lnTo>
                        <a:pt x="56" y="235"/>
                      </a:lnTo>
                      <a:lnTo>
                        <a:pt x="53" y="237"/>
                      </a:lnTo>
                      <a:lnTo>
                        <a:pt x="34" y="237"/>
                      </a:lnTo>
                      <a:lnTo>
                        <a:pt x="26" y="227"/>
                      </a:lnTo>
                      <a:lnTo>
                        <a:pt x="2" y="216"/>
                      </a:lnTo>
                      <a:lnTo>
                        <a:pt x="0" y="211"/>
                      </a:lnTo>
                      <a:lnTo>
                        <a:pt x="7" y="207"/>
                      </a:lnTo>
                      <a:lnTo>
                        <a:pt x="8" y="193"/>
                      </a:lnTo>
                      <a:lnTo>
                        <a:pt x="26" y="188"/>
                      </a:lnTo>
                      <a:lnTo>
                        <a:pt x="28" y="180"/>
                      </a:lnTo>
                      <a:lnTo>
                        <a:pt x="40" y="167"/>
                      </a:lnTo>
                      <a:lnTo>
                        <a:pt x="30" y="166"/>
                      </a:lnTo>
                      <a:lnTo>
                        <a:pt x="31" y="116"/>
                      </a:lnTo>
                      <a:lnTo>
                        <a:pt x="21" y="100"/>
                      </a:lnTo>
                      <a:close/>
                    </a:path>
                  </a:pathLst>
                </a:custGeom>
                <a:grpFill/>
                <a:ln w="6350" cmpd="sng">
                  <a:solidFill>
                    <a:schemeClr val="bg1"/>
                  </a:solidFill>
                  <a:round/>
                  <a:headEnd/>
                  <a:tailEnd/>
                </a:ln>
              </p:spPr>
              <p:txBody>
                <a:bodyPr/>
                <a:lstStyle/>
                <a:p>
                  <a:endParaRPr lang="en-GB" dirty="0"/>
                </a:p>
              </p:txBody>
            </p:sp>
          </p:grpSp>
          <p:grpSp>
            <p:nvGrpSpPr>
              <p:cNvPr id="682" name="Group 681"/>
              <p:cNvGrpSpPr/>
              <p:nvPr/>
            </p:nvGrpSpPr>
            <p:grpSpPr>
              <a:xfrm>
                <a:off x="1966470" y="1507953"/>
                <a:ext cx="2687015" cy="2983703"/>
                <a:chOff x="1966470" y="1507953"/>
                <a:chExt cx="2687015" cy="2983703"/>
              </a:xfrm>
              <a:grpFill/>
            </p:grpSpPr>
            <p:grpSp>
              <p:nvGrpSpPr>
                <p:cNvPr id="1024" name="Group 673"/>
                <p:cNvGrpSpPr>
                  <a:grpSpLocks/>
                </p:cNvGrpSpPr>
                <p:nvPr/>
              </p:nvGrpSpPr>
              <p:grpSpPr bwMode="auto">
                <a:xfrm>
                  <a:off x="2943438" y="3932568"/>
                  <a:ext cx="874875" cy="559088"/>
                  <a:chOff x="1649" y="2531"/>
                  <a:chExt cx="617" cy="392"/>
                </a:xfrm>
                <a:grpFill/>
              </p:grpSpPr>
              <p:sp>
                <p:nvSpPr>
                  <p:cNvPr id="1204" name="Freeform 674"/>
                  <p:cNvSpPr>
                    <a:spLocks/>
                  </p:cNvSpPr>
                  <p:nvPr/>
                </p:nvSpPr>
                <p:spPr bwMode="auto">
                  <a:xfrm>
                    <a:off x="1649" y="2804"/>
                    <a:ext cx="3" cy="5"/>
                  </a:xfrm>
                  <a:custGeom>
                    <a:avLst/>
                    <a:gdLst>
                      <a:gd name="T0" fmla="*/ 1 w 7"/>
                      <a:gd name="T1" fmla="*/ 0 h 11"/>
                      <a:gd name="T2" fmla="*/ 0 w 7"/>
                      <a:gd name="T3" fmla="*/ 2 h 11"/>
                      <a:gd name="T4" fmla="*/ 1 w 7"/>
                      <a:gd name="T5" fmla="*/ 2 h 11"/>
                      <a:gd name="T6" fmla="*/ 1 w 7"/>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1">
                        <a:moveTo>
                          <a:pt x="5" y="0"/>
                        </a:moveTo>
                        <a:lnTo>
                          <a:pt x="0" y="8"/>
                        </a:lnTo>
                        <a:lnTo>
                          <a:pt x="7" y="11"/>
                        </a:lnTo>
                        <a:lnTo>
                          <a:pt x="5" y="0"/>
                        </a:lnTo>
                        <a:close/>
                      </a:path>
                    </a:pathLst>
                  </a:custGeom>
                  <a:grpFill/>
                  <a:ln w="6350" cmpd="sng">
                    <a:solidFill>
                      <a:schemeClr val="bg1"/>
                    </a:solidFill>
                    <a:round/>
                    <a:headEnd/>
                    <a:tailEnd/>
                  </a:ln>
                </p:spPr>
                <p:txBody>
                  <a:bodyPr/>
                  <a:lstStyle/>
                  <a:p>
                    <a:endParaRPr lang="en-GB" dirty="0"/>
                  </a:p>
                </p:txBody>
              </p:sp>
              <p:sp>
                <p:nvSpPr>
                  <p:cNvPr id="1205" name="Freeform 675"/>
                  <p:cNvSpPr>
                    <a:spLocks/>
                  </p:cNvSpPr>
                  <p:nvPr/>
                </p:nvSpPr>
                <p:spPr bwMode="auto">
                  <a:xfrm>
                    <a:off x="1649" y="2804"/>
                    <a:ext cx="3" cy="5"/>
                  </a:xfrm>
                  <a:custGeom>
                    <a:avLst/>
                    <a:gdLst>
                      <a:gd name="T0" fmla="*/ 1 w 7"/>
                      <a:gd name="T1" fmla="*/ 0 h 11"/>
                      <a:gd name="T2" fmla="*/ 0 w 7"/>
                      <a:gd name="T3" fmla="*/ 2 h 11"/>
                      <a:gd name="T4" fmla="*/ 1 w 7"/>
                      <a:gd name="T5" fmla="*/ 2 h 11"/>
                      <a:gd name="T6" fmla="*/ 1 w 7"/>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1">
                        <a:moveTo>
                          <a:pt x="5" y="0"/>
                        </a:moveTo>
                        <a:lnTo>
                          <a:pt x="0" y="8"/>
                        </a:lnTo>
                        <a:lnTo>
                          <a:pt x="7" y="11"/>
                        </a:lnTo>
                        <a:lnTo>
                          <a:pt x="5" y="0"/>
                        </a:lnTo>
                        <a:close/>
                      </a:path>
                    </a:pathLst>
                  </a:custGeom>
                  <a:grpFill/>
                  <a:ln w="6350" cmpd="sng">
                    <a:solidFill>
                      <a:schemeClr val="bg1"/>
                    </a:solidFill>
                    <a:round/>
                    <a:headEnd/>
                    <a:tailEnd/>
                  </a:ln>
                </p:spPr>
                <p:txBody>
                  <a:bodyPr/>
                  <a:lstStyle/>
                  <a:p>
                    <a:endParaRPr lang="en-GB" dirty="0"/>
                  </a:p>
                </p:txBody>
              </p:sp>
              <p:sp>
                <p:nvSpPr>
                  <p:cNvPr id="1206" name="Freeform 676"/>
                  <p:cNvSpPr>
                    <a:spLocks/>
                  </p:cNvSpPr>
                  <p:nvPr/>
                </p:nvSpPr>
                <p:spPr bwMode="auto">
                  <a:xfrm>
                    <a:off x="1983" y="2604"/>
                    <a:ext cx="7" cy="10"/>
                  </a:xfrm>
                  <a:custGeom>
                    <a:avLst/>
                    <a:gdLst>
                      <a:gd name="T0" fmla="*/ 1 w 10"/>
                      <a:gd name="T1" fmla="*/ 4 h 13"/>
                      <a:gd name="T2" fmla="*/ 5 w 10"/>
                      <a:gd name="T3" fmla="*/ 0 h 13"/>
                      <a:gd name="T4" fmla="*/ 0 w 10"/>
                      <a:gd name="T5" fmla="*/ 8 h 13"/>
                      <a:gd name="T6" fmla="*/ 1 w 10"/>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 y="7"/>
                        </a:moveTo>
                        <a:lnTo>
                          <a:pt x="10" y="0"/>
                        </a:lnTo>
                        <a:lnTo>
                          <a:pt x="0" y="13"/>
                        </a:lnTo>
                        <a:lnTo>
                          <a:pt x="1" y="7"/>
                        </a:lnTo>
                        <a:close/>
                      </a:path>
                    </a:pathLst>
                  </a:custGeom>
                  <a:grpFill/>
                  <a:ln w="6350" cmpd="sng">
                    <a:solidFill>
                      <a:schemeClr val="bg1"/>
                    </a:solidFill>
                    <a:round/>
                    <a:headEnd/>
                    <a:tailEnd/>
                  </a:ln>
                </p:spPr>
                <p:txBody>
                  <a:bodyPr/>
                  <a:lstStyle/>
                  <a:p>
                    <a:endParaRPr lang="en-GB" dirty="0"/>
                  </a:p>
                </p:txBody>
              </p:sp>
              <p:sp>
                <p:nvSpPr>
                  <p:cNvPr id="1207" name="Freeform 677"/>
                  <p:cNvSpPr>
                    <a:spLocks/>
                  </p:cNvSpPr>
                  <p:nvPr/>
                </p:nvSpPr>
                <p:spPr bwMode="auto">
                  <a:xfrm>
                    <a:off x="2093" y="2757"/>
                    <a:ext cx="16" cy="38"/>
                  </a:xfrm>
                  <a:custGeom>
                    <a:avLst/>
                    <a:gdLst>
                      <a:gd name="T0" fmla="*/ 4 w 22"/>
                      <a:gd name="T1" fmla="*/ 29 h 50"/>
                      <a:gd name="T2" fmla="*/ 9 w 22"/>
                      <a:gd name="T3" fmla="*/ 17 h 50"/>
                      <a:gd name="T4" fmla="*/ 12 w 22"/>
                      <a:gd name="T5" fmla="*/ 2 h 50"/>
                      <a:gd name="T6" fmla="*/ 9 w 22"/>
                      <a:gd name="T7" fmla="*/ 0 h 50"/>
                      <a:gd name="T8" fmla="*/ 7 w 22"/>
                      <a:gd name="T9" fmla="*/ 1 h 50"/>
                      <a:gd name="T10" fmla="*/ 4 w 22"/>
                      <a:gd name="T11" fmla="*/ 6 h 50"/>
                      <a:gd name="T12" fmla="*/ 1 w 22"/>
                      <a:gd name="T13" fmla="*/ 7 h 50"/>
                      <a:gd name="T14" fmla="*/ 0 w 22"/>
                      <a:gd name="T15" fmla="*/ 29 h 50"/>
                      <a:gd name="T16" fmla="*/ 4 w 22"/>
                      <a:gd name="T17" fmla="*/ 2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0">
                        <a:moveTo>
                          <a:pt x="8" y="50"/>
                        </a:moveTo>
                        <a:lnTo>
                          <a:pt x="18" y="30"/>
                        </a:lnTo>
                        <a:lnTo>
                          <a:pt x="22" y="4"/>
                        </a:lnTo>
                        <a:lnTo>
                          <a:pt x="16" y="0"/>
                        </a:lnTo>
                        <a:lnTo>
                          <a:pt x="14" y="1"/>
                        </a:lnTo>
                        <a:lnTo>
                          <a:pt x="8" y="10"/>
                        </a:lnTo>
                        <a:lnTo>
                          <a:pt x="1" y="12"/>
                        </a:lnTo>
                        <a:lnTo>
                          <a:pt x="0" y="50"/>
                        </a:lnTo>
                        <a:lnTo>
                          <a:pt x="8" y="50"/>
                        </a:lnTo>
                        <a:close/>
                      </a:path>
                    </a:pathLst>
                  </a:custGeom>
                  <a:grpFill/>
                  <a:ln w="6350" cmpd="sng">
                    <a:solidFill>
                      <a:schemeClr val="bg1"/>
                    </a:solidFill>
                    <a:round/>
                    <a:headEnd/>
                    <a:tailEnd/>
                  </a:ln>
                </p:spPr>
                <p:txBody>
                  <a:bodyPr/>
                  <a:lstStyle/>
                  <a:p>
                    <a:endParaRPr lang="en-GB" dirty="0"/>
                  </a:p>
                </p:txBody>
              </p:sp>
              <p:sp>
                <p:nvSpPr>
                  <p:cNvPr id="1208" name="Freeform 678"/>
                  <p:cNvSpPr>
                    <a:spLocks/>
                  </p:cNvSpPr>
                  <p:nvPr/>
                </p:nvSpPr>
                <p:spPr bwMode="auto">
                  <a:xfrm>
                    <a:off x="2141" y="2866"/>
                    <a:ext cx="47" cy="40"/>
                  </a:xfrm>
                  <a:custGeom>
                    <a:avLst/>
                    <a:gdLst>
                      <a:gd name="T0" fmla="*/ 36 w 62"/>
                      <a:gd name="T1" fmla="*/ 16 h 53"/>
                      <a:gd name="T2" fmla="*/ 29 w 62"/>
                      <a:gd name="T3" fmla="*/ 11 h 53"/>
                      <a:gd name="T4" fmla="*/ 24 w 62"/>
                      <a:gd name="T5" fmla="*/ 2 h 53"/>
                      <a:gd name="T6" fmla="*/ 19 w 62"/>
                      <a:gd name="T7" fmla="*/ 4 h 53"/>
                      <a:gd name="T8" fmla="*/ 14 w 62"/>
                      <a:gd name="T9" fmla="*/ 2 h 53"/>
                      <a:gd name="T10" fmla="*/ 2 w 62"/>
                      <a:gd name="T11" fmla="*/ 0 h 53"/>
                      <a:gd name="T12" fmla="*/ 0 w 62"/>
                      <a:gd name="T13" fmla="*/ 8 h 53"/>
                      <a:gd name="T14" fmla="*/ 2 w 62"/>
                      <a:gd name="T15" fmla="*/ 13 h 53"/>
                      <a:gd name="T16" fmla="*/ 8 w 62"/>
                      <a:gd name="T17" fmla="*/ 16 h 53"/>
                      <a:gd name="T18" fmla="*/ 9 w 62"/>
                      <a:gd name="T19" fmla="*/ 13 h 53"/>
                      <a:gd name="T20" fmla="*/ 7 w 62"/>
                      <a:gd name="T21" fmla="*/ 11 h 53"/>
                      <a:gd name="T22" fmla="*/ 10 w 62"/>
                      <a:gd name="T23" fmla="*/ 11 h 53"/>
                      <a:gd name="T24" fmla="*/ 15 w 62"/>
                      <a:gd name="T25" fmla="*/ 17 h 53"/>
                      <a:gd name="T26" fmla="*/ 24 w 62"/>
                      <a:gd name="T27" fmla="*/ 22 h 53"/>
                      <a:gd name="T28" fmla="*/ 24 w 62"/>
                      <a:gd name="T29" fmla="*/ 28 h 53"/>
                      <a:gd name="T30" fmla="*/ 28 w 62"/>
                      <a:gd name="T31" fmla="*/ 29 h 53"/>
                      <a:gd name="T32" fmla="*/ 29 w 62"/>
                      <a:gd name="T33" fmla="*/ 26 h 53"/>
                      <a:gd name="T34" fmla="*/ 32 w 62"/>
                      <a:gd name="T35" fmla="*/ 30 h 53"/>
                      <a:gd name="T36" fmla="*/ 35 w 62"/>
                      <a:gd name="T37" fmla="*/ 22 h 53"/>
                      <a:gd name="T38" fmla="*/ 33 w 62"/>
                      <a:gd name="T39" fmla="*/ 21 h 53"/>
                      <a:gd name="T40" fmla="*/ 33 w 62"/>
                      <a:gd name="T41" fmla="*/ 18 h 53"/>
                      <a:gd name="T42" fmla="*/ 36 w 62"/>
                      <a:gd name="T43" fmla="*/ 16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 h="53">
                        <a:moveTo>
                          <a:pt x="62" y="28"/>
                        </a:moveTo>
                        <a:lnTo>
                          <a:pt x="50" y="18"/>
                        </a:lnTo>
                        <a:lnTo>
                          <a:pt x="42" y="3"/>
                        </a:lnTo>
                        <a:lnTo>
                          <a:pt x="33" y="7"/>
                        </a:lnTo>
                        <a:lnTo>
                          <a:pt x="25" y="2"/>
                        </a:lnTo>
                        <a:lnTo>
                          <a:pt x="2" y="0"/>
                        </a:lnTo>
                        <a:lnTo>
                          <a:pt x="0" y="13"/>
                        </a:lnTo>
                        <a:lnTo>
                          <a:pt x="4" y="22"/>
                        </a:lnTo>
                        <a:lnTo>
                          <a:pt x="15" y="28"/>
                        </a:lnTo>
                        <a:lnTo>
                          <a:pt x="16" y="23"/>
                        </a:lnTo>
                        <a:lnTo>
                          <a:pt x="12" y="20"/>
                        </a:lnTo>
                        <a:lnTo>
                          <a:pt x="17" y="20"/>
                        </a:lnTo>
                        <a:lnTo>
                          <a:pt x="26" y="31"/>
                        </a:lnTo>
                        <a:lnTo>
                          <a:pt x="41" y="38"/>
                        </a:lnTo>
                        <a:lnTo>
                          <a:pt x="42" y="49"/>
                        </a:lnTo>
                        <a:lnTo>
                          <a:pt x="49" y="52"/>
                        </a:lnTo>
                        <a:lnTo>
                          <a:pt x="50" y="47"/>
                        </a:lnTo>
                        <a:lnTo>
                          <a:pt x="55" y="53"/>
                        </a:lnTo>
                        <a:lnTo>
                          <a:pt x="61" y="39"/>
                        </a:lnTo>
                        <a:lnTo>
                          <a:pt x="57" y="37"/>
                        </a:lnTo>
                        <a:lnTo>
                          <a:pt x="57" y="32"/>
                        </a:lnTo>
                        <a:lnTo>
                          <a:pt x="62" y="28"/>
                        </a:lnTo>
                        <a:close/>
                      </a:path>
                    </a:pathLst>
                  </a:custGeom>
                  <a:grpFill/>
                  <a:ln w="6350" cmpd="sng">
                    <a:solidFill>
                      <a:schemeClr val="bg1"/>
                    </a:solidFill>
                    <a:round/>
                    <a:headEnd/>
                    <a:tailEnd/>
                  </a:ln>
                </p:spPr>
                <p:txBody>
                  <a:bodyPr/>
                  <a:lstStyle/>
                  <a:p>
                    <a:endParaRPr lang="en-GB" dirty="0"/>
                  </a:p>
                </p:txBody>
              </p:sp>
              <p:sp>
                <p:nvSpPr>
                  <p:cNvPr id="1209" name="Freeform 679"/>
                  <p:cNvSpPr>
                    <a:spLocks/>
                  </p:cNvSpPr>
                  <p:nvPr/>
                </p:nvSpPr>
                <p:spPr bwMode="auto">
                  <a:xfrm>
                    <a:off x="2081" y="2818"/>
                    <a:ext cx="33" cy="18"/>
                  </a:xfrm>
                  <a:custGeom>
                    <a:avLst/>
                    <a:gdLst>
                      <a:gd name="T0" fmla="*/ 0 w 44"/>
                      <a:gd name="T1" fmla="*/ 7 h 25"/>
                      <a:gd name="T2" fmla="*/ 15 w 44"/>
                      <a:gd name="T3" fmla="*/ 13 h 25"/>
                      <a:gd name="T4" fmla="*/ 20 w 44"/>
                      <a:gd name="T5" fmla="*/ 13 h 25"/>
                      <a:gd name="T6" fmla="*/ 25 w 44"/>
                      <a:gd name="T7" fmla="*/ 11 h 25"/>
                      <a:gd name="T8" fmla="*/ 24 w 44"/>
                      <a:gd name="T9" fmla="*/ 6 h 25"/>
                      <a:gd name="T10" fmla="*/ 17 w 44"/>
                      <a:gd name="T11" fmla="*/ 6 h 25"/>
                      <a:gd name="T12" fmla="*/ 8 w 44"/>
                      <a:gd name="T13" fmla="*/ 0 h 25"/>
                      <a:gd name="T14" fmla="*/ 0 w 44"/>
                      <a:gd name="T15" fmla="*/ 7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25">
                        <a:moveTo>
                          <a:pt x="0" y="14"/>
                        </a:moveTo>
                        <a:lnTo>
                          <a:pt x="27" y="25"/>
                        </a:lnTo>
                        <a:lnTo>
                          <a:pt x="36" y="25"/>
                        </a:lnTo>
                        <a:lnTo>
                          <a:pt x="44" y="21"/>
                        </a:lnTo>
                        <a:lnTo>
                          <a:pt x="42" y="11"/>
                        </a:lnTo>
                        <a:lnTo>
                          <a:pt x="31" y="11"/>
                        </a:lnTo>
                        <a:lnTo>
                          <a:pt x="13" y="0"/>
                        </a:lnTo>
                        <a:lnTo>
                          <a:pt x="0" y="14"/>
                        </a:lnTo>
                        <a:close/>
                      </a:path>
                    </a:pathLst>
                  </a:custGeom>
                  <a:grpFill/>
                  <a:ln w="6350" cmpd="sng">
                    <a:solidFill>
                      <a:schemeClr val="bg1"/>
                    </a:solidFill>
                    <a:round/>
                    <a:headEnd/>
                    <a:tailEnd/>
                  </a:ln>
                </p:spPr>
                <p:txBody>
                  <a:bodyPr/>
                  <a:lstStyle/>
                  <a:p>
                    <a:endParaRPr lang="en-GB" dirty="0"/>
                  </a:p>
                </p:txBody>
              </p:sp>
              <p:sp>
                <p:nvSpPr>
                  <p:cNvPr id="1210" name="Freeform 680"/>
                  <p:cNvSpPr>
                    <a:spLocks/>
                  </p:cNvSpPr>
                  <p:nvPr/>
                </p:nvSpPr>
                <p:spPr bwMode="auto">
                  <a:xfrm>
                    <a:off x="2050" y="2767"/>
                    <a:ext cx="56" cy="61"/>
                  </a:xfrm>
                  <a:custGeom>
                    <a:avLst/>
                    <a:gdLst>
                      <a:gd name="T0" fmla="*/ 42 w 75"/>
                      <a:gd name="T1" fmla="*/ 23 h 83"/>
                      <a:gd name="T2" fmla="*/ 37 w 75"/>
                      <a:gd name="T3" fmla="*/ 21 h 83"/>
                      <a:gd name="T4" fmla="*/ 32 w 75"/>
                      <a:gd name="T5" fmla="*/ 21 h 83"/>
                      <a:gd name="T6" fmla="*/ 33 w 75"/>
                      <a:gd name="T7" fmla="*/ 0 h 83"/>
                      <a:gd name="T8" fmla="*/ 14 w 75"/>
                      <a:gd name="T9" fmla="*/ 0 h 83"/>
                      <a:gd name="T10" fmla="*/ 14 w 75"/>
                      <a:gd name="T11" fmla="*/ 5 h 83"/>
                      <a:gd name="T12" fmla="*/ 7 w 75"/>
                      <a:gd name="T13" fmla="*/ 4 h 83"/>
                      <a:gd name="T14" fmla="*/ 16 w 75"/>
                      <a:gd name="T15" fmla="*/ 12 h 83"/>
                      <a:gd name="T16" fmla="*/ 19 w 75"/>
                      <a:gd name="T17" fmla="*/ 19 h 83"/>
                      <a:gd name="T18" fmla="*/ 9 w 75"/>
                      <a:gd name="T19" fmla="*/ 19 h 83"/>
                      <a:gd name="T20" fmla="*/ 1 w 75"/>
                      <a:gd name="T21" fmla="*/ 29 h 83"/>
                      <a:gd name="T22" fmla="*/ 0 w 75"/>
                      <a:gd name="T23" fmla="*/ 35 h 83"/>
                      <a:gd name="T24" fmla="*/ 10 w 75"/>
                      <a:gd name="T25" fmla="*/ 43 h 83"/>
                      <a:gd name="T26" fmla="*/ 23 w 75"/>
                      <a:gd name="T27" fmla="*/ 45 h 83"/>
                      <a:gd name="T28" fmla="*/ 31 w 75"/>
                      <a:gd name="T29" fmla="*/ 37 h 83"/>
                      <a:gd name="T30" fmla="*/ 33 w 75"/>
                      <a:gd name="T31" fmla="*/ 35 h 83"/>
                      <a:gd name="T32" fmla="*/ 32 w 75"/>
                      <a:gd name="T33" fmla="*/ 32 h 83"/>
                      <a:gd name="T34" fmla="*/ 41 w 75"/>
                      <a:gd name="T35" fmla="*/ 26 h 83"/>
                      <a:gd name="T36" fmla="*/ 42 w 75"/>
                      <a:gd name="T37" fmla="*/ 23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5" h="83">
                        <a:moveTo>
                          <a:pt x="75" y="42"/>
                        </a:moveTo>
                        <a:lnTo>
                          <a:pt x="66" y="38"/>
                        </a:lnTo>
                        <a:lnTo>
                          <a:pt x="58" y="38"/>
                        </a:lnTo>
                        <a:lnTo>
                          <a:pt x="59" y="0"/>
                        </a:lnTo>
                        <a:lnTo>
                          <a:pt x="26" y="0"/>
                        </a:lnTo>
                        <a:lnTo>
                          <a:pt x="25" y="10"/>
                        </a:lnTo>
                        <a:lnTo>
                          <a:pt x="14" y="8"/>
                        </a:lnTo>
                        <a:lnTo>
                          <a:pt x="28" y="22"/>
                        </a:lnTo>
                        <a:lnTo>
                          <a:pt x="33" y="35"/>
                        </a:lnTo>
                        <a:lnTo>
                          <a:pt x="16" y="36"/>
                        </a:lnTo>
                        <a:lnTo>
                          <a:pt x="3" y="55"/>
                        </a:lnTo>
                        <a:lnTo>
                          <a:pt x="0" y="65"/>
                        </a:lnTo>
                        <a:lnTo>
                          <a:pt x="17" y="79"/>
                        </a:lnTo>
                        <a:lnTo>
                          <a:pt x="42" y="83"/>
                        </a:lnTo>
                        <a:lnTo>
                          <a:pt x="55" y="69"/>
                        </a:lnTo>
                        <a:lnTo>
                          <a:pt x="59" y="64"/>
                        </a:lnTo>
                        <a:lnTo>
                          <a:pt x="58" y="58"/>
                        </a:lnTo>
                        <a:lnTo>
                          <a:pt x="74" y="47"/>
                        </a:lnTo>
                        <a:lnTo>
                          <a:pt x="75" y="42"/>
                        </a:lnTo>
                        <a:close/>
                      </a:path>
                    </a:pathLst>
                  </a:custGeom>
                  <a:grpFill/>
                  <a:ln w="6350" cmpd="sng">
                    <a:solidFill>
                      <a:schemeClr val="bg1"/>
                    </a:solidFill>
                    <a:round/>
                    <a:headEnd/>
                    <a:tailEnd/>
                  </a:ln>
                </p:spPr>
                <p:txBody>
                  <a:bodyPr/>
                  <a:lstStyle/>
                  <a:p>
                    <a:endParaRPr lang="en-GB" dirty="0"/>
                  </a:p>
                </p:txBody>
              </p:sp>
              <p:sp>
                <p:nvSpPr>
                  <p:cNvPr id="1211" name="Freeform 681"/>
                  <p:cNvSpPr>
                    <a:spLocks/>
                  </p:cNvSpPr>
                  <p:nvPr/>
                </p:nvSpPr>
                <p:spPr bwMode="auto">
                  <a:xfrm>
                    <a:off x="2090" y="2795"/>
                    <a:ext cx="89" cy="44"/>
                  </a:xfrm>
                  <a:custGeom>
                    <a:avLst/>
                    <a:gdLst>
                      <a:gd name="T0" fmla="*/ 67 w 119"/>
                      <a:gd name="T1" fmla="*/ 11 h 60"/>
                      <a:gd name="T2" fmla="*/ 57 w 119"/>
                      <a:gd name="T3" fmla="*/ 4 h 60"/>
                      <a:gd name="T4" fmla="*/ 47 w 119"/>
                      <a:gd name="T5" fmla="*/ 0 h 60"/>
                      <a:gd name="T6" fmla="*/ 11 w 119"/>
                      <a:gd name="T7" fmla="*/ 2 h 60"/>
                      <a:gd name="T8" fmla="*/ 10 w 119"/>
                      <a:gd name="T9" fmla="*/ 5 h 60"/>
                      <a:gd name="T10" fmla="*/ 1 w 119"/>
                      <a:gd name="T11" fmla="*/ 11 h 60"/>
                      <a:gd name="T12" fmla="*/ 2 w 119"/>
                      <a:gd name="T13" fmla="*/ 14 h 60"/>
                      <a:gd name="T14" fmla="*/ 0 w 119"/>
                      <a:gd name="T15" fmla="*/ 17 h 60"/>
                      <a:gd name="T16" fmla="*/ 10 w 119"/>
                      <a:gd name="T17" fmla="*/ 23 h 60"/>
                      <a:gd name="T18" fmla="*/ 16 w 119"/>
                      <a:gd name="T19" fmla="*/ 23 h 60"/>
                      <a:gd name="T20" fmla="*/ 17 w 119"/>
                      <a:gd name="T21" fmla="*/ 28 h 60"/>
                      <a:gd name="T22" fmla="*/ 20 w 119"/>
                      <a:gd name="T23" fmla="*/ 28 h 60"/>
                      <a:gd name="T24" fmla="*/ 22 w 119"/>
                      <a:gd name="T25" fmla="*/ 32 h 60"/>
                      <a:gd name="T26" fmla="*/ 25 w 119"/>
                      <a:gd name="T27" fmla="*/ 32 h 60"/>
                      <a:gd name="T28" fmla="*/ 28 w 119"/>
                      <a:gd name="T29" fmla="*/ 29 h 60"/>
                      <a:gd name="T30" fmla="*/ 29 w 119"/>
                      <a:gd name="T31" fmla="*/ 24 h 60"/>
                      <a:gd name="T32" fmla="*/ 34 w 119"/>
                      <a:gd name="T33" fmla="*/ 24 h 60"/>
                      <a:gd name="T34" fmla="*/ 35 w 119"/>
                      <a:gd name="T35" fmla="*/ 21 h 60"/>
                      <a:gd name="T36" fmla="*/ 40 w 119"/>
                      <a:gd name="T37" fmla="*/ 22 h 60"/>
                      <a:gd name="T38" fmla="*/ 46 w 119"/>
                      <a:gd name="T39" fmla="*/ 18 h 60"/>
                      <a:gd name="T40" fmla="*/ 50 w 119"/>
                      <a:gd name="T41" fmla="*/ 12 h 60"/>
                      <a:gd name="T42" fmla="*/ 55 w 119"/>
                      <a:gd name="T43" fmla="*/ 15 h 60"/>
                      <a:gd name="T44" fmla="*/ 67 w 119"/>
                      <a:gd name="T45" fmla="*/ 11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9" h="60">
                        <a:moveTo>
                          <a:pt x="119" y="20"/>
                        </a:moveTo>
                        <a:lnTo>
                          <a:pt x="102" y="7"/>
                        </a:lnTo>
                        <a:lnTo>
                          <a:pt x="84" y="0"/>
                        </a:lnTo>
                        <a:lnTo>
                          <a:pt x="20" y="4"/>
                        </a:lnTo>
                        <a:lnTo>
                          <a:pt x="19" y="9"/>
                        </a:lnTo>
                        <a:lnTo>
                          <a:pt x="3" y="20"/>
                        </a:lnTo>
                        <a:lnTo>
                          <a:pt x="4" y="26"/>
                        </a:lnTo>
                        <a:lnTo>
                          <a:pt x="0" y="31"/>
                        </a:lnTo>
                        <a:lnTo>
                          <a:pt x="18" y="42"/>
                        </a:lnTo>
                        <a:lnTo>
                          <a:pt x="29" y="42"/>
                        </a:lnTo>
                        <a:lnTo>
                          <a:pt x="31" y="52"/>
                        </a:lnTo>
                        <a:lnTo>
                          <a:pt x="36" y="52"/>
                        </a:lnTo>
                        <a:lnTo>
                          <a:pt x="40" y="60"/>
                        </a:lnTo>
                        <a:lnTo>
                          <a:pt x="46" y="58"/>
                        </a:lnTo>
                        <a:lnTo>
                          <a:pt x="51" y="53"/>
                        </a:lnTo>
                        <a:lnTo>
                          <a:pt x="52" y="45"/>
                        </a:lnTo>
                        <a:lnTo>
                          <a:pt x="60" y="45"/>
                        </a:lnTo>
                        <a:lnTo>
                          <a:pt x="63" y="38"/>
                        </a:lnTo>
                        <a:lnTo>
                          <a:pt x="71" y="41"/>
                        </a:lnTo>
                        <a:lnTo>
                          <a:pt x="82" y="33"/>
                        </a:lnTo>
                        <a:lnTo>
                          <a:pt x="89" y="23"/>
                        </a:lnTo>
                        <a:lnTo>
                          <a:pt x="99" y="27"/>
                        </a:lnTo>
                        <a:lnTo>
                          <a:pt x="119" y="20"/>
                        </a:lnTo>
                        <a:close/>
                      </a:path>
                    </a:pathLst>
                  </a:custGeom>
                  <a:grpFill/>
                  <a:ln w="6350" cmpd="sng">
                    <a:solidFill>
                      <a:schemeClr val="bg1"/>
                    </a:solidFill>
                    <a:round/>
                    <a:headEnd/>
                    <a:tailEnd/>
                  </a:ln>
                </p:spPr>
                <p:txBody>
                  <a:bodyPr/>
                  <a:lstStyle/>
                  <a:p>
                    <a:endParaRPr lang="en-GB" dirty="0"/>
                  </a:p>
                </p:txBody>
              </p:sp>
              <p:sp>
                <p:nvSpPr>
                  <p:cNvPr id="1212" name="Freeform 682"/>
                  <p:cNvSpPr>
                    <a:spLocks/>
                  </p:cNvSpPr>
                  <p:nvPr/>
                </p:nvSpPr>
                <p:spPr bwMode="auto">
                  <a:xfrm>
                    <a:off x="1692" y="2531"/>
                    <a:ext cx="436" cy="284"/>
                  </a:xfrm>
                  <a:custGeom>
                    <a:avLst/>
                    <a:gdLst>
                      <a:gd name="T0" fmla="*/ 186 w 587"/>
                      <a:gd name="T1" fmla="*/ 63 h 383"/>
                      <a:gd name="T2" fmla="*/ 166 w 587"/>
                      <a:gd name="T3" fmla="*/ 36 h 383"/>
                      <a:gd name="T4" fmla="*/ 136 w 587"/>
                      <a:gd name="T5" fmla="*/ 39 h 383"/>
                      <a:gd name="T6" fmla="*/ 114 w 587"/>
                      <a:gd name="T7" fmla="*/ 12 h 383"/>
                      <a:gd name="T8" fmla="*/ 65 w 587"/>
                      <a:gd name="T9" fmla="*/ 18 h 383"/>
                      <a:gd name="T10" fmla="*/ 7 w 587"/>
                      <a:gd name="T11" fmla="*/ 11 h 383"/>
                      <a:gd name="T12" fmla="*/ 16 w 587"/>
                      <a:gd name="T13" fmla="*/ 37 h 383"/>
                      <a:gd name="T14" fmla="*/ 33 w 587"/>
                      <a:gd name="T15" fmla="*/ 62 h 383"/>
                      <a:gd name="T16" fmla="*/ 39 w 587"/>
                      <a:gd name="T17" fmla="*/ 73 h 383"/>
                      <a:gd name="T18" fmla="*/ 45 w 587"/>
                      <a:gd name="T19" fmla="*/ 76 h 383"/>
                      <a:gd name="T20" fmla="*/ 53 w 587"/>
                      <a:gd name="T21" fmla="*/ 97 h 383"/>
                      <a:gd name="T22" fmla="*/ 78 w 587"/>
                      <a:gd name="T23" fmla="*/ 119 h 383"/>
                      <a:gd name="T24" fmla="*/ 75 w 587"/>
                      <a:gd name="T25" fmla="*/ 103 h 383"/>
                      <a:gd name="T26" fmla="*/ 61 w 587"/>
                      <a:gd name="T27" fmla="*/ 75 h 383"/>
                      <a:gd name="T28" fmla="*/ 58 w 587"/>
                      <a:gd name="T29" fmla="*/ 76 h 383"/>
                      <a:gd name="T30" fmla="*/ 38 w 587"/>
                      <a:gd name="T31" fmla="*/ 44 h 383"/>
                      <a:gd name="T32" fmla="*/ 25 w 587"/>
                      <a:gd name="T33" fmla="*/ 10 h 383"/>
                      <a:gd name="T34" fmla="*/ 43 w 587"/>
                      <a:gd name="T35" fmla="*/ 20 h 383"/>
                      <a:gd name="T36" fmla="*/ 65 w 587"/>
                      <a:gd name="T37" fmla="*/ 59 h 383"/>
                      <a:gd name="T38" fmla="*/ 87 w 587"/>
                      <a:gd name="T39" fmla="*/ 78 h 383"/>
                      <a:gd name="T40" fmla="*/ 89 w 587"/>
                      <a:gd name="T41" fmla="*/ 86 h 383"/>
                      <a:gd name="T42" fmla="*/ 100 w 587"/>
                      <a:gd name="T43" fmla="*/ 95 h 383"/>
                      <a:gd name="T44" fmla="*/ 117 w 587"/>
                      <a:gd name="T45" fmla="*/ 116 h 383"/>
                      <a:gd name="T46" fmla="*/ 126 w 587"/>
                      <a:gd name="T47" fmla="*/ 142 h 383"/>
                      <a:gd name="T48" fmla="*/ 126 w 587"/>
                      <a:gd name="T49" fmla="*/ 154 h 383"/>
                      <a:gd name="T50" fmla="*/ 149 w 587"/>
                      <a:gd name="T51" fmla="*/ 171 h 383"/>
                      <a:gd name="T52" fmla="*/ 198 w 587"/>
                      <a:gd name="T53" fmla="*/ 190 h 383"/>
                      <a:gd name="T54" fmla="*/ 237 w 587"/>
                      <a:gd name="T55" fmla="*/ 194 h 383"/>
                      <a:gd name="T56" fmla="*/ 266 w 587"/>
                      <a:gd name="T57" fmla="*/ 211 h 383"/>
                      <a:gd name="T58" fmla="*/ 284 w 587"/>
                      <a:gd name="T59" fmla="*/ 194 h 383"/>
                      <a:gd name="T60" fmla="*/ 280 w 587"/>
                      <a:gd name="T61" fmla="*/ 180 h 383"/>
                      <a:gd name="T62" fmla="*/ 302 w 587"/>
                      <a:gd name="T63" fmla="*/ 174 h 383"/>
                      <a:gd name="T64" fmla="*/ 309 w 587"/>
                      <a:gd name="T65" fmla="*/ 165 h 383"/>
                      <a:gd name="T66" fmla="*/ 313 w 587"/>
                      <a:gd name="T67" fmla="*/ 172 h 383"/>
                      <a:gd name="T68" fmla="*/ 316 w 587"/>
                      <a:gd name="T69" fmla="*/ 156 h 383"/>
                      <a:gd name="T70" fmla="*/ 322 w 587"/>
                      <a:gd name="T71" fmla="*/ 134 h 383"/>
                      <a:gd name="T72" fmla="*/ 313 w 587"/>
                      <a:gd name="T73" fmla="*/ 133 h 383"/>
                      <a:gd name="T74" fmla="*/ 281 w 587"/>
                      <a:gd name="T75" fmla="*/ 159 h 383"/>
                      <a:gd name="T76" fmla="*/ 273 w 587"/>
                      <a:gd name="T77" fmla="*/ 168 h 383"/>
                      <a:gd name="T78" fmla="*/ 237 w 587"/>
                      <a:gd name="T79" fmla="*/ 167 h 383"/>
                      <a:gd name="T80" fmla="*/ 221 w 587"/>
                      <a:gd name="T81" fmla="*/ 151 h 383"/>
                      <a:gd name="T82" fmla="*/ 208 w 587"/>
                      <a:gd name="T83" fmla="*/ 127 h 383"/>
                      <a:gd name="T84" fmla="*/ 209 w 587"/>
                      <a:gd name="T85" fmla="*/ 90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87" h="383">
                        <a:moveTo>
                          <a:pt x="389" y="152"/>
                        </a:moveTo>
                        <a:lnTo>
                          <a:pt x="350" y="140"/>
                        </a:lnTo>
                        <a:lnTo>
                          <a:pt x="338" y="114"/>
                        </a:lnTo>
                        <a:lnTo>
                          <a:pt x="324" y="97"/>
                        </a:lnTo>
                        <a:lnTo>
                          <a:pt x="318" y="81"/>
                        </a:lnTo>
                        <a:lnTo>
                          <a:pt x="302" y="65"/>
                        </a:lnTo>
                        <a:lnTo>
                          <a:pt x="278" y="67"/>
                        </a:lnTo>
                        <a:lnTo>
                          <a:pt x="268" y="85"/>
                        </a:lnTo>
                        <a:lnTo>
                          <a:pt x="246" y="71"/>
                        </a:lnTo>
                        <a:lnTo>
                          <a:pt x="239" y="60"/>
                        </a:lnTo>
                        <a:lnTo>
                          <a:pt x="235" y="46"/>
                        </a:lnTo>
                        <a:lnTo>
                          <a:pt x="207" y="21"/>
                        </a:lnTo>
                        <a:lnTo>
                          <a:pt x="171" y="21"/>
                        </a:lnTo>
                        <a:lnTo>
                          <a:pt x="171" y="30"/>
                        </a:lnTo>
                        <a:lnTo>
                          <a:pt x="118" y="32"/>
                        </a:lnTo>
                        <a:lnTo>
                          <a:pt x="46" y="0"/>
                        </a:lnTo>
                        <a:lnTo>
                          <a:pt x="0" y="4"/>
                        </a:lnTo>
                        <a:lnTo>
                          <a:pt x="12" y="20"/>
                        </a:lnTo>
                        <a:lnTo>
                          <a:pt x="24" y="53"/>
                        </a:lnTo>
                        <a:lnTo>
                          <a:pt x="27" y="52"/>
                        </a:lnTo>
                        <a:lnTo>
                          <a:pt x="30" y="68"/>
                        </a:lnTo>
                        <a:lnTo>
                          <a:pt x="44" y="75"/>
                        </a:lnTo>
                        <a:lnTo>
                          <a:pt x="61" y="96"/>
                        </a:lnTo>
                        <a:lnTo>
                          <a:pt x="59" y="112"/>
                        </a:lnTo>
                        <a:lnTo>
                          <a:pt x="44" y="110"/>
                        </a:lnTo>
                        <a:lnTo>
                          <a:pt x="44" y="113"/>
                        </a:lnTo>
                        <a:lnTo>
                          <a:pt x="71" y="133"/>
                        </a:lnTo>
                        <a:lnTo>
                          <a:pt x="76" y="134"/>
                        </a:lnTo>
                        <a:lnTo>
                          <a:pt x="79" y="129"/>
                        </a:lnTo>
                        <a:lnTo>
                          <a:pt x="82" y="137"/>
                        </a:lnTo>
                        <a:lnTo>
                          <a:pt x="95" y="145"/>
                        </a:lnTo>
                        <a:lnTo>
                          <a:pt x="99" y="156"/>
                        </a:lnTo>
                        <a:lnTo>
                          <a:pt x="97" y="177"/>
                        </a:lnTo>
                        <a:lnTo>
                          <a:pt x="105" y="177"/>
                        </a:lnTo>
                        <a:lnTo>
                          <a:pt x="131" y="200"/>
                        </a:lnTo>
                        <a:lnTo>
                          <a:pt x="141" y="216"/>
                        </a:lnTo>
                        <a:lnTo>
                          <a:pt x="150" y="210"/>
                        </a:lnTo>
                        <a:lnTo>
                          <a:pt x="151" y="202"/>
                        </a:lnTo>
                        <a:lnTo>
                          <a:pt x="136" y="187"/>
                        </a:lnTo>
                        <a:lnTo>
                          <a:pt x="132" y="189"/>
                        </a:lnTo>
                        <a:lnTo>
                          <a:pt x="128" y="187"/>
                        </a:lnTo>
                        <a:lnTo>
                          <a:pt x="110" y="136"/>
                        </a:lnTo>
                        <a:lnTo>
                          <a:pt x="106" y="133"/>
                        </a:lnTo>
                        <a:lnTo>
                          <a:pt x="106" y="139"/>
                        </a:lnTo>
                        <a:lnTo>
                          <a:pt x="105" y="137"/>
                        </a:lnTo>
                        <a:lnTo>
                          <a:pt x="78" y="88"/>
                        </a:lnTo>
                        <a:lnTo>
                          <a:pt x="73" y="87"/>
                        </a:lnTo>
                        <a:lnTo>
                          <a:pt x="69" y="79"/>
                        </a:lnTo>
                        <a:lnTo>
                          <a:pt x="56" y="68"/>
                        </a:lnTo>
                        <a:lnTo>
                          <a:pt x="52" y="59"/>
                        </a:lnTo>
                        <a:lnTo>
                          <a:pt x="44" y="17"/>
                        </a:lnTo>
                        <a:lnTo>
                          <a:pt x="58" y="28"/>
                        </a:lnTo>
                        <a:lnTo>
                          <a:pt x="66" y="28"/>
                        </a:lnTo>
                        <a:lnTo>
                          <a:pt x="78" y="36"/>
                        </a:lnTo>
                        <a:lnTo>
                          <a:pt x="87" y="64"/>
                        </a:lnTo>
                        <a:lnTo>
                          <a:pt x="105" y="92"/>
                        </a:lnTo>
                        <a:lnTo>
                          <a:pt x="118" y="107"/>
                        </a:lnTo>
                        <a:lnTo>
                          <a:pt x="128" y="109"/>
                        </a:lnTo>
                        <a:lnTo>
                          <a:pt x="131" y="122"/>
                        </a:lnTo>
                        <a:lnTo>
                          <a:pt x="157" y="142"/>
                        </a:lnTo>
                        <a:lnTo>
                          <a:pt x="152" y="152"/>
                        </a:lnTo>
                        <a:lnTo>
                          <a:pt x="155" y="158"/>
                        </a:lnTo>
                        <a:lnTo>
                          <a:pt x="161" y="156"/>
                        </a:lnTo>
                        <a:lnTo>
                          <a:pt x="161" y="162"/>
                        </a:lnTo>
                        <a:lnTo>
                          <a:pt x="173" y="166"/>
                        </a:lnTo>
                        <a:lnTo>
                          <a:pt x="180" y="172"/>
                        </a:lnTo>
                        <a:lnTo>
                          <a:pt x="181" y="181"/>
                        </a:lnTo>
                        <a:lnTo>
                          <a:pt x="200" y="196"/>
                        </a:lnTo>
                        <a:lnTo>
                          <a:pt x="211" y="211"/>
                        </a:lnTo>
                        <a:lnTo>
                          <a:pt x="224" y="222"/>
                        </a:lnTo>
                        <a:lnTo>
                          <a:pt x="234" y="250"/>
                        </a:lnTo>
                        <a:lnTo>
                          <a:pt x="229" y="259"/>
                        </a:lnTo>
                        <a:lnTo>
                          <a:pt x="233" y="264"/>
                        </a:lnTo>
                        <a:lnTo>
                          <a:pt x="225" y="267"/>
                        </a:lnTo>
                        <a:lnTo>
                          <a:pt x="229" y="280"/>
                        </a:lnTo>
                        <a:lnTo>
                          <a:pt x="240" y="289"/>
                        </a:lnTo>
                        <a:lnTo>
                          <a:pt x="259" y="300"/>
                        </a:lnTo>
                        <a:lnTo>
                          <a:pt x="269" y="310"/>
                        </a:lnTo>
                        <a:lnTo>
                          <a:pt x="297" y="316"/>
                        </a:lnTo>
                        <a:lnTo>
                          <a:pt x="315" y="332"/>
                        </a:lnTo>
                        <a:lnTo>
                          <a:pt x="358" y="345"/>
                        </a:lnTo>
                        <a:lnTo>
                          <a:pt x="377" y="356"/>
                        </a:lnTo>
                        <a:lnTo>
                          <a:pt x="406" y="364"/>
                        </a:lnTo>
                        <a:lnTo>
                          <a:pt x="429" y="353"/>
                        </a:lnTo>
                        <a:lnTo>
                          <a:pt x="437" y="352"/>
                        </a:lnTo>
                        <a:lnTo>
                          <a:pt x="458" y="360"/>
                        </a:lnTo>
                        <a:lnTo>
                          <a:pt x="482" y="383"/>
                        </a:lnTo>
                        <a:lnTo>
                          <a:pt x="485" y="373"/>
                        </a:lnTo>
                        <a:lnTo>
                          <a:pt x="498" y="354"/>
                        </a:lnTo>
                        <a:lnTo>
                          <a:pt x="515" y="353"/>
                        </a:lnTo>
                        <a:lnTo>
                          <a:pt x="510" y="340"/>
                        </a:lnTo>
                        <a:lnTo>
                          <a:pt x="496" y="326"/>
                        </a:lnTo>
                        <a:lnTo>
                          <a:pt x="507" y="328"/>
                        </a:lnTo>
                        <a:lnTo>
                          <a:pt x="508" y="318"/>
                        </a:lnTo>
                        <a:lnTo>
                          <a:pt x="541" y="318"/>
                        </a:lnTo>
                        <a:lnTo>
                          <a:pt x="548" y="316"/>
                        </a:lnTo>
                        <a:lnTo>
                          <a:pt x="554" y="307"/>
                        </a:lnTo>
                        <a:lnTo>
                          <a:pt x="556" y="306"/>
                        </a:lnTo>
                        <a:lnTo>
                          <a:pt x="560" y="299"/>
                        </a:lnTo>
                        <a:lnTo>
                          <a:pt x="563" y="299"/>
                        </a:lnTo>
                        <a:lnTo>
                          <a:pt x="562" y="305"/>
                        </a:lnTo>
                        <a:lnTo>
                          <a:pt x="567" y="313"/>
                        </a:lnTo>
                        <a:lnTo>
                          <a:pt x="573" y="289"/>
                        </a:lnTo>
                        <a:lnTo>
                          <a:pt x="570" y="286"/>
                        </a:lnTo>
                        <a:lnTo>
                          <a:pt x="573" y="283"/>
                        </a:lnTo>
                        <a:lnTo>
                          <a:pt x="570" y="281"/>
                        </a:lnTo>
                        <a:lnTo>
                          <a:pt x="587" y="250"/>
                        </a:lnTo>
                        <a:lnTo>
                          <a:pt x="583" y="244"/>
                        </a:lnTo>
                        <a:lnTo>
                          <a:pt x="573" y="242"/>
                        </a:lnTo>
                        <a:lnTo>
                          <a:pt x="568" y="246"/>
                        </a:lnTo>
                        <a:lnTo>
                          <a:pt x="568" y="241"/>
                        </a:lnTo>
                        <a:lnTo>
                          <a:pt x="562" y="240"/>
                        </a:lnTo>
                        <a:lnTo>
                          <a:pt x="518" y="252"/>
                        </a:lnTo>
                        <a:lnTo>
                          <a:pt x="509" y="289"/>
                        </a:lnTo>
                        <a:lnTo>
                          <a:pt x="499" y="295"/>
                        </a:lnTo>
                        <a:lnTo>
                          <a:pt x="500" y="301"/>
                        </a:lnTo>
                        <a:lnTo>
                          <a:pt x="495" y="305"/>
                        </a:lnTo>
                        <a:lnTo>
                          <a:pt x="479" y="300"/>
                        </a:lnTo>
                        <a:lnTo>
                          <a:pt x="440" y="310"/>
                        </a:lnTo>
                        <a:lnTo>
                          <a:pt x="429" y="303"/>
                        </a:lnTo>
                        <a:lnTo>
                          <a:pt x="416" y="299"/>
                        </a:lnTo>
                        <a:lnTo>
                          <a:pt x="407" y="291"/>
                        </a:lnTo>
                        <a:lnTo>
                          <a:pt x="400" y="275"/>
                        </a:lnTo>
                        <a:lnTo>
                          <a:pt x="386" y="254"/>
                        </a:lnTo>
                        <a:lnTo>
                          <a:pt x="387" y="244"/>
                        </a:lnTo>
                        <a:lnTo>
                          <a:pt x="377" y="230"/>
                        </a:lnTo>
                        <a:lnTo>
                          <a:pt x="378" y="204"/>
                        </a:lnTo>
                        <a:lnTo>
                          <a:pt x="374" y="177"/>
                        </a:lnTo>
                        <a:lnTo>
                          <a:pt x="380" y="163"/>
                        </a:lnTo>
                        <a:lnTo>
                          <a:pt x="389" y="159"/>
                        </a:lnTo>
                        <a:lnTo>
                          <a:pt x="389" y="152"/>
                        </a:lnTo>
                        <a:close/>
                      </a:path>
                    </a:pathLst>
                  </a:custGeom>
                  <a:grpFill/>
                  <a:ln w="6350" cmpd="sng">
                    <a:solidFill>
                      <a:schemeClr val="bg1"/>
                    </a:solidFill>
                    <a:round/>
                    <a:headEnd/>
                    <a:tailEnd/>
                  </a:ln>
                </p:spPr>
                <p:txBody>
                  <a:bodyPr/>
                  <a:lstStyle/>
                  <a:p>
                    <a:endParaRPr lang="en-GB" dirty="0"/>
                  </a:p>
                </p:txBody>
              </p:sp>
              <p:sp>
                <p:nvSpPr>
                  <p:cNvPr id="1213" name="Freeform 683"/>
                  <p:cNvSpPr>
                    <a:spLocks/>
                  </p:cNvSpPr>
                  <p:nvPr/>
                </p:nvSpPr>
                <p:spPr bwMode="auto">
                  <a:xfrm>
                    <a:off x="2118" y="2809"/>
                    <a:ext cx="61" cy="62"/>
                  </a:xfrm>
                  <a:custGeom>
                    <a:avLst/>
                    <a:gdLst>
                      <a:gd name="T0" fmla="*/ 40 w 83"/>
                      <a:gd name="T1" fmla="*/ 44 h 84"/>
                      <a:gd name="T2" fmla="*/ 39 w 83"/>
                      <a:gd name="T3" fmla="*/ 38 h 84"/>
                      <a:gd name="T4" fmla="*/ 45 w 83"/>
                      <a:gd name="T5" fmla="*/ 0 h 84"/>
                      <a:gd name="T6" fmla="*/ 34 w 83"/>
                      <a:gd name="T7" fmla="*/ 4 h 84"/>
                      <a:gd name="T8" fmla="*/ 29 w 83"/>
                      <a:gd name="T9" fmla="*/ 1 h 84"/>
                      <a:gd name="T10" fmla="*/ 25 w 83"/>
                      <a:gd name="T11" fmla="*/ 7 h 84"/>
                      <a:gd name="T12" fmla="*/ 19 w 83"/>
                      <a:gd name="T13" fmla="*/ 12 h 84"/>
                      <a:gd name="T14" fmla="*/ 15 w 83"/>
                      <a:gd name="T15" fmla="*/ 10 h 84"/>
                      <a:gd name="T16" fmla="*/ 13 w 83"/>
                      <a:gd name="T17" fmla="*/ 13 h 84"/>
                      <a:gd name="T18" fmla="*/ 9 w 83"/>
                      <a:gd name="T19" fmla="*/ 13 h 84"/>
                      <a:gd name="T20" fmla="*/ 8 w 83"/>
                      <a:gd name="T21" fmla="*/ 18 h 84"/>
                      <a:gd name="T22" fmla="*/ 5 w 83"/>
                      <a:gd name="T23" fmla="*/ 21 h 84"/>
                      <a:gd name="T24" fmla="*/ 2 w 83"/>
                      <a:gd name="T25" fmla="*/ 22 h 84"/>
                      <a:gd name="T26" fmla="*/ 0 w 83"/>
                      <a:gd name="T27" fmla="*/ 22 h 84"/>
                      <a:gd name="T28" fmla="*/ 0 w 83"/>
                      <a:gd name="T29" fmla="*/ 23 h 84"/>
                      <a:gd name="T30" fmla="*/ 19 w 83"/>
                      <a:gd name="T31" fmla="*/ 42 h 84"/>
                      <a:gd name="T32" fmla="*/ 32 w 83"/>
                      <a:gd name="T33" fmla="*/ 43 h 84"/>
                      <a:gd name="T34" fmla="*/ 36 w 83"/>
                      <a:gd name="T35" fmla="*/ 46 h 84"/>
                      <a:gd name="T36" fmla="*/ 40 w 83"/>
                      <a:gd name="T37" fmla="*/ 44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 h="84">
                        <a:moveTo>
                          <a:pt x="75" y="80"/>
                        </a:moveTo>
                        <a:lnTo>
                          <a:pt x="72" y="70"/>
                        </a:lnTo>
                        <a:lnTo>
                          <a:pt x="83" y="0"/>
                        </a:lnTo>
                        <a:lnTo>
                          <a:pt x="63" y="7"/>
                        </a:lnTo>
                        <a:lnTo>
                          <a:pt x="53" y="3"/>
                        </a:lnTo>
                        <a:lnTo>
                          <a:pt x="46" y="13"/>
                        </a:lnTo>
                        <a:lnTo>
                          <a:pt x="35" y="21"/>
                        </a:lnTo>
                        <a:lnTo>
                          <a:pt x="27" y="18"/>
                        </a:lnTo>
                        <a:lnTo>
                          <a:pt x="24" y="25"/>
                        </a:lnTo>
                        <a:lnTo>
                          <a:pt x="16" y="25"/>
                        </a:lnTo>
                        <a:lnTo>
                          <a:pt x="15" y="33"/>
                        </a:lnTo>
                        <a:lnTo>
                          <a:pt x="10" y="38"/>
                        </a:lnTo>
                        <a:lnTo>
                          <a:pt x="4" y="40"/>
                        </a:lnTo>
                        <a:lnTo>
                          <a:pt x="0" y="40"/>
                        </a:lnTo>
                        <a:lnTo>
                          <a:pt x="0" y="42"/>
                        </a:lnTo>
                        <a:lnTo>
                          <a:pt x="35" y="77"/>
                        </a:lnTo>
                        <a:lnTo>
                          <a:pt x="58" y="79"/>
                        </a:lnTo>
                        <a:lnTo>
                          <a:pt x="66" y="84"/>
                        </a:lnTo>
                        <a:lnTo>
                          <a:pt x="75" y="80"/>
                        </a:lnTo>
                        <a:close/>
                      </a:path>
                    </a:pathLst>
                  </a:custGeom>
                  <a:grpFill/>
                  <a:ln w="6350" cmpd="sng">
                    <a:solidFill>
                      <a:schemeClr val="bg1"/>
                    </a:solidFill>
                    <a:round/>
                    <a:headEnd/>
                    <a:tailEnd/>
                  </a:ln>
                </p:spPr>
                <p:txBody>
                  <a:bodyPr/>
                  <a:lstStyle/>
                  <a:p>
                    <a:endParaRPr lang="en-GB" dirty="0"/>
                  </a:p>
                </p:txBody>
              </p:sp>
              <p:grpSp>
                <p:nvGrpSpPr>
                  <p:cNvPr id="1214" name="Group 684"/>
                  <p:cNvGrpSpPr>
                    <a:grpSpLocks/>
                  </p:cNvGrpSpPr>
                  <p:nvPr/>
                </p:nvGrpSpPr>
                <p:grpSpPr bwMode="auto">
                  <a:xfrm>
                    <a:off x="2182" y="2887"/>
                    <a:ext cx="84" cy="36"/>
                    <a:chOff x="2966" y="4025"/>
                    <a:chExt cx="113" cy="49"/>
                  </a:xfrm>
                  <a:grpFill/>
                </p:grpSpPr>
                <p:sp>
                  <p:nvSpPr>
                    <p:cNvPr id="1215" name="Freeform 685"/>
                    <p:cNvSpPr>
                      <a:spLocks/>
                    </p:cNvSpPr>
                    <p:nvPr/>
                  </p:nvSpPr>
                  <p:spPr bwMode="auto">
                    <a:xfrm>
                      <a:off x="2987" y="4064"/>
                      <a:ext cx="4" cy="7"/>
                    </a:xfrm>
                    <a:custGeom>
                      <a:avLst/>
                      <a:gdLst>
                        <a:gd name="T0" fmla="*/ 3 w 4"/>
                        <a:gd name="T1" fmla="*/ 0 h 7"/>
                        <a:gd name="T2" fmla="*/ 0 w 4"/>
                        <a:gd name="T3" fmla="*/ 5 h 7"/>
                        <a:gd name="T4" fmla="*/ 4 w 4"/>
                        <a:gd name="T5" fmla="*/ 7 h 7"/>
                        <a:gd name="T6" fmla="*/ 3 w 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3" y="0"/>
                          </a:moveTo>
                          <a:lnTo>
                            <a:pt x="0" y="5"/>
                          </a:lnTo>
                          <a:lnTo>
                            <a:pt x="4" y="7"/>
                          </a:lnTo>
                          <a:lnTo>
                            <a:pt x="3" y="0"/>
                          </a:lnTo>
                          <a:close/>
                        </a:path>
                      </a:pathLst>
                    </a:custGeom>
                    <a:grpFill/>
                    <a:ln w="6350" cmpd="sng">
                      <a:solidFill>
                        <a:schemeClr val="bg1"/>
                      </a:solidFill>
                      <a:round/>
                      <a:headEnd/>
                      <a:tailEnd/>
                    </a:ln>
                  </p:spPr>
                  <p:txBody>
                    <a:bodyPr/>
                    <a:lstStyle/>
                    <a:p>
                      <a:endParaRPr lang="en-GB" dirty="0"/>
                    </a:p>
                  </p:txBody>
                </p:sp>
                <p:sp>
                  <p:nvSpPr>
                    <p:cNvPr id="1216" name="Freeform 686"/>
                    <p:cNvSpPr>
                      <a:spLocks/>
                    </p:cNvSpPr>
                    <p:nvPr/>
                  </p:nvSpPr>
                  <p:spPr bwMode="auto">
                    <a:xfrm>
                      <a:off x="2966" y="4025"/>
                      <a:ext cx="113" cy="49"/>
                    </a:xfrm>
                    <a:custGeom>
                      <a:avLst/>
                      <a:gdLst>
                        <a:gd name="T0" fmla="*/ 109 w 113"/>
                        <a:gd name="T1" fmla="*/ 20 h 49"/>
                        <a:gd name="T2" fmla="*/ 108 w 113"/>
                        <a:gd name="T3" fmla="*/ 24 h 49"/>
                        <a:gd name="T4" fmla="*/ 113 w 113"/>
                        <a:gd name="T5" fmla="*/ 33 h 49"/>
                        <a:gd name="T6" fmla="*/ 106 w 113"/>
                        <a:gd name="T7" fmla="*/ 40 h 49"/>
                        <a:gd name="T8" fmla="*/ 103 w 113"/>
                        <a:gd name="T9" fmla="*/ 39 h 49"/>
                        <a:gd name="T10" fmla="*/ 99 w 113"/>
                        <a:gd name="T11" fmla="*/ 46 h 49"/>
                        <a:gd name="T12" fmla="*/ 90 w 113"/>
                        <a:gd name="T13" fmla="*/ 34 h 49"/>
                        <a:gd name="T14" fmla="*/ 96 w 113"/>
                        <a:gd name="T15" fmla="*/ 25 h 49"/>
                        <a:gd name="T16" fmla="*/ 89 w 113"/>
                        <a:gd name="T17" fmla="*/ 24 h 49"/>
                        <a:gd name="T18" fmla="*/ 73 w 113"/>
                        <a:gd name="T19" fmla="*/ 13 h 49"/>
                        <a:gd name="T20" fmla="*/ 50 w 113"/>
                        <a:gd name="T21" fmla="*/ 29 h 49"/>
                        <a:gd name="T22" fmla="*/ 49 w 113"/>
                        <a:gd name="T23" fmla="*/ 34 h 49"/>
                        <a:gd name="T24" fmla="*/ 56 w 113"/>
                        <a:gd name="T25" fmla="*/ 43 h 49"/>
                        <a:gd name="T26" fmla="*/ 47 w 113"/>
                        <a:gd name="T27" fmla="*/ 49 h 49"/>
                        <a:gd name="T28" fmla="*/ 41 w 113"/>
                        <a:gd name="T29" fmla="*/ 49 h 49"/>
                        <a:gd name="T30" fmla="*/ 39 w 113"/>
                        <a:gd name="T31" fmla="*/ 38 h 49"/>
                        <a:gd name="T32" fmla="*/ 33 w 113"/>
                        <a:gd name="T33" fmla="*/ 40 h 49"/>
                        <a:gd name="T34" fmla="*/ 24 w 113"/>
                        <a:gd name="T35" fmla="*/ 29 h 49"/>
                        <a:gd name="T36" fmla="*/ 5 w 113"/>
                        <a:gd name="T37" fmla="*/ 26 h 49"/>
                        <a:gd name="T38" fmla="*/ 2 w 113"/>
                        <a:gd name="T39" fmla="*/ 30 h 49"/>
                        <a:gd name="T40" fmla="*/ 0 w 113"/>
                        <a:gd name="T41" fmla="*/ 25 h 49"/>
                        <a:gd name="T42" fmla="*/ 6 w 113"/>
                        <a:gd name="T43" fmla="*/ 11 h 49"/>
                        <a:gd name="T44" fmla="*/ 2 w 113"/>
                        <a:gd name="T45" fmla="*/ 9 h 49"/>
                        <a:gd name="T46" fmla="*/ 2 w 113"/>
                        <a:gd name="T47" fmla="*/ 4 h 49"/>
                        <a:gd name="T48" fmla="*/ 7 w 113"/>
                        <a:gd name="T49" fmla="*/ 0 h 49"/>
                        <a:gd name="T50" fmla="*/ 13 w 113"/>
                        <a:gd name="T51" fmla="*/ 4 h 49"/>
                        <a:gd name="T52" fmla="*/ 16 w 113"/>
                        <a:gd name="T53" fmla="*/ 13 h 49"/>
                        <a:gd name="T54" fmla="*/ 35 w 113"/>
                        <a:gd name="T55" fmla="*/ 16 h 49"/>
                        <a:gd name="T56" fmla="*/ 55 w 113"/>
                        <a:gd name="T57" fmla="*/ 8 h 49"/>
                        <a:gd name="T58" fmla="*/ 60 w 113"/>
                        <a:gd name="T59" fmla="*/ 11 h 49"/>
                        <a:gd name="T60" fmla="*/ 64 w 113"/>
                        <a:gd name="T61" fmla="*/ 1 h 49"/>
                        <a:gd name="T62" fmla="*/ 73 w 113"/>
                        <a:gd name="T63" fmla="*/ 1 h 49"/>
                        <a:gd name="T64" fmla="*/ 94 w 113"/>
                        <a:gd name="T65" fmla="*/ 6 h 49"/>
                        <a:gd name="T66" fmla="*/ 109 w 113"/>
                        <a:gd name="T67" fmla="*/ 2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 h="49">
                          <a:moveTo>
                            <a:pt x="109" y="20"/>
                          </a:moveTo>
                          <a:lnTo>
                            <a:pt x="108" y="24"/>
                          </a:lnTo>
                          <a:lnTo>
                            <a:pt x="113" y="33"/>
                          </a:lnTo>
                          <a:lnTo>
                            <a:pt x="106" y="40"/>
                          </a:lnTo>
                          <a:lnTo>
                            <a:pt x="103" y="39"/>
                          </a:lnTo>
                          <a:lnTo>
                            <a:pt x="99" y="46"/>
                          </a:lnTo>
                          <a:lnTo>
                            <a:pt x="90" y="34"/>
                          </a:lnTo>
                          <a:lnTo>
                            <a:pt x="96" y="25"/>
                          </a:lnTo>
                          <a:lnTo>
                            <a:pt x="89" y="24"/>
                          </a:lnTo>
                          <a:lnTo>
                            <a:pt x="73" y="13"/>
                          </a:lnTo>
                          <a:lnTo>
                            <a:pt x="50" y="29"/>
                          </a:lnTo>
                          <a:lnTo>
                            <a:pt x="49" y="34"/>
                          </a:lnTo>
                          <a:lnTo>
                            <a:pt x="56" y="43"/>
                          </a:lnTo>
                          <a:lnTo>
                            <a:pt x="47" y="49"/>
                          </a:lnTo>
                          <a:lnTo>
                            <a:pt x="41" y="49"/>
                          </a:lnTo>
                          <a:lnTo>
                            <a:pt x="39" y="38"/>
                          </a:lnTo>
                          <a:lnTo>
                            <a:pt x="33" y="40"/>
                          </a:lnTo>
                          <a:lnTo>
                            <a:pt x="24" y="29"/>
                          </a:lnTo>
                          <a:lnTo>
                            <a:pt x="5" y="26"/>
                          </a:lnTo>
                          <a:lnTo>
                            <a:pt x="2" y="30"/>
                          </a:lnTo>
                          <a:lnTo>
                            <a:pt x="0" y="25"/>
                          </a:lnTo>
                          <a:lnTo>
                            <a:pt x="6" y="11"/>
                          </a:lnTo>
                          <a:lnTo>
                            <a:pt x="2" y="9"/>
                          </a:lnTo>
                          <a:lnTo>
                            <a:pt x="2" y="4"/>
                          </a:lnTo>
                          <a:lnTo>
                            <a:pt x="7" y="0"/>
                          </a:lnTo>
                          <a:lnTo>
                            <a:pt x="13" y="4"/>
                          </a:lnTo>
                          <a:lnTo>
                            <a:pt x="16" y="13"/>
                          </a:lnTo>
                          <a:lnTo>
                            <a:pt x="35" y="16"/>
                          </a:lnTo>
                          <a:lnTo>
                            <a:pt x="55" y="8"/>
                          </a:lnTo>
                          <a:lnTo>
                            <a:pt x="60" y="11"/>
                          </a:lnTo>
                          <a:lnTo>
                            <a:pt x="64" y="1"/>
                          </a:lnTo>
                          <a:lnTo>
                            <a:pt x="73" y="1"/>
                          </a:lnTo>
                          <a:lnTo>
                            <a:pt x="94" y="6"/>
                          </a:lnTo>
                          <a:lnTo>
                            <a:pt x="109" y="20"/>
                          </a:lnTo>
                          <a:close/>
                        </a:path>
                      </a:pathLst>
                    </a:custGeom>
                    <a:grpFill/>
                    <a:ln w="6350" cmpd="sng">
                      <a:solidFill>
                        <a:schemeClr val="bg1"/>
                      </a:solidFill>
                      <a:round/>
                      <a:headEnd/>
                      <a:tailEnd/>
                    </a:ln>
                  </p:spPr>
                  <p:txBody>
                    <a:bodyPr/>
                    <a:lstStyle/>
                    <a:p>
                      <a:endParaRPr lang="en-GB" dirty="0"/>
                    </a:p>
                  </p:txBody>
                </p:sp>
              </p:grpSp>
            </p:grpSp>
            <p:grpSp>
              <p:nvGrpSpPr>
                <p:cNvPr id="1025" name="Group 747"/>
                <p:cNvGrpSpPr>
                  <a:grpSpLocks/>
                </p:cNvGrpSpPr>
                <p:nvPr/>
              </p:nvGrpSpPr>
              <p:grpSpPr bwMode="auto">
                <a:xfrm>
                  <a:off x="1966470" y="2523439"/>
                  <a:ext cx="774201" cy="824369"/>
                  <a:chOff x="1316" y="2212"/>
                  <a:chExt cx="737" cy="779"/>
                </a:xfrm>
                <a:grpFill/>
              </p:grpSpPr>
              <p:sp>
                <p:nvSpPr>
                  <p:cNvPr id="1178" name="Freeform 748"/>
                  <p:cNvSpPr>
                    <a:spLocks/>
                  </p:cNvSpPr>
                  <p:nvPr/>
                </p:nvSpPr>
                <p:spPr bwMode="auto">
                  <a:xfrm>
                    <a:off x="1501" y="2891"/>
                    <a:ext cx="3" cy="11"/>
                  </a:xfrm>
                  <a:custGeom>
                    <a:avLst/>
                    <a:gdLst>
                      <a:gd name="T0" fmla="*/ 0 w 3"/>
                      <a:gd name="T1" fmla="*/ 0 h 11"/>
                      <a:gd name="T2" fmla="*/ 3 w 3"/>
                      <a:gd name="T3" fmla="*/ 3 h 11"/>
                      <a:gd name="T4" fmla="*/ 1 w 3"/>
                      <a:gd name="T5" fmla="*/ 11 h 11"/>
                      <a:gd name="T6" fmla="*/ 0 w 3"/>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1">
                        <a:moveTo>
                          <a:pt x="0" y="0"/>
                        </a:moveTo>
                        <a:lnTo>
                          <a:pt x="3" y="3"/>
                        </a:lnTo>
                        <a:lnTo>
                          <a:pt x="1" y="11"/>
                        </a:lnTo>
                        <a:lnTo>
                          <a:pt x="0" y="0"/>
                        </a:lnTo>
                        <a:close/>
                      </a:path>
                    </a:pathLst>
                  </a:custGeom>
                  <a:grpFill/>
                  <a:ln w="6350" cmpd="sng">
                    <a:solidFill>
                      <a:schemeClr val="bg1"/>
                    </a:solidFill>
                    <a:round/>
                    <a:headEnd/>
                    <a:tailEnd/>
                  </a:ln>
                </p:spPr>
                <p:txBody>
                  <a:bodyPr/>
                  <a:lstStyle/>
                  <a:p>
                    <a:endParaRPr lang="en-GB" dirty="0"/>
                  </a:p>
                </p:txBody>
              </p:sp>
              <p:sp>
                <p:nvSpPr>
                  <p:cNvPr id="1179" name="Freeform 749"/>
                  <p:cNvSpPr>
                    <a:spLocks/>
                  </p:cNvSpPr>
                  <p:nvPr/>
                </p:nvSpPr>
                <p:spPr bwMode="auto">
                  <a:xfrm>
                    <a:off x="1425" y="2453"/>
                    <a:ext cx="9" cy="9"/>
                  </a:xfrm>
                  <a:custGeom>
                    <a:avLst/>
                    <a:gdLst>
                      <a:gd name="T0" fmla="*/ 0 w 9"/>
                      <a:gd name="T1" fmla="*/ 0 h 9"/>
                      <a:gd name="T2" fmla="*/ 9 w 9"/>
                      <a:gd name="T3" fmla="*/ 9 h 9"/>
                      <a:gd name="T4" fmla="*/ 3 w 9"/>
                      <a:gd name="T5" fmla="*/ 9 h 9"/>
                      <a:gd name="T6" fmla="*/ 0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0" y="0"/>
                        </a:moveTo>
                        <a:lnTo>
                          <a:pt x="9" y="9"/>
                        </a:lnTo>
                        <a:lnTo>
                          <a:pt x="3" y="9"/>
                        </a:lnTo>
                        <a:lnTo>
                          <a:pt x="0" y="0"/>
                        </a:lnTo>
                        <a:close/>
                      </a:path>
                    </a:pathLst>
                  </a:custGeom>
                  <a:grpFill/>
                  <a:ln w="6350" cmpd="sng">
                    <a:solidFill>
                      <a:schemeClr val="bg1"/>
                    </a:solidFill>
                    <a:round/>
                    <a:headEnd/>
                    <a:tailEnd/>
                  </a:ln>
                </p:spPr>
                <p:txBody>
                  <a:bodyPr/>
                  <a:lstStyle/>
                  <a:p>
                    <a:endParaRPr lang="en-GB" dirty="0"/>
                  </a:p>
                </p:txBody>
              </p:sp>
              <p:sp>
                <p:nvSpPr>
                  <p:cNvPr id="1180" name="Freeform 750"/>
                  <p:cNvSpPr>
                    <a:spLocks/>
                  </p:cNvSpPr>
                  <p:nvPr/>
                </p:nvSpPr>
                <p:spPr bwMode="auto">
                  <a:xfrm>
                    <a:off x="1992" y="2926"/>
                    <a:ext cx="8" cy="18"/>
                  </a:xfrm>
                  <a:custGeom>
                    <a:avLst/>
                    <a:gdLst>
                      <a:gd name="T0" fmla="*/ 4 w 8"/>
                      <a:gd name="T1" fmla="*/ 8 h 18"/>
                      <a:gd name="T2" fmla="*/ 8 w 8"/>
                      <a:gd name="T3" fmla="*/ 18 h 18"/>
                      <a:gd name="T4" fmla="*/ 1 w 8"/>
                      <a:gd name="T5" fmla="*/ 9 h 18"/>
                      <a:gd name="T6" fmla="*/ 0 w 8"/>
                      <a:gd name="T7" fmla="*/ 0 h 18"/>
                      <a:gd name="T8" fmla="*/ 4 w 8"/>
                      <a:gd name="T9" fmla="*/ 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8">
                        <a:moveTo>
                          <a:pt x="4" y="8"/>
                        </a:moveTo>
                        <a:lnTo>
                          <a:pt x="8" y="18"/>
                        </a:lnTo>
                        <a:lnTo>
                          <a:pt x="1" y="9"/>
                        </a:lnTo>
                        <a:lnTo>
                          <a:pt x="0" y="0"/>
                        </a:lnTo>
                        <a:lnTo>
                          <a:pt x="4" y="8"/>
                        </a:lnTo>
                        <a:close/>
                      </a:path>
                    </a:pathLst>
                  </a:custGeom>
                  <a:grpFill/>
                  <a:ln w="6350" cmpd="sng">
                    <a:solidFill>
                      <a:schemeClr val="bg1"/>
                    </a:solidFill>
                    <a:round/>
                    <a:headEnd/>
                    <a:tailEnd/>
                  </a:ln>
                </p:spPr>
                <p:txBody>
                  <a:bodyPr/>
                  <a:lstStyle/>
                  <a:p>
                    <a:endParaRPr lang="en-GB" dirty="0"/>
                  </a:p>
                </p:txBody>
              </p:sp>
              <p:sp>
                <p:nvSpPr>
                  <p:cNvPr id="1181" name="Freeform 751"/>
                  <p:cNvSpPr>
                    <a:spLocks/>
                  </p:cNvSpPr>
                  <p:nvPr/>
                </p:nvSpPr>
                <p:spPr bwMode="auto">
                  <a:xfrm>
                    <a:off x="2009" y="2886"/>
                    <a:ext cx="5" cy="9"/>
                  </a:xfrm>
                  <a:custGeom>
                    <a:avLst/>
                    <a:gdLst>
                      <a:gd name="T0" fmla="*/ 5 w 5"/>
                      <a:gd name="T1" fmla="*/ 4 h 9"/>
                      <a:gd name="T2" fmla="*/ 5 w 5"/>
                      <a:gd name="T3" fmla="*/ 9 h 9"/>
                      <a:gd name="T4" fmla="*/ 0 w 5"/>
                      <a:gd name="T5" fmla="*/ 0 h 9"/>
                      <a:gd name="T6" fmla="*/ 5 w 5"/>
                      <a:gd name="T7" fmla="*/ 4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5" y="4"/>
                        </a:moveTo>
                        <a:lnTo>
                          <a:pt x="5" y="9"/>
                        </a:lnTo>
                        <a:lnTo>
                          <a:pt x="0" y="0"/>
                        </a:lnTo>
                        <a:lnTo>
                          <a:pt x="5" y="4"/>
                        </a:lnTo>
                        <a:close/>
                      </a:path>
                    </a:pathLst>
                  </a:custGeom>
                  <a:grpFill/>
                  <a:ln w="6350" cmpd="sng">
                    <a:solidFill>
                      <a:schemeClr val="bg1"/>
                    </a:solidFill>
                    <a:round/>
                    <a:headEnd/>
                    <a:tailEnd/>
                  </a:ln>
                </p:spPr>
                <p:txBody>
                  <a:bodyPr/>
                  <a:lstStyle/>
                  <a:p>
                    <a:endParaRPr lang="en-GB" dirty="0"/>
                  </a:p>
                </p:txBody>
              </p:sp>
              <p:sp>
                <p:nvSpPr>
                  <p:cNvPr id="1182" name="Freeform 752"/>
                  <p:cNvSpPr>
                    <a:spLocks/>
                  </p:cNvSpPr>
                  <p:nvPr/>
                </p:nvSpPr>
                <p:spPr bwMode="auto">
                  <a:xfrm>
                    <a:off x="1996" y="2886"/>
                    <a:ext cx="6" cy="5"/>
                  </a:xfrm>
                  <a:custGeom>
                    <a:avLst/>
                    <a:gdLst>
                      <a:gd name="T0" fmla="*/ 6 w 6"/>
                      <a:gd name="T1" fmla="*/ 0 h 5"/>
                      <a:gd name="T2" fmla="*/ 4 w 6"/>
                      <a:gd name="T3" fmla="*/ 5 h 5"/>
                      <a:gd name="T4" fmla="*/ 0 w 6"/>
                      <a:gd name="T5" fmla="*/ 1 h 5"/>
                      <a:gd name="T6" fmla="*/ 6 w 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6" y="0"/>
                        </a:moveTo>
                        <a:lnTo>
                          <a:pt x="4" y="5"/>
                        </a:lnTo>
                        <a:lnTo>
                          <a:pt x="0" y="1"/>
                        </a:lnTo>
                        <a:lnTo>
                          <a:pt x="6" y="0"/>
                        </a:lnTo>
                        <a:close/>
                      </a:path>
                    </a:pathLst>
                  </a:custGeom>
                  <a:grpFill/>
                  <a:ln w="6350" cmpd="sng">
                    <a:solidFill>
                      <a:schemeClr val="bg1"/>
                    </a:solidFill>
                    <a:round/>
                    <a:headEnd/>
                    <a:tailEnd/>
                  </a:ln>
                </p:spPr>
                <p:txBody>
                  <a:bodyPr/>
                  <a:lstStyle/>
                  <a:p>
                    <a:endParaRPr lang="en-GB" dirty="0"/>
                  </a:p>
                </p:txBody>
              </p:sp>
              <p:sp>
                <p:nvSpPr>
                  <p:cNvPr id="1183" name="Freeform 753"/>
                  <p:cNvSpPr>
                    <a:spLocks/>
                  </p:cNvSpPr>
                  <p:nvPr/>
                </p:nvSpPr>
                <p:spPr bwMode="auto">
                  <a:xfrm>
                    <a:off x="1998" y="2874"/>
                    <a:ext cx="5" cy="7"/>
                  </a:xfrm>
                  <a:custGeom>
                    <a:avLst/>
                    <a:gdLst>
                      <a:gd name="T0" fmla="*/ 1 w 5"/>
                      <a:gd name="T1" fmla="*/ 0 h 7"/>
                      <a:gd name="T2" fmla="*/ 5 w 5"/>
                      <a:gd name="T3" fmla="*/ 7 h 7"/>
                      <a:gd name="T4" fmla="*/ 0 w 5"/>
                      <a:gd name="T5" fmla="*/ 6 h 7"/>
                      <a:gd name="T6" fmla="*/ 1 w 5"/>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7">
                        <a:moveTo>
                          <a:pt x="1" y="0"/>
                        </a:moveTo>
                        <a:lnTo>
                          <a:pt x="5" y="7"/>
                        </a:lnTo>
                        <a:lnTo>
                          <a:pt x="0" y="6"/>
                        </a:lnTo>
                        <a:lnTo>
                          <a:pt x="1" y="0"/>
                        </a:lnTo>
                        <a:close/>
                      </a:path>
                    </a:pathLst>
                  </a:custGeom>
                  <a:grpFill/>
                  <a:ln w="6350" cmpd="sng">
                    <a:solidFill>
                      <a:schemeClr val="bg1"/>
                    </a:solidFill>
                    <a:round/>
                    <a:headEnd/>
                    <a:tailEnd/>
                  </a:ln>
                </p:spPr>
                <p:txBody>
                  <a:bodyPr/>
                  <a:lstStyle/>
                  <a:p>
                    <a:endParaRPr lang="en-GB" dirty="0"/>
                  </a:p>
                </p:txBody>
              </p:sp>
              <p:sp>
                <p:nvSpPr>
                  <p:cNvPr id="1184" name="Freeform 754"/>
                  <p:cNvSpPr>
                    <a:spLocks/>
                  </p:cNvSpPr>
                  <p:nvPr/>
                </p:nvSpPr>
                <p:spPr bwMode="auto">
                  <a:xfrm>
                    <a:off x="1376" y="2629"/>
                    <a:ext cx="13" cy="15"/>
                  </a:xfrm>
                  <a:custGeom>
                    <a:avLst/>
                    <a:gdLst>
                      <a:gd name="T0" fmla="*/ 8 w 13"/>
                      <a:gd name="T1" fmla="*/ 0 h 15"/>
                      <a:gd name="T2" fmla="*/ 13 w 13"/>
                      <a:gd name="T3" fmla="*/ 2 h 15"/>
                      <a:gd name="T4" fmla="*/ 12 w 13"/>
                      <a:gd name="T5" fmla="*/ 12 h 15"/>
                      <a:gd name="T6" fmla="*/ 2 w 13"/>
                      <a:gd name="T7" fmla="*/ 15 h 15"/>
                      <a:gd name="T8" fmla="*/ 0 w 13"/>
                      <a:gd name="T9" fmla="*/ 8 h 15"/>
                      <a:gd name="T10" fmla="*/ 8 w 1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
                        <a:moveTo>
                          <a:pt x="8" y="0"/>
                        </a:moveTo>
                        <a:lnTo>
                          <a:pt x="13" y="2"/>
                        </a:lnTo>
                        <a:lnTo>
                          <a:pt x="12" y="12"/>
                        </a:lnTo>
                        <a:lnTo>
                          <a:pt x="2" y="15"/>
                        </a:lnTo>
                        <a:lnTo>
                          <a:pt x="0" y="8"/>
                        </a:lnTo>
                        <a:lnTo>
                          <a:pt x="8" y="0"/>
                        </a:lnTo>
                        <a:close/>
                      </a:path>
                    </a:pathLst>
                  </a:custGeom>
                  <a:grpFill/>
                  <a:ln w="6350" cmpd="sng">
                    <a:solidFill>
                      <a:schemeClr val="bg1"/>
                    </a:solidFill>
                    <a:round/>
                    <a:headEnd/>
                    <a:tailEnd/>
                  </a:ln>
                </p:spPr>
                <p:txBody>
                  <a:bodyPr/>
                  <a:lstStyle/>
                  <a:p>
                    <a:endParaRPr lang="en-GB" dirty="0"/>
                  </a:p>
                </p:txBody>
              </p:sp>
              <p:sp>
                <p:nvSpPr>
                  <p:cNvPr id="1185" name="Freeform 755"/>
                  <p:cNvSpPr>
                    <a:spLocks/>
                  </p:cNvSpPr>
                  <p:nvPr/>
                </p:nvSpPr>
                <p:spPr bwMode="auto">
                  <a:xfrm>
                    <a:off x="1605" y="2814"/>
                    <a:ext cx="20" cy="14"/>
                  </a:xfrm>
                  <a:custGeom>
                    <a:avLst/>
                    <a:gdLst>
                      <a:gd name="T0" fmla="*/ 9 w 20"/>
                      <a:gd name="T1" fmla="*/ 6 h 14"/>
                      <a:gd name="T2" fmla="*/ 5 w 20"/>
                      <a:gd name="T3" fmla="*/ 3 h 14"/>
                      <a:gd name="T4" fmla="*/ 8 w 20"/>
                      <a:gd name="T5" fmla="*/ 0 h 14"/>
                      <a:gd name="T6" fmla="*/ 16 w 20"/>
                      <a:gd name="T7" fmla="*/ 0 h 14"/>
                      <a:gd name="T8" fmla="*/ 15 w 20"/>
                      <a:gd name="T9" fmla="*/ 3 h 14"/>
                      <a:gd name="T10" fmla="*/ 19 w 20"/>
                      <a:gd name="T11" fmla="*/ 1 h 14"/>
                      <a:gd name="T12" fmla="*/ 20 w 20"/>
                      <a:gd name="T13" fmla="*/ 8 h 14"/>
                      <a:gd name="T14" fmla="*/ 5 w 20"/>
                      <a:gd name="T15" fmla="*/ 14 h 14"/>
                      <a:gd name="T16" fmla="*/ 0 w 20"/>
                      <a:gd name="T17" fmla="*/ 8 h 14"/>
                      <a:gd name="T18" fmla="*/ 9 w 20"/>
                      <a:gd name="T19" fmla="*/ 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4">
                        <a:moveTo>
                          <a:pt x="9" y="6"/>
                        </a:moveTo>
                        <a:lnTo>
                          <a:pt x="5" y="3"/>
                        </a:lnTo>
                        <a:lnTo>
                          <a:pt x="8" y="0"/>
                        </a:lnTo>
                        <a:lnTo>
                          <a:pt x="16" y="0"/>
                        </a:lnTo>
                        <a:lnTo>
                          <a:pt x="15" y="3"/>
                        </a:lnTo>
                        <a:lnTo>
                          <a:pt x="19" y="1"/>
                        </a:lnTo>
                        <a:lnTo>
                          <a:pt x="20" y="8"/>
                        </a:lnTo>
                        <a:lnTo>
                          <a:pt x="5" y="14"/>
                        </a:lnTo>
                        <a:lnTo>
                          <a:pt x="0" y="8"/>
                        </a:lnTo>
                        <a:lnTo>
                          <a:pt x="9" y="6"/>
                        </a:lnTo>
                        <a:close/>
                      </a:path>
                    </a:pathLst>
                  </a:custGeom>
                  <a:grpFill/>
                  <a:ln w="6350" cmpd="sng">
                    <a:solidFill>
                      <a:schemeClr val="bg1"/>
                    </a:solidFill>
                    <a:round/>
                    <a:headEnd/>
                    <a:tailEnd/>
                  </a:ln>
                </p:spPr>
                <p:txBody>
                  <a:bodyPr/>
                  <a:lstStyle/>
                  <a:p>
                    <a:endParaRPr lang="en-GB" dirty="0"/>
                  </a:p>
                </p:txBody>
              </p:sp>
              <p:sp>
                <p:nvSpPr>
                  <p:cNvPr id="1186" name="Freeform 756"/>
                  <p:cNvSpPr>
                    <a:spLocks/>
                  </p:cNvSpPr>
                  <p:nvPr/>
                </p:nvSpPr>
                <p:spPr bwMode="auto">
                  <a:xfrm>
                    <a:off x="1573" y="2832"/>
                    <a:ext cx="51" cy="42"/>
                  </a:xfrm>
                  <a:custGeom>
                    <a:avLst/>
                    <a:gdLst>
                      <a:gd name="T0" fmla="*/ 0 w 51"/>
                      <a:gd name="T1" fmla="*/ 21 h 42"/>
                      <a:gd name="T2" fmla="*/ 13 w 51"/>
                      <a:gd name="T3" fmla="*/ 10 h 42"/>
                      <a:gd name="T4" fmla="*/ 20 w 51"/>
                      <a:gd name="T5" fmla="*/ 19 h 42"/>
                      <a:gd name="T6" fmla="*/ 21 w 51"/>
                      <a:gd name="T7" fmla="*/ 11 h 42"/>
                      <a:gd name="T8" fmla="*/ 18 w 51"/>
                      <a:gd name="T9" fmla="*/ 3 h 42"/>
                      <a:gd name="T10" fmla="*/ 24 w 51"/>
                      <a:gd name="T11" fmla="*/ 10 h 42"/>
                      <a:gd name="T12" fmla="*/ 32 w 51"/>
                      <a:gd name="T13" fmla="*/ 4 h 42"/>
                      <a:gd name="T14" fmla="*/ 31 w 51"/>
                      <a:gd name="T15" fmla="*/ 0 h 42"/>
                      <a:gd name="T16" fmla="*/ 38 w 51"/>
                      <a:gd name="T17" fmla="*/ 6 h 42"/>
                      <a:gd name="T18" fmla="*/ 44 w 51"/>
                      <a:gd name="T19" fmla="*/ 2 h 42"/>
                      <a:gd name="T20" fmla="*/ 44 w 51"/>
                      <a:gd name="T21" fmla="*/ 12 h 42"/>
                      <a:gd name="T22" fmla="*/ 51 w 51"/>
                      <a:gd name="T23" fmla="*/ 12 h 42"/>
                      <a:gd name="T24" fmla="*/ 48 w 51"/>
                      <a:gd name="T25" fmla="*/ 17 h 42"/>
                      <a:gd name="T26" fmla="*/ 36 w 51"/>
                      <a:gd name="T27" fmla="*/ 14 h 42"/>
                      <a:gd name="T28" fmla="*/ 42 w 51"/>
                      <a:gd name="T29" fmla="*/ 23 h 42"/>
                      <a:gd name="T30" fmla="*/ 32 w 51"/>
                      <a:gd name="T31" fmla="*/ 22 h 42"/>
                      <a:gd name="T32" fmla="*/ 17 w 51"/>
                      <a:gd name="T33" fmla="*/ 42 h 42"/>
                      <a:gd name="T34" fmla="*/ 18 w 51"/>
                      <a:gd name="T35" fmla="*/ 35 h 42"/>
                      <a:gd name="T36" fmla="*/ 14 w 51"/>
                      <a:gd name="T37" fmla="*/ 29 h 42"/>
                      <a:gd name="T38" fmla="*/ 8 w 51"/>
                      <a:gd name="T39" fmla="*/ 28 h 42"/>
                      <a:gd name="T40" fmla="*/ 12 w 51"/>
                      <a:gd name="T41" fmla="*/ 29 h 42"/>
                      <a:gd name="T42" fmla="*/ 10 w 51"/>
                      <a:gd name="T43" fmla="*/ 38 h 42"/>
                      <a:gd name="T44" fmla="*/ 0 w 51"/>
                      <a:gd name="T45" fmla="*/ 21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1" h="42">
                        <a:moveTo>
                          <a:pt x="0" y="21"/>
                        </a:moveTo>
                        <a:lnTo>
                          <a:pt x="13" y="10"/>
                        </a:lnTo>
                        <a:lnTo>
                          <a:pt x="20" y="19"/>
                        </a:lnTo>
                        <a:lnTo>
                          <a:pt x="21" y="11"/>
                        </a:lnTo>
                        <a:lnTo>
                          <a:pt x="18" y="3"/>
                        </a:lnTo>
                        <a:lnTo>
                          <a:pt x="24" y="10"/>
                        </a:lnTo>
                        <a:lnTo>
                          <a:pt x="32" y="4"/>
                        </a:lnTo>
                        <a:lnTo>
                          <a:pt x="31" y="0"/>
                        </a:lnTo>
                        <a:lnTo>
                          <a:pt x="38" y="6"/>
                        </a:lnTo>
                        <a:lnTo>
                          <a:pt x="44" y="2"/>
                        </a:lnTo>
                        <a:lnTo>
                          <a:pt x="44" y="12"/>
                        </a:lnTo>
                        <a:lnTo>
                          <a:pt x="51" y="12"/>
                        </a:lnTo>
                        <a:lnTo>
                          <a:pt x="48" y="17"/>
                        </a:lnTo>
                        <a:lnTo>
                          <a:pt x="36" y="14"/>
                        </a:lnTo>
                        <a:lnTo>
                          <a:pt x="42" y="23"/>
                        </a:lnTo>
                        <a:lnTo>
                          <a:pt x="32" y="22"/>
                        </a:lnTo>
                        <a:lnTo>
                          <a:pt x="17" y="42"/>
                        </a:lnTo>
                        <a:lnTo>
                          <a:pt x="18" y="35"/>
                        </a:lnTo>
                        <a:lnTo>
                          <a:pt x="14" y="29"/>
                        </a:lnTo>
                        <a:lnTo>
                          <a:pt x="8" y="28"/>
                        </a:lnTo>
                        <a:lnTo>
                          <a:pt x="12" y="29"/>
                        </a:lnTo>
                        <a:lnTo>
                          <a:pt x="10" y="38"/>
                        </a:lnTo>
                        <a:lnTo>
                          <a:pt x="0" y="21"/>
                        </a:lnTo>
                        <a:close/>
                      </a:path>
                    </a:pathLst>
                  </a:custGeom>
                  <a:grpFill/>
                  <a:ln w="6350" cmpd="sng">
                    <a:solidFill>
                      <a:schemeClr val="bg1"/>
                    </a:solidFill>
                    <a:round/>
                    <a:headEnd/>
                    <a:tailEnd/>
                  </a:ln>
                </p:spPr>
                <p:txBody>
                  <a:bodyPr/>
                  <a:lstStyle/>
                  <a:p>
                    <a:endParaRPr lang="en-GB" dirty="0"/>
                  </a:p>
                </p:txBody>
              </p:sp>
              <p:sp>
                <p:nvSpPr>
                  <p:cNvPr id="1187" name="Freeform 757"/>
                  <p:cNvSpPr>
                    <a:spLocks/>
                  </p:cNvSpPr>
                  <p:nvPr/>
                </p:nvSpPr>
                <p:spPr bwMode="auto">
                  <a:xfrm>
                    <a:off x="1574" y="2883"/>
                    <a:ext cx="3" cy="4"/>
                  </a:xfrm>
                  <a:custGeom>
                    <a:avLst/>
                    <a:gdLst>
                      <a:gd name="T0" fmla="*/ 0 w 3"/>
                      <a:gd name="T1" fmla="*/ 0 h 4"/>
                      <a:gd name="T2" fmla="*/ 3 w 3"/>
                      <a:gd name="T3" fmla="*/ 1 h 4"/>
                      <a:gd name="T4" fmla="*/ 0 w 3"/>
                      <a:gd name="T5" fmla="*/ 4 h 4"/>
                      <a:gd name="T6" fmla="*/ 0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3" y="1"/>
                        </a:lnTo>
                        <a:lnTo>
                          <a:pt x="0" y="4"/>
                        </a:lnTo>
                        <a:lnTo>
                          <a:pt x="0" y="0"/>
                        </a:lnTo>
                        <a:close/>
                      </a:path>
                    </a:pathLst>
                  </a:custGeom>
                  <a:grpFill/>
                  <a:ln w="6350" cmpd="sng">
                    <a:solidFill>
                      <a:schemeClr val="bg1"/>
                    </a:solidFill>
                    <a:round/>
                    <a:headEnd/>
                    <a:tailEnd/>
                  </a:ln>
                </p:spPr>
                <p:txBody>
                  <a:bodyPr/>
                  <a:lstStyle/>
                  <a:p>
                    <a:endParaRPr lang="en-GB" dirty="0"/>
                  </a:p>
                </p:txBody>
              </p:sp>
              <p:sp>
                <p:nvSpPr>
                  <p:cNvPr id="1188" name="Freeform 758"/>
                  <p:cNvSpPr>
                    <a:spLocks/>
                  </p:cNvSpPr>
                  <p:nvPr/>
                </p:nvSpPr>
                <p:spPr bwMode="auto">
                  <a:xfrm>
                    <a:off x="1456" y="2922"/>
                    <a:ext cx="5" cy="7"/>
                  </a:xfrm>
                  <a:custGeom>
                    <a:avLst/>
                    <a:gdLst>
                      <a:gd name="T0" fmla="*/ 2 w 5"/>
                      <a:gd name="T1" fmla="*/ 1 h 7"/>
                      <a:gd name="T2" fmla="*/ 5 w 5"/>
                      <a:gd name="T3" fmla="*/ 7 h 7"/>
                      <a:gd name="T4" fmla="*/ 0 w 5"/>
                      <a:gd name="T5" fmla="*/ 6 h 7"/>
                      <a:gd name="T6" fmla="*/ 0 w 5"/>
                      <a:gd name="T7" fmla="*/ 0 h 7"/>
                      <a:gd name="T8" fmla="*/ 2 w 5"/>
                      <a:gd name="T9" fmla="*/ 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2" y="1"/>
                        </a:moveTo>
                        <a:lnTo>
                          <a:pt x="5" y="7"/>
                        </a:lnTo>
                        <a:lnTo>
                          <a:pt x="0" y="6"/>
                        </a:lnTo>
                        <a:lnTo>
                          <a:pt x="0" y="0"/>
                        </a:lnTo>
                        <a:lnTo>
                          <a:pt x="2" y="1"/>
                        </a:lnTo>
                        <a:close/>
                      </a:path>
                    </a:pathLst>
                  </a:custGeom>
                  <a:grpFill/>
                  <a:ln w="6350" cmpd="sng">
                    <a:solidFill>
                      <a:schemeClr val="bg1"/>
                    </a:solidFill>
                    <a:round/>
                    <a:headEnd/>
                    <a:tailEnd/>
                  </a:ln>
                </p:spPr>
                <p:txBody>
                  <a:bodyPr/>
                  <a:lstStyle/>
                  <a:p>
                    <a:endParaRPr lang="en-GB" dirty="0"/>
                  </a:p>
                </p:txBody>
              </p:sp>
              <p:sp>
                <p:nvSpPr>
                  <p:cNvPr id="1189" name="Freeform 759"/>
                  <p:cNvSpPr>
                    <a:spLocks/>
                  </p:cNvSpPr>
                  <p:nvPr/>
                </p:nvSpPr>
                <p:spPr bwMode="auto">
                  <a:xfrm>
                    <a:off x="1930" y="2818"/>
                    <a:ext cx="28" cy="33"/>
                  </a:xfrm>
                  <a:custGeom>
                    <a:avLst/>
                    <a:gdLst>
                      <a:gd name="T0" fmla="*/ 25 w 28"/>
                      <a:gd name="T1" fmla="*/ 9 h 33"/>
                      <a:gd name="T2" fmla="*/ 28 w 28"/>
                      <a:gd name="T3" fmla="*/ 14 h 33"/>
                      <a:gd name="T4" fmla="*/ 23 w 28"/>
                      <a:gd name="T5" fmla="*/ 14 h 33"/>
                      <a:gd name="T6" fmla="*/ 27 w 28"/>
                      <a:gd name="T7" fmla="*/ 19 h 33"/>
                      <a:gd name="T8" fmla="*/ 14 w 28"/>
                      <a:gd name="T9" fmla="*/ 17 h 33"/>
                      <a:gd name="T10" fmla="*/ 28 w 28"/>
                      <a:gd name="T11" fmla="*/ 22 h 33"/>
                      <a:gd name="T12" fmla="*/ 28 w 28"/>
                      <a:gd name="T13" fmla="*/ 31 h 33"/>
                      <a:gd name="T14" fmla="*/ 13 w 28"/>
                      <a:gd name="T15" fmla="*/ 20 h 33"/>
                      <a:gd name="T16" fmla="*/ 14 w 28"/>
                      <a:gd name="T17" fmla="*/ 29 h 33"/>
                      <a:gd name="T18" fmla="*/ 12 w 28"/>
                      <a:gd name="T19" fmla="*/ 33 h 33"/>
                      <a:gd name="T20" fmla="*/ 2 w 28"/>
                      <a:gd name="T21" fmla="*/ 19 h 33"/>
                      <a:gd name="T22" fmla="*/ 4 w 28"/>
                      <a:gd name="T23" fmla="*/ 14 h 33"/>
                      <a:gd name="T24" fmla="*/ 0 w 28"/>
                      <a:gd name="T25" fmla="*/ 7 h 33"/>
                      <a:gd name="T26" fmla="*/ 9 w 28"/>
                      <a:gd name="T27" fmla="*/ 0 h 33"/>
                      <a:gd name="T28" fmla="*/ 25 w 28"/>
                      <a:gd name="T29" fmla="*/ 9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33">
                        <a:moveTo>
                          <a:pt x="25" y="9"/>
                        </a:moveTo>
                        <a:lnTo>
                          <a:pt x="28" y="14"/>
                        </a:lnTo>
                        <a:lnTo>
                          <a:pt x="23" y="14"/>
                        </a:lnTo>
                        <a:lnTo>
                          <a:pt x="27" y="19"/>
                        </a:lnTo>
                        <a:lnTo>
                          <a:pt x="14" y="17"/>
                        </a:lnTo>
                        <a:lnTo>
                          <a:pt x="28" y="22"/>
                        </a:lnTo>
                        <a:lnTo>
                          <a:pt x="28" y="31"/>
                        </a:lnTo>
                        <a:lnTo>
                          <a:pt x="13" y="20"/>
                        </a:lnTo>
                        <a:lnTo>
                          <a:pt x="14" y="29"/>
                        </a:lnTo>
                        <a:lnTo>
                          <a:pt x="12" y="33"/>
                        </a:lnTo>
                        <a:lnTo>
                          <a:pt x="2" y="19"/>
                        </a:lnTo>
                        <a:lnTo>
                          <a:pt x="4" y="14"/>
                        </a:lnTo>
                        <a:lnTo>
                          <a:pt x="0" y="7"/>
                        </a:lnTo>
                        <a:lnTo>
                          <a:pt x="9" y="0"/>
                        </a:lnTo>
                        <a:lnTo>
                          <a:pt x="25" y="9"/>
                        </a:lnTo>
                        <a:close/>
                      </a:path>
                    </a:pathLst>
                  </a:custGeom>
                  <a:grpFill/>
                  <a:ln w="6350" cmpd="sng">
                    <a:solidFill>
                      <a:schemeClr val="bg1"/>
                    </a:solidFill>
                    <a:round/>
                    <a:headEnd/>
                    <a:tailEnd/>
                  </a:ln>
                </p:spPr>
                <p:txBody>
                  <a:bodyPr/>
                  <a:lstStyle/>
                  <a:p>
                    <a:endParaRPr lang="en-GB" dirty="0"/>
                  </a:p>
                </p:txBody>
              </p:sp>
              <p:sp>
                <p:nvSpPr>
                  <p:cNvPr id="1190" name="Freeform 760"/>
                  <p:cNvSpPr>
                    <a:spLocks/>
                  </p:cNvSpPr>
                  <p:nvPr/>
                </p:nvSpPr>
                <p:spPr bwMode="auto">
                  <a:xfrm>
                    <a:off x="1945" y="2846"/>
                    <a:ext cx="18" cy="48"/>
                  </a:xfrm>
                  <a:custGeom>
                    <a:avLst/>
                    <a:gdLst>
                      <a:gd name="T0" fmla="*/ 14 w 18"/>
                      <a:gd name="T1" fmla="*/ 10 h 48"/>
                      <a:gd name="T2" fmla="*/ 18 w 18"/>
                      <a:gd name="T3" fmla="*/ 34 h 48"/>
                      <a:gd name="T4" fmla="*/ 17 w 18"/>
                      <a:gd name="T5" fmla="*/ 48 h 48"/>
                      <a:gd name="T6" fmla="*/ 12 w 18"/>
                      <a:gd name="T7" fmla="*/ 35 h 48"/>
                      <a:gd name="T8" fmla="*/ 15 w 18"/>
                      <a:gd name="T9" fmla="*/ 25 h 48"/>
                      <a:gd name="T10" fmla="*/ 12 w 18"/>
                      <a:gd name="T11" fmla="*/ 30 h 48"/>
                      <a:gd name="T12" fmla="*/ 5 w 18"/>
                      <a:gd name="T13" fmla="*/ 24 h 48"/>
                      <a:gd name="T14" fmla="*/ 8 w 18"/>
                      <a:gd name="T15" fmla="*/ 17 h 48"/>
                      <a:gd name="T16" fmla="*/ 0 w 18"/>
                      <a:gd name="T17" fmla="*/ 8 h 48"/>
                      <a:gd name="T18" fmla="*/ 3 w 18"/>
                      <a:gd name="T19" fmla="*/ 0 h 48"/>
                      <a:gd name="T20" fmla="*/ 14 w 18"/>
                      <a:gd name="T21" fmla="*/ 1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48">
                        <a:moveTo>
                          <a:pt x="14" y="10"/>
                        </a:moveTo>
                        <a:lnTo>
                          <a:pt x="18" y="34"/>
                        </a:lnTo>
                        <a:lnTo>
                          <a:pt x="17" y="48"/>
                        </a:lnTo>
                        <a:lnTo>
                          <a:pt x="12" y="35"/>
                        </a:lnTo>
                        <a:lnTo>
                          <a:pt x="15" y="25"/>
                        </a:lnTo>
                        <a:lnTo>
                          <a:pt x="12" y="30"/>
                        </a:lnTo>
                        <a:lnTo>
                          <a:pt x="5" y="24"/>
                        </a:lnTo>
                        <a:lnTo>
                          <a:pt x="8" y="17"/>
                        </a:lnTo>
                        <a:lnTo>
                          <a:pt x="0" y="8"/>
                        </a:lnTo>
                        <a:lnTo>
                          <a:pt x="3" y="0"/>
                        </a:lnTo>
                        <a:lnTo>
                          <a:pt x="14" y="10"/>
                        </a:lnTo>
                        <a:close/>
                      </a:path>
                    </a:pathLst>
                  </a:custGeom>
                  <a:grpFill/>
                  <a:ln w="6350" cmpd="sng">
                    <a:solidFill>
                      <a:schemeClr val="bg1"/>
                    </a:solidFill>
                    <a:round/>
                    <a:headEnd/>
                    <a:tailEnd/>
                  </a:ln>
                </p:spPr>
                <p:txBody>
                  <a:bodyPr/>
                  <a:lstStyle/>
                  <a:p>
                    <a:endParaRPr lang="en-GB" dirty="0"/>
                  </a:p>
                </p:txBody>
              </p:sp>
              <p:sp>
                <p:nvSpPr>
                  <p:cNvPr id="1191" name="Freeform 761"/>
                  <p:cNvSpPr>
                    <a:spLocks/>
                  </p:cNvSpPr>
                  <p:nvPr/>
                </p:nvSpPr>
                <p:spPr bwMode="auto">
                  <a:xfrm>
                    <a:off x="1369" y="2722"/>
                    <a:ext cx="21" cy="17"/>
                  </a:xfrm>
                  <a:custGeom>
                    <a:avLst/>
                    <a:gdLst>
                      <a:gd name="T0" fmla="*/ 0 w 21"/>
                      <a:gd name="T1" fmla="*/ 7 h 17"/>
                      <a:gd name="T2" fmla="*/ 7 w 21"/>
                      <a:gd name="T3" fmla="*/ 0 h 17"/>
                      <a:gd name="T4" fmla="*/ 21 w 21"/>
                      <a:gd name="T5" fmla="*/ 9 h 17"/>
                      <a:gd name="T6" fmla="*/ 12 w 21"/>
                      <a:gd name="T7" fmla="*/ 17 h 17"/>
                      <a:gd name="T8" fmla="*/ 0 w 21"/>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0" y="7"/>
                        </a:moveTo>
                        <a:lnTo>
                          <a:pt x="7" y="0"/>
                        </a:lnTo>
                        <a:lnTo>
                          <a:pt x="21" y="9"/>
                        </a:lnTo>
                        <a:lnTo>
                          <a:pt x="12" y="17"/>
                        </a:lnTo>
                        <a:lnTo>
                          <a:pt x="0" y="7"/>
                        </a:lnTo>
                        <a:close/>
                      </a:path>
                    </a:pathLst>
                  </a:custGeom>
                  <a:grpFill/>
                  <a:ln w="6350" cmpd="sng">
                    <a:solidFill>
                      <a:schemeClr val="bg1"/>
                    </a:solidFill>
                    <a:round/>
                    <a:headEnd/>
                    <a:tailEnd/>
                  </a:ln>
                </p:spPr>
                <p:txBody>
                  <a:bodyPr/>
                  <a:lstStyle/>
                  <a:p>
                    <a:endParaRPr lang="en-GB" dirty="0"/>
                  </a:p>
                </p:txBody>
              </p:sp>
              <p:sp>
                <p:nvSpPr>
                  <p:cNvPr id="1192" name="Freeform 762"/>
                  <p:cNvSpPr>
                    <a:spLocks/>
                  </p:cNvSpPr>
                  <p:nvPr/>
                </p:nvSpPr>
                <p:spPr bwMode="auto">
                  <a:xfrm>
                    <a:off x="2019" y="2903"/>
                    <a:ext cx="17" cy="26"/>
                  </a:xfrm>
                  <a:custGeom>
                    <a:avLst/>
                    <a:gdLst>
                      <a:gd name="T0" fmla="*/ 8 w 17"/>
                      <a:gd name="T1" fmla="*/ 22 h 26"/>
                      <a:gd name="T2" fmla="*/ 17 w 17"/>
                      <a:gd name="T3" fmla="*/ 26 h 26"/>
                      <a:gd name="T4" fmla="*/ 12 w 17"/>
                      <a:gd name="T5" fmla="*/ 0 h 26"/>
                      <a:gd name="T6" fmla="*/ 3 w 17"/>
                      <a:gd name="T7" fmla="*/ 3 h 26"/>
                      <a:gd name="T8" fmla="*/ 0 w 17"/>
                      <a:gd name="T9" fmla="*/ 17 h 26"/>
                      <a:gd name="T10" fmla="*/ 4 w 17"/>
                      <a:gd name="T11" fmla="*/ 21 h 26"/>
                      <a:gd name="T12" fmla="*/ 8 w 17"/>
                      <a:gd name="T13" fmla="*/ 11 h 26"/>
                      <a:gd name="T14" fmla="*/ 8 w 17"/>
                      <a:gd name="T15" fmla="*/ 22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6">
                        <a:moveTo>
                          <a:pt x="8" y="22"/>
                        </a:moveTo>
                        <a:lnTo>
                          <a:pt x="17" y="26"/>
                        </a:lnTo>
                        <a:lnTo>
                          <a:pt x="12" y="0"/>
                        </a:lnTo>
                        <a:lnTo>
                          <a:pt x="3" y="3"/>
                        </a:lnTo>
                        <a:lnTo>
                          <a:pt x="0" y="17"/>
                        </a:lnTo>
                        <a:lnTo>
                          <a:pt x="4" y="21"/>
                        </a:lnTo>
                        <a:lnTo>
                          <a:pt x="8" y="11"/>
                        </a:lnTo>
                        <a:lnTo>
                          <a:pt x="8" y="22"/>
                        </a:lnTo>
                        <a:close/>
                      </a:path>
                    </a:pathLst>
                  </a:custGeom>
                  <a:grpFill/>
                  <a:ln w="6350" cmpd="sng">
                    <a:solidFill>
                      <a:schemeClr val="bg1"/>
                    </a:solidFill>
                    <a:round/>
                    <a:headEnd/>
                    <a:tailEnd/>
                  </a:ln>
                </p:spPr>
                <p:txBody>
                  <a:bodyPr/>
                  <a:lstStyle/>
                  <a:p>
                    <a:endParaRPr lang="en-GB" dirty="0"/>
                  </a:p>
                </p:txBody>
              </p:sp>
              <p:sp>
                <p:nvSpPr>
                  <p:cNvPr id="1193" name="Freeform 763"/>
                  <p:cNvSpPr>
                    <a:spLocks/>
                  </p:cNvSpPr>
                  <p:nvPr/>
                </p:nvSpPr>
                <p:spPr bwMode="auto">
                  <a:xfrm>
                    <a:off x="1982" y="2889"/>
                    <a:ext cx="34" cy="55"/>
                  </a:xfrm>
                  <a:custGeom>
                    <a:avLst/>
                    <a:gdLst>
                      <a:gd name="T0" fmla="*/ 18 w 34"/>
                      <a:gd name="T1" fmla="*/ 10 h 55"/>
                      <a:gd name="T2" fmla="*/ 30 w 34"/>
                      <a:gd name="T3" fmla="*/ 30 h 55"/>
                      <a:gd name="T4" fmla="*/ 24 w 34"/>
                      <a:gd name="T5" fmla="*/ 25 h 55"/>
                      <a:gd name="T6" fmla="*/ 26 w 34"/>
                      <a:gd name="T7" fmla="*/ 33 h 55"/>
                      <a:gd name="T8" fmla="*/ 34 w 34"/>
                      <a:gd name="T9" fmla="*/ 39 h 55"/>
                      <a:gd name="T10" fmla="*/ 31 w 34"/>
                      <a:gd name="T11" fmla="*/ 47 h 55"/>
                      <a:gd name="T12" fmla="*/ 34 w 34"/>
                      <a:gd name="T13" fmla="*/ 46 h 55"/>
                      <a:gd name="T14" fmla="*/ 34 w 34"/>
                      <a:gd name="T15" fmla="*/ 55 h 55"/>
                      <a:gd name="T16" fmla="*/ 28 w 34"/>
                      <a:gd name="T17" fmla="*/ 55 h 55"/>
                      <a:gd name="T18" fmla="*/ 21 w 34"/>
                      <a:gd name="T19" fmla="*/ 39 h 55"/>
                      <a:gd name="T20" fmla="*/ 10 w 34"/>
                      <a:gd name="T21" fmla="*/ 34 h 55"/>
                      <a:gd name="T22" fmla="*/ 15 w 34"/>
                      <a:gd name="T23" fmla="*/ 33 h 55"/>
                      <a:gd name="T24" fmla="*/ 15 w 34"/>
                      <a:gd name="T25" fmla="*/ 26 h 55"/>
                      <a:gd name="T26" fmla="*/ 6 w 34"/>
                      <a:gd name="T27" fmla="*/ 24 h 55"/>
                      <a:gd name="T28" fmla="*/ 8 w 34"/>
                      <a:gd name="T29" fmla="*/ 7 h 55"/>
                      <a:gd name="T30" fmla="*/ 0 w 34"/>
                      <a:gd name="T31" fmla="*/ 14 h 55"/>
                      <a:gd name="T32" fmla="*/ 4 w 34"/>
                      <a:gd name="T33" fmla="*/ 5 h 55"/>
                      <a:gd name="T34" fmla="*/ 2 w 34"/>
                      <a:gd name="T35" fmla="*/ 0 h 55"/>
                      <a:gd name="T36" fmla="*/ 10 w 34"/>
                      <a:gd name="T37" fmla="*/ 1 h 55"/>
                      <a:gd name="T38" fmla="*/ 12 w 34"/>
                      <a:gd name="T39" fmla="*/ 9 h 55"/>
                      <a:gd name="T40" fmla="*/ 18 w 34"/>
                      <a:gd name="T41" fmla="*/ 1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55">
                        <a:moveTo>
                          <a:pt x="18" y="10"/>
                        </a:moveTo>
                        <a:lnTo>
                          <a:pt x="30" y="30"/>
                        </a:lnTo>
                        <a:lnTo>
                          <a:pt x="24" y="25"/>
                        </a:lnTo>
                        <a:lnTo>
                          <a:pt x="26" y="33"/>
                        </a:lnTo>
                        <a:lnTo>
                          <a:pt x="34" y="39"/>
                        </a:lnTo>
                        <a:lnTo>
                          <a:pt x="31" y="47"/>
                        </a:lnTo>
                        <a:lnTo>
                          <a:pt x="34" y="46"/>
                        </a:lnTo>
                        <a:lnTo>
                          <a:pt x="34" y="55"/>
                        </a:lnTo>
                        <a:lnTo>
                          <a:pt x="28" y="55"/>
                        </a:lnTo>
                        <a:lnTo>
                          <a:pt x="21" y="39"/>
                        </a:lnTo>
                        <a:lnTo>
                          <a:pt x="10" y="34"/>
                        </a:lnTo>
                        <a:lnTo>
                          <a:pt x="15" y="33"/>
                        </a:lnTo>
                        <a:lnTo>
                          <a:pt x="15" y="26"/>
                        </a:lnTo>
                        <a:lnTo>
                          <a:pt x="6" y="24"/>
                        </a:lnTo>
                        <a:lnTo>
                          <a:pt x="8" y="7"/>
                        </a:lnTo>
                        <a:lnTo>
                          <a:pt x="0" y="14"/>
                        </a:lnTo>
                        <a:lnTo>
                          <a:pt x="4" y="5"/>
                        </a:lnTo>
                        <a:lnTo>
                          <a:pt x="2" y="0"/>
                        </a:lnTo>
                        <a:lnTo>
                          <a:pt x="10" y="1"/>
                        </a:lnTo>
                        <a:lnTo>
                          <a:pt x="12" y="9"/>
                        </a:lnTo>
                        <a:lnTo>
                          <a:pt x="18" y="10"/>
                        </a:lnTo>
                        <a:close/>
                      </a:path>
                    </a:pathLst>
                  </a:custGeom>
                  <a:grpFill/>
                  <a:ln w="6350" cmpd="sng">
                    <a:solidFill>
                      <a:schemeClr val="bg1"/>
                    </a:solidFill>
                    <a:round/>
                    <a:headEnd/>
                    <a:tailEnd/>
                  </a:ln>
                </p:spPr>
                <p:txBody>
                  <a:bodyPr/>
                  <a:lstStyle/>
                  <a:p>
                    <a:endParaRPr lang="en-GB" dirty="0"/>
                  </a:p>
                </p:txBody>
              </p:sp>
              <p:sp>
                <p:nvSpPr>
                  <p:cNvPr id="1194" name="Freeform 764"/>
                  <p:cNvSpPr>
                    <a:spLocks/>
                  </p:cNvSpPr>
                  <p:nvPr/>
                </p:nvSpPr>
                <p:spPr bwMode="auto">
                  <a:xfrm>
                    <a:off x="1978" y="2863"/>
                    <a:ext cx="18" cy="22"/>
                  </a:xfrm>
                  <a:custGeom>
                    <a:avLst/>
                    <a:gdLst>
                      <a:gd name="T0" fmla="*/ 2 w 18"/>
                      <a:gd name="T1" fmla="*/ 6 h 22"/>
                      <a:gd name="T2" fmla="*/ 0 w 18"/>
                      <a:gd name="T3" fmla="*/ 0 h 22"/>
                      <a:gd name="T4" fmla="*/ 15 w 18"/>
                      <a:gd name="T5" fmla="*/ 3 h 22"/>
                      <a:gd name="T6" fmla="*/ 18 w 18"/>
                      <a:gd name="T7" fmla="*/ 14 h 22"/>
                      <a:gd name="T8" fmla="*/ 11 w 18"/>
                      <a:gd name="T9" fmla="*/ 8 h 22"/>
                      <a:gd name="T10" fmla="*/ 15 w 18"/>
                      <a:gd name="T11" fmla="*/ 21 h 22"/>
                      <a:gd name="T12" fmla="*/ 6 w 18"/>
                      <a:gd name="T13" fmla="*/ 22 h 22"/>
                      <a:gd name="T14" fmla="*/ 2 w 18"/>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2">
                        <a:moveTo>
                          <a:pt x="2" y="6"/>
                        </a:moveTo>
                        <a:lnTo>
                          <a:pt x="0" y="0"/>
                        </a:lnTo>
                        <a:lnTo>
                          <a:pt x="15" y="3"/>
                        </a:lnTo>
                        <a:lnTo>
                          <a:pt x="18" y="14"/>
                        </a:lnTo>
                        <a:lnTo>
                          <a:pt x="11" y="8"/>
                        </a:lnTo>
                        <a:lnTo>
                          <a:pt x="15" y="21"/>
                        </a:lnTo>
                        <a:lnTo>
                          <a:pt x="6" y="22"/>
                        </a:lnTo>
                        <a:lnTo>
                          <a:pt x="2" y="6"/>
                        </a:lnTo>
                        <a:close/>
                      </a:path>
                    </a:pathLst>
                  </a:custGeom>
                  <a:grpFill/>
                  <a:ln w="6350" cmpd="sng">
                    <a:solidFill>
                      <a:schemeClr val="bg1"/>
                    </a:solidFill>
                    <a:round/>
                    <a:headEnd/>
                    <a:tailEnd/>
                  </a:ln>
                </p:spPr>
                <p:txBody>
                  <a:bodyPr/>
                  <a:lstStyle/>
                  <a:p>
                    <a:endParaRPr lang="en-GB" dirty="0"/>
                  </a:p>
                </p:txBody>
              </p:sp>
              <p:sp>
                <p:nvSpPr>
                  <p:cNvPr id="1195" name="Freeform 765"/>
                  <p:cNvSpPr>
                    <a:spLocks/>
                  </p:cNvSpPr>
                  <p:nvPr/>
                </p:nvSpPr>
                <p:spPr bwMode="auto">
                  <a:xfrm>
                    <a:off x="1968" y="2870"/>
                    <a:ext cx="12" cy="27"/>
                  </a:xfrm>
                  <a:custGeom>
                    <a:avLst/>
                    <a:gdLst>
                      <a:gd name="T0" fmla="*/ 5 w 12"/>
                      <a:gd name="T1" fmla="*/ 9 h 27"/>
                      <a:gd name="T2" fmla="*/ 0 w 12"/>
                      <a:gd name="T3" fmla="*/ 0 h 27"/>
                      <a:gd name="T4" fmla="*/ 11 w 12"/>
                      <a:gd name="T5" fmla="*/ 3 h 27"/>
                      <a:gd name="T6" fmla="*/ 12 w 12"/>
                      <a:gd name="T7" fmla="*/ 9 h 27"/>
                      <a:gd name="T8" fmla="*/ 9 w 12"/>
                      <a:gd name="T9" fmla="*/ 9 h 27"/>
                      <a:gd name="T10" fmla="*/ 9 w 12"/>
                      <a:gd name="T11" fmla="*/ 27 h 27"/>
                      <a:gd name="T12" fmla="*/ 4 w 12"/>
                      <a:gd name="T13" fmla="*/ 21 h 27"/>
                      <a:gd name="T14" fmla="*/ 4 w 12"/>
                      <a:gd name="T15" fmla="*/ 15 h 27"/>
                      <a:gd name="T16" fmla="*/ 8 w 12"/>
                      <a:gd name="T17" fmla="*/ 13 h 27"/>
                      <a:gd name="T18" fmla="*/ 5 w 12"/>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27">
                        <a:moveTo>
                          <a:pt x="5" y="9"/>
                        </a:moveTo>
                        <a:lnTo>
                          <a:pt x="0" y="0"/>
                        </a:lnTo>
                        <a:lnTo>
                          <a:pt x="11" y="3"/>
                        </a:lnTo>
                        <a:lnTo>
                          <a:pt x="12" y="9"/>
                        </a:lnTo>
                        <a:lnTo>
                          <a:pt x="9" y="9"/>
                        </a:lnTo>
                        <a:lnTo>
                          <a:pt x="9" y="27"/>
                        </a:lnTo>
                        <a:lnTo>
                          <a:pt x="4" y="21"/>
                        </a:lnTo>
                        <a:lnTo>
                          <a:pt x="4" y="15"/>
                        </a:lnTo>
                        <a:lnTo>
                          <a:pt x="8" y="13"/>
                        </a:lnTo>
                        <a:lnTo>
                          <a:pt x="5" y="9"/>
                        </a:lnTo>
                        <a:close/>
                      </a:path>
                    </a:pathLst>
                  </a:custGeom>
                  <a:grpFill/>
                  <a:ln w="6350" cmpd="sng">
                    <a:solidFill>
                      <a:schemeClr val="bg1"/>
                    </a:solidFill>
                    <a:round/>
                    <a:headEnd/>
                    <a:tailEnd/>
                  </a:ln>
                </p:spPr>
                <p:txBody>
                  <a:bodyPr/>
                  <a:lstStyle/>
                  <a:p>
                    <a:endParaRPr lang="en-GB" dirty="0"/>
                  </a:p>
                </p:txBody>
              </p:sp>
              <p:sp>
                <p:nvSpPr>
                  <p:cNvPr id="1196" name="Freeform 766"/>
                  <p:cNvSpPr>
                    <a:spLocks/>
                  </p:cNvSpPr>
                  <p:nvPr/>
                </p:nvSpPr>
                <p:spPr bwMode="auto">
                  <a:xfrm>
                    <a:off x="1961" y="2824"/>
                    <a:ext cx="17" cy="40"/>
                  </a:xfrm>
                  <a:custGeom>
                    <a:avLst/>
                    <a:gdLst>
                      <a:gd name="T0" fmla="*/ 3 w 17"/>
                      <a:gd name="T1" fmla="*/ 20 h 40"/>
                      <a:gd name="T2" fmla="*/ 8 w 17"/>
                      <a:gd name="T3" fmla="*/ 21 h 40"/>
                      <a:gd name="T4" fmla="*/ 5 w 17"/>
                      <a:gd name="T5" fmla="*/ 23 h 40"/>
                      <a:gd name="T6" fmla="*/ 8 w 17"/>
                      <a:gd name="T7" fmla="*/ 27 h 40"/>
                      <a:gd name="T8" fmla="*/ 5 w 17"/>
                      <a:gd name="T9" fmla="*/ 29 h 40"/>
                      <a:gd name="T10" fmla="*/ 5 w 17"/>
                      <a:gd name="T11" fmla="*/ 40 h 40"/>
                      <a:gd name="T12" fmla="*/ 12 w 17"/>
                      <a:gd name="T13" fmla="*/ 33 h 40"/>
                      <a:gd name="T14" fmla="*/ 12 w 17"/>
                      <a:gd name="T15" fmla="*/ 27 h 40"/>
                      <a:gd name="T16" fmla="*/ 17 w 17"/>
                      <a:gd name="T17" fmla="*/ 29 h 40"/>
                      <a:gd name="T18" fmla="*/ 9 w 17"/>
                      <a:gd name="T19" fmla="*/ 4 h 40"/>
                      <a:gd name="T20" fmla="*/ 7 w 17"/>
                      <a:gd name="T21" fmla="*/ 0 h 40"/>
                      <a:gd name="T22" fmla="*/ 0 w 17"/>
                      <a:gd name="T23" fmla="*/ 4 h 40"/>
                      <a:gd name="T24" fmla="*/ 3 w 17"/>
                      <a:gd name="T25" fmla="*/ 2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40">
                        <a:moveTo>
                          <a:pt x="3" y="20"/>
                        </a:moveTo>
                        <a:lnTo>
                          <a:pt x="8" y="21"/>
                        </a:lnTo>
                        <a:lnTo>
                          <a:pt x="5" y="23"/>
                        </a:lnTo>
                        <a:lnTo>
                          <a:pt x="8" y="27"/>
                        </a:lnTo>
                        <a:lnTo>
                          <a:pt x="5" y="29"/>
                        </a:lnTo>
                        <a:lnTo>
                          <a:pt x="5" y="40"/>
                        </a:lnTo>
                        <a:lnTo>
                          <a:pt x="12" y="33"/>
                        </a:lnTo>
                        <a:lnTo>
                          <a:pt x="12" y="27"/>
                        </a:lnTo>
                        <a:lnTo>
                          <a:pt x="17" y="29"/>
                        </a:lnTo>
                        <a:lnTo>
                          <a:pt x="9" y="4"/>
                        </a:lnTo>
                        <a:lnTo>
                          <a:pt x="7" y="0"/>
                        </a:lnTo>
                        <a:lnTo>
                          <a:pt x="0" y="4"/>
                        </a:lnTo>
                        <a:lnTo>
                          <a:pt x="3" y="20"/>
                        </a:lnTo>
                        <a:close/>
                      </a:path>
                    </a:pathLst>
                  </a:custGeom>
                  <a:grpFill/>
                  <a:ln w="6350" cmpd="sng">
                    <a:solidFill>
                      <a:schemeClr val="bg1"/>
                    </a:solidFill>
                    <a:round/>
                    <a:headEnd/>
                    <a:tailEnd/>
                  </a:ln>
                </p:spPr>
                <p:txBody>
                  <a:bodyPr/>
                  <a:lstStyle/>
                  <a:p>
                    <a:endParaRPr lang="en-GB" dirty="0"/>
                  </a:p>
                </p:txBody>
              </p:sp>
              <p:sp>
                <p:nvSpPr>
                  <p:cNvPr id="1197" name="Freeform 767"/>
                  <p:cNvSpPr>
                    <a:spLocks/>
                  </p:cNvSpPr>
                  <p:nvPr/>
                </p:nvSpPr>
                <p:spPr bwMode="auto">
                  <a:xfrm>
                    <a:off x="1316" y="2212"/>
                    <a:ext cx="737" cy="731"/>
                  </a:xfrm>
                  <a:custGeom>
                    <a:avLst/>
                    <a:gdLst>
                      <a:gd name="T0" fmla="*/ 104 w 737"/>
                      <a:gd name="T1" fmla="*/ 713 h 731"/>
                      <a:gd name="T2" fmla="*/ 158 w 737"/>
                      <a:gd name="T3" fmla="*/ 693 h 731"/>
                      <a:gd name="T4" fmla="*/ 196 w 737"/>
                      <a:gd name="T5" fmla="*/ 672 h 731"/>
                      <a:gd name="T6" fmla="*/ 222 w 737"/>
                      <a:gd name="T7" fmla="*/ 642 h 731"/>
                      <a:gd name="T8" fmla="*/ 267 w 737"/>
                      <a:gd name="T9" fmla="*/ 605 h 731"/>
                      <a:gd name="T10" fmla="*/ 298 w 737"/>
                      <a:gd name="T11" fmla="*/ 543 h 731"/>
                      <a:gd name="T12" fmla="*/ 346 w 737"/>
                      <a:gd name="T13" fmla="*/ 470 h 731"/>
                      <a:gd name="T14" fmla="*/ 342 w 737"/>
                      <a:gd name="T15" fmla="*/ 504 h 731"/>
                      <a:gd name="T16" fmla="*/ 323 w 737"/>
                      <a:gd name="T17" fmla="*/ 564 h 731"/>
                      <a:gd name="T18" fmla="*/ 342 w 737"/>
                      <a:gd name="T19" fmla="*/ 567 h 731"/>
                      <a:gd name="T20" fmla="*/ 377 w 737"/>
                      <a:gd name="T21" fmla="*/ 543 h 731"/>
                      <a:gd name="T22" fmla="*/ 389 w 737"/>
                      <a:gd name="T23" fmla="*/ 508 h 731"/>
                      <a:gd name="T24" fmla="*/ 421 w 737"/>
                      <a:gd name="T25" fmla="*/ 510 h 731"/>
                      <a:gd name="T26" fmla="*/ 440 w 737"/>
                      <a:gd name="T27" fmla="*/ 530 h 731"/>
                      <a:gd name="T28" fmla="*/ 544 w 737"/>
                      <a:gd name="T29" fmla="*/ 550 h 731"/>
                      <a:gd name="T30" fmla="*/ 551 w 737"/>
                      <a:gd name="T31" fmla="*/ 557 h 731"/>
                      <a:gd name="T32" fmla="*/ 579 w 737"/>
                      <a:gd name="T33" fmla="*/ 569 h 731"/>
                      <a:gd name="T34" fmla="*/ 618 w 737"/>
                      <a:gd name="T35" fmla="*/ 599 h 731"/>
                      <a:gd name="T36" fmla="*/ 623 w 737"/>
                      <a:gd name="T37" fmla="*/ 603 h 731"/>
                      <a:gd name="T38" fmla="*/ 632 w 737"/>
                      <a:gd name="T39" fmla="*/ 566 h 731"/>
                      <a:gd name="T40" fmla="*/ 663 w 737"/>
                      <a:gd name="T41" fmla="*/ 619 h 731"/>
                      <a:gd name="T42" fmla="*/ 672 w 737"/>
                      <a:gd name="T43" fmla="*/ 632 h 731"/>
                      <a:gd name="T44" fmla="*/ 680 w 737"/>
                      <a:gd name="T45" fmla="*/ 652 h 731"/>
                      <a:gd name="T46" fmla="*/ 694 w 737"/>
                      <a:gd name="T47" fmla="*/ 698 h 731"/>
                      <a:gd name="T48" fmla="*/ 727 w 737"/>
                      <a:gd name="T49" fmla="*/ 718 h 731"/>
                      <a:gd name="T50" fmla="*/ 664 w 737"/>
                      <a:gd name="T51" fmla="*/ 594 h 731"/>
                      <a:gd name="T52" fmla="*/ 588 w 737"/>
                      <a:gd name="T53" fmla="*/ 573 h 731"/>
                      <a:gd name="T54" fmla="*/ 520 w 737"/>
                      <a:gd name="T55" fmla="*/ 98 h 731"/>
                      <a:gd name="T56" fmla="*/ 313 w 737"/>
                      <a:gd name="T57" fmla="*/ 44 h 731"/>
                      <a:gd name="T58" fmla="*/ 253 w 737"/>
                      <a:gd name="T59" fmla="*/ 13 h 731"/>
                      <a:gd name="T60" fmla="*/ 221 w 737"/>
                      <a:gd name="T61" fmla="*/ 0 h 731"/>
                      <a:gd name="T62" fmla="*/ 160 w 737"/>
                      <a:gd name="T63" fmla="*/ 35 h 731"/>
                      <a:gd name="T64" fmla="*/ 156 w 737"/>
                      <a:gd name="T65" fmla="*/ 49 h 731"/>
                      <a:gd name="T66" fmla="*/ 124 w 737"/>
                      <a:gd name="T67" fmla="*/ 84 h 731"/>
                      <a:gd name="T68" fmla="*/ 98 w 737"/>
                      <a:gd name="T69" fmla="*/ 98 h 731"/>
                      <a:gd name="T70" fmla="*/ 24 w 737"/>
                      <a:gd name="T71" fmla="*/ 168 h 731"/>
                      <a:gd name="T72" fmla="*/ 109 w 737"/>
                      <a:gd name="T73" fmla="*/ 239 h 731"/>
                      <a:gd name="T74" fmla="*/ 166 w 737"/>
                      <a:gd name="T75" fmla="*/ 259 h 731"/>
                      <a:gd name="T76" fmla="*/ 139 w 737"/>
                      <a:gd name="T77" fmla="*/ 274 h 731"/>
                      <a:gd name="T78" fmla="*/ 84 w 737"/>
                      <a:gd name="T79" fmla="*/ 272 h 731"/>
                      <a:gd name="T80" fmla="*/ 34 w 737"/>
                      <a:gd name="T81" fmla="*/ 279 h 731"/>
                      <a:gd name="T82" fmla="*/ 63 w 737"/>
                      <a:gd name="T83" fmla="*/ 358 h 731"/>
                      <a:gd name="T84" fmla="*/ 104 w 737"/>
                      <a:gd name="T85" fmla="*/ 366 h 731"/>
                      <a:gd name="T86" fmla="*/ 137 w 737"/>
                      <a:gd name="T87" fmla="*/ 398 h 731"/>
                      <a:gd name="T88" fmla="*/ 67 w 737"/>
                      <a:gd name="T89" fmla="*/ 433 h 731"/>
                      <a:gd name="T90" fmla="*/ 54 w 737"/>
                      <a:gd name="T91" fmla="*/ 477 h 731"/>
                      <a:gd name="T92" fmla="*/ 68 w 737"/>
                      <a:gd name="T93" fmla="*/ 502 h 731"/>
                      <a:gd name="T94" fmla="*/ 84 w 737"/>
                      <a:gd name="T95" fmla="*/ 544 h 731"/>
                      <a:gd name="T96" fmla="*/ 112 w 737"/>
                      <a:gd name="T97" fmla="*/ 519 h 731"/>
                      <a:gd name="T98" fmla="*/ 122 w 737"/>
                      <a:gd name="T99" fmla="*/ 580 h 731"/>
                      <a:gd name="T100" fmla="*/ 163 w 737"/>
                      <a:gd name="T101" fmla="*/ 584 h 731"/>
                      <a:gd name="T102" fmla="*/ 193 w 737"/>
                      <a:gd name="T103" fmla="*/ 594 h 731"/>
                      <a:gd name="T104" fmla="*/ 185 w 737"/>
                      <a:gd name="T105" fmla="*/ 649 h 731"/>
                      <a:gd name="T106" fmla="*/ 91 w 737"/>
                      <a:gd name="T107" fmla="*/ 717 h 7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37" h="731">
                        <a:moveTo>
                          <a:pt x="91" y="717"/>
                        </a:moveTo>
                        <a:lnTo>
                          <a:pt x="88" y="718"/>
                        </a:lnTo>
                        <a:lnTo>
                          <a:pt x="92" y="727"/>
                        </a:lnTo>
                        <a:lnTo>
                          <a:pt x="94" y="718"/>
                        </a:lnTo>
                        <a:lnTo>
                          <a:pt x="106" y="721"/>
                        </a:lnTo>
                        <a:lnTo>
                          <a:pt x="104" y="713"/>
                        </a:lnTo>
                        <a:lnTo>
                          <a:pt x="108" y="720"/>
                        </a:lnTo>
                        <a:lnTo>
                          <a:pt x="116" y="718"/>
                        </a:lnTo>
                        <a:lnTo>
                          <a:pt x="126" y="701"/>
                        </a:lnTo>
                        <a:lnTo>
                          <a:pt x="128" y="701"/>
                        </a:lnTo>
                        <a:lnTo>
                          <a:pt x="127" y="710"/>
                        </a:lnTo>
                        <a:lnTo>
                          <a:pt x="158" y="693"/>
                        </a:lnTo>
                        <a:lnTo>
                          <a:pt x="162" y="703"/>
                        </a:lnTo>
                        <a:lnTo>
                          <a:pt x="166" y="691"/>
                        </a:lnTo>
                        <a:lnTo>
                          <a:pt x="182" y="686"/>
                        </a:lnTo>
                        <a:lnTo>
                          <a:pt x="172" y="672"/>
                        </a:lnTo>
                        <a:lnTo>
                          <a:pt x="181" y="678"/>
                        </a:lnTo>
                        <a:lnTo>
                          <a:pt x="196" y="672"/>
                        </a:lnTo>
                        <a:lnTo>
                          <a:pt x="193" y="669"/>
                        </a:lnTo>
                        <a:lnTo>
                          <a:pt x="204" y="667"/>
                        </a:lnTo>
                        <a:lnTo>
                          <a:pt x="204" y="659"/>
                        </a:lnTo>
                        <a:lnTo>
                          <a:pt x="224" y="651"/>
                        </a:lnTo>
                        <a:lnTo>
                          <a:pt x="225" y="643"/>
                        </a:lnTo>
                        <a:lnTo>
                          <a:pt x="222" y="642"/>
                        </a:lnTo>
                        <a:lnTo>
                          <a:pt x="238" y="632"/>
                        </a:lnTo>
                        <a:lnTo>
                          <a:pt x="239" y="626"/>
                        </a:lnTo>
                        <a:lnTo>
                          <a:pt x="245" y="628"/>
                        </a:lnTo>
                        <a:lnTo>
                          <a:pt x="252" y="618"/>
                        </a:lnTo>
                        <a:lnTo>
                          <a:pt x="269" y="610"/>
                        </a:lnTo>
                        <a:lnTo>
                          <a:pt x="267" y="605"/>
                        </a:lnTo>
                        <a:lnTo>
                          <a:pt x="270" y="599"/>
                        </a:lnTo>
                        <a:lnTo>
                          <a:pt x="284" y="586"/>
                        </a:lnTo>
                        <a:lnTo>
                          <a:pt x="277" y="579"/>
                        </a:lnTo>
                        <a:lnTo>
                          <a:pt x="267" y="578"/>
                        </a:lnTo>
                        <a:lnTo>
                          <a:pt x="270" y="566"/>
                        </a:lnTo>
                        <a:lnTo>
                          <a:pt x="298" y="543"/>
                        </a:lnTo>
                        <a:lnTo>
                          <a:pt x="289" y="531"/>
                        </a:lnTo>
                        <a:lnTo>
                          <a:pt x="299" y="534"/>
                        </a:lnTo>
                        <a:lnTo>
                          <a:pt x="314" y="507"/>
                        </a:lnTo>
                        <a:lnTo>
                          <a:pt x="336" y="492"/>
                        </a:lnTo>
                        <a:lnTo>
                          <a:pt x="346" y="452"/>
                        </a:lnTo>
                        <a:lnTo>
                          <a:pt x="346" y="470"/>
                        </a:lnTo>
                        <a:lnTo>
                          <a:pt x="338" y="492"/>
                        </a:lnTo>
                        <a:lnTo>
                          <a:pt x="347" y="494"/>
                        </a:lnTo>
                        <a:lnTo>
                          <a:pt x="363" y="482"/>
                        </a:lnTo>
                        <a:lnTo>
                          <a:pt x="349" y="500"/>
                        </a:lnTo>
                        <a:lnTo>
                          <a:pt x="367" y="508"/>
                        </a:lnTo>
                        <a:lnTo>
                          <a:pt x="342" y="504"/>
                        </a:lnTo>
                        <a:lnTo>
                          <a:pt x="324" y="514"/>
                        </a:lnTo>
                        <a:lnTo>
                          <a:pt x="323" y="531"/>
                        </a:lnTo>
                        <a:lnTo>
                          <a:pt x="313" y="553"/>
                        </a:lnTo>
                        <a:lnTo>
                          <a:pt x="319" y="557"/>
                        </a:lnTo>
                        <a:lnTo>
                          <a:pt x="330" y="551"/>
                        </a:lnTo>
                        <a:lnTo>
                          <a:pt x="323" y="564"/>
                        </a:lnTo>
                        <a:lnTo>
                          <a:pt x="314" y="564"/>
                        </a:lnTo>
                        <a:lnTo>
                          <a:pt x="312" y="571"/>
                        </a:lnTo>
                        <a:lnTo>
                          <a:pt x="316" y="574"/>
                        </a:lnTo>
                        <a:lnTo>
                          <a:pt x="330" y="571"/>
                        </a:lnTo>
                        <a:lnTo>
                          <a:pt x="343" y="559"/>
                        </a:lnTo>
                        <a:lnTo>
                          <a:pt x="342" y="567"/>
                        </a:lnTo>
                        <a:lnTo>
                          <a:pt x="347" y="556"/>
                        </a:lnTo>
                        <a:lnTo>
                          <a:pt x="353" y="555"/>
                        </a:lnTo>
                        <a:lnTo>
                          <a:pt x="356" y="545"/>
                        </a:lnTo>
                        <a:lnTo>
                          <a:pt x="357" y="554"/>
                        </a:lnTo>
                        <a:lnTo>
                          <a:pt x="360" y="539"/>
                        </a:lnTo>
                        <a:lnTo>
                          <a:pt x="377" y="543"/>
                        </a:lnTo>
                        <a:lnTo>
                          <a:pt x="387" y="521"/>
                        </a:lnTo>
                        <a:lnTo>
                          <a:pt x="376" y="524"/>
                        </a:lnTo>
                        <a:lnTo>
                          <a:pt x="382" y="515"/>
                        </a:lnTo>
                        <a:lnTo>
                          <a:pt x="375" y="512"/>
                        </a:lnTo>
                        <a:lnTo>
                          <a:pt x="392" y="494"/>
                        </a:lnTo>
                        <a:lnTo>
                          <a:pt x="389" y="508"/>
                        </a:lnTo>
                        <a:lnTo>
                          <a:pt x="393" y="506"/>
                        </a:lnTo>
                        <a:lnTo>
                          <a:pt x="393" y="497"/>
                        </a:lnTo>
                        <a:lnTo>
                          <a:pt x="398" y="505"/>
                        </a:lnTo>
                        <a:lnTo>
                          <a:pt x="415" y="501"/>
                        </a:lnTo>
                        <a:lnTo>
                          <a:pt x="413" y="510"/>
                        </a:lnTo>
                        <a:lnTo>
                          <a:pt x="421" y="510"/>
                        </a:lnTo>
                        <a:lnTo>
                          <a:pt x="413" y="515"/>
                        </a:lnTo>
                        <a:lnTo>
                          <a:pt x="425" y="511"/>
                        </a:lnTo>
                        <a:lnTo>
                          <a:pt x="421" y="517"/>
                        </a:lnTo>
                        <a:lnTo>
                          <a:pt x="431" y="517"/>
                        </a:lnTo>
                        <a:lnTo>
                          <a:pt x="430" y="521"/>
                        </a:lnTo>
                        <a:lnTo>
                          <a:pt x="440" y="530"/>
                        </a:lnTo>
                        <a:lnTo>
                          <a:pt x="446" y="524"/>
                        </a:lnTo>
                        <a:lnTo>
                          <a:pt x="465" y="543"/>
                        </a:lnTo>
                        <a:lnTo>
                          <a:pt x="516" y="541"/>
                        </a:lnTo>
                        <a:lnTo>
                          <a:pt x="517" y="547"/>
                        </a:lnTo>
                        <a:lnTo>
                          <a:pt x="531" y="553"/>
                        </a:lnTo>
                        <a:lnTo>
                          <a:pt x="544" y="550"/>
                        </a:lnTo>
                        <a:lnTo>
                          <a:pt x="551" y="540"/>
                        </a:lnTo>
                        <a:lnTo>
                          <a:pt x="562" y="549"/>
                        </a:lnTo>
                        <a:lnTo>
                          <a:pt x="558" y="551"/>
                        </a:lnTo>
                        <a:lnTo>
                          <a:pt x="558" y="560"/>
                        </a:lnTo>
                        <a:lnTo>
                          <a:pt x="554" y="544"/>
                        </a:lnTo>
                        <a:lnTo>
                          <a:pt x="551" y="557"/>
                        </a:lnTo>
                        <a:lnTo>
                          <a:pt x="546" y="561"/>
                        </a:lnTo>
                        <a:lnTo>
                          <a:pt x="570" y="575"/>
                        </a:lnTo>
                        <a:lnTo>
                          <a:pt x="585" y="561"/>
                        </a:lnTo>
                        <a:lnTo>
                          <a:pt x="582" y="557"/>
                        </a:lnTo>
                        <a:lnTo>
                          <a:pt x="586" y="561"/>
                        </a:lnTo>
                        <a:lnTo>
                          <a:pt x="579" y="569"/>
                        </a:lnTo>
                        <a:lnTo>
                          <a:pt x="579" y="580"/>
                        </a:lnTo>
                        <a:lnTo>
                          <a:pt x="591" y="592"/>
                        </a:lnTo>
                        <a:lnTo>
                          <a:pt x="589" y="596"/>
                        </a:lnTo>
                        <a:lnTo>
                          <a:pt x="608" y="609"/>
                        </a:lnTo>
                        <a:lnTo>
                          <a:pt x="618" y="604"/>
                        </a:lnTo>
                        <a:lnTo>
                          <a:pt x="618" y="599"/>
                        </a:lnTo>
                        <a:lnTo>
                          <a:pt x="601" y="584"/>
                        </a:lnTo>
                        <a:lnTo>
                          <a:pt x="603" y="580"/>
                        </a:lnTo>
                        <a:lnTo>
                          <a:pt x="616" y="589"/>
                        </a:lnTo>
                        <a:lnTo>
                          <a:pt x="619" y="583"/>
                        </a:lnTo>
                        <a:lnTo>
                          <a:pt x="624" y="596"/>
                        </a:lnTo>
                        <a:lnTo>
                          <a:pt x="623" y="603"/>
                        </a:lnTo>
                        <a:lnTo>
                          <a:pt x="631" y="600"/>
                        </a:lnTo>
                        <a:lnTo>
                          <a:pt x="633" y="609"/>
                        </a:lnTo>
                        <a:lnTo>
                          <a:pt x="637" y="608"/>
                        </a:lnTo>
                        <a:lnTo>
                          <a:pt x="639" y="602"/>
                        </a:lnTo>
                        <a:lnTo>
                          <a:pt x="631" y="574"/>
                        </a:lnTo>
                        <a:lnTo>
                          <a:pt x="632" y="566"/>
                        </a:lnTo>
                        <a:lnTo>
                          <a:pt x="645" y="603"/>
                        </a:lnTo>
                        <a:lnTo>
                          <a:pt x="657" y="609"/>
                        </a:lnTo>
                        <a:lnTo>
                          <a:pt x="662" y="618"/>
                        </a:lnTo>
                        <a:lnTo>
                          <a:pt x="668" y="612"/>
                        </a:lnTo>
                        <a:lnTo>
                          <a:pt x="666" y="616"/>
                        </a:lnTo>
                        <a:lnTo>
                          <a:pt x="663" y="619"/>
                        </a:lnTo>
                        <a:lnTo>
                          <a:pt x="666" y="625"/>
                        </a:lnTo>
                        <a:lnTo>
                          <a:pt x="670" y="624"/>
                        </a:lnTo>
                        <a:lnTo>
                          <a:pt x="680" y="635"/>
                        </a:lnTo>
                        <a:lnTo>
                          <a:pt x="668" y="629"/>
                        </a:lnTo>
                        <a:lnTo>
                          <a:pt x="668" y="633"/>
                        </a:lnTo>
                        <a:lnTo>
                          <a:pt x="672" y="632"/>
                        </a:lnTo>
                        <a:lnTo>
                          <a:pt x="672" y="641"/>
                        </a:lnTo>
                        <a:lnTo>
                          <a:pt x="677" y="642"/>
                        </a:lnTo>
                        <a:lnTo>
                          <a:pt x="671" y="647"/>
                        </a:lnTo>
                        <a:lnTo>
                          <a:pt x="683" y="649"/>
                        </a:lnTo>
                        <a:lnTo>
                          <a:pt x="686" y="657"/>
                        </a:lnTo>
                        <a:lnTo>
                          <a:pt x="680" y="652"/>
                        </a:lnTo>
                        <a:lnTo>
                          <a:pt x="683" y="658"/>
                        </a:lnTo>
                        <a:lnTo>
                          <a:pt x="693" y="665"/>
                        </a:lnTo>
                        <a:lnTo>
                          <a:pt x="697" y="675"/>
                        </a:lnTo>
                        <a:lnTo>
                          <a:pt x="707" y="682"/>
                        </a:lnTo>
                        <a:lnTo>
                          <a:pt x="701" y="684"/>
                        </a:lnTo>
                        <a:lnTo>
                          <a:pt x="694" y="698"/>
                        </a:lnTo>
                        <a:lnTo>
                          <a:pt x="697" y="703"/>
                        </a:lnTo>
                        <a:lnTo>
                          <a:pt x="703" y="692"/>
                        </a:lnTo>
                        <a:lnTo>
                          <a:pt x="716" y="685"/>
                        </a:lnTo>
                        <a:lnTo>
                          <a:pt x="721" y="712"/>
                        </a:lnTo>
                        <a:lnTo>
                          <a:pt x="726" y="712"/>
                        </a:lnTo>
                        <a:lnTo>
                          <a:pt x="727" y="718"/>
                        </a:lnTo>
                        <a:lnTo>
                          <a:pt x="720" y="722"/>
                        </a:lnTo>
                        <a:lnTo>
                          <a:pt x="721" y="731"/>
                        </a:lnTo>
                        <a:lnTo>
                          <a:pt x="736" y="722"/>
                        </a:lnTo>
                        <a:lnTo>
                          <a:pt x="737" y="688"/>
                        </a:lnTo>
                        <a:lnTo>
                          <a:pt x="701" y="668"/>
                        </a:lnTo>
                        <a:lnTo>
                          <a:pt x="664" y="594"/>
                        </a:lnTo>
                        <a:lnTo>
                          <a:pt x="652" y="586"/>
                        </a:lnTo>
                        <a:lnTo>
                          <a:pt x="633" y="551"/>
                        </a:lnTo>
                        <a:lnTo>
                          <a:pt x="616" y="560"/>
                        </a:lnTo>
                        <a:lnTo>
                          <a:pt x="608" y="575"/>
                        </a:lnTo>
                        <a:lnTo>
                          <a:pt x="592" y="584"/>
                        </a:lnTo>
                        <a:lnTo>
                          <a:pt x="588" y="573"/>
                        </a:lnTo>
                        <a:lnTo>
                          <a:pt x="559" y="541"/>
                        </a:lnTo>
                        <a:lnTo>
                          <a:pt x="560" y="530"/>
                        </a:lnTo>
                        <a:lnTo>
                          <a:pt x="544" y="536"/>
                        </a:lnTo>
                        <a:lnTo>
                          <a:pt x="525" y="531"/>
                        </a:lnTo>
                        <a:lnTo>
                          <a:pt x="525" y="93"/>
                        </a:lnTo>
                        <a:lnTo>
                          <a:pt x="520" y="98"/>
                        </a:lnTo>
                        <a:lnTo>
                          <a:pt x="481" y="71"/>
                        </a:lnTo>
                        <a:lnTo>
                          <a:pt x="442" y="78"/>
                        </a:lnTo>
                        <a:lnTo>
                          <a:pt x="364" y="51"/>
                        </a:lnTo>
                        <a:lnTo>
                          <a:pt x="317" y="52"/>
                        </a:lnTo>
                        <a:lnTo>
                          <a:pt x="320" y="47"/>
                        </a:lnTo>
                        <a:lnTo>
                          <a:pt x="313" y="44"/>
                        </a:lnTo>
                        <a:lnTo>
                          <a:pt x="308" y="41"/>
                        </a:lnTo>
                        <a:lnTo>
                          <a:pt x="309" y="31"/>
                        </a:lnTo>
                        <a:lnTo>
                          <a:pt x="295" y="33"/>
                        </a:lnTo>
                        <a:lnTo>
                          <a:pt x="289" y="23"/>
                        </a:lnTo>
                        <a:lnTo>
                          <a:pt x="269" y="32"/>
                        </a:lnTo>
                        <a:lnTo>
                          <a:pt x="253" y="13"/>
                        </a:lnTo>
                        <a:lnTo>
                          <a:pt x="246" y="19"/>
                        </a:lnTo>
                        <a:lnTo>
                          <a:pt x="249" y="37"/>
                        </a:lnTo>
                        <a:lnTo>
                          <a:pt x="246" y="35"/>
                        </a:lnTo>
                        <a:lnTo>
                          <a:pt x="229" y="29"/>
                        </a:lnTo>
                        <a:lnTo>
                          <a:pt x="244" y="11"/>
                        </a:lnTo>
                        <a:lnTo>
                          <a:pt x="221" y="0"/>
                        </a:lnTo>
                        <a:lnTo>
                          <a:pt x="196" y="29"/>
                        </a:lnTo>
                        <a:lnTo>
                          <a:pt x="173" y="32"/>
                        </a:lnTo>
                        <a:lnTo>
                          <a:pt x="172" y="39"/>
                        </a:lnTo>
                        <a:lnTo>
                          <a:pt x="166" y="35"/>
                        </a:lnTo>
                        <a:lnTo>
                          <a:pt x="176" y="25"/>
                        </a:lnTo>
                        <a:lnTo>
                          <a:pt x="160" y="35"/>
                        </a:lnTo>
                        <a:lnTo>
                          <a:pt x="155" y="41"/>
                        </a:lnTo>
                        <a:lnTo>
                          <a:pt x="167" y="49"/>
                        </a:lnTo>
                        <a:lnTo>
                          <a:pt x="160" y="51"/>
                        </a:lnTo>
                        <a:lnTo>
                          <a:pt x="157" y="64"/>
                        </a:lnTo>
                        <a:lnTo>
                          <a:pt x="152" y="59"/>
                        </a:lnTo>
                        <a:lnTo>
                          <a:pt x="156" y="49"/>
                        </a:lnTo>
                        <a:lnTo>
                          <a:pt x="152" y="44"/>
                        </a:lnTo>
                        <a:lnTo>
                          <a:pt x="119" y="70"/>
                        </a:lnTo>
                        <a:lnTo>
                          <a:pt x="122" y="63"/>
                        </a:lnTo>
                        <a:lnTo>
                          <a:pt x="119" y="62"/>
                        </a:lnTo>
                        <a:lnTo>
                          <a:pt x="114" y="74"/>
                        </a:lnTo>
                        <a:lnTo>
                          <a:pt x="124" y="84"/>
                        </a:lnTo>
                        <a:lnTo>
                          <a:pt x="109" y="76"/>
                        </a:lnTo>
                        <a:lnTo>
                          <a:pt x="101" y="90"/>
                        </a:lnTo>
                        <a:lnTo>
                          <a:pt x="112" y="91"/>
                        </a:lnTo>
                        <a:lnTo>
                          <a:pt x="98" y="93"/>
                        </a:lnTo>
                        <a:lnTo>
                          <a:pt x="107" y="102"/>
                        </a:lnTo>
                        <a:lnTo>
                          <a:pt x="98" y="98"/>
                        </a:lnTo>
                        <a:lnTo>
                          <a:pt x="96" y="112"/>
                        </a:lnTo>
                        <a:lnTo>
                          <a:pt x="80" y="134"/>
                        </a:lnTo>
                        <a:lnTo>
                          <a:pt x="35" y="141"/>
                        </a:lnTo>
                        <a:lnTo>
                          <a:pt x="34" y="161"/>
                        </a:lnTo>
                        <a:lnTo>
                          <a:pt x="38" y="161"/>
                        </a:lnTo>
                        <a:lnTo>
                          <a:pt x="24" y="168"/>
                        </a:lnTo>
                        <a:lnTo>
                          <a:pt x="73" y="202"/>
                        </a:lnTo>
                        <a:lnTo>
                          <a:pt x="82" y="212"/>
                        </a:lnTo>
                        <a:lnTo>
                          <a:pt x="86" y="233"/>
                        </a:lnTo>
                        <a:lnTo>
                          <a:pt x="102" y="239"/>
                        </a:lnTo>
                        <a:lnTo>
                          <a:pt x="111" y="230"/>
                        </a:lnTo>
                        <a:lnTo>
                          <a:pt x="109" y="239"/>
                        </a:lnTo>
                        <a:lnTo>
                          <a:pt x="126" y="237"/>
                        </a:lnTo>
                        <a:lnTo>
                          <a:pt x="128" y="240"/>
                        </a:lnTo>
                        <a:lnTo>
                          <a:pt x="121" y="249"/>
                        </a:lnTo>
                        <a:lnTo>
                          <a:pt x="132" y="260"/>
                        </a:lnTo>
                        <a:lnTo>
                          <a:pt x="133" y="252"/>
                        </a:lnTo>
                        <a:lnTo>
                          <a:pt x="166" y="259"/>
                        </a:lnTo>
                        <a:lnTo>
                          <a:pt x="143" y="269"/>
                        </a:lnTo>
                        <a:lnTo>
                          <a:pt x="124" y="264"/>
                        </a:lnTo>
                        <a:lnTo>
                          <a:pt x="117" y="254"/>
                        </a:lnTo>
                        <a:lnTo>
                          <a:pt x="121" y="264"/>
                        </a:lnTo>
                        <a:lnTo>
                          <a:pt x="119" y="271"/>
                        </a:lnTo>
                        <a:lnTo>
                          <a:pt x="139" y="274"/>
                        </a:lnTo>
                        <a:lnTo>
                          <a:pt x="136" y="280"/>
                        </a:lnTo>
                        <a:lnTo>
                          <a:pt x="128" y="272"/>
                        </a:lnTo>
                        <a:lnTo>
                          <a:pt x="122" y="289"/>
                        </a:lnTo>
                        <a:lnTo>
                          <a:pt x="86" y="284"/>
                        </a:lnTo>
                        <a:lnTo>
                          <a:pt x="78" y="276"/>
                        </a:lnTo>
                        <a:lnTo>
                          <a:pt x="84" y="272"/>
                        </a:lnTo>
                        <a:lnTo>
                          <a:pt x="84" y="260"/>
                        </a:lnTo>
                        <a:lnTo>
                          <a:pt x="80" y="258"/>
                        </a:lnTo>
                        <a:lnTo>
                          <a:pt x="67" y="258"/>
                        </a:lnTo>
                        <a:lnTo>
                          <a:pt x="44" y="274"/>
                        </a:lnTo>
                        <a:lnTo>
                          <a:pt x="49" y="280"/>
                        </a:lnTo>
                        <a:lnTo>
                          <a:pt x="34" y="279"/>
                        </a:lnTo>
                        <a:lnTo>
                          <a:pt x="0" y="300"/>
                        </a:lnTo>
                        <a:lnTo>
                          <a:pt x="15" y="315"/>
                        </a:lnTo>
                        <a:lnTo>
                          <a:pt x="37" y="319"/>
                        </a:lnTo>
                        <a:lnTo>
                          <a:pt x="24" y="324"/>
                        </a:lnTo>
                        <a:lnTo>
                          <a:pt x="38" y="352"/>
                        </a:lnTo>
                        <a:lnTo>
                          <a:pt x="63" y="358"/>
                        </a:lnTo>
                        <a:lnTo>
                          <a:pt x="87" y="352"/>
                        </a:lnTo>
                        <a:lnTo>
                          <a:pt x="97" y="359"/>
                        </a:lnTo>
                        <a:lnTo>
                          <a:pt x="98" y="354"/>
                        </a:lnTo>
                        <a:lnTo>
                          <a:pt x="91" y="349"/>
                        </a:lnTo>
                        <a:lnTo>
                          <a:pt x="97" y="349"/>
                        </a:lnTo>
                        <a:lnTo>
                          <a:pt x="104" y="366"/>
                        </a:lnTo>
                        <a:lnTo>
                          <a:pt x="123" y="341"/>
                        </a:lnTo>
                        <a:lnTo>
                          <a:pt x="142" y="344"/>
                        </a:lnTo>
                        <a:lnTo>
                          <a:pt x="139" y="354"/>
                        </a:lnTo>
                        <a:lnTo>
                          <a:pt x="129" y="354"/>
                        </a:lnTo>
                        <a:lnTo>
                          <a:pt x="141" y="382"/>
                        </a:lnTo>
                        <a:lnTo>
                          <a:pt x="137" y="398"/>
                        </a:lnTo>
                        <a:lnTo>
                          <a:pt x="113" y="400"/>
                        </a:lnTo>
                        <a:lnTo>
                          <a:pt x="98" y="418"/>
                        </a:lnTo>
                        <a:lnTo>
                          <a:pt x="84" y="421"/>
                        </a:lnTo>
                        <a:lnTo>
                          <a:pt x="78" y="426"/>
                        </a:lnTo>
                        <a:lnTo>
                          <a:pt x="78" y="433"/>
                        </a:lnTo>
                        <a:lnTo>
                          <a:pt x="67" y="433"/>
                        </a:lnTo>
                        <a:lnTo>
                          <a:pt x="49" y="448"/>
                        </a:lnTo>
                        <a:lnTo>
                          <a:pt x="44" y="467"/>
                        </a:lnTo>
                        <a:lnTo>
                          <a:pt x="37" y="471"/>
                        </a:lnTo>
                        <a:lnTo>
                          <a:pt x="40" y="476"/>
                        </a:lnTo>
                        <a:lnTo>
                          <a:pt x="35" y="484"/>
                        </a:lnTo>
                        <a:lnTo>
                          <a:pt x="54" y="477"/>
                        </a:lnTo>
                        <a:lnTo>
                          <a:pt x="42" y="487"/>
                        </a:lnTo>
                        <a:lnTo>
                          <a:pt x="53" y="487"/>
                        </a:lnTo>
                        <a:lnTo>
                          <a:pt x="50" y="494"/>
                        </a:lnTo>
                        <a:lnTo>
                          <a:pt x="54" y="504"/>
                        </a:lnTo>
                        <a:lnTo>
                          <a:pt x="62" y="500"/>
                        </a:lnTo>
                        <a:lnTo>
                          <a:pt x="68" y="502"/>
                        </a:lnTo>
                        <a:lnTo>
                          <a:pt x="65" y="508"/>
                        </a:lnTo>
                        <a:lnTo>
                          <a:pt x="69" y="510"/>
                        </a:lnTo>
                        <a:lnTo>
                          <a:pt x="84" y="510"/>
                        </a:lnTo>
                        <a:lnTo>
                          <a:pt x="69" y="533"/>
                        </a:lnTo>
                        <a:lnTo>
                          <a:pt x="72" y="543"/>
                        </a:lnTo>
                        <a:lnTo>
                          <a:pt x="84" y="544"/>
                        </a:lnTo>
                        <a:lnTo>
                          <a:pt x="75" y="546"/>
                        </a:lnTo>
                        <a:lnTo>
                          <a:pt x="82" y="554"/>
                        </a:lnTo>
                        <a:lnTo>
                          <a:pt x="97" y="556"/>
                        </a:lnTo>
                        <a:lnTo>
                          <a:pt x="109" y="536"/>
                        </a:lnTo>
                        <a:lnTo>
                          <a:pt x="106" y="529"/>
                        </a:lnTo>
                        <a:lnTo>
                          <a:pt x="112" y="519"/>
                        </a:lnTo>
                        <a:lnTo>
                          <a:pt x="127" y="510"/>
                        </a:lnTo>
                        <a:lnTo>
                          <a:pt x="109" y="530"/>
                        </a:lnTo>
                        <a:lnTo>
                          <a:pt x="123" y="560"/>
                        </a:lnTo>
                        <a:lnTo>
                          <a:pt x="117" y="573"/>
                        </a:lnTo>
                        <a:lnTo>
                          <a:pt x="126" y="576"/>
                        </a:lnTo>
                        <a:lnTo>
                          <a:pt x="122" y="580"/>
                        </a:lnTo>
                        <a:lnTo>
                          <a:pt x="126" y="588"/>
                        </a:lnTo>
                        <a:lnTo>
                          <a:pt x="114" y="594"/>
                        </a:lnTo>
                        <a:lnTo>
                          <a:pt x="141" y="583"/>
                        </a:lnTo>
                        <a:lnTo>
                          <a:pt x="150" y="570"/>
                        </a:lnTo>
                        <a:lnTo>
                          <a:pt x="150" y="583"/>
                        </a:lnTo>
                        <a:lnTo>
                          <a:pt x="163" y="584"/>
                        </a:lnTo>
                        <a:lnTo>
                          <a:pt x="176" y="603"/>
                        </a:lnTo>
                        <a:lnTo>
                          <a:pt x="180" y="599"/>
                        </a:lnTo>
                        <a:lnTo>
                          <a:pt x="177" y="590"/>
                        </a:lnTo>
                        <a:lnTo>
                          <a:pt x="185" y="580"/>
                        </a:lnTo>
                        <a:lnTo>
                          <a:pt x="185" y="586"/>
                        </a:lnTo>
                        <a:lnTo>
                          <a:pt x="193" y="594"/>
                        </a:lnTo>
                        <a:lnTo>
                          <a:pt x="219" y="576"/>
                        </a:lnTo>
                        <a:lnTo>
                          <a:pt x="206" y="596"/>
                        </a:lnTo>
                        <a:lnTo>
                          <a:pt x="204" y="606"/>
                        </a:lnTo>
                        <a:lnTo>
                          <a:pt x="208" y="606"/>
                        </a:lnTo>
                        <a:lnTo>
                          <a:pt x="195" y="642"/>
                        </a:lnTo>
                        <a:lnTo>
                          <a:pt x="185" y="649"/>
                        </a:lnTo>
                        <a:lnTo>
                          <a:pt x="181" y="659"/>
                        </a:lnTo>
                        <a:lnTo>
                          <a:pt x="151" y="675"/>
                        </a:lnTo>
                        <a:lnTo>
                          <a:pt x="145" y="691"/>
                        </a:lnTo>
                        <a:lnTo>
                          <a:pt x="150" y="694"/>
                        </a:lnTo>
                        <a:lnTo>
                          <a:pt x="131" y="687"/>
                        </a:lnTo>
                        <a:lnTo>
                          <a:pt x="91" y="717"/>
                        </a:lnTo>
                        <a:close/>
                      </a:path>
                    </a:pathLst>
                  </a:custGeom>
                  <a:grpFill/>
                  <a:ln w="6350" cmpd="sng">
                    <a:solidFill>
                      <a:schemeClr val="bg1"/>
                    </a:solidFill>
                    <a:round/>
                    <a:headEnd/>
                    <a:tailEnd/>
                  </a:ln>
                </p:spPr>
                <p:txBody>
                  <a:bodyPr/>
                  <a:lstStyle/>
                  <a:p>
                    <a:endParaRPr lang="en-GB" dirty="0"/>
                  </a:p>
                </p:txBody>
              </p:sp>
              <p:sp>
                <p:nvSpPr>
                  <p:cNvPr id="1198" name="Freeform 768"/>
                  <p:cNvSpPr>
                    <a:spLocks/>
                  </p:cNvSpPr>
                  <p:nvPr/>
                </p:nvSpPr>
                <p:spPr bwMode="auto">
                  <a:xfrm>
                    <a:off x="1326" y="2739"/>
                    <a:ext cx="38" cy="24"/>
                  </a:xfrm>
                  <a:custGeom>
                    <a:avLst/>
                    <a:gdLst>
                      <a:gd name="T0" fmla="*/ 0 w 38"/>
                      <a:gd name="T1" fmla="*/ 6 h 24"/>
                      <a:gd name="T2" fmla="*/ 25 w 38"/>
                      <a:gd name="T3" fmla="*/ 0 h 24"/>
                      <a:gd name="T4" fmla="*/ 37 w 38"/>
                      <a:gd name="T5" fmla="*/ 4 h 24"/>
                      <a:gd name="T6" fmla="*/ 38 w 38"/>
                      <a:gd name="T7" fmla="*/ 14 h 24"/>
                      <a:gd name="T8" fmla="*/ 27 w 38"/>
                      <a:gd name="T9" fmla="*/ 24 h 24"/>
                      <a:gd name="T10" fmla="*/ 8 w 38"/>
                      <a:gd name="T11" fmla="*/ 16 h 24"/>
                      <a:gd name="T12" fmla="*/ 0 w 38"/>
                      <a:gd name="T13" fmla="*/ 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4">
                        <a:moveTo>
                          <a:pt x="0" y="6"/>
                        </a:moveTo>
                        <a:lnTo>
                          <a:pt x="25" y="0"/>
                        </a:lnTo>
                        <a:lnTo>
                          <a:pt x="37" y="4"/>
                        </a:lnTo>
                        <a:lnTo>
                          <a:pt x="38" y="14"/>
                        </a:lnTo>
                        <a:lnTo>
                          <a:pt x="27" y="24"/>
                        </a:lnTo>
                        <a:lnTo>
                          <a:pt x="8" y="16"/>
                        </a:lnTo>
                        <a:lnTo>
                          <a:pt x="0" y="6"/>
                        </a:lnTo>
                        <a:close/>
                      </a:path>
                    </a:pathLst>
                  </a:custGeom>
                  <a:grpFill/>
                  <a:ln w="6350" cmpd="sng">
                    <a:solidFill>
                      <a:schemeClr val="bg1"/>
                    </a:solidFill>
                    <a:round/>
                    <a:headEnd/>
                    <a:tailEnd/>
                  </a:ln>
                </p:spPr>
                <p:txBody>
                  <a:bodyPr/>
                  <a:lstStyle/>
                  <a:p>
                    <a:endParaRPr lang="en-GB" dirty="0"/>
                  </a:p>
                </p:txBody>
              </p:sp>
              <p:sp>
                <p:nvSpPr>
                  <p:cNvPr id="1199" name="Freeform 769"/>
                  <p:cNvSpPr>
                    <a:spLocks/>
                  </p:cNvSpPr>
                  <p:nvPr/>
                </p:nvSpPr>
                <p:spPr bwMode="auto">
                  <a:xfrm>
                    <a:off x="1375" y="2932"/>
                    <a:ext cx="34" cy="23"/>
                  </a:xfrm>
                  <a:custGeom>
                    <a:avLst/>
                    <a:gdLst>
                      <a:gd name="T0" fmla="*/ 0 w 34"/>
                      <a:gd name="T1" fmla="*/ 16 h 23"/>
                      <a:gd name="T2" fmla="*/ 9 w 34"/>
                      <a:gd name="T3" fmla="*/ 4 h 23"/>
                      <a:gd name="T4" fmla="*/ 25 w 34"/>
                      <a:gd name="T5" fmla="*/ 0 h 23"/>
                      <a:gd name="T6" fmla="*/ 34 w 34"/>
                      <a:gd name="T7" fmla="*/ 12 h 23"/>
                      <a:gd name="T8" fmla="*/ 16 w 34"/>
                      <a:gd name="T9" fmla="*/ 14 h 23"/>
                      <a:gd name="T10" fmla="*/ 8 w 34"/>
                      <a:gd name="T11" fmla="*/ 23 h 23"/>
                      <a:gd name="T12" fmla="*/ 0 w 34"/>
                      <a:gd name="T13" fmla="*/ 16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3">
                        <a:moveTo>
                          <a:pt x="0" y="16"/>
                        </a:moveTo>
                        <a:lnTo>
                          <a:pt x="9" y="4"/>
                        </a:lnTo>
                        <a:lnTo>
                          <a:pt x="25" y="0"/>
                        </a:lnTo>
                        <a:lnTo>
                          <a:pt x="34" y="12"/>
                        </a:lnTo>
                        <a:lnTo>
                          <a:pt x="16" y="14"/>
                        </a:lnTo>
                        <a:lnTo>
                          <a:pt x="8" y="23"/>
                        </a:lnTo>
                        <a:lnTo>
                          <a:pt x="0" y="16"/>
                        </a:lnTo>
                        <a:close/>
                      </a:path>
                    </a:pathLst>
                  </a:custGeom>
                  <a:grpFill/>
                  <a:ln w="6350" cmpd="sng">
                    <a:solidFill>
                      <a:schemeClr val="bg1"/>
                    </a:solidFill>
                    <a:round/>
                    <a:headEnd/>
                    <a:tailEnd/>
                  </a:ln>
                </p:spPr>
                <p:txBody>
                  <a:bodyPr/>
                  <a:lstStyle/>
                  <a:p>
                    <a:endParaRPr lang="en-GB" dirty="0"/>
                  </a:p>
                </p:txBody>
              </p:sp>
              <p:sp>
                <p:nvSpPr>
                  <p:cNvPr id="1200" name="Freeform 770"/>
                  <p:cNvSpPr>
                    <a:spLocks/>
                  </p:cNvSpPr>
                  <p:nvPr/>
                </p:nvSpPr>
                <p:spPr bwMode="auto">
                  <a:xfrm>
                    <a:off x="1353" y="2959"/>
                    <a:ext cx="6" cy="6"/>
                  </a:xfrm>
                  <a:custGeom>
                    <a:avLst/>
                    <a:gdLst>
                      <a:gd name="T0" fmla="*/ 1 w 6"/>
                      <a:gd name="T1" fmla="*/ 0 h 6"/>
                      <a:gd name="T2" fmla="*/ 6 w 6"/>
                      <a:gd name="T3" fmla="*/ 5 h 6"/>
                      <a:gd name="T4" fmla="*/ 0 w 6"/>
                      <a:gd name="T5" fmla="*/ 6 h 6"/>
                      <a:gd name="T6" fmla="*/ 1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1" y="0"/>
                        </a:moveTo>
                        <a:lnTo>
                          <a:pt x="6" y="5"/>
                        </a:lnTo>
                        <a:lnTo>
                          <a:pt x="0" y="6"/>
                        </a:lnTo>
                        <a:lnTo>
                          <a:pt x="1" y="0"/>
                        </a:lnTo>
                        <a:close/>
                      </a:path>
                    </a:pathLst>
                  </a:custGeom>
                  <a:grpFill/>
                  <a:ln w="6350" cmpd="sng">
                    <a:solidFill>
                      <a:schemeClr val="bg1"/>
                    </a:solidFill>
                    <a:round/>
                    <a:headEnd/>
                    <a:tailEnd/>
                  </a:ln>
                </p:spPr>
                <p:txBody>
                  <a:bodyPr/>
                  <a:lstStyle/>
                  <a:p>
                    <a:endParaRPr lang="en-GB" dirty="0"/>
                  </a:p>
                </p:txBody>
              </p:sp>
              <p:sp>
                <p:nvSpPr>
                  <p:cNvPr id="1201" name="Freeform 771"/>
                  <p:cNvSpPr>
                    <a:spLocks/>
                  </p:cNvSpPr>
                  <p:nvPr/>
                </p:nvSpPr>
                <p:spPr bwMode="auto">
                  <a:xfrm>
                    <a:off x="1321" y="2969"/>
                    <a:ext cx="27" cy="22"/>
                  </a:xfrm>
                  <a:custGeom>
                    <a:avLst/>
                    <a:gdLst>
                      <a:gd name="T0" fmla="*/ 0 w 27"/>
                      <a:gd name="T1" fmla="*/ 22 h 22"/>
                      <a:gd name="T2" fmla="*/ 16 w 27"/>
                      <a:gd name="T3" fmla="*/ 8 h 22"/>
                      <a:gd name="T4" fmla="*/ 11 w 27"/>
                      <a:gd name="T5" fmla="*/ 2 h 22"/>
                      <a:gd name="T6" fmla="*/ 27 w 27"/>
                      <a:gd name="T7" fmla="*/ 0 h 22"/>
                      <a:gd name="T8" fmla="*/ 23 w 27"/>
                      <a:gd name="T9" fmla="*/ 9 h 22"/>
                      <a:gd name="T10" fmla="*/ 24 w 27"/>
                      <a:gd name="T11" fmla="*/ 10 h 22"/>
                      <a:gd name="T12" fmla="*/ 18 w 27"/>
                      <a:gd name="T13" fmla="*/ 16 h 22"/>
                      <a:gd name="T14" fmla="*/ 0 w 27"/>
                      <a:gd name="T15" fmla="*/ 22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2">
                        <a:moveTo>
                          <a:pt x="0" y="22"/>
                        </a:moveTo>
                        <a:lnTo>
                          <a:pt x="16" y="8"/>
                        </a:lnTo>
                        <a:lnTo>
                          <a:pt x="11" y="2"/>
                        </a:lnTo>
                        <a:lnTo>
                          <a:pt x="27" y="0"/>
                        </a:lnTo>
                        <a:lnTo>
                          <a:pt x="23" y="9"/>
                        </a:lnTo>
                        <a:lnTo>
                          <a:pt x="24" y="10"/>
                        </a:lnTo>
                        <a:lnTo>
                          <a:pt x="18" y="16"/>
                        </a:lnTo>
                        <a:lnTo>
                          <a:pt x="0" y="22"/>
                        </a:lnTo>
                        <a:close/>
                      </a:path>
                    </a:pathLst>
                  </a:custGeom>
                  <a:grpFill/>
                  <a:ln w="6350" cmpd="sng">
                    <a:solidFill>
                      <a:schemeClr val="bg1"/>
                    </a:solidFill>
                    <a:round/>
                    <a:headEnd/>
                    <a:tailEnd/>
                  </a:ln>
                </p:spPr>
                <p:txBody>
                  <a:bodyPr/>
                  <a:lstStyle/>
                  <a:p>
                    <a:endParaRPr lang="en-GB" dirty="0"/>
                  </a:p>
                </p:txBody>
              </p:sp>
              <p:sp>
                <p:nvSpPr>
                  <p:cNvPr id="1202" name="Freeform 772"/>
                  <p:cNvSpPr>
                    <a:spLocks/>
                  </p:cNvSpPr>
                  <p:nvPr/>
                </p:nvSpPr>
                <p:spPr bwMode="auto">
                  <a:xfrm>
                    <a:off x="1705" y="2739"/>
                    <a:ext cx="19" cy="23"/>
                  </a:xfrm>
                  <a:custGeom>
                    <a:avLst/>
                    <a:gdLst>
                      <a:gd name="T0" fmla="*/ 4 w 19"/>
                      <a:gd name="T1" fmla="*/ 16 h 23"/>
                      <a:gd name="T2" fmla="*/ 16 w 19"/>
                      <a:gd name="T3" fmla="*/ 0 h 23"/>
                      <a:gd name="T4" fmla="*/ 19 w 19"/>
                      <a:gd name="T5" fmla="*/ 4 h 23"/>
                      <a:gd name="T6" fmla="*/ 8 w 19"/>
                      <a:gd name="T7" fmla="*/ 20 h 23"/>
                      <a:gd name="T8" fmla="*/ 0 w 19"/>
                      <a:gd name="T9" fmla="*/ 23 h 23"/>
                      <a:gd name="T10" fmla="*/ 4 w 19"/>
                      <a:gd name="T11" fmla="*/ 1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3">
                        <a:moveTo>
                          <a:pt x="4" y="16"/>
                        </a:moveTo>
                        <a:lnTo>
                          <a:pt x="16" y="0"/>
                        </a:lnTo>
                        <a:lnTo>
                          <a:pt x="19" y="4"/>
                        </a:lnTo>
                        <a:lnTo>
                          <a:pt x="8" y="20"/>
                        </a:lnTo>
                        <a:lnTo>
                          <a:pt x="0" y="23"/>
                        </a:lnTo>
                        <a:lnTo>
                          <a:pt x="4" y="16"/>
                        </a:lnTo>
                        <a:close/>
                      </a:path>
                    </a:pathLst>
                  </a:custGeom>
                  <a:grpFill/>
                  <a:ln w="6350" cmpd="sng">
                    <a:solidFill>
                      <a:schemeClr val="bg1"/>
                    </a:solidFill>
                    <a:round/>
                    <a:headEnd/>
                    <a:tailEnd/>
                  </a:ln>
                </p:spPr>
                <p:txBody>
                  <a:bodyPr/>
                  <a:lstStyle/>
                  <a:p>
                    <a:endParaRPr lang="en-GB" dirty="0"/>
                  </a:p>
                </p:txBody>
              </p:sp>
              <p:sp>
                <p:nvSpPr>
                  <p:cNvPr id="1203" name="Freeform 773"/>
                  <p:cNvSpPr>
                    <a:spLocks/>
                  </p:cNvSpPr>
                  <p:nvPr/>
                </p:nvSpPr>
                <p:spPr bwMode="auto">
                  <a:xfrm>
                    <a:off x="1729" y="2735"/>
                    <a:ext cx="11" cy="4"/>
                  </a:xfrm>
                  <a:custGeom>
                    <a:avLst/>
                    <a:gdLst>
                      <a:gd name="T0" fmla="*/ 0 w 11"/>
                      <a:gd name="T1" fmla="*/ 4 h 4"/>
                      <a:gd name="T2" fmla="*/ 3 w 11"/>
                      <a:gd name="T3" fmla="*/ 0 h 4"/>
                      <a:gd name="T4" fmla="*/ 11 w 11"/>
                      <a:gd name="T5" fmla="*/ 3 h 4"/>
                      <a:gd name="T6" fmla="*/ 0 w 1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4">
                        <a:moveTo>
                          <a:pt x="0" y="4"/>
                        </a:moveTo>
                        <a:lnTo>
                          <a:pt x="3" y="0"/>
                        </a:lnTo>
                        <a:lnTo>
                          <a:pt x="11" y="3"/>
                        </a:lnTo>
                        <a:lnTo>
                          <a:pt x="0" y="4"/>
                        </a:lnTo>
                        <a:close/>
                      </a:path>
                    </a:pathLst>
                  </a:custGeom>
                  <a:grpFill/>
                  <a:ln w="6350" cmpd="sng">
                    <a:solidFill>
                      <a:schemeClr val="bg1"/>
                    </a:solidFill>
                    <a:round/>
                    <a:headEnd/>
                    <a:tailEnd/>
                  </a:ln>
                </p:spPr>
                <p:txBody>
                  <a:bodyPr/>
                  <a:lstStyle/>
                  <a:p>
                    <a:endParaRPr lang="en-GB" dirty="0"/>
                  </a:p>
                </p:txBody>
              </p:sp>
            </p:grpSp>
            <p:grpSp>
              <p:nvGrpSpPr>
                <p:cNvPr id="1026" name="Group 774"/>
                <p:cNvGrpSpPr>
                  <a:grpSpLocks/>
                </p:cNvGrpSpPr>
                <p:nvPr/>
              </p:nvGrpSpPr>
              <p:grpSpPr bwMode="auto">
                <a:xfrm>
                  <a:off x="2852689" y="3474743"/>
                  <a:ext cx="1174062" cy="634679"/>
                  <a:chOff x="2159" y="3112"/>
                  <a:chExt cx="1118" cy="599"/>
                </a:xfrm>
                <a:grpFill/>
              </p:grpSpPr>
              <p:sp>
                <p:nvSpPr>
                  <p:cNvPr id="1170" name="Freeform 775"/>
                  <p:cNvSpPr>
                    <a:spLocks/>
                  </p:cNvSpPr>
                  <p:nvPr/>
                </p:nvSpPr>
                <p:spPr bwMode="auto">
                  <a:xfrm>
                    <a:off x="3143" y="3339"/>
                    <a:ext cx="34" cy="15"/>
                  </a:xfrm>
                  <a:custGeom>
                    <a:avLst/>
                    <a:gdLst>
                      <a:gd name="T0" fmla="*/ 34 w 34"/>
                      <a:gd name="T1" fmla="*/ 0 h 15"/>
                      <a:gd name="T2" fmla="*/ 29 w 34"/>
                      <a:gd name="T3" fmla="*/ 7 h 15"/>
                      <a:gd name="T4" fmla="*/ 0 w 34"/>
                      <a:gd name="T5" fmla="*/ 15 h 15"/>
                      <a:gd name="T6" fmla="*/ 5 w 34"/>
                      <a:gd name="T7" fmla="*/ 9 h 15"/>
                      <a:gd name="T8" fmla="*/ 34 w 3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15">
                        <a:moveTo>
                          <a:pt x="34" y="0"/>
                        </a:moveTo>
                        <a:lnTo>
                          <a:pt x="29" y="7"/>
                        </a:lnTo>
                        <a:lnTo>
                          <a:pt x="0" y="15"/>
                        </a:lnTo>
                        <a:lnTo>
                          <a:pt x="5" y="9"/>
                        </a:lnTo>
                        <a:lnTo>
                          <a:pt x="34" y="0"/>
                        </a:lnTo>
                        <a:close/>
                      </a:path>
                    </a:pathLst>
                  </a:custGeom>
                  <a:grpFill/>
                  <a:ln w="6350" cmpd="sng">
                    <a:solidFill>
                      <a:schemeClr val="bg1"/>
                    </a:solidFill>
                    <a:round/>
                    <a:headEnd/>
                    <a:tailEnd/>
                  </a:ln>
                </p:spPr>
                <p:txBody>
                  <a:bodyPr/>
                  <a:lstStyle/>
                  <a:p>
                    <a:endParaRPr lang="en-GB" dirty="0"/>
                  </a:p>
                </p:txBody>
              </p:sp>
              <p:sp>
                <p:nvSpPr>
                  <p:cNvPr id="1171" name="Freeform 776"/>
                  <p:cNvSpPr>
                    <a:spLocks/>
                  </p:cNvSpPr>
                  <p:nvPr/>
                </p:nvSpPr>
                <p:spPr bwMode="auto">
                  <a:xfrm>
                    <a:off x="2963" y="3211"/>
                    <a:ext cx="26" cy="12"/>
                  </a:xfrm>
                  <a:custGeom>
                    <a:avLst/>
                    <a:gdLst>
                      <a:gd name="T0" fmla="*/ 20 w 26"/>
                      <a:gd name="T1" fmla="*/ 2 h 12"/>
                      <a:gd name="T2" fmla="*/ 24 w 26"/>
                      <a:gd name="T3" fmla="*/ 0 h 12"/>
                      <a:gd name="T4" fmla="*/ 26 w 26"/>
                      <a:gd name="T5" fmla="*/ 9 h 12"/>
                      <a:gd name="T6" fmla="*/ 23 w 26"/>
                      <a:gd name="T7" fmla="*/ 12 h 12"/>
                      <a:gd name="T8" fmla="*/ 0 w 26"/>
                      <a:gd name="T9" fmla="*/ 2 h 12"/>
                      <a:gd name="T10" fmla="*/ 20 w 26"/>
                      <a:gd name="T11" fmla="*/ 2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2">
                        <a:moveTo>
                          <a:pt x="20" y="2"/>
                        </a:moveTo>
                        <a:lnTo>
                          <a:pt x="24" y="0"/>
                        </a:lnTo>
                        <a:lnTo>
                          <a:pt x="26" y="9"/>
                        </a:lnTo>
                        <a:lnTo>
                          <a:pt x="23" y="12"/>
                        </a:lnTo>
                        <a:lnTo>
                          <a:pt x="0" y="2"/>
                        </a:lnTo>
                        <a:lnTo>
                          <a:pt x="20" y="2"/>
                        </a:lnTo>
                        <a:close/>
                      </a:path>
                    </a:pathLst>
                  </a:custGeom>
                  <a:grpFill/>
                  <a:ln w="6350" cmpd="sng">
                    <a:solidFill>
                      <a:schemeClr val="bg1"/>
                    </a:solidFill>
                    <a:round/>
                    <a:headEnd/>
                    <a:tailEnd/>
                  </a:ln>
                </p:spPr>
                <p:txBody>
                  <a:bodyPr/>
                  <a:lstStyle/>
                  <a:p>
                    <a:endParaRPr lang="en-GB" dirty="0"/>
                  </a:p>
                </p:txBody>
              </p:sp>
              <p:grpSp>
                <p:nvGrpSpPr>
                  <p:cNvPr id="1172" name="Group 777"/>
                  <p:cNvGrpSpPr>
                    <a:grpSpLocks/>
                  </p:cNvGrpSpPr>
                  <p:nvPr/>
                </p:nvGrpSpPr>
                <p:grpSpPr bwMode="auto">
                  <a:xfrm>
                    <a:off x="2159" y="3112"/>
                    <a:ext cx="1118" cy="599"/>
                    <a:chOff x="2159" y="3112"/>
                    <a:chExt cx="1118" cy="599"/>
                  </a:xfrm>
                  <a:grpFill/>
                </p:grpSpPr>
                <p:sp>
                  <p:nvSpPr>
                    <p:cNvPr id="1173" name="Freeform 778"/>
                    <p:cNvSpPr>
                      <a:spLocks/>
                    </p:cNvSpPr>
                    <p:nvPr/>
                  </p:nvSpPr>
                  <p:spPr bwMode="auto">
                    <a:xfrm>
                      <a:off x="2254" y="3513"/>
                      <a:ext cx="6" cy="3"/>
                    </a:xfrm>
                    <a:custGeom>
                      <a:avLst/>
                      <a:gdLst>
                        <a:gd name="T0" fmla="*/ 0 w 6"/>
                        <a:gd name="T1" fmla="*/ 0 h 3"/>
                        <a:gd name="T2" fmla="*/ 6 w 6"/>
                        <a:gd name="T3" fmla="*/ 2 h 3"/>
                        <a:gd name="T4" fmla="*/ 1 w 6"/>
                        <a:gd name="T5" fmla="*/ 3 h 3"/>
                        <a:gd name="T6" fmla="*/ 0 w 6"/>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0" y="0"/>
                          </a:moveTo>
                          <a:lnTo>
                            <a:pt x="6" y="2"/>
                          </a:lnTo>
                          <a:lnTo>
                            <a:pt x="1" y="3"/>
                          </a:lnTo>
                          <a:lnTo>
                            <a:pt x="0" y="0"/>
                          </a:lnTo>
                          <a:close/>
                        </a:path>
                      </a:pathLst>
                    </a:custGeom>
                    <a:grpFill/>
                    <a:ln w="6350" cmpd="sng">
                      <a:solidFill>
                        <a:schemeClr val="bg1"/>
                      </a:solidFill>
                      <a:round/>
                      <a:headEnd/>
                      <a:tailEnd/>
                    </a:ln>
                  </p:spPr>
                  <p:txBody>
                    <a:bodyPr/>
                    <a:lstStyle/>
                    <a:p>
                      <a:endParaRPr lang="en-GB" dirty="0"/>
                    </a:p>
                  </p:txBody>
                </p:sp>
                <p:sp>
                  <p:nvSpPr>
                    <p:cNvPr id="1174" name="Freeform 779"/>
                    <p:cNvSpPr>
                      <a:spLocks/>
                    </p:cNvSpPr>
                    <p:nvPr/>
                  </p:nvSpPr>
                  <p:spPr bwMode="auto">
                    <a:xfrm>
                      <a:off x="2343" y="3643"/>
                      <a:ext cx="2" cy="7"/>
                    </a:xfrm>
                    <a:custGeom>
                      <a:avLst/>
                      <a:gdLst>
                        <a:gd name="T0" fmla="*/ 2 w 2"/>
                        <a:gd name="T1" fmla="*/ 7 h 7"/>
                        <a:gd name="T2" fmla="*/ 0 w 2"/>
                        <a:gd name="T3" fmla="*/ 5 h 7"/>
                        <a:gd name="T4" fmla="*/ 2 w 2"/>
                        <a:gd name="T5" fmla="*/ 0 h 7"/>
                        <a:gd name="T6" fmla="*/ 2 w 2"/>
                        <a:gd name="T7" fmla="*/ 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0" y="5"/>
                          </a:lnTo>
                          <a:lnTo>
                            <a:pt x="2" y="0"/>
                          </a:lnTo>
                          <a:lnTo>
                            <a:pt x="2" y="7"/>
                          </a:lnTo>
                          <a:close/>
                        </a:path>
                      </a:pathLst>
                    </a:custGeom>
                    <a:grpFill/>
                    <a:ln w="6350" cmpd="sng">
                      <a:solidFill>
                        <a:schemeClr val="bg1"/>
                      </a:solidFill>
                      <a:round/>
                      <a:headEnd/>
                      <a:tailEnd/>
                    </a:ln>
                  </p:spPr>
                  <p:txBody>
                    <a:bodyPr/>
                    <a:lstStyle/>
                    <a:p>
                      <a:endParaRPr lang="en-GB" dirty="0"/>
                    </a:p>
                  </p:txBody>
                </p:sp>
                <p:sp>
                  <p:nvSpPr>
                    <p:cNvPr id="1175" name="Freeform 780"/>
                    <p:cNvSpPr>
                      <a:spLocks/>
                    </p:cNvSpPr>
                    <p:nvPr/>
                  </p:nvSpPr>
                  <p:spPr bwMode="auto">
                    <a:xfrm>
                      <a:off x="2284" y="3627"/>
                      <a:ext cx="1" cy="5"/>
                    </a:xfrm>
                    <a:custGeom>
                      <a:avLst/>
                      <a:gdLst>
                        <a:gd name="T0" fmla="*/ 0 w 1"/>
                        <a:gd name="T1" fmla="*/ 2 h 5"/>
                        <a:gd name="T2" fmla="*/ 1 w 1"/>
                        <a:gd name="T3" fmla="*/ 0 h 5"/>
                        <a:gd name="T4" fmla="*/ 1 w 1"/>
                        <a:gd name="T5" fmla="*/ 5 h 5"/>
                        <a:gd name="T6" fmla="*/ 0 w 1"/>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0" y="2"/>
                          </a:moveTo>
                          <a:lnTo>
                            <a:pt x="1" y="0"/>
                          </a:lnTo>
                          <a:lnTo>
                            <a:pt x="1" y="5"/>
                          </a:lnTo>
                          <a:lnTo>
                            <a:pt x="0" y="2"/>
                          </a:lnTo>
                          <a:close/>
                        </a:path>
                      </a:pathLst>
                    </a:custGeom>
                    <a:grpFill/>
                    <a:ln w="6350" cmpd="sng">
                      <a:solidFill>
                        <a:schemeClr val="bg1"/>
                      </a:solidFill>
                      <a:round/>
                      <a:headEnd/>
                      <a:tailEnd/>
                    </a:ln>
                  </p:spPr>
                  <p:txBody>
                    <a:bodyPr/>
                    <a:lstStyle/>
                    <a:p>
                      <a:endParaRPr lang="en-GB" dirty="0"/>
                    </a:p>
                  </p:txBody>
                </p:sp>
                <p:sp>
                  <p:nvSpPr>
                    <p:cNvPr id="1176" name="Freeform 781"/>
                    <p:cNvSpPr>
                      <a:spLocks/>
                    </p:cNvSpPr>
                    <p:nvPr/>
                  </p:nvSpPr>
                  <p:spPr bwMode="auto">
                    <a:xfrm>
                      <a:off x="2397" y="3625"/>
                      <a:ext cx="5" cy="8"/>
                    </a:xfrm>
                    <a:custGeom>
                      <a:avLst/>
                      <a:gdLst>
                        <a:gd name="T0" fmla="*/ 0 w 5"/>
                        <a:gd name="T1" fmla="*/ 4 h 8"/>
                        <a:gd name="T2" fmla="*/ 4 w 5"/>
                        <a:gd name="T3" fmla="*/ 0 h 8"/>
                        <a:gd name="T4" fmla="*/ 5 w 5"/>
                        <a:gd name="T5" fmla="*/ 8 h 8"/>
                        <a:gd name="T6" fmla="*/ 0 w 5"/>
                        <a:gd name="T7" fmla="*/ 7 h 8"/>
                        <a:gd name="T8" fmla="*/ 0 w 5"/>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0" y="4"/>
                          </a:moveTo>
                          <a:lnTo>
                            <a:pt x="4" y="0"/>
                          </a:lnTo>
                          <a:lnTo>
                            <a:pt x="5" y="8"/>
                          </a:lnTo>
                          <a:lnTo>
                            <a:pt x="0" y="7"/>
                          </a:lnTo>
                          <a:lnTo>
                            <a:pt x="0" y="4"/>
                          </a:lnTo>
                          <a:close/>
                        </a:path>
                      </a:pathLst>
                    </a:custGeom>
                    <a:grpFill/>
                    <a:ln w="6350" cmpd="sng">
                      <a:solidFill>
                        <a:schemeClr val="bg1"/>
                      </a:solidFill>
                      <a:round/>
                      <a:headEnd/>
                      <a:tailEnd/>
                    </a:ln>
                  </p:spPr>
                  <p:txBody>
                    <a:bodyPr/>
                    <a:lstStyle/>
                    <a:p>
                      <a:endParaRPr lang="en-GB" dirty="0"/>
                    </a:p>
                  </p:txBody>
                </p:sp>
                <p:sp>
                  <p:nvSpPr>
                    <p:cNvPr id="1177" name="Freeform 782"/>
                    <p:cNvSpPr>
                      <a:spLocks/>
                    </p:cNvSpPr>
                    <p:nvPr/>
                  </p:nvSpPr>
                  <p:spPr bwMode="auto">
                    <a:xfrm>
                      <a:off x="2159" y="3112"/>
                      <a:ext cx="1118" cy="599"/>
                    </a:xfrm>
                    <a:custGeom>
                      <a:avLst/>
                      <a:gdLst>
                        <a:gd name="T0" fmla="*/ 735 w 1118"/>
                        <a:gd name="T1" fmla="*/ 86 h 599"/>
                        <a:gd name="T2" fmla="*/ 713 w 1118"/>
                        <a:gd name="T3" fmla="*/ 57 h 599"/>
                        <a:gd name="T4" fmla="*/ 646 w 1118"/>
                        <a:gd name="T5" fmla="*/ 64 h 599"/>
                        <a:gd name="T6" fmla="*/ 583 w 1118"/>
                        <a:gd name="T7" fmla="*/ 20 h 599"/>
                        <a:gd name="T8" fmla="*/ 41 w 1118"/>
                        <a:gd name="T9" fmla="*/ 27 h 599"/>
                        <a:gd name="T10" fmla="*/ 38 w 1118"/>
                        <a:gd name="T11" fmla="*/ 43 h 599"/>
                        <a:gd name="T12" fmla="*/ 13 w 1118"/>
                        <a:gd name="T13" fmla="*/ 68 h 599"/>
                        <a:gd name="T14" fmla="*/ 13 w 1118"/>
                        <a:gd name="T15" fmla="*/ 87 h 599"/>
                        <a:gd name="T16" fmla="*/ 10 w 1118"/>
                        <a:gd name="T17" fmla="*/ 209 h 599"/>
                        <a:gd name="T18" fmla="*/ 35 w 1118"/>
                        <a:gd name="T19" fmla="*/ 304 h 599"/>
                        <a:gd name="T20" fmla="*/ 51 w 1118"/>
                        <a:gd name="T21" fmla="*/ 318 h 599"/>
                        <a:gd name="T22" fmla="*/ 56 w 1118"/>
                        <a:gd name="T23" fmla="*/ 347 h 599"/>
                        <a:gd name="T24" fmla="*/ 132 w 1118"/>
                        <a:gd name="T25" fmla="*/ 410 h 599"/>
                        <a:gd name="T26" fmla="*/ 317 w 1118"/>
                        <a:gd name="T27" fmla="*/ 462 h 599"/>
                        <a:gd name="T28" fmla="*/ 392 w 1118"/>
                        <a:gd name="T29" fmla="*/ 503 h 599"/>
                        <a:gd name="T30" fmla="*/ 470 w 1118"/>
                        <a:gd name="T31" fmla="*/ 529 h 599"/>
                        <a:gd name="T32" fmla="*/ 530 w 1118"/>
                        <a:gd name="T33" fmla="*/ 558 h 599"/>
                        <a:gd name="T34" fmla="*/ 546 w 1118"/>
                        <a:gd name="T35" fmla="*/ 522 h 599"/>
                        <a:gd name="T36" fmla="*/ 579 w 1118"/>
                        <a:gd name="T37" fmla="*/ 506 h 599"/>
                        <a:gd name="T38" fmla="*/ 667 w 1118"/>
                        <a:gd name="T39" fmla="*/ 512 h 599"/>
                        <a:gd name="T40" fmla="*/ 684 w 1118"/>
                        <a:gd name="T41" fmla="*/ 491 h 599"/>
                        <a:gd name="T42" fmla="*/ 710 w 1118"/>
                        <a:gd name="T43" fmla="*/ 486 h 599"/>
                        <a:gd name="T44" fmla="*/ 787 w 1118"/>
                        <a:gd name="T45" fmla="*/ 491 h 599"/>
                        <a:gd name="T46" fmla="*/ 821 w 1118"/>
                        <a:gd name="T47" fmla="*/ 562 h 599"/>
                        <a:gd name="T48" fmla="*/ 858 w 1118"/>
                        <a:gd name="T49" fmla="*/ 594 h 599"/>
                        <a:gd name="T50" fmla="*/ 854 w 1118"/>
                        <a:gd name="T51" fmla="*/ 441 h 599"/>
                        <a:gd name="T52" fmla="*/ 909 w 1118"/>
                        <a:gd name="T53" fmla="*/ 401 h 599"/>
                        <a:gd name="T54" fmla="*/ 935 w 1118"/>
                        <a:gd name="T55" fmla="*/ 372 h 599"/>
                        <a:gd name="T56" fmla="*/ 946 w 1118"/>
                        <a:gd name="T57" fmla="*/ 356 h 599"/>
                        <a:gd name="T58" fmla="*/ 934 w 1118"/>
                        <a:gd name="T59" fmla="*/ 353 h 599"/>
                        <a:gd name="T60" fmla="*/ 939 w 1118"/>
                        <a:gd name="T61" fmla="*/ 329 h 599"/>
                        <a:gd name="T62" fmla="*/ 936 w 1118"/>
                        <a:gd name="T63" fmla="*/ 303 h 599"/>
                        <a:gd name="T64" fmla="*/ 941 w 1118"/>
                        <a:gd name="T65" fmla="*/ 285 h 599"/>
                        <a:gd name="T66" fmla="*/ 963 w 1118"/>
                        <a:gd name="T67" fmla="*/ 292 h 599"/>
                        <a:gd name="T68" fmla="*/ 983 w 1118"/>
                        <a:gd name="T69" fmla="*/ 252 h 599"/>
                        <a:gd name="T70" fmla="*/ 1037 w 1118"/>
                        <a:gd name="T71" fmla="*/ 213 h 599"/>
                        <a:gd name="T72" fmla="*/ 1053 w 1118"/>
                        <a:gd name="T73" fmla="*/ 213 h 599"/>
                        <a:gd name="T74" fmla="*/ 1093 w 1118"/>
                        <a:gd name="T75" fmla="*/ 146 h 599"/>
                        <a:gd name="T76" fmla="*/ 1108 w 1118"/>
                        <a:gd name="T77" fmla="*/ 119 h 599"/>
                        <a:gd name="T78" fmla="*/ 1082 w 1118"/>
                        <a:gd name="T79" fmla="*/ 66 h 599"/>
                        <a:gd name="T80" fmla="*/ 1029 w 1118"/>
                        <a:gd name="T81" fmla="*/ 126 h 599"/>
                        <a:gd name="T82" fmla="*/ 938 w 1118"/>
                        <a:gd name="T83" fmla="*/ 156 h 599"/>
                        <a:gd name="T84" fmla="*/ 887 w 1118"/>
                        <a:gd name="T85" fmla="*/ 184 h 599"/>
                        <a:gd name="T86" fmla="*/ 805 w 1118"/>
                        <a:gd name="T87" fmla="*/ 205 h 599"/>
                        <a:gd name="T88" fmla="*/ 809 w 1118"/>
                        <a:gd name="T89" fmla="*/ 151 h 599"/>
                        <a:gd name="T90" fmla="*/ 798 w 1118"/>
                        <a:gd name="T91" fmla="*/ 118 h 599"/>
                        <a:gd name="T92" fmla="*/ 759 w 1118"/>
                        <a:gd name="T93" fmla="*/ 127 h 599"/>
                        <a:gd name="T94" fmla="*/ 744 w 1118"/>
                        <a:gd name="T95" fmla="*/ 177 h 599"/>
                        <a:gd name="T96" fmla="*/ 713 w 1118"/>
                        <a:gd name="T97" fmla="*/ 197 h 599"/>
                        <a:gd name="T98" fmla="*/ 722 w 1118"/>
                        <a:gd name="T99" fmla="*/ 130 h 599"/>
                        <a:gd name="T100" fmla="*/ 736 w 1118"/>
                        <a:gd name="T101" fmla="*/ 108 h 599"/>
                        <a:gd name="T102" fmla="*/ 781 w 1118"/>
                        <a:gd name="T103" fmla="*/ 85 h 5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18" h="599">
                          <a:moveTo>
                            <a:pt x="778" y="85"/>
                          </a:moveTo>
                          <a:lnTo>
                            <a:pt x="767" y="82"/>
                          </a:lnTo>
                          <a:lnTo>
                            <a:pt x="765" y="77"/>
                          </a:lnTo>
                          <a:lnTo>
                            <a:pt x="746" y="78"/>
                          </a:lnTo>
                          <a:lnTo>
                            <a:pt x="735" y="86"/>
                          </a:lnTo>
                          <a:lnTo>
                            <a:pt x="723" y="85"/>
                          </a:lnTo>
                          <a:lnTo>
                            <a:pt x="710" y="73"/>
                          </a:lnTo>
                          <a:lnTo>
                            <a:pt x="701" y="77"/>
                          </a:lnTo>
                          <a:lnTo>
                            <a:pt x="701" y="71"/>
                          </a:lnTo>
                          <a:lnTo>
                            <a:pt x="713" y="57"/>
                          </a:lnTo>
                          <a:lnTo>
                            <a:pt x="667" y="81"/>
                          </a:lnTo>
                          <a:lnTo>
                            <a:pt x="654" y="82"/>
                          </a:lnTo>
                          <a:lnTo>
                            <a:pt x="653" y="72"/>
                          </a:lnTo>
                          <a:lnTo>
                            <a:pt x="632" y="81"/>
                          </a:lnTo>
                          <a:lnTo>
                            <a:pt x="646" y="64"/>
                          </a:lnTo>
                          <a:lnTo>
                            <a:pt x="676" y="42"/>
                          </a:lnTo>
                          <a:lnTo>
                            <a:pt x="655" y="37"/>
                          </a:lnTo>
                          <a:lnTo>
                            <a:pt x="645" y="39"/>
                          </a:lnTo>
                          <a:lnTo>
                            <a:pt x="617" y="23"/>
                          </a:lnTo>
                          <a:lnTo>
                            <a:pt x="583" y="20"/>
                          </a:lnTo>
                          <a:lnTo>
                            <a:pt x="573" y="0"/>
                          </a:lnTo>
                          <a:lnTo>
                            <a:pt x="572" y="13"/>
                          </a:lnTo>
                          <a:lnTo>
                            <a:pt x="36" y="12"/>
                          </a:lnTo>
                          <a:lnTo>
                            <a:pt x="46" y="20"/>
                          </a:lnTo>
                          <a:lnTo>
                            <a:pt x="41" y="27"/>
                          </a:lnTo>
                          <a:lnTo>
                            <a:pt x="45" y="30"/>
                          </a:lnTo>
                          <a:lnTo>
                            <a:pt x="47" y="43"/>
                          </a:lnTo>
                          <a:lnTo>
                            <a:pt x="35" y="58"/>
                          </a:lnTo>
                          <a:lnTo>
                            <a:pt x="32" y="54"/>
                          </a:lnTo>
                          <a:lnTo>
                            <a:pt x="38" y="43"/>
                          </a:lnTo>
                          <a:lnTo>
                            <a:pt x="38" y="37"/>
                          </a:lnTo>
                          <a:lnTo>
                            <a:pt x="2" y="29"/>
                          </a:lnTo>
                          <a:lnTo>
                            <a:pt x="0" y="34"/>
                          </a:lnTo>
                          <a:lnTo>
                            <a:pt x="11" y="68"/>
                          </a:lnTo>
                          <a:lnTo>
                            <a:pt x="13" y="68"/>
                          </a:lnTo>
                          <a:lnTo>
                            <a:pt x="12" y="75"/>
                          </a:lnTo>
                          <a:lnTo>
                            <a:pt x="16" y="77"/>
                          </a:lnTo>
                          <a:lnTo>
                            <a:pt x="16" y="83"/>
                          </a:lnTo>
                          <a:lnTo>
                            <a:pt x="12" y="79"/>
                          </a:lnTo>
                          <a:lnTo>
                            <a:pt x="13" y="87"/>
                          </a:lnTo>
                          <a:lnTo>
                            <a:pt x="28" y="92"/>
                          </a:lnTo>
                          <a:lnTo>
                            <a:pt x="15" y="96"/>
                          </a:lnTo>
                          <a:lnTo>
                            <a:pt x="10" y="168"/>
                          </a:lnTo>
                          <a:lnTo>
                            <a:pt x="5" y="181"/>
                          </a:lnTo>
                          <a:lnTo>
                            <a:pt x="10" y="209"/>
                          </a:lnTo>
                          <a:lnTo>
                            <a:pt x="13" y="221"/>
                          </a:lnTo>
                          <a:lnTo>
                            <a:pt x="7" y="248"/>
                          </a:lnTo>
                          <a:lnTo>
                            <a:pt x="18" y="264"/>
                          </a:lnTo>
                          <a:lnTo>
                            <a:pt x="21" y="285"/>
                          </a:lnTo>
                          <a:lnTo>
                            <a:pt x="35" y="304"/>
                          </a:lnTo>
                          <a:lnTo>
                            <a:pt x="41" y="308"/>
                          </a:lnTo>
                          <a:lnTo>
                            <a:pt x="43" y="302"/>
                          </a:lnTo>
                          <a:lnTo>
                            <a:pt x="53" y="303"/>
                          </a:lnTo>
                          <a:lnTo>
                            <a:pt x="46" y="308"/>
                          </a:lnTo>
                          <a:lnTo>
                            <a:pt x="51" y="318"/>
                          </a:lnTo>
                          <a:lnTo>
                            <a:pt x="45" y="312"/>
                          </a:lnTo>
                          <a:lnTo>
                            <a:pt x="43" y="314"/>
                          </a:lnTo>
                          <a:lnTo>
                            <a:pt x="47" y="327"/>
                          </a:lnTo>
                          <a:lnTo>
                            <a:pt x="57" y="334"/>
                          </a:lnTo>
                          <a:lnTo>
                            <a:pt x="56" y="347"/>
                          </a:lnTo>
                          <a:lnTo>
                            <a:pt x="81" y="376"/>
                          </a:lnTo>
                          <a:lnTo>
                            <a:pt x="82" y="388"/>
                          </a:lnTo>
                          <a:lnTo>
                            <a:pt x="120" y="401"/>
                          </a:lnTo>
                          <a:lnTo>
                            <a:pt x="124" y="407"/>
                          </a:lnTo>
                          <a:lnTo>
                            <a:pt x="132" y="410"/>
                          </a:lnTo>
                          <a:lnTo>
                            <a:pt x="143" y="421"/>
                          </a:lnTo>
                          <a:lnTo>
                            <a:pt x="146" y="436"/>
                          </a:lnTo>
                          <a:lnTo>
                            <a:pt x="192" y="432"/>
                          </a:lnTo>
                          <a:lnTo>
                            <a:pt x="264" y="464"/>
                          </a:lnTo>
                          <a:lnTo>
                            <a:pt x="317" y="462"/>
                          </a:lnTo>
                          <a:lnTo>
                            <a:pt x="317" y="453"/>
                          </a:lnTo>
                          <a:lnTo>
                            <a:pt x="353" y="453"/>
                          </a:lnTo>
                          <a:lnTo>
                            <a:pt x="381" y="478"/>
                          </a:lnTo>
                          <a:lnTo>
                            <a:pt x="385" y="492"/>
                          </a:lnTo>
                          <a:lnTo>
                            <a:pt x="392" y="503"/>
                          </a:lnTo>
                          <a:lnTo>
                            <a:pt x="414" y="517"/>
                          </a:lnTo>
                          <a:lnTo>
                            <a:pt x="424" y="499"/>
                          </a:lnTo>
                          <a:lnTo>
                            <a:pt x="448" y="497"/>
                          </a:lnTo>
                          <a:lnTo>
                            <a:pt x="464" y="513"/>
                          </a:lnTo>
                          <a:lnTo>
                            <a:pt x="470" y="529"/>
                          </a:lnTo>
                          <a:lnTo>
                            <a:pt x="484" y="546"/>
                          </a:lnTo>
                          <a:lnTo>
                            <a:pt x="496" y="572"/>
                          </a:lnTo>
                          <a:lnTo>
                            <a:pt x="535" y="584"/>
                          </a:lnTo>
                          <a:lnTo>
                            <a:pt x="529" y="566"/>
                          </a:lnTo>
                          <a:lnTo>
                            <a:pt x="530" y="558"/>
                          </a:lnTo>
                          <a:lnTo>
                            <a:pt x="527" y="555"/>
                          </a:lnTo>
                          <a:lnTo>
                            <a:pt x="532" y="554"/>
                          </a:lnTo>
                          <a:lnTo>
                            <a:pt x="530" y="542"/>
                          </a:lnTo>
                          <a:lnTo>
                            <a:pt x="547" y="529"/>
                          </a:lnTo>
                          <a:lnTo>
                            <a:pt x="546" y="522"/>
                          </a:lnTo>
                          <a:lnTo>
                            <a:pt x="562" y="522"/>
                          </a:lnTo>
                          <a:lnTo>
                            <a:pt x="572" y="518"/>
                          </a:lnTo>
                          <a:lnTo>
                            <a:pt x="577" y="499"/>
                          </a:lnTo>
                          <a:lnTo>
                            <a:pt x="582" y="502"/>
                          </a:lnTo>
                          <a:lnTo>
                            <a:pt x="579" y="506"/>
                          </a:lnTo>
                          <a:lnTo>
                            <a:pt x="595" y="499"/>
                          </a:lnTo>
                          <a:lnTo>
                            <a:pt x="627" y="503"/>
                          </a:lnTo>
                          <a:lnTo>
                            <a:pt x="634" y="499"/>
                          </a:lnTo>
                          <a:lnTo>
                            <a:pt x="655" y="512"/>
                          </a:lnTo>
                          <a:lnTo>
                            <a:pt x="667" y="512"/>
                          </a:lnTo>
                          <a:lnTo>
                            <a:pt x="671" y="506"/>
                          </a:lnTo>
                          <a:lnTo>
                            <a:pt x="683" y="516"/>
                          </a:lnTo>
                          <a:lnTo>
                            <a:pt x="687" y="513"/>
                          </a:lnTo>
                          <a:lnTo>
                            <a:pt x="677" y="503"/>
                          </a:lnTo>
                          <a:lnTo>
                            <a:pt x="684" y="491"/>
                          </a:lnTo>
                          <a:lnTo>
                            <a:pt x="665" y="492"/>
                          </a:lnTo>
                          <a:lnTo>
                            <a:pt x="664" y="485"/>
                          </a:lnTo>
                          <a:lnTo>
                            <a:pt x="704" y="484"/>
                          </a:lnTo>
                          <a:lnTo>
                            <a:pt x="709" y="471"/>
                          </a:lnTo>
                          <a:lnTo>
                            <a:pt x="710" y="486"/>
                          </a:lnTo>
                          <a:lnTo>
                            <a:pt x="728" y="480"/>
                          </a:lnTo>
                          <a:lnTo>
                            <a:pt x="728" y="482"/>
                          </a:lnTo>
                          <a:lnTo>
                            <a:pt x="742" y="481"/>
                          </a:lnTo>
                          <a:lnTo>
                            <a:pt x="762" y="500"/>
                          </a:lnTo>
                          <a:lnTo>
                            <a:pt x="787" y="491"/>
                          </a:lnTo>
                          <a:lnTo>
                            <a:pt x="811" y="512"/>
                          </a:lnTo>
                          <a:lnTo>
                            <a:pt x="812" y="541"/>
                          </a:lnTo>
                          <a:lnTo>
                            <a:pt x="816" y="540"/>
                          </a:lnTo>
                          <a:lnTo>
                            <a:pt x="814" y="551"/>
                          </a:lnTo>
                          <a:lnTo>
                            <a:pt x="821" y="562"/>
                          </a:lnTo>
                          <a:lnTo>
                            <a:pt x="824" y="561"/>
                          </a:lnTo>
                          <a:lnTo>
                            <a:pt x="831" y="581"/>
                          </a:lnTo>
                          <a:lnTo>
                            <a:pt x="838" y="585"/>
                          </a:lnTo>
                          <a:lnTo>
                            <a:pt x="843" y="599"/>
                          </a:lnTo>
                          <a:lnTo>
                            <a:pt x="858" y="594"/>
                          </a:lnTo>
                          <a:lnTo>
                            <a:pt x="862" y="579"/>
                          </a:lnTo>
                          <a:lnTo>
                            <a:pt x="863" y="561"/>
                          </a:lnTo>
                          <a:lnTo>
                            <a:pt x="834" y="479"/>
                          </a:lnTo>
                          <a:lnTo>
                            <a:pt x="847" y="445"/>
                          </a:lnTo>
                          <a:lnTo>
                            <a:pt x="854" y="441"/>
                          </a:lnTo>
                          <a:lnTo>
                            <a:pt x="852" y="435"/>
                          </a:lnTo>
                          <a:lnTo>
                            <a:pt x="864" y="435"/>
                          </a:lnTo>
                          <a:lnTo>
                            <a:pt x="880" y="421"/>
                          </a:lnTo>
                          <a:lnTo>
                            <a:pt x="887" y="409"/>
                          </a:lnTo>
                          <a:lnTo>
                            <a:pt x="909" y="401"/>
                          </a:lnTo>
                          <a:lnTo>
                            <a:pt x="916" y="391"/>
                          </a:lnTo>
                          <a:lnTo>
                            <a:pt x="935" y="383"/>
                          </a:lnTo>
                          <a:lnTo>
                            <a:pt x="935" y="378"/>
                          </a:lnTo>
                          <a:lnTo>
                            <a:pt x="930" y="378"/>
                          </a:lnTo>
                          <a:lnTo>
                            <a:pt x="935" y="372"/>
                          </a:lnTo>
                          <a:lnTo>
                            <a:pt x="928" y="368"/>
                          </a:lnTo>
                          <a:lnTo>
                            <a:pt x="934" y="366"/>
                          </a:lnTo>
                          <a:lnTo>
                            <a:pt x="941" y="371"/>
                          </a:lnTo>
                          <a:lnTo>
                            <a:pt x="949" y="363"/>
                          </a:lnTo>
                          <a:lnTo>
                            <a:pt x="946" y="356"/>
                          </a:lnTo>
                          <a:lnTo>
                            <a:pt x="944" y="362"/>
                          </a:lnTo>
                          <a:lnTo>
                            <a:pt x="941" y="356"/>
                          </a:lnTo>
                          <a:lnTo>
                            <a:pt x="930" y="356"/>
                          </a:lnTo>
                          <a:lnTo>
                            <a:pt x="931" y="348"/>
                          </a:lnTo>
                          <a:lnTo>
                            <a:pt x="934" y="353"/>
                          </a:lnTo>
                          <a:lnTo>
                            <a:pt x="941" y="350"/>
                          </a:lnTo>
                          <a:lnTo>
                            <a:pt x="948" y="352"/>
                          </a:lnTo>
                          <a:lnTo>
                            <a:pt x="944" y="333"/>
                          </a:lnTo>
                          <a:lnTo>
                            <a:pt x="934" y="332"/>
                          </a:lnTo>
                          <a:lnTo>
                            <a:pt x="939" y="329"/>
                          </a:lnTo>
                          <a:lnTo>
                            <a:pt x="935" y="315"/>
                          </a:lnTo>
                          <a:lnTo>
                            <a:pt x="938" y="311"/>
                          </a:lnTo>
                          <a:lnTo>
                            <a:pt x="919" y="295"/>
                          </a:lnTo>
                          <a:lnTo>
                            <a:pt x="919" y="292"/>
                          </a:lnTo>
                          <a:lnTo>
                            <a:pt x="936" y="303"/>
                          </a:lnTo>
                          <a:lnTo>
                            <a:pt x="932" y="294"/>
                          </a:lnTo>
                          <a:lnTo>
                            <a:pt x="932" y="276"/>
                          </a:lnTo>
                          <a:lnTo>
                            <a:pt x="945" y="268"/>
                          </a:lnTo>
                          <a:lnTo>
                            <a:pt x="938" y="284"/>
                          </a:lnTo>
                          <a:lnTo>
                            <a:pt x="941" y="285"/>
                          </a:lnTo>
                          <a:lnTo>
                            <a:pt x="939" y="295"/>
                          </a:lnTo>
                          <a:lnTo>
                            <a:pt x="950" y="307"/>
                          </a:lnTo>
                          <a:lnTo>
                            <a:pt x="944" y="319"/>
                          </a:lnTo>
                          <a:lnTo>
                            <a:pt x="946" y="327"/>
                          </a:lnTo>
                          <a:lnTo>
                            <a:pt x="963" y="292"/>
                          </a:lnTo>
                          <a:lnTo>
                            <a:pt x="953" y="266"/>
                          </a:lnTo>
                          <a:lnTo>
                            <a:pt x="965" y="276"/>
                          </a:lnTo>
                          <a:lnTo>
                            <a:pt x="966" y="283"/>
                          </a:lnTo>
                          <a:lnTo>
                            <a:pt x="979" y="265"/>
                          </a:lnTo>
                          <a:lnTo>
                            <a:pt x="983" y="252"/>
                          </a:lnTo>
                          <a:lnTo>
                            <a:pt x="979" y="244"/>
                          </a:lnTo>
                          <a:lnTo>
                            <a:pt x="980" y="239"/>
                          </a:lnTo>
                          <a:lnTo>
                            <a:pt x="1002" y="225"/>
                          </a:lnTo>
                          <a:lnTo>
                            <a:pt x="1030" y="221"/>
                          </a:lnTo>
                          <a:lnTo>
                            <a:pt x="1037" y="213"/>
                          </a:lnTo>
                          <a:lnTo>
                            <a:pt x="1039" y="217"/>
                          </a:lnTo>
                          <a:lnTo>
                            <a:pt x="1062" y="213"/>
                          </a:lnTo>
                          <a:lnTo>
                            <a:pt x="1061" y="206"/>
                          </a:lnTo>
                          <a:lnTo>
                            <a:pt x="1059" y="213"/>
                          </a:lnTo>
                          <a:lnTo>
                            <a:pt x="1053" y="213"/>
                          </a:lnTo>
                          <a:lnTo>
                            <a:pt x="1041" y="197"/>
                          </a:lnTo>
                          <a:lnTo>
                            <a:pt x="1056" y="161"/>
                          </a:lnTo>
                          <a:lnTo>
                            <a:pt x="1077" y="152"/>
                          </a:lnTo>
                          <a:lnTo>
                            <a:pt x="1083" y="138"/>
                          </a:lnTo>
                          <a:lnTo>
                            <a:pt x="1093" y="146"/>
                          </a:lnTo>
                          <a:lnTo>
                            <a:pt x="1116" y="134"/>
                          </a:lnTo>
                          <a:lnTo>
                            <a:pt x="1118" y="131"/>
                          </a:lnTo>
                          <a:lnTo>
                            <a:pt x="1116" y="128"/>
                          </a:lnTo>
                          <a:lnTo>
                            <a:pt x="1117" y="121"/>
                          </a:lnTo>
                          <a:lnTo>
                            <a:pt x="1108" y="119"/>
                          </a:lnTo>
                          <a:lnTo>
                            <a:pt x="1107" y="109"/>
                          </a:lnTo>
                          <a:lnTo>
                            <a:pt x="1102" y="107"/>
                          </a:lnTo>
                          <a:lnTo>
                            <a:pt x="1102" y="69"/>
                          </a:lnTo>
                          <a:lnTo>
                            <a:pt x="1093" y="60"/>
                          </a:lnTo>
                          <a:lnTo>
                            <a:pt x="1082" y="66"/>
                          </a:lnTo>
                          <a:lnTo>
                            <a:pt x="1071" y="58"/>
                          </a:lnTo>
                          <a:lnTo>
                            <a:pt x="1059" y="75"/>
                          </a:lnTo>
                          <a:lnTo>
                            <a:pt x="1047" y="117"/>
                          </a:lnTo>
                          <a:lnTo>
                            <a:pt x="1033" y="119"/>
                          </a:lnTo>
                          <a:lnTo>
                            <a:pt x="1029" y="126"/>
                          </a:lnTo>
                          <a:lnTo>
                            <a:pt x="963" y="126"/>
                          </a:lnTo>
                          <a:lnTo>
                            <a:pt x="948" y="137"/>
                          </a:lnTo>
                          <a:lnTo>
                            <a:pt x="936" y="150"/>
                          </a:lnTo>
                          <a:lnTo>
                            <a:pt x="941" y="152"/>
                          </a:lnTo>
                          <a:lnTo>
                            <a:pt x="938" y="156"/>
                          </a:lnTo>
                          <a:lnTo>
                            <a:pt x="940" y="165"/>
                          </a:lnTo>
                          <a:lnTo>
                            <a:pt x="925" y="171"/>
                          </a:lnTo>
                          <a:lnTo>
                            <a:pt x="902" y="168"/>
                          </a:lnTo>
                          <a:lnTo>
                            <a:pt x="883" y="174"/>
                          </a:lnTo>
                          <a:lnTo>
                            <a:pt x="887" y="184"/>
                          </a:lnTo>
                          <a:lnTo>
                            <a:pt x="867" y="200"/>
                          </a:lnTo>
                          <a:lnTo>
                            <a:pt x="830" y="217"/>
                          </a:lnTo>
                          <a:lnTo>
                            <a:pt x="807" y="217"/>
                          </a:lnTo>
                          <a:lnTo>
                            <a:pt x="799" y="213"/>
                          </a:lnTo>
                          <a:lnTo>
                            <a:pt x="805" y="205"/>
                          </a:lnTo>
                          <a:lnTo>
                            <a:pt x="809" y="195"/>
                          </a:lnTo>
                          <a:lnTo>
                            <a:pt x="812" y="189"/>
                          </a:lnTo>
                          <a:lnTo>
                            <a:pt x="814" y="189"/>
                          </a:lnTo>
                          <a:lnTo>
                            <a:pt x="817" y="178"/>
                          </a:lnTo>
                          <a:lnTo>
                            <a:pt x="809" y="151"/>
                          </a:lnTo>
                          <a:lnTo>
                            <a:pt x="801" y="154"/>
                          </a:lnTo>
                          <a:lnTo>
                            <a:pt x="794" y="161"/>
                          </a:lnTo>
                          <a:lnTo>
                            <a:pt x="789" y="160"/>
                          </a:lnTo>
                          <a:lnTo>
                            <a:pt x="801" y="141"/>
                          </a:lnTo>
                          <a:lnTo>
                            <a:pt x="798" y="118"/>
                          </a:lnTo>
                          <a:lnTo>
                            <a:pt x="779" y="107"/>
                          </a:lnTo>
                          <a:lnTo>
                            <a:pt x="768" y="107"/>
                          </a:lnTo>
                          <a:lnTo>
                            <a:pt x="768" y="116"/>
                          </a:lnTo>
                          <a:lnTo>
                            <a:pt x="759" y="118"/>
                          </a:lnTo>
                          <a:lnTo>
                            <a:pt x="759" y="127"/>
                          </a:lnTo>
                          <a:lnTo>
                            <a:pt x="756" y="130"/>
                          </a:lnTo>
                          <a:lnTo>
                            <a:pt x="755" y="123"/>
                          </a:lnTo>
                          <a:lnTo>
                            <a:pt x="744" y="134"/>
                          </a:lnTo>
                          <a:lnTo>
                            <a:pt x="739" y="162"/>
                          </a:lnTo>
                          <a:lnTo>
                            <a:pt x="744" y="177"/>
                          </a:lnTo>
                          <a:lnTo>
                            <a:pt x="744" y="189"/>
                          </a:lnTo>
                          <a:lnTo>
                            <a:pt x="735" y="207"/>
                          </a:lnTo>
                          <a:lnTo>
                            <a:pt x="726" y="215"/>
                          </a:lnTo>
                          <a:lnTo>
                            <a:pt x="718" y="210"/>
                          </a:lnTo>
                          <a:lnTo>
                            <a:pt x="713" y="197"/>
                          </a:lnTo>
                          <a:lnTo>
                            <a:pt x="712" y="174"/>
                          </a:lnTo>
                          <a:lnTo>
                            <a:pt x="720" y="138"/>
                          </a:lnTo>
                          <a:lnTo>
                            <a:pt x="728" y="122"/>
                          </a:lnTo>
                          <a:lnTo>
                            <a:pt x="726" y="118"/>
                          </a:lnTo>
                          <a:lnTo>
                            <a:pt x="722" y="130"/>
                          </a:lnTo>
                          <a:lnTo>
                            <a:pt x="710" y="137"/>
                          </a:lnTo>
                          <a:lnTo>
                            <a:pt x="713" y="130"/>
                          </a:lnTo>
                          <a:lnTo>
                            <a:pt x="726" y="109"/>
                          </a:lnTo>
                          <a:lnTo>
                            <a:pt x="736" y="102"/>
                          </a:lnTo>
                          <a:lnTo>
                            <a:pt x="736" y="108"/>
                          </a:lnTo>
                          <a:lnTo>
                            <a:pt x="762" y="96"/>
                          </a:lnTo>
                          <a:lnTo>
                            <a:pt x="772" y="102"/>
                          </a:lnTo>
                          <a:lnTo>
                            <a:pt x="775" y="97"/>
                          </a:lnTo>
                          <a:lnTo>
                            <a:pt x="788" y="98"/>
                          </a:lnTo>
                          <a:lnTo>
                            <a:pt x="781" y="85"/>
                          </a:lnTo>
                          <a:lnTo>
                            <a:pt x="778" y="85"/>
                          </a:lnTo>
                          <a:close/>
                        </a:path>
                      </a:pathLst>
                    </a:custGeom>
                    <a:grpFill/>
                    <a:ln w="6350" cmpd="sng">
                      <a:solidFill>
                        <a:schemeClr val="bg1"/>
                      </a:solidFill>
                      <a:round/>
                      <a:headEnd/>
                      <a:tailEnd/>
                    </a:ln>
                  </p:spPr>
                  <p:txBody>
                    <a:bodyPr/>
                    <a:lstStyle/>
                    <a:p>
                      <a:endParaRPr lang="en-GB" dirty="0"/>
                    </a:p>
                  </p:txBody>
                </p:sp>
              </p:grpSp>
            </p:grpSp>
            <p:grpSp>
              <p:nvGrpSpPr>
                <p:cNvPr id="1027" name="Group 783"/>
                <p:cNvGrpSpPr>
                  <a:grpSpLocks/>
                </p:cNvGrpSpPr>
                <p:nvPr/>
              </p:nvGrpSpPr>
              <p:grpSpPr bwMode="auto">
                <a:xfrm rot="20031286">
                  <a:off x="3784282" y="1507953"/>
                  <a:ext cx="869203" cy="1362063"/>
                  <a:chOff x="2472" y="690"/>
                  <a:chExt cx="1822" cy="3238"/>
                </a:xfrm>
                <a:grpFill/>
              </p:grpSpPr>
              <p:sp>
                <p:nvSpPr>
                  <p:cNvPr id="1123" name="Freeform 784"/>
                  <p:cNvSpPr>
                    <a:spLocks/>
                  </p:cNvSpPr>
                  <p:nvPr/>
                </p:nvSpPr>
                <p:spPr bwMode="auto">
                  <a:xfrm>
                    <a:off x="2480" y="690"/>
                    <a:ext cx="1814" cy="3212"/>
                  </a:xfrm>
                  <a:custGeom>
                    <a:avLst/>
                    <a:gdLst>
                      <a:gd name="T0" fmla="*/ 590 w 1814"/>
                      <a:gd name="T1" fmla="*/ 294 h 3212"/>
                      <a:gd name="T2" fmla="*/ 482 w 1814"/>
                      <a:gd name="T3" fmla="*/ 240 h 3212"/>
                      <a:gd name="T4" fmla="*/ 342 w 1814"/>
                      <a:gd name="T5" fmla="*/ 356 h 3212"/>
                      <a:gd name="T6" fmla="*/ 206 w 1814"/>
                      <a:gd name="T7" fmla="*/ 562 h 3212"/>
                      <a:gd name="T8" fmla="*/ 62 w 1814"/>
                      <a:gd name="T9" fmla="*/ 700 h 3212"/>
                      <a:gd name="T10" fmla="*/ 110 w 1814"/>
                      <a:gd name="T11" fmla="*/ 778 h 3212"/>
                      <a:gd name="T12" fmla="*/ 74 w 1814"/>
                      <a:gd name="T13" fmla="*/ 878 h 3212"/>
                      <a:gd name="T14" fmla="*/ 198 w 1814"/>
                      <a:gd name="T15" fmla="*/ 978 h 3212"/>
                      <a:gd name="T16" fmla="*/ 334 w 1814"/>
                      <a:gd name="T17" fmla="*/ 1146 h 3212"/>
                      <a:gd name="T18" fmla="*/ 384 w 1814"/>
                      <a:gd name="T19" fmla="*/ 1460 h 3212"/>
                      <a:gd name="T20" fmla="*/ 410 w 1814"/>
                      <a:gd name="T21" fmla="*/ 1570 h 3212"/>
                      <a:gd name="T22" fmla="*/ 454 w 1814"/>
                      <a:gd name="T23" fmla="*/ 1642 h 3212"/>
                      <a:gd name="T24" fmla="*/ 526 w 1814"/>
                      <a:gd name="T25" fmla="*/ 1752 h 3212"/>
                      <a:gd name="T26" fmla="*/ 386 w 1814"/>
                      <a:gd name="T27" fmla="*/ 1760 h 3212"/>
                      <a:gd name="T28" fmla="*/ 526 w 1814"/>
                      <a:gd name="T29" fmla="*/ 1916 h 3212"/>
                      <a:gd name="T30" fmla="*/ 480 w 1814"/>
                      <a:gd name="T31" fmla="*/ 2072 h 3212"/>
                      <a:gd name="T32" fmla="*/ 524 w 1814"/>
                      <a:gd name="T33" fmla="*/ 2220 h 3212"/>
                      <a:gd name="T34" fmla="*/ 386 w 1814"/>
                      <a:gd name="T35" fmla="*/ 2236 h 3212"/>
                      <a:gd name="T36" fmla="*/ 356 w 1814"/>
                      <a:gd name="T37" fmla="*/ 2384 h 3212"/>
                      <a:gd name="T38" fmla="*/ 362 w 1814"/>
                      <a:gd name="T39" fmla="*/ 2440 h 3212"/>
                      <a:gd name="T40" fmla="*/ 394 w 1814"/>
                      <a:gd name="T41" fmla="*/ 2546 h 3212"/>
                      <a:gd name="T42" fmla="*/ 470 w 1814"/>
                      <a:gd name="T43" fmla="*/ 2562 h 3212"/>
                      <a:gd name="T44" fmla="*/ 504 w 1814"/>
                      <a:gd name="T45" fmla="*/ 2650 h 3212"/>
                      <a:gd name="T46" fmla="*/ 484 w 1814"/>
                      <a:gd name="T47" fmla="*/ 2784 h 3212"/>
                      <a:gd name="T48" fmla="*/ 546 w 1814"/>
                      <a:gd name="T49" fmla="*/ 2954 h 3212"/>
                      <a:gd name="T50" fmla="*/ 640 w 1814"/>
                      <a:gd name="T51" fmla="*/ 3090 h 3212"/>
                      <a:gd name="T52" fmla="*/ 760 w 1814"/>
                      <a:gd name="T53" fmla="*/ 3148 h 3212"/>
                      <a:gd name="T54" fmla="*/ 918 w 1814"/>
                      <a:gd name="T55" fmla="*/ 3190 h 3212"/>
                      <a:gd name="T56" fmla="*/ 946 w 1814"/>
                      <a:gd name="T57" fmla="*/ 3080 h 3212"/>
                      <a:gd name="T58" fmla="*/ 942 w 1814"/>
                      <a:gd name="T59" fmla="*/ 2864 h 3212"/>
                      <a:gd name="T60" fmla="*/ 1050 w 1814"/>
                      <a:gd name="T61" fmla="*/ 2722 h 3212"/>
                      <a:gd name="T62" fmla="*/ 1042 w 1814"/>
                      <a:gd name="T63" fmla="*/ 2608 h 3212"/>
                      <a:gd name="T64" fmla="*/ 1132 w 1814"/>
                      <a:gd name="T65" fmla="*/ 2464 h 3212"/>
                      <a:gd name="T66" fmla="*/ 1224 w 1814"/>
                      <a:gd name="T67" fmla="*/ 2402 h 3212"/>
                      <a:gd name="T68" fmla="*/ 1378 w 1814"/>
                      <a:gd name="T69" fmla="*/ 2230 h 3212"/>
                      <a:gd name="T70" fmla="*/ 1488 w 1814"/>
                      <a:gd name="T71" fmla="*/ 2064 h 3212"/>
                      <a:gd name="T72" fmla="*/ 1700 w 1814"/>
                      <a:gd name="T73" fmla="*/ 1882 h 3212"/>
                      <a:gd name="T74" fmla="*/ 1730 w 1814"/>
                      <a:gd name="T75" fmla="*/ 1712 h 3212"/>
                      <a:gd name="T76" fmla="*/ 1534 w 1814"/>
                      <a:gd name="T77" fmla="*/ 1740 h 3212"/>
                      <a:gd name="T78" fmla="*/ 1508 w 1814"/>
                      <a:gd name="T79" fmla="*/ 1714 h 3212"/>
                      <a:gd name="T80" fmla="*/ 1456 w 1814"/>
                      <a:gd name="T81" fmla="*/ 1526 h 3212"/>
                      <a:gd name="T82" fmla="*/ 1774 w 1814"/>
                      <a:gd name="T83" fmla="*/ 1644 h 3212"/>
                      <a:gd name="T84" fmla="*/ 1692 w 1814"/>
                      <a:gd name="T85" fmla="*/ 1512 h 3212"/>
                      <a:gd name="T86" fmla="*/ 1538 w 1814"/>
                      <a:gd name="T87" fmla="*/ 1406 h 3212"/>
                      <a:gd name="T88" fmla="*/ 1450 w 1814"/>
                      <a:gd name="T89" fmla="*/ 1336 h 3212"/>
                      <a:gd name="T90" fmla="*/ 1648 w 1814"/>
                      <a:gd name="T91" fmla="*/ 1296 h 3212"/>
                      <a:gd name="T92" fmla="*/ 1650 w 1814"/>
                      <a:gd name="T93" fmla="*/ 1122 h 3212"/>
                      <a:gd name="T94" fmla="*/ 1570 w 1814"/>
                      <a:gd name="T95" fmla="*/ 1020 h 3212"/>
                      <a:gd name="T96" fmla="*/ 1576 w 1814"/>
                      <a:gd name="T97" fmla="*/ 934 h 3212"/>
                      <a:gd name="T98" fmla="*/ 1518 w 1814"/>
                      <a:gd name="T99" fmla="*/ 808 h 3212"/>
                      <a:gd name="T100" fmla="*/ 1464 w 1814"/>
                      <a:gd name="T101" fmla="*/ 690 h 3212"/>
                      <a:gd name="T102" fmla="*/ 1402 w 1814"/>
                      <a:gd name="T103" fmla="*/ 454 h 3212"/>
                      <a:gd name="T104" fmla="*/ 1414 w 1814"/>
                      <a:gd name="T105" fmla="*/ 314 h 3212"/>
                      <a:gd name="T106" fmla="*/ 1396 w 1814"/>
                      <a:gd name="T107" fmla="*/ 116 h 3212"/>
                      <a:gd name="T108" fmla="*/ 1208 w 1814"/>
                      <a:gd name="T109" fmla="*/ 164 h 3212"/>
                      <a:gd name="T110" fmla="*/ 1042 w 1814"/>
                      <a:gd name="T111" fmla="*/ 228 h 3212"/>
                      <a:gd name="T112" fmla="*/ 1132 w 1814"/>
                      <a:gd name="T113" fmla="*/ 74 h 3212"/>
                      <a:gd name="T114" fmla="*/ 944 w 1814"/>
                      <a:gd name="T115" fmla="*/ 96 h 3212"/>
                      <a:gd name="T116" fmla="*/ 930 w 1814"/>
                      <a:gd name="T117" fmla="*/ 24 h 3212"/>
                      <a:gd name="T118" fmla="*/ 756 w 1814"/>
                      <a:gd name="T119" fmla="*/ 84 h 3212"/>
                      <a:gd name="T120" fmla="*/ 756 w 1814"/>
                      <a:gd name="T121" fmla="*/ 146 h 32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4" h="3212">
                        <a:moveTo>
                          <a:pt x="770" y="282"/>
                        </a:moveTo>
                        <a:lnTo>
                          <a:pt x="754" y="276"/>
                        </a:lnTo>
                        <a:lnTo>
                          <a:pt x="742" y="258"/>
                        </a:lnTo>
                        <a:lnTo>
                          <a:pt x="736" y="238"/>
                        </a:lnTo>
                        <a:lnTo>
                          <a:pt x="700" y="208"/>
                        </a:lnTo>
                        <a:lnTo>
                          <a:pt x="668" y="170"/>
                        </a:lnTo>
                        <a:lnTo>
                          <a:pt x="654" y="176"/>
                        </a:lnTo>
                        <a:lnTo>
                          <a:pt x="660" y="212"/>
                        </a:lnTo>
                        <a:lnTo>
                          <a:pt x="672" y="246"/>
                        </a:lnTo>
                        <a:lnTo>
                          <a:pt x="674" y="266"/>
                        </a:lnTo>
                        <a:lnTo>
                          <a:pt x="664" y="278"/>
                        </a:lnTo>
                        <a:lnTo>
                          <a:pt x="674" y="296"/>
                        </a:lnTo>
                        <a:lnTo>
                          <a:pt x="662" y="294"/>
                        </a:lnTo>
                        <a:lnTo>
                          <a:pt x="622" y="254"/>
                        </a:lnTo>
                        <a:lnTo>
                          <a:pt x="590" y="294"/>
                        </a:lnTo>
                        <a:lnTo>
                          <a:pt x="592" y="270"/>
                        </a:lnTo>
                        <a:lnTo>
                          <a:pt x="604" y="230"/>
                        </a:lnTo>
                        <a:lnTo>
                          <a:pt x="582" y="188"/>
                        </a:lnTo>
                        <a:lnTo>
                          <a:pt x="572" y="216"/>
                        </a:lnTo>
                        <a:lnTo>
                          <a:pt x="550" y="202"/>
                        </a:lnTo>
                        <a:lnTo>
                          <a:pt x="522" y="212"/>
                        </a:lnTo>
                        <a:lnTo>
                          <a:pt x="494" y="220"/>
                        </a:lnTo>
                        <a:lnTo>
                          <a:pt x="488" y="232"/>
                        </a:lnTo>
                        <a:lnTo>
                          <a:pt x="508" y="260"/>
                        </a:lnTo>
                        <a:lnTo>
                          <a:pt x="512" y="278"/>
                        </a:lnTo>
                        <a:lnTo>
                          <a:pt x="520" y="310"/>
                        </a:lnTo>
                        <a:lnTo>
                          <a:pt x="524" y="324"/>
                        </a:lnTo>
                        <a:lnTo>
                          <a:pt x="496" y="288"/>
                        </a:lnTo>
                        <a:lnTo>
                          <a:pt x="488" y="262"/>
                        </a:lnTo>
                        <a:lnTo>
                          <a:pt x="482" y="240"/>
                        </a:lnTo>
                        <a:lnTo>
                          <a:pt x="466" y="232"/>
                        </a:lnTo>
                        <a:lnTo>
                          <a:pt x="442" y="252"/>
                        </a:lnTo>
                        <a:lnTo>
                          <a:pt x="436" y="276"/>
                        </a:lnTo>
                        <a:lnTo>
                          <a:pt x="444" y="294"/>
                        </a:lnTo>
                        <a:lnTo>
                          <a:pt x="432" y="308"/>
                        </a:lnTo>
                        <a:lnTo>
                          <a:pt x="428" y="332"/>
                        </a:lnTo>
                        <a:lnTo>
                          <a:pt x="428" y="344"/>
                        </a:lnTo>
                        <a:lnTo>
                          <a:pt x="410" y="332"/>
                        </a:lnTo>
                        <a:lnTo>
                          <a:pt x="396" y="320"/>
                        </a:lnTo>
                        <a:lnTo>
                          <a:pt x="388" y="342"/>
                        </a:lnTo>
                        <a:lnTo>
                          <a:pt x="388" y="372"/>
                        </a:lnTo>
                        <a:lnTo>
                          <a:pt x="380" y="340"/>
                        </a:lnTo>
                        <a:lnTo>
                          <a:pt x="376" y="328"/>
                        </a:lnTo>
                        <a:lnTo>
                          <a:pt x="358" y="344"/>
                        </a:lnTo>
                        <a:lnTo>
                          <a:pt x="342" y="356"/>
                        </a:lnTo>
                        <a:lnTo>
                          <a:pt x="310" y="378"/>
                        </a:lnTo>
                        <a:lnTo>
                          <a:pt x="282" y="396"/>
                        </a:lnTo>
                        <a:lnTo>
                          <a:pt x="262" y="430"/>
                        </a:lnTo>
                        <a:lnTo>
                          <a:pt x="274" y="446"/>
                        </a:lnTo>
                        <a:lnTo>
                          <a:pt x="296" y="458"/>
                        </a:lnTo>
                        <a:lnTo>
                          <a:pt x="308" y="452"/>
                        </a:lnTo>
                        <a:lnTo>
                          <a:pt x="322" y="454"/>
                        </a:lnTo>
                        <a:lnTo>
                          <a:pt x="310" y="474"/>
                        </a:lnTo>
                        <a:lnTo>
                          <a:pt x="318" y="492"/>
                        </a:lnTo>
                        <a:lnTo>
                          <a:pt x="294" y="496"/>
                        </a:lnTo>
                        <a:lnTo>
                          <a:pt x="298" y="522"/>
                        </a:lnTo>
                        <a:lnTo>
                          <a:pt x="276" y="544"/>
                        </a:lnTo>
                        <a:lnTo>
                          <a:pt x="250" y="566"/>
                        </a:lnTo>
                        <a:lnTo>
                          <a:pt x="230" y="574"/>
                        </a:lnTo>
                        <a:lnTo>
                          <a:pt x="206" y="562"/>
                        </a:lnTo>
                        <a:lnTo>
                          <a:pt x="174" y="564"/>
                        </a:lnTo>
                        <a:lnTo>
                          <a:pt x="150" y="570"/>
                        </a:lnTo>
                        <a:lnTo>
                          <a:pt x="108" y="574"/>
                        </a:lnTo>
                        <a:lnTo>
                          <a:pt x="94" y="592"/>
                        </a:lnTo>
                        <a:lnTo>
                          <a:pt x="74" y="588"/>
                        </a:lnTo>
                        <a:lnTo>
                          <a:pt x="48" y="588"/>
                        </a:lnTo>
                        <a:lnTo>
                          <a:pt x="34" y="600"/>
                        </a:lnTo>
                        <a:lnTo>
                          <a:pt x="40" y="612"/>
                        </a:lnTo>
                        <a:lnTo>
                          <a:pt x="22" y="628"/>
                        </a:lnTo>
                        <a:lnTo>
                          <a:pt x="22" y="644"/>
                        </a:lnTo>
                        <a:lnTo>
                          <a:pt x="32" y="656"/>
                        </a:lnTo>
                        <a:lnTo>
                          <a:pt x="32" y="668"/>
                        </a:lnTo>
                        <a:lnTo>
                          <a:pt x="40" y="678"/>
                        </a:lnTo>
                        <a:lnTo>
                          <a:pt x="40" y="692"/>
                        </a:lnTo>
                        <a:lnTo>
                          <a:pt x="62" y="700"/>
                        </a:lnTo>
                        <a:lnTo>
                          <a:pt x="78" y="696"/>
                        </a:lnTo>
                        <a:lnTo>
                          <a:pt x="64" y="716"/>
                        </a:lnTo>
                        <a:lnTo>
                          <a:pt x="86" y="720"/>
                        </a:lnTo>
                        <a:lnTo>
                          <a:pt x="66" y="738"/>
                        </a:lnTo>
                        <a:lnTo>
                          <a:pt x="88" y="756"/>
                        </a:lnTo>
                        <a:lnTo>
                          <a:pt x="112" y="738"/>
                        </a:lnTo>
                        <a:lnTo>
                          <a:pt x="120" y="764"/>
                        </a:lnTo>
                        <a:lnTo>
                          <a:pt x="140" y="770"/>
                        </a:lnTo>
                        <a:lnTo>
                          <a:pt x="160" y="756"/>
                        </a:lnTo>
                        <a:lnTo>
                          <a:pt x="174" y="772"/>
                        </a:lnTo>
                        <a:lnTo>
                          <a:pt x="174" y="792"/>
                        </a:lnTo>
                        <a:lnTo>
                          <a:pt x="152" y="794"/>
                        </a:lnTo>
                        <a:lnTo>
                          <a:pt x="152" y="808"/>
                        </a:lnTo>
                        <a:lnTo>
                          <a:pt x="134" y="788"/>
                        </a:lnTo>
                        <a:lnTo>
                          <a:pt x="110" y="778"/>
                        </a:lnTo>
                        <a:lnTo>
                          <a:pt x="82" y="788"/>
                        </a:lnTo>
                        <a:lnTo>
                          <a:pt x="110" y="810"/>
                        </a:lnTo>
                        <a:lnTo>
                          <a:pt x="152" y="822"/>
                        </a:lnTo>
                        <a:lnTo>
                          <a:pt x="122" y="816"/>
                        </a:lnTo>
                        <a:lnTo>
                          <a:pt x="72" y="788"/>
                        </a:lnTo>
                        <a:lnTo>
                          <a:pt x="44" y="776"/>
                        </a:lnTo>
                        <a:lnTo>
                          <a:pt x="26" y="786"/>
                        </a:lnTo>
                        <a:lnTo>
                          <a:pt x="8" y="778"/>
                        </a:lnTo>
                        <a:lnTo>
                          <a:pt x="0" y="796"/>
                        </a:lnTo>
                        <a:lnTo>
                          <a:pt x="8" y="822"/>
                        </a:lnTo>
                        <a:lnTo>
                          <a:pt x="28" y="822"/>
                        </a:lnTo>
                        <a:lnTo>
                          <a:pt x="44" y="814"/>
                        </a:lnTo>
                        <a:lnTo>
                          <a:pt x="32" y="840"/>
                        </a:lnTo>
                        <a:lnTo>
                          <a:pt x="58" y="868"/>
                        </a:lnTo>
                        <a:lnTo>
                          <a:pt x="74" y="878"/>
                        </a:lnTo>
                        <a:lnTo>
                          <a:pt x="34" y="880"/>
                        </a:lnTo>
                        <a:lnTo>
                          <a:pt x="22" y="890"/>
                        </a:lnTo>
                        <a:lnTo>
                          <a:pt x="40" y="944"/>
                        </a:lnTo>
                        <a:lnTo>
                          <a:pt x="82" y="974"/>
                        </a:lnTo>
                        <a:lnTo>
                          <a:pt x="88" y="940"/>
                        </a:lnTo>
                        <a:lnTo>
                          <a:pt x="98" y="960"/>
                        </a:lnTo>
                        <a:lnTo>
                          <a:pt x="124" y="946"/>
                        </a:lnTo>
                        <a:lnTo>
                          <a:pt x="128" y="958"/>
                        </a:lnTo>
                        <a:lnTo>
                          <a:pt x="118" y="974"/>
                        </a:lnTo>
                        <a:lnTo>
                          <a:pt x="126" y="986"/>
                        </a:lnTo>
                        <a:lnTo>
                          <a:pt x="144" y="974"/>
                        </a:lnTo>
                        <a:lnTo>
                          <a:pt x="166" y="972"/>
                        </a:lnTo>
                        <a:lnTo>
                          <a:pt x="176" y="956"/>
                        </a:lnTo>
                        <a:lnTo>
                          <a:pt x="182" y="978"/>
                        </a:lnTo>
                        <a:lnTo>
                          <a:pt x="198" y="978"/>
                        </a:lnTo>
                        <a:lnTo>
                          <a:pt x="206" y="960"/>
                        </a:lnTo>
                        <a:lnTo>
                          <a:pt x="222" y="970"/>
                        </a:lnTo>
                        <a:lnTo>
                          <a:pt x="222" y="986"/>
                        </a:lnTo>
                        <a:lnTo>
                          <a:pt x="240" y="988"/>
                        </a:lnTo>
                        <a:lnTo>
                          <a:pt x="262" y="1000"/>
                        </a:lnTo>
                        <a:lnTo>
                          <a:pt x="272" y="1010"/>
                        </a:lnTo>
                        <a:lnTo>
                          <a:pt x="276" y="1028"/>
                        </a:lnTo>
                        <a:lnTo>
                          <a:pt x="296" y="1032"/>
                        </a:lnTo>
                        <a:lnTo>
                          <a:pt x="312" y="1058"/>
                        </a:lnTo>
                        <a:lnTo>
                          <a:pt x="326" y="1070"/>
                        </a:lnTo>
                        <a:lnTo>
                          <a:pt x="336" y="1086"/>
                        </a:lnTo>
                        <a:lnTo>
                          <a:pt x="344" y="1096"/>
                        </a:lnTo>
                        <a:lnTo>
                          <a:pt x="342" y="1112"/>
                        </a:lnTo>
                        <a:lnTo>
                          <a:pt x="326" y="1122"/>
                        </a:lnTo>
                        <a:lnTo>
                          <a:pt x="334" y="1146"/>
                        </a:lnTo>
                        <a:lnTo>
                          <a:pt x="338" y="1170"/>
                        </a:lnTo>
                        <a:lnTo>
                          <a:pt x="352" y="1178"/>
                        </a:lnTo>
                        <a:lnTo>
                          <a:pt x="368" y="1206"/>
                        </a:lnTo>
                        <a:lnTo>
                          <a:pt x="362" y="1220"/>
                        </a:lnTo>
                        <a:lnTo>
                          <a:pt x="376" y="1236"/>
                        </a:lnTo>
                        <a:lnTo>
                          <a:pt x="388" y="1272"/>
                        </a:lnTo>
                        <a:lnTo>
                          <a:pt x="378" y="1286"/>
                        </a:lnTo>
                        <a:lnTo>
                          <a:pt x="372" y="1302"/>
                        </a:lnTo>
                        <a:lnTo>
                          <a:pt x="380" y="1320"/>
                        </a:lnTo>
                        <a:lnTo>
                          <a:pt x="392" y="1336"/>
                        </a:lnTo>
                        <a:lnTo>
                          <a:pt x="386" y="1366"/>
                        </a:lnTo>
                        <a:lnTo>
                          <a:pt x="394" y="1392"/>
                        </a:lnTo>
                        <a:lnTo>
                          <a:pt x="396" y="1416"/>
                        </a:lnTo>
                        <a:lnTo>
                          <a:pt x="380" y="1442"/>
                        </a:lnTo>
                        <a:lnTo>
                          <a:pt x="384" y="1460"/>
                        </a:lnTo>
                        <a:lnTo>
                          <a:pt x="398" y="1464"/>
                        </a:lnTo>
                        <a:lnTo>
                          <a:pt x="406" y="1486"/>
                        </a:lnTo>
                        <a:lnTo>
                          <a:pt x="412" y="1504"/>
                        </a:lnTo>
                        <a:lnTo>
                          <a:pt x="418" y="1522"/>
                        </a:lnTo>
                        <a:lnTo>
                          <a:pt x="404" y="1534"/>
                        </a:lnTo>
                        <a:lnTo>
                          <a:pt x="384" y="1528"/>
                        </a:lnTo>
                        <a:lnTo>
                          <a:pt x="368" y="1532"/>
                        </a:lnTo>
                        <a:lnTo>
                          <a:pt x="384" y="1544"/>
                        </a:lnTo>
                        <a:lnTo>
                          <a:pt x="384" y="1558"/>
                        </a:lnTo>
                        <a:lnTo>
                          <a:pt x="362" y="1562"/>
                        </a:lnTo>
                        <a:lnTo>
                          <a:pt x="368" y="1576"/>
                        </a:lnTo>
                        <a:lnTo>
                          <a:pt x="350" y="1592"/>
                        </a:lnTo>
                        <a:lnTo>
                          <a:pt x="356" y="1606"/>
                        </a:lnTo>
                        <a:lnTo>
                          <a:pt x="384" y="1602"/>
                        </a:lnTo>
                        <a:lnTo>
                          <a:pt x="410" y="1570"/>
                        </a:lnTo>
                        <a:lnTo>
                          <a:pt x="372" y="1616"/>
                        </a:lnTo>
                        <a:lnTo>
                          <a:pt x="340" y="1624"/>
                        </a:lnTo>
                        <a:lnTo>
                          <a:pt x="338" y="1650"/>
                        </a:lnTo>
                        <a:lnTo>
                          <a:pt x="346" y="1666"/>
                        </a:lnTo>
                        <a:lnTo>
                          <a:pt x="360" y="1666"/>
                        </a:lnTo>
                        <a:lnTo>
                          <a:pt x="378" y="1684"/>
                        </a:lnTo>
                        <a:lnTo>
                          <a:pt x="404" y="1676"/>
                        </a:lnTo>
                        <a:lnTo>
                          <a:pt x="418" y="1664"/>
                        </a:lnTo>
                        <a:lnTo>
                          <a:pt x="412" y="1644"/>
                        </a:lnTo>
                        <a:lnTo>
                          <a:pt x="440" y="1630"/>
                        </a:lnTo>
                        <a:lnTo>
                          <a:pt x="434" y="1572"/>
                        </a:lnTo>
                        <a:lnTo>
                          <a:pt x="446" y="1614"/>
                        </a:lnTo>
                        <a:lnTo>
                          <a:pt x="448" y="1632"/>
                        </a:lnTo>
                        <a:lnTo>
                          <a:pt x="460" y="1614"/>
                        </a:lnTo>
                        <a:lnTo>
                          <a:pt x="454" y="1642"/>
                        </a:lnTo>
                        <a:lnTo>
                          <a:pt x="468" y="1648"/>
                        </a:lnTo>
                        <a:lnTo>
                          <a:pt x="514" y="1650"/>
                        </a:lnTo>
                        <a:lnTo>
                          <a:pt x="486" y="1664"/>
                        </a:lnTo>
                        <a:lnTo>
                          <a:pt x="468" y="1662"/>
                        </a:lnTo>
                        <a:lnTo>
                          <a:pt x="456" y="1680"/>
                        </a:lnTo>
                        <a:lnTo>
                          <a:pt x="482" y="1684"/>
                        </a:lnTo>
                        <a:lnTo>
                          <a:pt x="502" y="1674"/>
                        </a:lnTo>
                        <a:lnTo>
                          <a:pt x="516" y="1682"/>
                        </a:lnTo>
                        <a:lnTo>
                          <a:pt x="482" y="1694"/>
                        </a:lnTo>
                        <a:lnTo>
                          <a:pt x="508" y="1700"/>
                        </a:lnTo>
                        <a:lnTo>
                          <a:pt x="490" y="1716"/>
                        </a:lnTo>
                        <a:lnTo>
                          <a:pt x="510" y="1714"/>
                        </a:lnTo>
                        <a:lnTo>
                          <a:pt x="494" y="1726"/>
                        </a:lnTo>
                        <a:lnTo>
                          <a:pt x="514" y="1734"/>
                        </a:lnTo>
                        <a:lnTo>
                          <a:pt x="526" y="1752"/>
                        </a:lnTo>
                        <a:lnTo>
                          <a:pt x="500" y="1742"/>
                        </a:lnTo>
                        <a:lnTo>
                          <a:pt x="510" y="1766"/>
                        </a:lnTo>
                        <a:lnTo>
                          <a:pt x="530" y="1768"/>
                        </a:lnTo>
                        <a:lnTo>
                          <a:pt x="524" y="1786"/>
                        </a:lnTo>
                        <a:lnTo>
                          <a:pt x="538" y="1782"/>
                        </a:lnTo>
                        <a:lnTo>
                          <a:pt x="526" y="1798"/>
                        </a:lnTo>
                        <a:lnTo>
                          <a:pt x="548" y="1818"/>
                        </a:lnTo>
                        <a:lnTo>
                          <a:pt x="538" y="1840"/>
                        </a:lnTo>
                        <a:lnTo>
                          <a:pt x="504" y="1826"/>
                        </a:lnTo>
                        <a:lnTo>
                          <a:pt x="484" y="1806"/>
                        </a:lnTo>
                        <a:lnTo>
                          <a:pt x="464" y="1780"/>
                        </a:lnTo>
                        <a:lnTo>
                          <a:pt x="442" y="1770"/>
                        </a:lnTo>
                        <a:lnTo>
                          <a:pt x="424" y="1772"/>
                        </a:lnTo>
                        <a:lnTo>
                          <a:pt x="406" y="1764"/>
                        </a:lnTo>
                        <a:lnTo>
                          <a:pt x="386" y="1760"/>
                        </a:lnTo>
                        <a:lnTo>
                          <a:pt x="372" y="1772"/>
                        </a:lnTo>
                        <a:lnTo>
                          <a:pt x="382" y="1796"/>
                        </a:lnTo>
                        <a:lnTo>
                          <a:pt x="386" y="1816"/>
                        </a:lnTo>
                        <a:lnTo>
                          <a:pt x="414" y="1818"/>
                        </a:lnTo>
                        <a:lnTo>
                          <a:pt x="434" y="1826"/>
                        </a:lnTo>
                        <a:lnTo>
                          <a:pt x="450" y="1856"/>
                        </a:lnTo>
                        <a:lnTo>
                          <a:pt x="480" y="1872"/>
                        </a:lnTo>
                        <a:lnTo>
                          <a:pt x="518" y="1866"/>
                        </a:lnTo>
                        <a:lnTo>
                          <a:pt x="564" y="1878"/>
                        </a:lnTo>
                        <a:lnTo>
                          <a:pt x="546" y="1890"/>
                        </a:lnTo>
                        <a:lnTo>
                          <a:pt x="546" y="1912"/>
                        </a:lnTo>
                        <a:lnTo>
                          <a:pt x="516" y="1898"/>
                        </a:lnTo>
                        <a:lnTo>
                          <a:pt x="498" y="1918"/>
                        </a:lnTo>
                        <a:lnTo>
                          <a:pt x="504" y="1936"/>
                        </a:lnTo>
                        <a:lnTo>
                          <a:pt x="526" y="1916"/>
                        </a:lnTo>
                        <a:lnTo>
                          <a:pt x="516" y="1940"/>
                        </a:lnTo>
                        <a:lnTo>
                          <a:pt x="534" y="1938"/>
                        </a:lnTo>
                        <a:lnTo>
                          <a:pt x="548" y="1948"/>
                        </a:lnTo>
                        <a:lnTo>
                          <a:pt x="518" y="1956"/>
                        </a:lnTo>
                        <a:lnTo>
                          <a:pt x="514" y="1978"/>
                        </a:lnTo>
                        <a:lnTo>
                          <a:pt x="538" y="1986"/>
                        </a:lnTo>
                        <a:lnTo>
                          <a:pt x="548" y="1998"/>
                        </a:lnTo>
                        <a:lnTo>
                          <a:pt x="552" y="2014"/>
                        </a:lnTo>
                        <a:lnTo>
                          <a:pt x="528" y="2020"/>
                        </a:lnTo>
                        <a:lnTo>
                          <a:pt x="508" y="2000"/>
                        </a:lnTo>
                        <a:lnTo>
                          <a:pt x="494" y="2016"/>
                        </a:lnTo>
                        <a:lnTo>
                          <a:pt x="500" y="2038"/>
                        </a:lnTo>
                        <a:lnTo>
                          <a:pt x="508" y="2044"/>
                        </a:lnTo>
                        <a:lnTo>
                          <a:pt x="502" y="2068"/>
                        </a:lnTo>
                        <a:lnTo>
                          <a:pt x="480" y="2072"/>
                        </a:lnTo>
                        <a:lnTo>
                          <a:pt x="454" y="2068"/>
                        </a:lnTo>
                        <a:lnTo>
                          <a:pt x="432" y="2076"/>
                        </a:lnTo>
                        <a:lnTo>
                          <a:pt x="406" y="2076"/>
                        </a:lnTo>
                        <a:lnTo>
                          <a:pt x="390" y="2088"/>
                        </a:lnTo>
                        <a:lnTo>
                          <a:pt x="418" y="2102"/>
                        </a:lnTo>
                        <a:lnTo>
                          <a:pt x="426" y="2120"/>
                        </a:lnTo>
                        <a:lnTo>
                          <a:pt x="444" y="2102"/>
                        </a:lnTo>
                        <a:lnTo>
                          <a:pt x="472" y="2100"/>
                        </a:lnTo>
                        <a:lnTo>
                          <a:pt x="500" y="2088"/>
                        </a:lnTo>
                        <a:lnTo>
                          <a:pt x="490" y="2112"/>
                        </a:lnTo>
                        <a:lnTo>
                          <a:pt x="494" y="2130"/>
                        </a:lnTo>
                        <a:lnTo>
                          <a:pt x="528" y="2156"/>
                        </a:lnTo>
                        <a:lnTo>
                          <a:pt x="522" y="2176"/>
                        </a:lnTo>
                        <a:lnTo>
                          <a:pt x="490" y="2180"/>
                        </a:lnTo>
                        <a:lnTo>
                          <a:pt x="524" y="2220"/>
                        </a:lnTo>
                        <a:lnTo>
                          <a:pt x="490" y="2196"/>
                        </a:lnTo>
                        <a:lnTo>
                          <a:pt x="450" y="2194"/>
                        </a:lnTo>
                        <a:lnTo>
                          <a:pt x="420" y="2170"/>
                        </a:lnTo>
                        <a:lnTo>
                          <a:pt x="382" y="2188"/>
                        </a:lnTo>
                        <a:lnTo>
                          <a:pt x="350" y="2212"/>
                        </a:lnTo>
                        <a:lnTo>
                          <a:pt x="348" y="2232"/>
                        </a:lnTo>
                        <a:lnTo>
                          <a:pt x="362" y="2230"/>
                        </a:lnTo>
                        <a:lnTo>
                          <a:pt x="378" y="2228"/>
                        </a:lnTo>
                        <a:lnTo>
                          <a:pt x="396" y="2224"/>
                        </a:lnTo>
                        <a:lnTo>
                          <a:pt x="426" y="2216"/>
                        </a:lnTo>
                        <a:lnTo>
                          <a:pt x="464" y="2222"/>
                        </a:lnTo>
                        <a:lnTo>
                          <a:pt x="476" y="2252"/>
                        </a:lnTo>
                        <a:lnTo>
                          <a:pt x="456" y="2232"/>
                        </a:lnTo>
                        <a:lnTo>
                          <a:pt x="426" y="2226"/>
                        </a:lnTo>
                        <a:lnTo>
                          <a:pt x="386" y="2236"/>
                        </a:lnTo>
                        <a:lnTo>
                          <a:pt x="366" y="2238"/>
                        </a:lnTo>
                        <a:lnTo>
                          <a:pt x="344" y="2252"/>
                        </a:lnTo>
                        <a:lnTo>
                          <a:pt x="352" y="2274"/>
                        </a:lnTo>
                        <a:lnTo>
                          <a:pt x="366" y="2288"/>
                        </a:lnTo>
                        <a:lnTo>
                          <a:pt x="390" y="2286"/>
                        </a:lnTo>
                        <a:lnTo>
                          <a:pt x="402" y="2300"/>
                        </a:lnTo>
                        <a:lnTo>
                          <a:pt x="376" y="2302"/>
                        </a:lnTo>
                        <a:lnTo>
                          <a:pt x="364" y="2316"/>
                        </a:lnTo>
                        <a:lnTo>
                          <a:pt x="398" y="2326"/>
                        </a:lnTo>
                        <a:lnTo>
                          <a:pt x="388" y="2334"/>
                        </a:lnTo>
                        <a:lnTo>
                          <a:pt x="350" y="2324"/>
                        </a:lnTo>
                        <a:lnTo>
                          <a:pt x="338" y="2348"/>
                        </a:lnTo>
                        <a:lnTo>
                          <a:pt x="344" y="2358"/>
                        </a:lnTo>
                        <a:lnTo>
                          <a:pt x="330" y="2376"/>
                        </a:lnTo>
                        <a:lnTo>
                          <a:pt x="356" y="2384"/>
                        </a:lnTo>
                        <a:lnTo>
                          <a:pt x="374" y="2364"/>
                        </a:lnTo>
                        <a:lnTo>
                          <a:pt x="416" y="2324"/>
                        </a:lnTo>
                        <a:lnTo>
                          <a:pt x="450" y="2298"/>
                        </a:lnTo>
                        <a:lnTo>
                          <a:pt x="514" y="2268"/>
                        </a:lnTo>
                        <a:lnTo>
                          <a:pt x="492" y="2298"/>
                        </a:lnTo>
                        <a:lnTo>
                          <a:pt x="478" y="2302"/>
                        </a:lnTo>
                        <a:lnTo>
                          <a:pt x="456" y="2312"/>
                        </a:lnTo>
                        <a:lnTo>
                          <a:pt x="414" y="2346"/>
                        </a:lnTo>
                        <a:lnTo>
                          <a:pt x="344" y="2392"/>
                        </a:lnTo>
                        <a:lnTo>
                          <a:pt x="360" y="2400"/>
                        </a:lnTo>
                        <a:lnTo>
                          <a:pt x="400" y="2408"/>
                        </a:lnTo>
                        <a:lnTo>
                          <a:pt x="436" y="2404"/>
                        </a:lnTo>
                        <a:lnTo>
                          <a:pt x="402" y="2420"/>
                        </a:lnTo>
                        <a:lnTo>
                          <a:pt x="362" y="2410"/>
                        </a:lnTo>
                        <a:lnTo>
                          <a:pt x="362" y="2440"/>
                        </a:lnTo>
                        <a:lnTo>
                          <a:pt x="370" y="2450"/>
                        </a:lnTo>
                        <a:lnTo>
                          <a:pt x="378" y="2466"/>
                        </a:lnTo>
                        <a:lnTo>
                          <a:pt x="392" y="2476"/>
                        </a:lnTo>
                        <a:lnTo>
                          <a:pt x="414" y="2454"/>
                        </a:lnTo>
                        <a:lnTo>
                          <a:pt x="430" y="2436"/>
                        </a:lnTo>
                        <a:lnTo>
                          <a:pt x="466" y="2434"/>
                        </a:lnTo>
                        <a:lnTo>
                          <a:pt x="488" y="2446"/>
                        </a:lnTo>
                        <a:lnTo>
                          <a:pt x="450" y="2440"/>
                        </a:lnTo>
                        <a:lnTo>
                          <a:pt x="428" y="2448"/>
                        </a:lnTo>
                        <a:lnTo>
                          <a:pt x="404" y="2470"/>
                        </a:lnTo>
                        <a:lnTo>
                          <a:pt x="392" y="2490"/>
                        </a:lnTo>
                        <a:lnTo>
                          <a:pt x="384" y="2508"/>
                        </a:lnTo>
                        <a:lnTo>
                          <a:pt x="402" y="2510"/>
                        </a:lnTo>
                        <a:lnTo>
                          <a:pt x="394" y="2528"/>
                        </a:lnTo>
                        <a:lnTo>
                          <a:pt x="394" y="2546"/>
                        </a:lnTo>
                        <a:lnTo>
                          <a:pt x="402" y="2552"/>
                        </a:lnTo>
                        <a:lnTo>
                          <a:pt x="426" y="2544"/>
                        </a:lnTo>
                        <a:lnTo>
                          <a:pt x="444" y="2542"/>
                        </a:lnTo>
                        <a:lnTo>
                          <a:pt x="426" y="2562"/>
                        </a:lnTo>
                        <a:lnTo>
                          <a:pt x="394" y="2580"/>
                        </a:lnTo>
                        <a:lnTo>
                          <a:pt x="396" y="2610"/>
                        </a:lnTo>
                        <a:lnTo>
                          <a:pt x="394" y="2640"/>
                        </a:lnTo>
                        <a:lnTo>
                          <a:pt x="414" y="2644"/>
                        </a:lnTo>
                        <a:lnTo>
                          <a:pt x="432" y="2622"/>
                        </a:lnTo>
                        <a:lnTo>
                          <a:pt x="458" y="2610"/>
                        </a:lnTo>
                        <a:lnTo>
                          <a:pt x="424" y="2612"/>
                        </a:lnTo>
                        <a:lnTo>
                          <a:pt x="444" y="2606"/>
                        </a:lnTo>
                        <a:lnTo>
                          <a:pt x="472" y="2580"/>
                        </a:lnTo>
                        <a:lnTo>
                          <a:pt x="436" y="2588"/>
                        </a:lnTo>
                        <a:lnTo>
                          <a:pt x="470" y="2562"/>
                        </a:lnTo>
                        <a:lnTo>
                          <a:pt x="468" y="2538"/>
                        </a:lnTo>
                        <a:lnTo>
                          <a:pt x="476" y="2510"/>
                        </a:lnTo>
                        <a:lnTo>
                          <a:pt x="478" y="2564"/>
                        </a:lnTo>
                        <a:lnTo>
                          <a:pt x="482" y="2590"/>
                        </a:lnTo>
                        <a:lnTo>
                          <a:pt x="520" y="2568"/>
                        </a:lnTo>
                        <a:lnTo>
                          <a:pt x="494" y="2598"/>
                        </a:lnTo>
                        <a:lnTo>
                          <a:pt x="516" y="2608"/>
                        </a:lnTo>
                        <a:lnTo>
                          <a:pt x="532" y="2630"/>
                        </a:lnTo>
                        <a:lnTo>
                          <a:pt x="504" y="2612"/>
                        </a:lnTo>
                        <a:lnTo>
                          <a:pt x="470" y="2614"/>
                        </a:lnTo>
                        <a:lnTo>
                          <a:pt x="444" y="2634"/>
                        </a:lnTo>
                        <a:lnTo>
                          <a:pt x="436" y="2662"/>
                        </a:lnTo>
                        <a:lnTo>
                          <a:pt x="462" y="2648"/>
                        </a:lnTo>
                        <a:lnTo>
                          <a:pt x="490" y="2636"/>
                        </a:lnTo>
                        <a:lnTo>
                          <a:pt x="504" y="2650"/>
                        </a:lnTo>
                        <a:lnTo>
                          <a:pt x="506" y="2670"/>
                        </a:lnTo>
                        <a:lnTo>
                          <a:pt x="490" y="2654"/>
                        </a:lnTo>
                        <a:lnTo>
                          <a:pt x="470" y="2658"/>
                        </a:lnTo>
                        <a:lnTo>
                          <a:pt x="420" y="2672"/>
                        </a:lnTo>
                        <a:lnTo>
                          <a:pt x="422" y="2686"/>
                        </a:lnTo>
                        <a:lnTo>
                          <a:pt x="428" y="2700"/>
                        </a:lnTo>
                        <a:lnTo>
                          <a:pt x="418" y="2726"/>
                        </a:lnTo>
                        <a:lnTo>
                          <a:pt x="444" y="2722"/>
                        </a:lnTo>
                        <a:lnTo>
                          <a:pt x="424" y="2748"/>
                        </a:lnTo>
                        <a:lnTo>
                          <a:pt x="434" y="2760"/>
                        </a:lnTo>
                        <a:lnTo>
                          <a:pt x="450" y="2742"/>
                        </a:lnTo>
                        <a:lnTo>
                          <a:pt x="466" y="2740"/>
                        </a:lnTo>
                        <a:lnTo>
                          <a:pt x="436" y="2780"/>
                        </a:lnTo>
                        <a:lnTo>
                          <a:pt x="458" y="2780"/>
                        </a:lnTo>
                        <a:lnTo>
                          <a:pt x="484" y="2784"/>
                        </a:lnTo>
                        <a:lnTo>
                          <a:pt x="442" y="2786"/>
                        </a:lnTo>
                        <a:lnTo>
                          <a:pt x="454" y="2802"/>
                        </a:lnTo>
                        <a:lnTo>
                          <a:pt x="478" y="2808"/>
                        </a:lnTo>
                        <a:lnTo>
                          <a:pt x="476" y="2830"/>
                        </a:lnTo>
                        <a:lnTo>
                          <a:pt x="504" y="2816"/>
                        </a:lnTo>
                        <a:lnTo>
                          <a:pt x="494" y="2838"/>
                        </a:lnTo>
                        <a:lnTo>
                          <a:pt x="476" y="2844"/>
                        </a:lnTo>
                        <a:lnTo>
                          <a:pt x="466" y="2874"/>
                        </a:lnTo>
                        <a:lnTo>
                          <a:pt x="490" y="2896"/>
                        </a:lnTo>
                        <a:lnTo>
                          <a:pt x="510" y="2906"/>
                        </a:lnTo>
                        <a:lnTo>
                          <a:pt x="528" y="2920"/>
                        </a:lnTo>
                        <a:lnTo>
                          <a:pt x="510" y="2938"/>
                        </a:lnTo>
                        <a:lnTo>
                          <a:pt x="530" y="2946"/>
                        </a:lnTo>
                        <a:lnTo>
                          <a:pt x="544" y="2942"/>
                        </a:lnTo>
                        <a:lnTo>
                          <a:pt x="546" y="2954"/>
                        </a:lnTo>
                        <a:lnTo>
                          <a:pt x="524" y="2958"/>
                        </a:lnTo>
                        <a:lnTo>
                          <a:pt x="528" y="2972"/>
                        </a:lnTo>
                        <a:lnTo>
                          <a:pt x="558" y="2966"/>
                        </a:lnTo>
                        <a:lnTo>
                          <a:pt x="534" y="2986"/>
                        </a:lnTo>
                        <a:lnTo>
                          <a:pt x="552" y="2994"/>
                        </a:lnTo>
                        <a:lnTo>
                          <a:pt x="572" y="2998"/>
                        </a:lnTo>
                        <a:lnTo>
                          <a:pt x="588" y="3008"/>
                        </a:lnTo>
                        <a:lnTo>
                          <a:pt x="588" y="3032"/>
                        </a:lnTo>
                        <a:lnTo>
                          <a:pt x="606" y="3038"/>
                        </a:lnTo>
                        <a:lnTo>
                          <a:pt x="596" y="3060"/>
                        </a:lnTo>
                        <a:lnTo>
                          <a:pt x="614" y="3066"/>
                        </a:lnTo>
                        <a:lnTo>
                          <a:pt x="618" y="3080"/>
                        </a:lnTo>
                        <a:lnTo>
                          <a:pt x="616" y="3092"/>
                        </a:lnTo>
                        <a:lnTo>
                          <a:pt x="630" y="3098"/>
                        </a:lnTo>
                        <a:lnTo>
                          <a:pt x="640" y="3090"/>
                        </a:lnTo>
                        <a:lnTo>
                          <a:pt x="660" y="3092"/>
                        </a:lnTo>
                        <a:lnTo>
                          <a:pt x="668" y="3098"/>
                        </a:lnTo>
                        <a:lnTo>
                          <a:pt x="694" y="3094"/>
                        </a:lnTo>
                        <a:lnTo>
                          <a:pt x="710" y="3076"/>
                        </a:lnTo>
                        <a:lnTo>
                          <a:pt x="726" y="3074"/>
                        </a:lnTo>
                        <a:lnTo>
                          <a:pt x="736" y="3054"/>
                        </a:lnTo>
                        <a:lnTo>
                          <a:pt x="750" y="3042"/>
                        </a:lnTo>
                        <a:lnTo>
                          <a:pt x="750" y="3078"/>
                        </a:lnTo>
                        <a:lnTo>
                          <a:pt x="774" y="3060"/>
                        </a:lnTo>
                        <a:lnTo>
                          <a:pt x="778" y="3072"/>
                        </a:lnTo>
                        <a:lnTo>
                          <a:pt x="756" y="3096"/>
                        </a:lnTo>
                        <a:lnTo>
                          <a:pt x="730" y="3116"/>
                        </a:lnTo>
                        <a:lnTo>
                          <a:pt x="784" y="3094"/>
                        </a:lnTo>
                        <a:lnTo>
                          <a:pt x="736" y="3130"/>
                        </a:lnTo>
                        <a:lnTo>
                          <a:pt x="760" y="3148"/>
                        </a:lnTo>
                        <a:lnTo>
                          <a:pt x="776" y="3128"/>
                        </a:lnTo>
                        <a:lnTo>
                          <a:pt x="770" y="3150"/>
                        </a:lnTo>
                        <a:lnTo>
                          <a:pt x="786" y="3160"/>
                        </a:lnTo>
                        <a:lnTo>
                          <a:pt x="820" y="3130"/>
                        </a:lnTo>
                        <a:lnTo>
                          <a:pt x="788" y="3166"/>
                        </a:lnTo>
                        <a:lnTo>
                          <a:pt x="778" y="3182"/>
                        </a:lnTo>
                        <a:lnTo>
                          <a:pt x="826" y="3174"/>
                        </a:lnTo>
                        <a:lnTo>
                          <a:pt x="802" y="3192"/>
                        </a:lnTo>
                        <a:lnTo>
                          <a:pt x="810" y="3204"/>
                        </a:lnTo>
                        <a:lnTo>
                          <a:pt x="824" y="3212"/>
                        </a:lnTo>
                        <a:lnTo>
                          <a:pt x="842" y="3196"/>
                        </a:lnTo>
                        <a:lnTo>
                          <a:pt x="854" y="3172"/>
                        </a:lnTo>
                        <a:lnTo>
                          <a:pt x="872" y="3188"/>
                        </a:lnTo>
                        <a:lnTo>
                          <a:pt x="892" y="3194"/>
                        </a:lnTo>
                        <a:lnTo>
                          <a:pt x="918" y="3190"/>
                        </a:lnTo>
                        <a:lnTo>
                          <a:pt x="920" y="3174"/>
                        </a:lnTo>
                        <a:lnTo>
                          <a:pt x="906" y="3164"/>
                        </a:lnTo>
                        <a:lnTo>
                          <a:pt x="904" y="3152"/>
                        </a:lnTo>
                        <a:lnTo>
                          <a:pt x="892" y="3142"/>
                        </a:lnTo>
                        <a:lnTo>
                          <a:pt x="880" y="3150"/>
                        </a:lnTo>
                        <a:lnTo>
                          <a:pt x="856" y="3132"/>
                        </a:lnTo>
                        <a:lnTo>
                          <a:pt x="874" y="3142"/>
                        </a:lnTo>
                        <a:lnTo>
                          <a:pt x="888" y="3130"/>
                        </a:lnTo>
                        <a:lnTo>
                          <a:pt x="916" y="3150"/>
                        </a:lnTo>
                        <a:lnTo>
                          <a:pt x="934" y="3140"/>
                        </a:lnTo>
                        <a:lnTo>
                          <a:pt x="940" y="3120"/>
                        </a:lnTo>
                        <a:lnTo>
                          <a:pt x="932" y="3104"/>
                        </a:lnTo>
                        <a:lnTo>
                          <a:pt x="904" y="3098"/>
                        </a:lnTo>
                        <a:lnTo>
                          <a:pt x="932" y="3094"/>
                        </a:lnTo>
                        <a:lnTo>
                          <a:pt x="946" y="3080"/>
                        </a:lnTo>
                        <a:lnTo>
                          <a:pt x="936" y="3068"/>
                        </a:lnTo>
                        <a:lnTo>
                          <a:pt x="930" y="3058"/>
                        </a:lnTo>
                        <a:lnTo>
                          <a:pt x="948" y="3044"/>
                        </a:lnTo>
                        <a:lnTo>
                          <a:pt x="960" y="3020"/>
                        </a:lnTo>
                        <a:lnTo>
                          <a:pt x="932" y="3008"/>
                        </a:lnTo>
                        <a:lnTo>
                          <a:pt x="956" y="3010"/>
                        </a:lnTo>
                        <a:lnTo>
                          <a:pt x="974" y="2988"/>
                        </a:lnTo>
                        <a:lnTo>
                          <a:pt x="958" y="2984"/>
                        </a:lnTo>
                        <a:lnTo>
                          <a:pt x="976" y="2978"/>
                        </a:lnTo>
                        <a:lnTo>
                          <a:pt x="980" y="2948"/>
                        </a:lnTo>
                        <a:lnTo>
                          <a:pt x="968" y="2938"/>
                        </a:lnTo>
                        <a:lnTo>
                          <a:pt x="970" y="2906"/>
                        </a:lnTo>
                        <a:lnTo>
                          <a:pt x="954" y="2890"/>
                        </a:lnTo>
                        <a:lnTo>
                          <a:pt x="960" y="2868"/>
                        </a:lnTo>
                        <a:lnTo>
                          <a:pt x="942" y="2864"/>
                        </a:lnTo>
                        <a:lnTo>
                          <a:pt x="914" y="2858"/>
                        </a:lnTo>
                        <a:lnTo>
                          <a:pt x="948" y="2852"/>
                        </a:lnTo>
                        <a:lnTo>
                          <a:pt x="964" y="2838"/>
                        </a:lnTo>
                        <a:lnTo>
                          <a:pt x="992" y="2838"/>
                        </a:lnTo>
                        <a:lnTo>
                          <a:pt x="998" y="2820"/>
                        </a:lnTo>
                        <a:lnTo>
                          <a:pt x="990" y="2804"/>
                        </a:lnTo>
                        <a:lnTo>
                          <a:pt x="972" y="2792"/>
                        </a:lnTo>
                        <a:lnTo>
                          <a:pt x="1000" y="2798"/>
                        </a:lnTo>
                        <a:lnTo>
                          <a:pt x="1008" y="2780"/>
                        </a:lnTo>
                        <a:lnTo>
                          <a:pt x="994" y="2762"/>
                        </a:lnTo>
                        <a:lnTo>
                          <a:pt x="988" y="2744"/>
                        </a:lnTo>
                        <a:lnTo>
                          <a:pt x="1006" y="2752"/>
                        </a:lnTo>
                        <a:lnTo>
                          <a:pt x="1026" y="2754"/>
                        </a:lnTo>
                        <a:lnTo>
                          <a:pt x="1042" y="2738"/>
                        </a:lnTo>
                        <a:lnTo>
                          <a:pt x="1050" y="2722"/>
                        </a:lnTo>
                        <a:lnTo>
                          <a:pt x="1018" y="2714"/>
                        </a:lnTo>
                        <a:lnTo>
                          <a:pt x="996" y="2702"/>
                        </a:lnTo>
                        <a:lnTo>
                          <a:pt x="1008" y="2694"/>
                        </a:lnTo>
                        <a:lnTo>
                          <a:pt x="1030" y="2706"/>
                        </a:lnTo>
                        <a:lnTo>
                          <a:pt x="1060" y="2708"/>
                        </a:lnTo>
                        <a:lnTo>
                          <a:pt x="1054" y="2694"/>
                        </a:lnTo>
                        <a:lnTo>
                          <a:pt x="1046" y="2674"/>
                        </a:lnTo>
                        <a:lnTo>
                          <a:pt x="1044" y="2656"/>
                        </a:lnTo>
                        <a:lnTo>
                          <a:pt x="1016" y="2648"/>
                        </a:lnTo>
                        <a:lnTo>
                          <a:pt x="992" y="2640"/>
                        </a:lnTo>
                        <a:lnTo>
                          <a:pt x="1014" y="2630"/>
                        </a:lnTo>
                        <a:lnTo>
                          <a:pt x="1042" y="2646"/>
                        </a:lnTo>
                        <a:lnTo>
                          <a:pt x="1040" y="2630"/>
                        </a:lnTo>
                        <a:lnTo>
                          <a:pt x="1058" y="2624"/>
                        </a:lnTo>
                        <a:lnTo>
                          <a:pt x="1042" y="2608"/>
                        </a:lnTo>
                        <a:lnTo>
                          <a:pt x="1042" y="2592"/>
                        </a:lnTo>
                        <a:lnTo>
                          <a:pt x="1030" y="2574"/>
                        </a:lnTo>
                        <a:lnTo>
                          <a:pt x="1012" y="2554"/>
                        </a:lnTo>
                        <a:lnTo>
                          <a:pt x="1022" y="2534"/>
                        </a:lnTo>
                        <a:lnTo>
                          <a:pt x="1044" y="2526"/>
                        </a:lnTo>
                        <a:lnTo>
                          <a:pt x="1058" y="2530"/>
                        </a:lnTo>
                        <a:lnTo>
                          <a:pt x="1080" y="2512"/>
                        </a:lnTo>
                        <a:lnTo>
                          <a:pt x="1098" y="2498"/>
                        </a:lnTo>
                        <a:lnTo>
                          <a:pt x="1076" y="2494"/>
                        </a:lnTo>
                        <a:lnTo>
                          <a:pt x="1068" y="2476"/>
                        </a:lnTo>
                        <a:lnTo>
                          <a:pt x="1088" y="2474"/>
                        </a:lnTo>
                        <a:lnTo>
                          <a:pt x="1094" y="2462"/>
                        </a:lnTo>
                        <a:lnTo>
                          <a:pt x="1102" y="2452"/>
                        </a:lnTo>
                        <a:lnTo>
                          <a:pt x="1114" y="2458"/>
                        </a:lnTo>
                        <a:lnTo>
                          <a:pt x="1132" y="2464"/>
                        </a:lnTo>
                        <a:lnTo>
                          <a:pt x="1140" y="2444"/>
                        </a:lnTo>
                        <a:lnTo>
                          <a:pt x="1152" y="2450"/>
                        </a:lnTo>
                        <a:lnTo>
                          <a:pt x="1168" y="2438"/>
                        </a:lnTo>
                        <a:lnTo>
                          <a:pt x="1158" y="2422"/>
                        </a:lnTo>
                        <a:lnTo>
                          <a:pt x="1140" y="2412"/>
                        </a:lnTo>
                        <a:lnTo>
                          <a:pt x="1152" y="2398"/>
                        </a:lnTo>
                        <a:lnTo>
                          <a:pt x="1168" y="2402"/>
                        </a:lnTo>
                        <a:lnTo>
                          <a:pt x="1168" y="2372"/>
                        </a:lnTo>
                        <a:lnTo>
                          <a:pt x="1162" y="2350"/>
                        </a:lnTo>
                        <a:lnTo>
                          <a:pt x="1186" y="2346"/>
                        </a:lnTo>
                        <a:lnTo>
                          <a:pt x="1210" y="2354"/>
                        </a:lnTo>
                        <a:lnTo>
                          <a:pt x="1188" y="2380"/>
                        </a:lnTo>
                        <a:lnTo>
                          <a:pt x="1188" y="2408"/>
                        </a:lnTo>
                        <a:lnTo>
                          <a:pt x="1214" y="2414"/>
                        </a:lnTo>
                        <a:lnTo>
                          <a:pt x="1224" y="2402"/>
                        </a:lnTo>
                        <a:lnTo>
                          <a:pt x="1244" y="2400"/>
                        </a:lnTo>
                        <a:lnTo>
                          <a:pt x="1250" y="2380"/>
                        </a:lnTo>
                        <a:lnTo>
                          <a:pt x="1270" y="2404"/>
                        </a:lnTo>
                        <a:lnTo>
                          <a:pt x="1286" y="2394"/>
                        </a:lnTo>
                        <a:lnTo>
                          <a:pt x="1286" y="2370"/>
                        </a:lnTo>
                        <a:lnTo>
                          <a:pt x="1302" y="2364"/>
                        </a:lnTo>
                        <a:lnTo>
                          <a:pt x="1288" y="2336"/>
                        </a:lnTo>
                        <a:lnTo>
                          <a:pt x="1308" y="2340"/>
                        </a:lnTo>
                        <a:lnTo>
                          <a:pt x="1314" y="2328"/>
                        </a:lnTo>
                        <a:lnTo>
                          <a:pt x="1338" y="2336"/>
                        </a:lnTo>
                        <a:lnTo>
                          <a:pt x="1346" y="2314"/>
                        </a:lnTo>
                        <a:lnTo>
                          <a:pt x="1350" y="2288"/>
                        </a:lnTo>
                        <a:lnTo>
                          <a:pt x="1364" y="2282"/>
                        </a:lnTo>
                        <a:lnTo>
                          <a:pt x="1368" y="2250"/>
                        </a:lnTo>
                        <a:lnTo>
                          <a:pt x="1378" y="2230"/>
                        </a:lnTo>
                        <a:lnTo>
                          <a:pt x="1378" y="2198"/>
                        </a:lnTo>
                        <a:lnTo>
                          <a:pt x="1382" y="2182"/>
                        </a:lnTo>
                        <a:lnTo>
                          <a:pt x="1382" y="2158"/>
                        </a:lnTo>
                        <a:lnTo>
                          <a:pt x="1392" y="2136"/>
                        </a:lnTo>
                        <a:lnTo>
                          <a:pt x="1410" y="2124"/>
                        </a:lnTo>
                        <a:lnTo>
                          <a:pt x="1424" y="2102"/>
                        </a:lnTo>
                        <a:lnTo>
                          <a:pt x="1436" y="2084"/>
                        </a:lnTo>
                        <a:lnTo>
                          <a:pt x="1418" y="2064"/>
                        </a:lnTo>
                        <a:lnTo>
                          <a:pt x="1398" y="2032"/>
                        </a:lnTo>
                        <a:lnTo>
                          <a:pt x="1402" y="2020"/>
                        </a:lnTo>
                        <a:lnTo>
                          <a:pt x="1416" y="2044"/>
                        </a:lnTo>
                        <a:lnTo>
                          <a:pt x="1432" y="2056"/>
                        </a:lnTo>
                        <a:lnTo>
                          <a:pt x="1446" y="2058"/>
                        </a:lnTo>
                        <a:lnTo>
                          <a:pt x="1464" y="2066"/>
                        </a:lnTo>
                        <a:lnTo>
                          <a:pt x="1488" y="2064"/>
                        </a:lnTo>
                        <a:lnTo>
                          <a:pt x="1504" y="2058"/>
                        </a:lnTo>
                        <a:lnTo>
                          <a:pt x="1512" y="2046"/>
                        </a:lnTo>
                        <a:lnTo>
                          <a:pt x="1524" y="2040"/>
                        </a:lnTo>
                        <a:lnTo>
                          <a:pt x="1522" y="2016"/>
                        </a:lnTo>
                        <a:lnTo>
                          <a:pt x="1542" y="2030"/>
                        </a:lnTo>
                        <a:lnTo>
                          <a:pt x="1562" y="2022"/>
                        </a:lnTo>
                        <a:lnTo>
                          <a:pt x="1578" y="2000"/>
                        </a:lnTo>
                        <a:lnTo>
                          <a:pt x="1602" y="1988"/>
                        </a:lnTo>
                        <a:lnTo>
                          <a:pt x="1620" y="1970"/>
                        </a:lnTo>
                        <a:lnTo>
                          <a:pt x="1640" y="1958"/>
                        </a:lnTo>
                        <a:lnTo>
                          <a:pt x="1650" y="1952"/>
                        </a:lnTo>
                        <a:lnTo>
                          <a:pt x="1656" y="1938"/>
                        </a:lnTo>
                        <a:lnTo>
                          <a:pt x="1676" y="1936"/>
                        </a:lnTo>
                        <a:lnTo>
                          <a:pt x="1692" y="1916"/>
                        </a:lnTo>
                        <a:lnTo>
                          <a:pt x="1700" y="1882"/>
                        </a:lnTo>
                        <a:lnTo>
                          <a:pt x="1720" y="1862"/>
                        </a:lnTo>
                        <a:lnTo>
                          <a:pt x="1712" y="1844"/>
                        </a:lnTo>
                        <a:lnTo>
                          <a:pt x="1730" y="1832"/>
                        </a:lnTo>
                        <a:lnTo>
                          <a:pt x="1734" y="1818"/>
                        </a:lnTo>
                        <a:lnTo>
                          <a:pt x="1752" y="1808"/>
                        </a:lnTo>
                        <a:lnTo>
                          <a:pt x="1750" y="1790"/>
                        </a:lnTo>
                        <a:lnTo>
                          <a:pt x="1768" y="1778"/>
                        </a:lnTo>
                        <a:lnTo>
                          <a:pt x="1768" y="1760"/>
                        </a:lnTo>
                        <a:lnTo>
                          <a:pt x="1776" y="1752"/>
                        </a:lnTo>
                        <a:lnTo>
                          <a:pt x="1782" y="1732"/>
                        </a:lnTo>
                        <a:lnTo>
                          <a:pt x="1792" y="1712"/>
                        </a:lnTo>
                        <a:lnTo>
                          <a:pt x="1804" y="1712"/>
                        </a:lnTo>
                        <a:lnTo>
                          <a:pt x="1808" y="1686"/>
                        </a:lnTo>
                        <a:lnTo>
                          <a:pt x="1774" y="1710"/>
                        </a:lnTo>
                        <a:lnTo>
                          <a:pt x="1730" y="1712"/>
                        </a:lnTo>
                        <a:lnTo>
                          <a:pt x="1686" y="1706"/>
                        </a:lnTo>
                        <a:lnTo>
                          <a:pt x="1662" y="1714"/>
                        </a:lnTo>
                        <a:lnTo>
                          <a:pt x="1654" y="1700"/>
                        </a:lnTo>
                        <a:lnTo>
                          <a:pt x="1622" y="1742"/>
                        </a:lnTo>
                        <a:lnTo>
                          <a:pt x="1594" y="1746"/>
                        </a:lnTo>
                        <a:lnTo>
                          <a:pt x="1578" y="1780"/>
                        </a:lnTo>
                        <a:lnTo>
                          <a:pt x="1562" y="1774"/>
                        </a:lnTo>
                        <a:lnTo>
                          <a:pt x="1532" y="1782"/>
                        </a:lnTo>
                        <a:lnTo>
                          <a:pt x="1538" y="1768"/>
                        </a:lnTo>
                        <a:lnTo>
                          <a:pt x="1568" y="1760"/>
                        </a:lnTo>
                        <a:lnTo>
                          <a:pt x="1578" y="1744"/>
                        </a:lnTo>
                        <a:lnTo>
                          <a:pt x="1596" y="1728"/>
                        </a:lnTo>
                        <a:lnTo>
                          <a:pt x="1612" y="1708"/>
                        </a:lnTo>
                        <a:lnTo>
                          <a:pt x="1568" y="1730"/>
                        </a:lnTo>
                        <a:lnTo>
                          <a:pt x="1534" y="1740"/>
                        </a:lnTo>
                        <a:lnTo>
                          <a:pt x="1534" y="1726"/>
                        </a:lnTo>
                        <a:lnTo>
                          <a:pt x="1562" y="1714"/>
                        </a:lnTo>
                        <a:lnTo>
                          <a:pt x="1598" y="1700"/>
                        </a:lnTo>
                        <a:lnTo>
                          <a:pt x="1622" y="1688"/>
                        </a:lnTo>
                        <a:lnTo>
                          <a:pt x="1648" y="1664"/>
                        </a:lnTo>
                        <a:lnTo>
                          <a:pt x="1636" y="1658"/>
                        </a:lnTo>
                        <a:lnTo>
                          <a:pt x="1636" y="1636"/>
                        </a:lnTo>
                        <a:lnTo>
                          <a:pt x="1614" y="1636"/>
                        </a:lnTo>
                        <a:lnTo>
                          <a:pt x="1582" y="1662"/>
                        </a:lnTo>
                        <a:lnTo>
                          <a:pt x="1556" y="1670"/>
                        </a:lnTo>
                        <a:lnTo>
                          <a:pt x="1550" y="1680"/>
                        </a:lnTo>
                        <a:lnTo>
                          <a:pt x="1540" y="1710"/>
                        </a:lnTo>
                        <a:lnTo>
                          <a:pt x="1524" y="1730"/>
                        </a:lnTo>
                        <a:lnTo>
                          <a:pt x="1486" y="1744"/>
                        </a:lnTo>
                        <a:lnTo>
                          <a:pt x="1508" y="1714"/>
                        </a:lnTo>
                        <a:lnTo>
                          <a:pt x="1524" y="1696"/>
                        </a:lnTo>
                        <a:lnTo>
                          <a:pt x="1522" y="1672"/>
                        </a:lnTo>
                        <a:lnTo>
                          <a:pt x="1502" y="1662"/>
                        </a:lnTo>
                        <a:lnTo>
                          <a:pt x="1538" y="1652"/>
                        </a:lnTo>
                        <a:lnTo>
                          <a:pt x="1572" y="1652"/>
                        </a:lnTo>
                        <a:lnTo>
                          <a:pt x="1582" y="1632"/>
                        </a:lnTo>
                        <a:lnTo>
                          <a:pt x="1596" y="1620"/>
                        </a:lnTo>
                        <a:lnTo>
                          <a:pt x="1614" y="1588"/>
                        </a:lnTo>
                        <a:lnTo>
                          <a:pt x="1582" y="1572"/>
                        </a:lnTo>
                        <a:lnTo>
                          <a:pt x="1536" y="1594"/>
                        </a:lnTo>
                        <a:lnTo>
                          <a:pt x="1520" y="1580"/>
                        </a:lnTo>
                        <a:lnTo>
                          <a:pt x="1484" y="1590"/>
                        </a:lnTo>
                        <a:lnTo>
                          <a:pt x="1506" y="1570"/>
                        </a:lnTo>
                        <a:lnTo>
                          <a:pt x="1488" y="1546"/>
                        </a:lnTo>
                        <a:lnTo>
                          <a:pt x="1456" y="1526"/>
                        </a:lnTo>
                        <a:lnTo>
                          <a:pt x="1498" y="1530"/>
                        </a:lnTo>
                        <a:lnTo>
                          <a:pt x="1516" y="1556"/>
                        </a:lnTo>
                        <a:lnTo>
                          <a:pt x="1536" y="1582"/>
                        </a:lnTo>
                        <a:lnTo>
                          <a:pt x="1582" y="1562"/>
                        </a:lnTo>
                        <a:lnTo>
                          <a:pt x="1610" y="1574"/>
                        </a:lnTo>
                        <a:lnTo>
                          <a:pt x="1642" y="1572"/>
                        </a:lnTo>
                        <a:lnTo>
                          <a:pt x="1664" y="1596"/>
                        </a:lnTo>
                        <a:lnTo>
                          <a:pt x="1688" y="1634"/>
                        </a:lnTo>
                        <a:lnTo>
                          <a:pt x="1714" y="1658"/>
                        </a:lnTo>
                        <a:lnTo>
                          <a:pt x="1732" y="1670"/>
                        </a:lnTo>
                        <a:lnTo>
                          <a:pt x="1752" y="1662"/>
                        </a:lnTo>
                        <a:lnTo>
                          <a:pt x="1756" y="1636"/>
                        </a:lnTo>
                        <a:lnTo>
                          <a:pt x="1758" y="1610"/>
                        </a:lnTo>
                        <a:lnTo>
                          <a:pt x="1772" y="1618"/>
                        </a:lnTo>
                        <a:lnTo>
                          <a:pt x="1774" y="1644"/>
                        </a:lnTo>
                        <a:lnTo>
                          <a:pt x="1800" y="1652"/>
                        </a:lnTo>
                        <a:lnTo>
                          <a:pt x="1814" y="1634"/>
                        </a:lnTo>
                        <a:lnTo>
                          <a:pt x="1802" y="1610"/>
                        </a:lnTo>
                        <a:lnTo>
                          <a:pt x="1784" y="1600"/>
                        </a:lnTo>
                        <a:lnTo>
                          <a:pt x="1784" y="1576"/>
                        </a:lnTo>
                        <a:lnTo>
                          <a:pt x="1758" y="1568"/>
                        </a:lnTo>
                        <a:lnTo>
                          <a:pt x="1772" y="1556"/>
                        </a:lnTo>
                        <a:lnTo>
                          <a:pt x="1764" y="1530"/>
                        </a:lnTo>
                        <a:lnTo>
                          <a:pt x="1750" y="1514"/>
                        </a:lnTo>
                        <a:lnTo>
                          <a:pt x="1732" y="1544"/>
                        </a:lnTo>
                        <a:lnTo>
                          <a:pt x="1720" y="1528"/>
                        </a:lnTo>
                        <a:lnTo>
                          <a:pt x="1726" y="1496"/>
                        </a:lnTo>
                        <a:lnTo>
                          <a:pt x="1712" y="1512"/>
                        </a:lnTo>
                        <a:lnTo>
                          <a:pt x="1708" y="1492"/>
                        </a:lnTo>
                        <a:lnTo>
                          <a:pt x="1692" y="1512"/>
                        </a:lnTo>
                        <a:lnTo>
                          <a:pt x="1690" y="1492"/>
                        </a:lnTo>
                        <a:lnTo>
                          <a:pt x="1698" y="1474"/>
                        </a:lnTo>
                        <a:lnTo>
                          <a:pt x="1670" y="1456"/>
                        </a:lnTo>
                        <a:lnTo>
                          <a:pt x="1644" y="1458"/>
                        </a:lnTo>
                        <a:lnTo>
                          <a:pt x="1626" y="1442"/>
                        </a:lnTo>
                        <a:lnTo>
                          <a:pt x="1606" y="1434"/>
                        </a:lnTo>
                        <a:lnTo>
                          <a:pt x="1588" y="1444"/>
                        </a:lnTo>
                        <a:lnTo>
                          <a:pt x="1586" y="1484"/>
                        </a:lnTo>
                        <a:lnTo>
                          <a:pt x="1578" y="1462"/>
                        </a:lnTo>
                        <a:lnTo>
                          <a:pt x="1534" y="1456"/>
                        </a:lnTo>
                        <a:lnTo>
                          <a:pt x="1576" y="1448"/>
                        </a:lnTo>
                        <a:lnTo>
                          <a:pt x="1592" y="1418"/>
                        </a:lnTo>
                        <a:lnTo>
                          <a:pt x="1578" y="1402"/>
                        </a:lnTo>
                        <a:lnTo>
                          <a:pt x="1558" y="1402"/>
                        </a:lnTo>
                        <a:lnTo>
                          <a:pt x="1538" y="1406"/>
                        </a:lnTo>
                        <a:lnTo>
                          <a:pt x="1528" y="1430"/>
                        </a:lnTo>
                        <a:lnTo>
                          <a:pt x="1496" y="1430"/>
                        </a:lnTo>
                        <a:lnTo>
                          <a:pt x="1498" y="1416"/>
                        </a:lnTo>
                        <a:lnTo>
                          <a:pt x="1484" y="1418"/>
                        </a:lnTo>
                        <a:lnTo>
                          <a:pt x="1488" y="1402"/>
                        </a:lnTo>
                        <a:lnTo>
                          <a:pt x="1524" y="1410"/>
                        </a:lnTo>
                        <a:lnTo>
                          <a:pt x="1534" y="1392"/>
                        </a:lnTo>
                        <a:lnTo>
                          <a:pt x="1558" y="1366"/>
                        </a:lnTo>
                        <a:lnTo>
                          <a:pt x="1534" y="1360"/>
                        </a:lnTo>
                        <a:lnTo>
                          <a:pt x="1512" y="1360"/>
                        </a:lnTo>
                        <a:lnTo>
                          <a:pt x="1482" y="1374"/>
                        </a:lnTo>
                        <a:lnTo>
                          <a:pt x="1472" y="1404"/>
                        </a:lnTo>
                        <a:lnTo>
                          <a:pt x="1456" y="1382"/>
                        </a:lnTo>
                        <a:lnTo>
                          <a:pt x="1488" y="1356"/>
                        </a:lnTo>
                        <a:lnTo>
                          <a:pt x="1450" y="1336"/>
                        </a:lnTo>
                        <a:lnTo>
                          <a:pt x="1486" y="1340"/>
                        </a:lnTo>
                        <a:lnTo>
                          <a:pt x="1516" y="1348"/>
                        </a:lnTo>
                        <a:lnTo>
                          <a:pt x="1526" y="1328"/>
                        </a:lnTo>
                        <a:lnTo>
                          <a:pt x="1540" y="1296"/>
                        </a:lnTo>
                        <a:lnTo>
                          <a:pt x="1500" y="1254"/>
                        </a:lnTo>
                        <a:lnTo>
                          <a:pt x="1552" y="1294"/>
                        </a:lnTo>
                        <a:lnTo>
                          <a:pt x="1548" y="1260"/>
                        </a:lnTo>
                        <a:lnTo>
                          <a:pt x="1572" y="1256"/>
                        </a:lnTo>
                        <a:lnTo>
                          <a:pt x="1612" y="1260"/>
                        </a:lnTo>
                        <a:lnTo>
                          <a:pt x="1642" y="1256"/>
                        </a:lnTo>
                        <a:lnTo>
                          <a:pt x="1626" y="1268"/>
                        </a:lnTo>
                        <a:lnTo>
                          <a:pt x="1590" y="1264"/>
                        </a:lnTo>
                        <a:lnTo>
                          <a:pt x="1570" y="1272"/>
                        </a:lnTo>
                        <a:lnTo>
                          <a:pt x="1612" y="1294"/>
                        </a:lnTo>
                        <a:lnTo>
                          <a:pt x="1648" y="1296"/>
                        </a:lnTo>
                        <a:lnTo>
                          <a:pt x="1670" y="1262"/>
                        </a:lnTo>
                        <a:lnTo>
                          <a:pt x="1702" y="1248"/>
                        </a:lnTo>
                        <a:lnTo>
                          <a:pt x="1704" y="1236"/>
                        </a:lnTo>
                        <a:lnTo>
                          <a:pt x="1690" y="1224"/>
                        </a:lnTo>
                        <a:lnTo>
                          <a:pt x="1694" y="1190"/>
                        </a:lnTo>
                        <a:lnTo>
                          <a:pt x="1660" y="1202"/>
                        </a:lnTo>
                        <a:lnTo>
                          <a:pt x="1630" y="1196"/>
                        </a:lnTo>
                        <a:lnTo>
                          <a:pt x="1644" y="1234"/>
                        </a:lnTo>
                        <a:lnTo>
                          <a:pt x="1604" y="1202"/>
                        </a:lnTo>
                        <a:lnTo>
                          <a:pt x="1612" y="1182"/>
                        </a:lnTo>
                        <a:lnTo>
                          <a:pt x="1594" y="1172"/>
                        </a:lnTo>
                        <a:lnTo>
                          <a:pt x="1604" y="1156"/>
                        </a:lnTo>
                        <a:lnTo>
                          <a:pt x="1594" y="1128"/>
                        </a:lnTo>
                        <a:lnTo>
                          <a:pt x="1614" y="1132"/>
                        </a:lnTo>
                        <a:lnTo>
                          <a:pt x="1650" y="1122"/>
                        </a:lnTo>
                        <a:lnTo>
                          <a:pt x="1674" y="1144"/>
                        </a:lnTo>
                        <a:lnTo>
                          <a:pt x="1702" y="1126"/>
                        </a:lnTo>
                        <a:lnTo>
                          <a:pt x="1704" y="1108"/>
                        </a:lnTo>
                        <a:lnTo>
                          <a:pt x="1692" y="1098"/>
                        </a:lnTo>
                        <a:lnTo>
                          <a:pt x="1680" y="1084"/>
                        </a:lnTo>
                        <a:lnTo>
                          <a:pt x="1662" y="1100"/>
                        </a:lnTo>
                        <a:lnTo>
                          <a:pt x="1644" y="1098"/>
                        </a:lnTo>
                        <a:lnTo>
                          <a:pt x="1616" y="1108"/>
                        </a:lnTo>
                        <a:lnTo>
                          <a:pt x="1628" y="1092"/>
                        </a:lnTo>
                        <a:lnTo>
                          <a:pt x="1612" y="1060"/>
                        </a:lnTo>
                        <a:lnTo>
                          <a:pt x="1584" y="1086"/>
                        </a:lnTo>
                        <a:lnTo>
                          <a:pt x="1558" y="1064"/>
                        </a:lnTo>
                        <a:lnTo>
                          <a:pt x="1600" y="1056"/>
                        </a:lnTo>
                        <a:lnTo>
                          <a:pt x="1612" y="1040"/>
                        </a:lnTo>
                        <a:lnTo>
                          <a:pt x="1570" y="1020"/>
                        </a:lnTo>
                        <a:lnTo>
                          <a:pt x="1546" y="1018"/>
                        </a:lnTo>
                        <a:lnTo>
                          <a:pt x="1556" y="1012"/>
                        </a:lnTo>
                        <a:lnTo>
                          <a:pt x="1542" y="998"/>
                        </a:lnTo>
                        <a:lnTo>
                          <a:pt x="1564" y="1000"/>
                        </a:lnTo>
                        <a:lnTo>
                          <a:pt x="1594" y="1026"/>
                        </a:lnTo>
                        <a:lnTo>
                          <a:pt x="1620" y="1014"/>
                        </a:lnTo>
                        <a:lnTo>
                          <a:pt x="1640" y="1026"/>
                        </a:lnTo>
                        <a:lnTo>
                          <a:pt x="1642" y="1000"/>
                        </a:lnTo>
                        <a:lnTo>
                          <a:pt x="1620" y="972"/>
                        </a:lnTo>
                        <a:lnTo>
                          <a:pt x="1616" y="940"/>
                        </a:lnTo>
                        <a:lnTo>
                          <a:pt x="1594" y="936"/>
                        </a:lnTo>
                        <a:lnTo>
                          <a:pt x="1568" y="952"/>
                        </a:lnTo>
                        <a:lnTo>
                          <a:pt x="1520" y="958"/>
                        </a:lnTo>
                        <a:lnTo>
                          <a:pt x="1548" y="946"/>
                        </a:lnTo>
                        <a:lnTo>
                          <a:pt x="1576" y="934"/>
                        </a:lnTo>
                        <a:lnTo>
                          <a:pt x="1596" y="916"/>
                        </a:lnTo>
                        <a:lnTo>
                          <a:pt x="1580" y="896"/>
                        </a:lnTo>
                        <a:lnTo>
                          <a:pt x="1562" y="904"/>
                        </a:lnTo>
                        <a:lnTo>
                          <a:pt x="1544" y="908"/>
                        </a:lnTo>
                        <a:lnTo>
                          <a:pt x="1526" y="918"/>
                        </a:lnTo>
                        <a:lnTo>
                          <a:pt x="1514" y="900"/>
                        </a:lnTo>
                        <a:lnTo>
                          <a:pt x="1492" y="902"/>
                        </a:lnTo>
                        <a:lnTo>
                          <a:pt x="1508" y="886"/>
                        </a:lnTo>
                        <a:lnTo>
                          <a:pt x="1498" y="872"/>
                        </a:lnTo>
                        <a:lnTo>
                          <a:pt x="1486" y="874"/>
                        </a:lnTo>
                        <a:lnTo>
                          <a:pt x="1462" y="864"/>
                        </a:lnTo>
                        <a:lnTo>
                          <a:pt x="1484" y="852"/>
                        </a:lnTo>
                        <a:lnTo>
                          <a:pt x="1500" y="862"/>
                        </a:lnTo>
                        <a:lnTo>
                          <a:pt x="1514" y="830"/>
                        </a:lnTo>
                        <a:lnTo>
                          <a:pt x="1518" y="808"/>
                        </a:lnTo>
                        <a:lnTo>
                          <a:pt x="1542" y="802"/>
                        </a:lnTo>
                        <a:lnTo>
                          <a:pt x="1570" y="810"/>
                        </a:lnTo>
                        <a:lnTo>
                          <a:pt x="1594" y="806"/>
                        </a:lnTo>
                        <a:lnTo>
                          <a:pt x="1586" y="780"/>
                        </a:lnTo>
                        <a:lnTo>
                          <a:pt x="1578" y="756"/>
                        </a:lnTo>
                        <a:lnTo>
                          <a:pt x="1558" y="744"/>
                        </a:lnTo>
                        <a:lnTo>
                          <a:pt x="1548" y="758"/>
                        </a:lnTo>
                        <a:lnTo>
                          <a:pt x="1524" y="760"/>
                        </a:lnTo>
                        <a:lnTo>
                          <a:pt x="1502" y="758"/>
                        </a:lnTo>
                        <a:lnTo>
                          <a:pt x="1482" y="744"/>
                        </a:lnTo>
                        <a:lnTo>
                          <a:pt x="1502" y="722"/>
                        </a:lnTo>
                        <a:lnTo>
                          <a:pt x="1522" y="714"/>
                        </a:lnTo>
                        <a:lnTo>
                          <a:pt x="1510" y="702"/>
                        </a:lnTo>
                        <a:lnTo>
                          <a:pt x="1488" y="702"/>
                        </a:lnTo>
                        <a:lnTo>
                          <a:pt x="1464" y="690"/>
                        </a:lnTo>
                        <a:lnTo>
                          <a:pt x="1454" y="732"/>
                        </a:lnTo>
                        <a:lnTo>
                          <a:pt x="1440" y="718"/>
                        </a:lnTo>
                        <a:lnTo>
                          <a:pt x="1436" y="692"/>
                        </a:lnTo>
                        <a:lnTo>
                          <a:pt x="1432" y="676"/>
                        </a:lnTo>
                        <a:lnTo>
                          <a:pt x="1440" y="658"/>
                        </a:lnTo>
                        <a:lnTo>
                          <a:pt x="1432" y="644"/>
                        </a:lnTo>
                        <a:lnTo>
                          <a:pt x="1430" y="622"/>
                        </a:lnTo>
                        <a:lnTo>
                          <a:pt x="1414" y="604"/>
                        </a:lnTo>
                        <a:lnTo>
                          <a:pt x="1414" y="582"/>
                        </a:lnTo>
                        <a:lnTo>
                          <a:pt x="1436" y="556"/>
                        </a:lnTo>
                        <a:lnTo>
                          <a:pt x="1420" y="544"/>
                        </a:lnTo>
                        <a:lnTo>
                          <a:pt x="1424" y="526"/>
                        </a:lnTo>
                        <a:lnTo>
                          <a:pt x="1422" y="500"/>
                        </a:lnTo>
                        <a:lnTo>
                          <a:pt x="1406" y="474"/>
                        </a:lnTo>
                        <a:lnTo>
                          <a:pt x="1402" y="454"/>
                        </a:lnTo>
                        <a:lnTo>
                          <a:pt x="1424" y="440"/>
                        </a:lnTo>
                        <a:lnTo>
                          <a:pt x="1428" y="404"/>
                        </a:lnTo>
                        <a:lnTo>
                          <a:pt x="1420" y="382"/>
                        </a:lnTo>
                        <a:lnTo>
                          <a:pt x="1380" y="410"/>
                        </a:lnTo>
                        <a:lnTo>
                          <a:pt x="1376" y="452"/>
                        </a:lnTo>
                        <a:lnTo>
                          <a:pt x="1360" y="446"/>
                        </a:lnTo>
                        <a:lnTo>
                          <a:pt x="1358" y="418"/>
                        </a:lnTo>
                        <a:lnTo>
                          <a:pt x="1358" y="400"/>
                        </a:lnTo>
                        <a:lnTo>
                          <a:pt x="1364" y="384"/>
                        </a:lnTo>
                        <a:lnTo>
                          <a:pt x="1410" y="368"/>
                        </a:lnTo>
                        <a:lnTo>
                          <a:pt x="1430" y="358"/>
                        </a:lnTo>
                        <a:lnTo>
                          <a:pt x="1420" y="342"/>
                        </a:lnTo>
                        <a:lnTo>
                          <a:pt x="1432" y="324"/>
                        </a:lnTo>
                        <a:lnTo>
                          <a:pt x="1426" y="312"/>
                        </a:lnTo>
                        <a:lnTo>
                          <a:pt x="1414" y="314"/>
                        </a:lnTo>
                        <a:lnTo>
                          <a:pt x="1400" y="312"/>
                        </a:lnTo>
                        <a:lnTo>
                          <a:pt x="1380" y="332"/>
                        </a:lnTo>
                        <a:lnTo>
                          <a:pt x="1342" y="340"/>
                        </a:lnTo>
                        <a:lnTo>
                          <a:pt x="1326" y="362"/>
                        </a:lnTo>
                        <a:lnTo>
                          <a:pt x="1314" y="352"/>
                        </a:lnTo>
                        <a:lnTo>
                          <a:pt x="1334" y="322"/>
                        </a:lnTo>
                        <a:lnTo>
                          <a:pt x="1360" y="322"/>
                        </a:lnTo>
                        <a:lnTo>
                          <a:pt x="1376" y="296"/>
                        </a:lnTo>
                        <a:lnTo>
                          <a:pt x="1398" y="294"/>
                        </a:lnTo>
                        <a:lnTo>
                          <a:pt x="1414" y="274"/>
                        </a:lnTo>
                        <a:lnTo>
                          <a:pt x="1430" y="242"/>
                        </a:lnTo>
                        <a:lnTo>
                          <a:pt x="1406" y="220"/>
                        </a:lnTo>
                        <a:lnTo>
                          <a:pt x="1422" y="182"/>
                        </a:lnTo>
                        <a:lnTo>
                          <a:pt x="1424" y="136"/>
                        </a:lnTo>
                        <a:lnTo>
                          <a:pt x="1396" y="116"/>
                        </a:lnTo>
                        <a:lnTo>
                          <a:pt x="1356" y="116"/>
                        </a:lnTo>
                        <a:lnTo>
                          <a:pt x="1334" y="126"/>
                        </a:lnTo>
                        <a:lnTo>
                          <a:pt x="1314" y="146"/>
                        </a:lnTo>
                        <a:lnTo>
                          <a:pt x="1322" y="182"/>
                        </a:lnTo>
                        <a:lnTo>
                          <a:pt x="1324" y="206"/>
                        </a:lnTo>
                        <a:lnTo>
                          <a:pt x="1302" y="204"/>
                        </a:lnTo>
                        <a:lnTo>
                          <a:pt x="1284" y="224"/>
                        </a:lnTo>
                        <a:lnTo>
                          <a:pt x="1262" y="198"/>
                        </a:lnTo>
                        <a:lnTo>
                          <a:pt x="1266" y="224"/>
                        </a:lnTo>
                        <a:lnTo>
                          <a:pt x="1260" y="284"/>
                        </a:lnTo>
                        <a:lnTo>
                          <a:pt x="1248" y="364"/>
                        </a:lnTo>
                        <a:lnTo>
                          <a:pt x="1240" y="332"/>
                        </a:lnTo>
                        <a:lnTo>
                          <a:pt x="1234" y="312"/>
                        </a:lnTo>
                        <a:lnTo>
                          <a:pt x="1244" y="250"/>
                        </a:lnTo>
                        <a:lnTo>
                          <a:pt x="1208" y="164"/>
                        </a:lnTo>
                        <a:lnTo>
                          <a:pt x="1184" y="168"/>
                        </a:lnTo>
                        <a:lnTo>
                          <a:pt x="1168" y="188"/>
                        </a:lnTo>
                        <a:lnTo>
                          <a:pt x="1180" y="224"/>
                        </a:lnTo>
                        <a:lnTo>
                          <a:pt x="1158" y="240"/>
                        </a:lnTo>
                        <a:lnTo>
                          <a:pt x="1152" y="264"/>
                        </a:lnTo>
                        <a:lnTo>
                          <a:pt x="1132" y="280"/>
                        </a:lnTo>
                        <a:lnTo>
                          <a:pt x="1130" y="266"/>
                        </a:lnTo>
                        <a:lnTo>
                          <a:pt x="1142" y="246"/>
                        </a:lnTo>
                        <a:lnTo>
                          <a:pt x="1156" y="220"/>
                        </a:lnTo>
                        <a:lnTo>
                          <a:pt x="1146" y="202"/>
                        </a:lnTo>
                        <a:lnTo>
                          <a:pt x="1116" y="200"/>
                        </a:lnTo>
                        <a:lnTo>
                          <a:pt x="1104" y="212"/>
                        </a:lnTo>
                        <a:lnTo>
                          <a:pt x="1076" y="212"/>
                        </a:lnTo>
                        <a:lnTo>
                          <a:pt x="1062" y="236"/>
                        </a:lnTo>
                        <a:lnTo>
                          <a:pt x="1042" y="228"/>
                        </a:lnTo>
                        <a:lnTo>
                          <a:pt x="1022" y="260"/>
                        </a:lnTo>
                        <a:lnTo>
                          <a:pt x="1000" y="278"/>
                        </a:lnTo>
                        <a:lnTo>
                          <a:pt x="1002" y="254"/>
                        </a:lnTo>
                        <a:lnTo>
                          <a:pt x="1010" y="236"/>
                        </a:lnTo>
                        <a:lnTo>
                          <a:pt x="1034" y="220"/>
                        </a:lnTo>
                        <a:lnTo>
                          <a:pt x="1038" y="196"/>
                        </a:lnTo>
                        <a:lnTo>
                          <a:pt x="1078" y="182"/>
                        </a:lnTo>
                        <a:lnTo>
                          <a:pt x="1128" y="178"/>
                        </a:lnTo>
                        <a:lnTo>
                          <a:pt x="1156" y="150"/>
                        </a:lnTo>
                        <a:lnTo>
                          <a:pt x="1180" y="136"/>
                        </a:lnTo>
                        <a:lnTo>
                          <a:pt x="1184" y="116"/>
                        </a:lnTo>
                        <a:lnTo>
                          <a:pt x="1188" y="90"/>
                        </a:lnTo>
                        <a:lnTo>
                          <a:pt x="1170" y="68"/>
                        </a:lnTo>
                        <a:lnTo>
                          <a:pt x="1146" y="68"/>
                        </a:lnTo>
                        <a:lnTo>
                          <a:pt x="1132" y="74"/>
                        </a:lnTo>
                        <a:lnTo>
                          <a:pt x="1118" y="62"/>
                        </a:lnTo>
                        <a:lnTo>
                          <a:pt x="1100" y="84"/>
                        </a:lnTo>
                        <a:lnTo>
                          <a:pt x="1094" y="70"/>
                        </a:lnTo>
                        <a:lnTo>
                          <a:pt x="1102" y="50"/>
                        </a:lnTo>
                        <a:lnTo>
                          <a:pt x="1092" y="30"/>
                        </a:lnTo>
                        <a:lnTo>
                          <a:pt x="1056" y="62"/>
                        </a:lnTo>
                        <a:lnTo>
                          <a:pt x="1012" y="66"/>
                        </a:lnTo>
                        <a:lnTo>
                          <a:pt x="984" y="90"/>
                        </a:lnTo>
                        <a:lnTo>
                          <a:pt x="964" y="90"/>
                        </a:lnTo>
                        <a:lnTo>
                          <a:pt x="950" y="132"/>
                        </a:lnTo>
                        <a:lnTo>
                          <a:pt x="954" y="106"/>
                        </a:lnTo>
                        <a:lnTo>
                          <a:pt x="936" y="110"/>
                        </a:lnTo>
                        <a:lnTo>
                          <a:pt x="922" y="132"/>
                        </a:lnTo>
                        <a:lnTo>
                          <a:pt x="920" y="108"/>
                        </a:lnTo>
                        <a:lnTo>
                          <a:pt x="944" y="96"/>
                        </a:lnTo>
                        <a:lnTo>
                          <a:pt x="956" y="80"/>
                        </a:lnTo>
                        <a:lnTo>
                          <a:pt x="974" y="78"/>
                        </a:lnTo>
                        <a:lnTo>
                          <a:pt x="992" y="60"/>
                        </a:lnTo>
                        <a:lnTo>
                          <a:pt x="1016" y="48"/>
                        </a:lnTo>
                        <a:lnTo>
                          <a:pt x="1036" y="48"/>
                        </a:lnTo>
                        <a:lnTo>
                          <a:pt x="1062" y="40"/>
                        </a:lnTo>
                        <a:lnTo>
                          <a:pt x="1076" y="16"/>
                        </a:lnTo>
                        <a:lnTo>
                          <a:pt x="1058" y="4"/>
                        </a:lnTo>
                        <a:lnTo>
                          <a:pt x="1036" y="0"/>
                        </a:lnTo>
                        <a:lnTo>
                          <a:pt x="1018" y="12"/>
                        </a:lnTo>
                        <a:lnTo>
                          <a:pt x="1006" y="0"/>
                        </a:lnTo>
                        <a:lnTo>
                          <a:pt x="978" y="0"/>
                        </a:lnTo>
                        <a:lnTo>
                          <a:pt x="964" y="6"/>
                        </a:lnTo>
                        <a:lnTo>
                          <a:pt x="938" y="4"/>
                        </a:lnTo>
                        <a:lnTo>
                          <a:pt x="930" y="24"/>
                        </a:lnTo>
                        <a:lnTo>
                          <a:pt x="908" y="18"/>
                        </a:lnTo>
                        <a:lnTo>
                          <a:pt x="890" y="28"/>
                        </a:lnTo>
                        <a:lnTo>
                          <a:pt x="892" y="46"/>
                        </a:lnTo>
                        <a:lnTo>
                          <a:pt x="872" y="42"/>
                        </a:lnTo>
                        <a:lnTo>
                          <a:pt x="856" y="56"/>
                        </a:lnTo>
                        <a:lnTo>
                          <a:pt x="872" y="68"/>
                        </a:lnTo>
                        <a:lnTo>
                          <a:pt x="886" y="80"/>
                        </a:lnTo>
                        <a:lnTo>
                          <a:pt x="876" y="96"/>
                        </a:lnTo>
                        <a:lnTo>
                          <a:pt x="874" y="110"/>
                        </a:lnTo>
                        <a:lnTo>
                          <a:pt x="858" y="116"/>
                        </a:lnTo>
                        <a:lnTo>
                          <a:pt x="828" y="110"/>
                        </a:lnTo>
                        <a:lnTo>
                          <a:pt x="814" y="88"/>
                        </a:lnTo>
                        <a:lnTo>
                          <a:pt x="796" y="74"/>
                        </a:lnTo>
                        <a:lnTo>
                          <a:pt x="784" y="92"/>
                        </a:lnTo>
                        <a:lnTo>
                          <a:pt x="756" y="84"/>
                        </a:lnTo>
                        <a:lnTo>
                          <a:pt x="752" y="100"/>
                        </a:lnTo>
                        <a:lnTo>
                          <a:pt x="768" y="114"/>
                        </a:lnTo>
                        <a:lnTo>
                          <a:pt x="778" y="120"/>
                        </a:lnTo>
                        <a:lnTo>
                          <a:pt x="782" y="136"/>
                        </a:lnTo>
                        <a:lnTo>
                          <a:pt x="812" y="134"/>
                        </a:lnTo>
                        <a:lnTo>
                          <a:pt x="838" y="144"/>
                        </a:lnTo>
                        <a:lnTo>
                          <a:pt x="854" y="162"/>
                        </a:lnTo>
                        <a:lnTo>
                          <a:pt x="854" y="196"/>
                        </a:lnTo>
                        <a:lnTo>
                          <a:pt x="838" y="184"/>
                        </a:lnTo>
                        <a:lnTo>
                          <a:pt x="830" y="172"/>
                        </a:lnTo>
                        <a:lnTo>
                          <a:pt x="820" y="182"/>
                        </a:lnTo>
                        <a:lnTo>
                          <a:pt x="816" y="160"/>
                        </a:lnTo>
                        <a:lnTo>
                          <a:pt x="802" y="148"/>
                        </a:lnTo>
                        <a:lnTo>
                          <a:pt x="772" y="148"/>
                        </a:lnTo>
                        <a:lnTo>
                          <a:pt x="756" y="146"/>
                        </a:lnTo>
                        <a:lnTo>
                          <a:pt x="768" y="168"/>
                        </a:lnTo>
                        <a:lnTo>
                          <a:pt x="774" y="202"/>
                        </a:lnTo>
                        <a:lnTo>
                          <a:pt x="804" y="216"/>
                        </a:lnTo>
                        <a:lnTo>
                          <a:pt x="780" y="220"/>
                        </a:lnTo>
                        <a:lnTo>
                          <a:pt x="776" y="238"/>
                        </a:lnTo>
                        <a:lnTo>
                          <a:pt x="768" y="252"/>
                        </a:lnTo>
                        <a:lnTo>
                          <a:pt x="790" y="264"/>
                        </a:lnTo>
                        <a:lnTo>
                          <a:pt x="788" y="276"/>
                        </a:lnTo>
                        <a:lnTo>
                          <a:pt x="770" y="28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24" name="Freeform 785"/>
                  <p:cNvSpPr>
                    <a:spLocks/>
                  </p:cNvSpPr>
                  <p:nvPr/>
                </p:nvSpPr>
                <p:spPr bwMode="auto">
                  <a:xfrm>
                    <a:off x="3088" y="892"/>
                    <a:ext cx="34" cy="50"/>
                  </a:xfrm>
                  <a:custGeom>
                    <a:avLst/>
                    <a:gdLst>
                      <a:gd name="T0" fmla="*/ 34 w 34"/>
                      <a:gd name="T1" fmla="*/ 50 h 50"/>
                      <a:gd name="T2" fmla="*/ 10 w 34"/>
                      <a:gd name="T3" fmla="*/ 40 h 50"/>
                      <a:gd name="T4" fmla="*/ 0 w 34"/>
                      <a:gd name="T5" fmla="*/ 18 h 50"/>
                      <a:gd name="T6" fmla="*/ 6 w 34"/>
                      <a:gd name="T7" fmla="*/ 0 h 50"/>
                      <a:gd name="T8" fmla="*/ 30 w 34"/>
                      <a:gd name="T9" fmla="*/ 34 h 50"/>
                      <a:gd name="T10" fmla="*/ 34 w 34"/>
                      <a:gd name="T11" fmla="*/ 5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50">
                        <a:moveTo>
                          <a:pt x="34" y="50"/>
                        </a:moveTo>
                        <a:lnTo>
                          <a:pt x="10" y="40"/>
                        </a:lnTo>
                        <a:lnTo>
                          <a:pt x="0" y="18"/>
                        </a:lnTo>
                        <a:lnTo>
                          <a:pt x="6" y="0"/>
                        </a:lnTo>
                        <a:lnTo>
                          <a:pt x="30" y="34"/>
                        </a:lnTo>
                        <a:lnTo>
                          <a:pt x="34" y="5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25" name="Freeform 786"/>
                  <p:cNvSpPr>
                    <a:spLocks/>
                  </p:cNvSpPr>
                  <p:nvPr/>
                </p:nvSpPr>
                <p:spPr bwMode="auto">
                  <a:xfrm>
                    <a:off x="3200" y="850"/>
                    <a:ext cx="44" cy="76"/>
                  </a:xfrm>
                  <a:custGeom>
                    <a:avLst/>
                    <a:gdLst>
                      <a:gd name="T0" fmla="*/ 40 w 44"/>
                      <a:gd name="T1" fmla="*/ 76 h 76"/>
                      <a:gd name="T2" fmla="*/ 44 w 44"/>
                      <a:gd name="T3" fmla="*/ 50 h 76"/>
                      <a:gd name="T4" fmla="*/ 42 w 44"/>
                      <a:gd name="T5" fmla="*/ 26 h 76"/>
                      <a:gd name="T6" fmla="*/ 24 w 44"/>
                      <a:gd name="T7" fmla="*/ 6 h 76"/>
                      <a:gd name="T8" fmla="*/ 8 w 44"/>
                      <a:gd name="T9" fmla="*/ 0 h 76"/>
                      <a:gd name="T10" fmla="*/ 0 w 44"/>
                      <a:gd name="T11" fmla="*/ 12 h 76"/>
                      <a:gd name="T12" fmla="*/ 10 w 44"/>
                      <a:gd name="T13" fmla="*/ 34 h 76"/>
                      <a:gd name="T14" fmla="*/ 16 w 44"/>
                      <a:gd name="T15" fmla="*/ 58 h 76"/>
                      <a:gd name="T16" fmla="*/ 40 w 44"/>
                      <a:gd name="T17" fmla="*/ 7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76">
                        <a:moveTo>
                          <a:pt x="40" y="76"/>
                        </a:moveTo>
                        <a:lnTo>
                          <a:pt x="44" y="50"/>
                        </a:lnTo>
                        <a:lnTo>
                          <a:pt x="42" y="26"/>
                        </a:lnTo>
                        <a:lnTo>
                          <a:pt x="24" y="6"/>
                        </a:lnTo>
                        <a:lnTo>
                          <a:pt x="8" y="0"/>
                        </a:lnTo>
                        <a:lnTo>
                          <a:pt x="0" y="12"/>
                        </a:lnTo>
                        <a:lnTo>
                          <a:pt x="10" y="34"/>
                        </a:lnTo>
                        <a:lnTo>
                          <a:pt x="16" y="58"/>
                        </a:lnTo>
                        <a:lnTo>
                          <a:pt x="40" y="7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26" name="Freeform 787"/>
                  <p:cNvSpPr>
                    <a:spLocks/>
                  </p:cNvSpPr>
                  <p:nvPr/>
                </p:nvSpPr>
                <p:spPr bwMode="auto">
                  <a:xfrm>
                    <a:off x="2472" y="1410"/>
                    <a:ext cx="62" cy="32"/>
                  </a:xfrm>
                  <a:custGeom>
                    <a:avLst/>
                    <a:gdLst>
                      <a:gd name="T0" fmla="*/ 62 w 62"/>
                      <a:gd name="T1" fmla="*/ 32 h 32"/>
                      <a:gd name="T2" fmla="*/ 32 w 62"/>
                      <a:gd name="T3" fmla="*/ 12 h 32"/>
                      <a:gd name="T4" fmla="*/ 6 w 62"/>
                      <a:gd name="T5" fmla="*/ 0 h 32"/>
                      <a:gd name="T6" fmla="*/ 0 w 62"/>
                      <a:gd name="T7" fmla="*/ 28 h 32"/>
                      <a:gd name="T8" fmla="*/ 44 w 62"/>
                      <a:gd name="T9" fmla="*/ 26 h 32"/>
                      <a:gd name="T10" fmla="*/ 62 w 62"/>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32">
                        <a:moveTo>
                          <a:pt x="62" y="32"/>
                        </a:moveTo>
                        <a:lnTo>
                          <a:pt x="32" y="12"/>
                        </a:lnTo>
                        <a:lnTo>
                          <a:pt x="6" y="0"/>
                        </a:lnTo>
                        <a:lnTo>
                          <a:pt x="0" y="28"/>
                        </a:lnTo>
                        <a:lnTo>
                          <a:pt x="44" y="26"/>
                        </a:lnTo>
                        <a:lnTo>
                          <a:pt x="62" y="3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27" name="Freeform 788"/>
                  <p:cNvSpPr>
                    <a:spLocks/>
                  </p:cNvSpPr>
                  <p:nvPr/>
                </p:nvSpPr>
                <p:spPr bwMode="auto">
                  <a:xfrm>
                    <a:off x="2490" y="1546"/>
                    <a:ext cx="28" cy="16"/>
                  </a:xfrm>
                  <a:custGeom>
                    <a:avLst/>
                    <a:gdLst>
                      <a:gd name="T0" fmla="*/ 28 w 28"/>
                      <a:gd name="T1" fmla="*/ 6 h 16"/>
                      <a:gd name="T2" fmla="*/ 6 w 28"/>
                      <a:gd name="T3" fmla="*/ 0 h 16"/>
                      <a:gd name="T4" fmla="*/ 0 w 28"/>
                      <a:gd name="T5" fmla="*/ 12 h 16"/>
                      <a:gd name="T6" fmla="*/ 18 w 28"/>
                      <a:gd name="T7" fmla="*/ 16 h 16"/>
                      <a:gd name="T8" fmla="*/ 28 w 28"/>
                      <a:gd name="T9" fmla="*/ 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8" y="6"/>
                        </a:moveTo>
                        <a:lnTo>
                          <a:pt x="6" y="0"/>
                        </a:lnTo>
                        <a:lnTo>
                          <a:pt x="0" y="12"/>
                        </a:lnTo>
                        <a:lnTo>
                          <a:pt x="18" y="16"/>
                        </a:lnTo>
                        <a:lnTo>
                          <a:pt x="28" y="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28" name="Freeform 789"/>
                  <p:cNvSpPr>
                    <a:spLocks/>
                  </p:cNvSpPr>
                  <p:nvPr/>
                </p:nvSpPr>
                <p:spPr bwMode="auto">
                  <a:xfrm>
                    <a:off x="3216" y="792"/>
                    <a:ext cx="26" cy="32"/>
                  </a:xfrm>
                  <a:custGeom>
                    <a:avLst/>
                    <a:gdLst>
                      <a:gd name="T0" fmla="*/ 26 w 26"/>
                      <a:gd name="T1" fmla="*/ 30 h 32"/>
                      <a:gd name="T2" fmla="*/ 18 w 26"/>
                      <a:gd name="T3" fmla="*/ 8 h 32"/>
                      <a:gd name="T4" fmla="*/ 6 w 26"/>
                      <a:gd name="T5" fmla="*/ 0 h 32"/>
                      <a:gd name="T6" fmla="*/ 0 w 26"/>
                      <a:gd name="T7" fmla="*/ 22 h 32"/>
                      <a:gd name="T8" fmla="*/ 10 w 26"/>
                      <a:gd name="T9" fmla="*/ 32 h 32"/>
                      <a:gd name="T10" fmla="*/ 26 w 26"/>
                      <a:gd name="T11" fmla="*/ 3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2">
                        <a:moveTo>
                          <a:pt x="26" y="30"/>
                        </a:moveTo>
                        <a:lnTo>
                          <a:pt x="18" y="8"/>
                        </a:lnTo>
                        <a:lnTo>
                          <a:pt x="6" y="0"/>
                        </a:lnTo>
                        <a:lnTo>
                          <a:pt x="0" y="22"/>
                        </a:lnTo>
                        <a:lnTo>
                          <a:pt x="10" y="32"/>
                        </a:lnTo>
                        <a:lnTo>
                          <a:pt x="26" y="3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29" name="Freeform 790"/>
                  <p:cNvSpPr>
                    <a:spLocks/>
                  </p:cNvSpPr>
                  <p:nvPr/>
                </p:nvSpPr>
                <p:spPr bwMode="auto">
                  <a:xfrm>
                    <a:off x="3310" y="754"/>
                    <a:ext cx="44" cy="44"/>
                  </a:xfrm>
                  <a:custGeom>
                    <a:avLst/>
                    <a:gdLst>
                      <a:gd name="T0" fmla="*/ 38 w 44"/>
                      <a:gd name="T1" fmla="*/ 38 h 44"/>
                      <a:gd name="T2" fmla="*/ 44 w 44"/>
                      <a:gd name="T3" fmla="*/ 12 h 44"/>
                      <a:gd name="T4" fmla="*/ 26 w 44"/>
                      <a:gd name="T5" fmla="*/ 0 h 44"/>
                      <a:gd name="T6" fmla="*/ 0 w 44"/>
                      <a:gd name="T7" fmla="*/ 4 h 44"/>
                      <a:gd name="T8" fmla="*/ 22 w 44"/>
                      <a:gd name="T9" fmla="*/ 18 h 44"/>
                      <a:gd name="T10" fmla="*/ 12 w 44"/>
                      <a:gd name="T11" fmla="*/ 24 h 44"/>
                      <a:gd name="T12" fmla="*/ 18 w 44"/>
                      <a:gd name="T13" fmla="*/ 44 h 44"/>
                      <a:gd name="T14" fmla="*/ 38 w 44"/>
                      <a:gd name="T15" fmla="*/ 38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44">
                        <a:moveTo>
                          <a:pt x="38" y="38"/>
                        </a:moveTo>
                        <a:lnTo>
                          <a:pt x="44" y="12"/>
                        </a:lnTo>
                        <a:lnTo>
                          <a:pt x="26" y="0"/>
                        </a:lnTo>
                        <a:lnTo>
                          <a:pt x="0" y="4"/>
                        </a:lnTo>
                        <a:lnTo>
                          <a:pt x="22" y="18"/>
                        </a:lnTo>
                        <a:lnTo>
                          <a:pt x="12" y="24"/>
                        </a:lnTo>
                        <a:lnTo>
                          <a:pt x="18" y="44"/>
                        </a:lnTo>
                        <a:lnTo>
                          <a:pt x="38" y="38"/>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0" name="Freeform 791"/>
                  <p:cNvSpPr>
                    <a:spLocks/>
                  </p:cNvSpPr>
                  <p:nvPr/>
                </p:nvSpPr>
                <p:spPr bwMode="auto">
                  <a:xfrm>
                    <a:off x="3184" y="822"/>
                    <a:ext cx="14" cy="14"/>
                  </a:xfrm>
                  <a:custGeom>
                    <a:avLst/>
                    <a:gdLst>
                      <a:gd name="T0" fmla="*/ 14 w 14"/>
                      <a:gd name="T1" fmla="*/ 14 h 14"/>
                      <a:gd name="T2" fmla="*/ 14 w 14"/>
                      <a:gd name="T3" fmla="*/ 0 h 14"/>
                      <a:gd name="T4" fmla="*/ 0 w 14"/>
                      <a:gd name="T5" fmla="*/ 2 h 14"/>
                      <a:gd name="T6" fmla="*/ 2 w 14"/>
                      <a:gd name="T7" fmla="*/ 14 h 14"/>
                      <a:gd name="T8" fmla="*/ 14 w 14"/>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4" y="14"/>
                        </a:moveTo>
                        <a:lnTo>
                          <a:pt x="14" y="0"/>
                        </a:lnTo>
                        <a:lnTo>
                          <a:pt x="0" y="2"/>
                        </a:lnTo>
                        <a:lnTo>
                          <a:pt x="2" y="14"/>
                        </a:lnTo>
                        <a:lnTo>
                          <a:pt x="14" y="1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1" name="Freeform 792"/>
                  <p:cNvSpPr>
                    <a:spLocks/>
                  </p:cNvSpPr>
                  <p:nvPr/>
                </p:nvSpPr>
                <p:spPr bwMode="auto">
                  <a:xfrm>
                    <a:off x="3172" y="866"/>
                    <a:ext cx="20" cy="22"/>
                  </a:xfrm>
                  <a:custGeom>
                    <a:avLst/>
                    <a:gdLst>
                      <a:gd name="T0" fmla="*/ 12 w 20"/>
                      <a:gd name="T1" fmla="*/ 22 h 22"/>
                      <a:gd name="T2" fmla="*/ 20 w 20"/>
                      <a:gd name="T3" fmla="*/ 6 h 22"/>
                      <a:gd name="T4" fmla="*/ 0 w 20"/>
                      <a:gd name="T5" fmla="*/ 0 h 22"/>
                      <a:gd name="T6" fmla="*/ 12 w 2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2">
                        <a:moveTo>
                          <a:pt x="12" y="22"/>
                        </a:moveTo>
                        <a:lnTo>
                          <a:pt x="20" y="6"/>
                        </a:lnTo>
                        <a:lnTo>
                          <a:pt x="0" y="0"/>
                        </a:lnTo>
                        <a:lnTo>
                          <a:pt x="12" y="2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2" name="Freeform 793"/>
                  <p:cNvSpPr>
                    <a:spLocks/>
                  </p:cNvSpPr>
                  <p:nvPr/>
                </p:nvSpPr>
                <p:spPr bwMode="auto">
                  <a:xfrm>
                    <a:off x="3704" y="830"/>
                    <a:ext cx="34" cy="22"/>
                  </a:xfrm>
                  <a:custGeom>
                    <a:avLst/>
                    <a:gdLst>
                      <a:gd name="T0" fmla="*/ 34 w 34"/>
                      <a:gd name="T1" fmla="*/ 22 h 22"/>
                      <a:gd name="T2" fmla="*/ 12 w 34"/>
                      <a:gd name="T3" fmla="*/ 16 h 22"/>
                      <a:gd name="T4" fmla="*/ 0 w 34"/>
                      <a:gd name="T5" fmla="*/ 0 h 22"/>
                      <a:gd name="T6" fmla="*/ 20 w 34"/>
                      <a:gd name="T7" fmla="*/ 2 h 22"/>
                      <a:gd name="T8" fmla="*/ 34 w 34"/>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2">
                        <a:moveTo>
                          <a:pt x="34" y="22"/>
                        </a:moveTo>
                        <a:lnTo>
                          <a:pt x="12" y="16"/>
                        </a:lnTo>
                        <a:lnTo>
                          <a:pt x="0" y="0"/>
                        </a:lnTo>
                        <a:lnTo>
                          <a:pt x="20" y="2"/>
                        </a:lnTo>
                        <a:lnTo>
                          <a:pt x="34" y="2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3" name="Freeform 794"/>
                  <p:cNvSpPr>
                    <a:spLocks/>
                  </p:cNvSpPr>
                  <p:nvPr/>
                </p:nvSpPr>
                <p:spPr bwMode="auto">
                  <a:xfrm>
                    <a:off x="3728" y="808"/>
                    <a:ext cx="20" cy="26"/>
                  </a:xfrm>
                  <a:custGeom>
                    <a:avLst/>
                    <a:gdLst>
                      <a:gd name="T0" fmla="*/ 20 w 20"/>
                      <a:gd name="T1" fmla="*/ 26 h 26"/>
                      <a:gd name="T2" fmla="*/ 20 w 20"/>
                      <a:gd name="T3" fmla="*/ 10 h 26"/>
                      <a:gd name="T4" fmla="*/ 0 w 20"/>
                      <a:gd name="T5" fmla="*/ 0 h 26"/>
                      <a:gd name="T6" fmla="*/ 20 w 20"/>
                      <a:gd name="T7" fmla="*/ 2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20" y="26"/>
                        </a:moveTo>
                        <a:lnTo>
                          <a:pt x="20" y="10"/>
                        </a:lnTo>
                        <a:lnTo>
                          <a:pt x="0" y="0"/>
                        </a:lnTo>
                        <a:lnTo>
                          <a:pt x="20" y="2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4" name="Freeform 795"/>
                  <p:cNvSpPr>
                    <a:spLocks/>
                  </p:cNvSpPr>
                  <p:nvPr/>
                </p:nvSpPr>
                <p:spPr bwMode="auto">
                  <a:xfrm>
                    <a:off x="3760" y="858"/>
                    <a:ext cx="24" cy="24"/>
                  </a:xfrm>
                  <a:custGeom>
                    <a:avLst/>
                    <a:gdLst>
                      <a:gd name="T0" fmla="*/ 0 w 24"/>
                      <a:gd name="T1" fmla="*/ 12 h 24"/>
                      <a:gd name="T2" fmla="*/ 8 w 24"/>
                      <a:gd name="T3" fmla="*/ 24 h 24"/>
                      <a:gd name="T4" fmla="*/ 24 w 24"/>
                      <a:gd name="T5" fmla="*/ 18 h 24"/>
                      <a:gd name="T6" fmla="*/ 18 w 24"/>
                      <a:gd name="T7" fmla="*/ 4 h 24"/>
                      <a:gd name="T8" fmla="*/ 2 w 24"/>
                      <a:gd name="T9" fmla="*/ 0 h 24"/>
                      <a:gd name="T10" fmla="*/ 0 w 24"/>
                      <a:gd name="T11" fmla="*/ 12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0" y="12"/>
                        </a:moveTo>
                        <a:lnTo>
                          <a:pt x="8" y="24"/>
                        </a:lnTo>
                        <a:lnTo>
                          <a:pt x="24" y="18"/>
                        </a:lnTo>
                        <a:lnTo>
                          <a:pt x="18" y="4"/>
                        </a:lnTo>
                        <a:lnTo>
                          <a:pt x="2" y="0"/>
                        </a:lnTo>
                        <a:lnTo>
                          <a:pt x="0" y="1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5" name="Freeform 796"/>
                  <p:cNvSpPr>
                    <a:spLocks/>
                  </p:cNvSpPr>
                  <p:nvPr/>
                </p:nvSpPr>
                <p:spPr bwMode="auto">
                  <a:xfrm rot="1015650">
                    <a:off x="3922" y="1244"/>
                    <a:ext cx="24" cy="24"/>
                  </a:xfrm>
                  <a:custGeom>
                    <a:avLst/>
                    <a:gdLst>
                      <a:gd name="T0" fmla="*/ 0 w 24"/>
                      <a:gd name="T1" fmla="*/ 12 h 24"/>
                      <a:gd name="T2" fmla="*/ 8 w 24"/>
                      <a:gd name="T3" fmla="*/ 24 h 24"/>
                      <a:gd name="T4" fmla="*/ 24 w 24"/>
                      <a:gd name="T5" fmla="*/ 18 h 24"/>
                      <a:gd name="T6" fmla="*/ 18 w 24"/>
                      <a:gd name="T7" fmla="*/ 4 h 24"/>
                      <a:gd name="T8" fmla="*/ 2 w 24"/>
                      <a:gd name="T9" fmla="*/ 0 h 24"/>
                      <a:gd name="T10" fmla="*/ 0 w 24"/>
                      <a:gd name="T11" fmla="*/ 12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0" y="12"/>
                        </a:moveTo>
                        <a:lnTo>
                          <a:pt x="8" y="24"/>
                        </a:lnTo>
                        <a:lnTo>
                          <a:pt x="24" y="18"/>
                        </a:lnTo>
                        <a:lnTo>
                          <a:pt x="18" y="4"/>
                        </a:lnTo>
                        <a:lnTo>
                          <a:pt x="2" y="0"/>
                        </a:lnTo>
                        <a:lnTo>
                          <a:pt x="0" y="1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6" name="Freeform 797"/>
                  <p:cNvSpPr>
                    <a:spLocks/>
                  </p:cNvSpPr>
                  <p:nvPr/>
                </p:nvSpPr>
                <p:spPr bwMode="auto">
                  <a:xfrm>
                    <a:off x="3912" y="1180"/>
                    <a:ext cx="18" cy="22"/>
                  </a:xfrm>
                  <a:custGeom>
                    <a:avLst/>
                    <a:gdLst>
                      <a:gd name="T0" fmla="*/ 0 w 18"/>
                      <a:gd name="T1" fmla="*/ 22 h 22"/>
                      <a:gd name="T2" fmla="*/ 18 w 18"/>
                      <a:gd name="T3" fmla="*/ 20 h 22"/>
                      <a:gd name="T4" fmla="*/ 18 w 18"/>
                      <a:gd name="T5" fmla="*/ 8 h 22"/>
                      <a:gd name="T6" fmla="*/ 4 w 18"/>
                      <a:gd name="T7" fmla="*/ 0 h 22"/>
                      <a:gd name="T8" fmla="*/ 0 w 18"/>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2">
                        <a:moveTo>
                          <a:pt x="0" y="22"/>
                        </a:moveTo>
                        <a:lnTo>
                          <a:pt x="18" y="20"/>
                        </a:lnTo>
                        <a:lnTo>
                          <a:pt x="18" y="8"/>
                        </a:lnTo>
                        <a:lnTo>
                          <a:pt x="4" y="0"/>
                        </a:lnTo>
                        <a:lnTo>
                          <a:pt x="0" y="2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7" name="Freeform 798"/>
                  <p:cNvSpPr>
                    <a:spLocks/>
                  </p:cNvSpPr>
                  <p:nvPr/>
                </p:nvSpPr>
                <p:spPr bwMode="auto">
                  <a:xfrm>
                    <a:off x="4020" y="1346"/>
                    <a:ext cx="28" cy="42"/>
                  </a:xfrm>
                  <a:custGeom>
                    <a:avLst/>
                    <a:gdLst>
                      <a:gd name="T0" fmla="*/ 16 w 28"/>
                      <a:gd name="T1" fmla="*/ 42 h 42"/>
                      <a:gd name="T2" fmla="*/ 28 w 28"/>
                      <a:gd name="T3" fmla="*/ 20 h 42"/>
                      <a:gd name="T4" fmla="*/ 12 w 28"/>
                      <a:gd name="T5" fmla="*/ 0 h 42"/>
                      <a:gd name="T6" fmla="*/ 0 w 28"/>
                      <a:gd name="T7" fmla="*/ 18 h 42"/>
                      <a:gd name="T8" fmla="*/ 16 w 28"/>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2">
                        <a:moveTo>
                          <a:pt x="16" y="42"/>
                        </a:moveTo>
                        <a:lnTo>
                          <a:pt x="28" y="20"/>
                        </a:lnTo>
                        <a:lnTo>
                          <a:pt x="12" y="0"/>
                        </a:lnTo>
                        <a:lnTo>
                          <a:pt x="0" y="18"/>
                        </a:lnTo>
                        <a:lnTo>
                          <a:pt x="16" y="4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8" name="Freeform 799"/>
                  <p:cNvSpPr>
                    <a:spLocks/>
                  </p:cNvSpPr>
                  <p:nvPr/>
                </p:nvSpPr>
                <p:spPr bwMode="auto">
                  <a:xfrm>
                    <a:off x="3970" y="1372"/>
                    <a:ext cx="30" cy="20"/>
                  </a:xfrm>
                  <a:custGeom>
                    <a:avLst/>
                    <a:gdLst>
                      <a:gd name="T0" fmla="*/ 30 w 30"/>
                      <a:gd name="T1" fmla="*/ 20 h 20"/>
                      <a:gd name="T2" fmla="*/ 20 w 30"/>
                      <a:gd name="T3" fmla="*/ 0 h 20"/>
                      <a:gd name="T4" fmla="*/ 0 w 30"/>
                      <a:gd name="T5" fmla="*/ 0 h 20"/>
                      <a:gd name="T6" fmla="*/ 10 w 30"/>
                      <a:gd name="T7" fmla="*/ 16 h 20"/>
                      <a:gd name="T8" fmla="*/ 30 w 30"/>
                      <a:gd name="T9" fmla="*/ 2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30" y="20"/>
                        </a:moveTo>
                        <a:lnTo>
                          <a:pt x="20" y="0"/>
                        </a:lnTo>
                        <a:lnTo>
                          <a:pt x="0" y="0"/>
                        </a:lnTo>
                        <a:lnTo>
                          <a:pt x="10" y="16"/>
                        </a:lnTo>
                        <a:lnTo>
                          <a:pt x="30" y="2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9" name="Freeform 800"/>
                  <p:cNvSpPr>
                    <a:spLocks/>
                  </p:cNvSpPr>
                  <p:nvPr/>
                </p:nvSpPr>
                <p:spPr bwMode="auto">
                  <a:xfrm>
                    <a:off x="3960" y="1314"/>
                    <a:ext cx="24" cy="24"/>
                  </a:xfrm>
                  <a:custGeom>
                    <a:avLst/>
                    <a:gdLst>
                      <a:gd name="T0" fmla="*/ 10 w 24"/>
                      <a:gd name="T1" fmla="*/ 24 h 24"/>
                      <a:gd name="T2" fmla="*/ 0 w 24"/>
                      <a:gd name="T3" fmla="*/ 0 h 24"/>
                      <a:gd name="T4" fmla="*/ 12 w 24"/>
                      <a:gd name="T5" fmla="*/ 0 h 24"/>
                      <a:gd name="T6" fmla="*/ 24 w 24"/>
                      <a:gd name="T7" fmla="*/ 20 h 24"/>
                      <a:gd name="T8" fmla="*/ 10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0" y="24"/>
                        </a:moveTo>
                        <a:lnTo>
                          <a:pt x="0" y="0"/>
                        </a:lnTo>
                        <a:lnTo>
                          <a:pt x="12" y="0"/>
                        </a:lnTo>
                        <a:lnTo>
                          <a:pt x="24" y="20"/>
                        </a:lnTo>
                        <a:lnTo>
                          <a:pt x="10" y="2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0" name="Freeform 801"/>
                  <p:cNvSpPr>
                    <a:spLocks/>
                  </p:cNvSpPr>
                  <p:nvPr/>
                </p:nvSpPr>
                <p:spPr bwMode="auto">
                  <a:xfrm>
                    <a:off x="4056" y="1518"/>
                    <a:ext cx="50" cy="80"/>
                  </a:xfrm>
                  <a:custGeom>
                    <a:avLst/>
                    <a:gdLst>
                      <a:gd name="T0" fmla="*/ 50 w 50"/>
                      <a:gd name="T1" fmla="*/ 80 h 80"/>
                      <a:gd name="T2" fmla="*/ 32 w 50"/>
                      <a:gd name="T3" fmla="*/ 24 h 80"/>
                      <a:gd name="T4" fmla="*/ 22 w 50"/>
                      <a:gd name="T5" fmla="*/ 6 h 80"/>
                      <a:gd name="T6" fmla="*/ 0 w 50"/>
                      <a:gd name="T7" fmla="*/ 0 h 80"/>
                      <a:gd name="T8" fmla="*/ 16 w 50"/>
                      <a:gd name="T9" fmla="*/ 16 h 80"/>
                      <a:gd name="T10" fmla="*/ 36 w 50"/>
                      <a:gd name="T11" fmla="*/ 68 h 80"/>
                      <a:gd name="T12" fmla="*/ 50 w 50"/>
                      <a:gd name="T13" fmla="*/ 8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0">
                        <a:moveTo>
                          <a:pt x="50" y="80"/>
                        </a:moveTo>
                        <a:lnTo>
                          <a:pt x="32" y="24"/>
                        </a:lnTo>
                        <a:lnTo>
                          <a:pt x="22" y="6"/>
                        </a:lnTo>
                        <a:lnTo>
                          <a:pt x="0" y="0"/>
                        </a:lnTo>
                        <a:lnTo>
                          <a:pt x="16" y="16"/>
                        </a:lnTo>
                        <a:lnTo>
                          <a:pt x="36" y="68"/>
                        </a:lnTo>
                        <a:lnTo>
                          <a:pt x="50" y="8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1" name="Freeform 802"/>
                  <p:cNvSpPr>
                    <a:spLocks/>
                  </p:cNvSpPr>
                  <p:nvPr/>
                </p:nvSpPr>
                <p:spPr bwMode="auto">
                  <a:xfrm>
                    <a:off x="4136" y="1664"/>
                    <a:ext cx="72" cy="54"/>
                  </a:xfrm>
                  <a:custGeom>
                    <a:avLst/>
                    <a:gdLst>
                      <a:gd name="T0" fmla="*/ 44 w 72"/>
                      <a:gd name="T1" fmla="*/ 48 h 54"/>
                      <a:gd name="T2" fmla="*/ 16 w 72"/>
                      <a:gd name="T3" fmla="*/ 54 h 54"/>
                      <a:gd name="T4" fmla="*/ 14 w 72"/>
                      <a:gd name="T5" fmla="*/ 42 h 54"/>
                      <a:gd name="T6" fmla="*/ 0 w 72"/>
                      <a:gd name="T7" fmla="*/ 26 h 54"/>
                      <a:gd name="T8" fmla="*/ 14 w 72"/>
                      <a:gd name="T9" fmla="*/ 16 h 54"/>
                      <a:gd name="T10" fmla="*/ 26 w 72"/>
                      <a:gd name="T11" fmla="*/ 0 h 54"/>
                      <a:gd name="T12" fmla="*/ 38 w 72"/>
                      <a:gd name="T13" fmla="*/ 10 h 54"/>
                      <a:gd name="T14" fmla="*/ 36 w 72"/>
                      <a:gd name="T15" fmla="*/ 24 h 54"/>
                      <a:gd name="T16" fmla="*/ 50 w 72"/>
                      <a:gd name="T17" fmla="*/ 36 h 54"/>
                      <a:gd name="T18" fmla="*/ 66 w 72"/>
                      <a:gd name="T19" fmla="*/ 26 h 54"/>
                      <a:gd name="T20" fmla="*/ 72 w 72"/>
                      <a:gd name="T21" fmla="*/ 42 h 54"/>
                      <a:gd name="T22" fmla="*/ 44 w 72"/>
                      <a:gd name="T23" fmla="*/ 48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54">
                        <a:moveTo>
                          <a:pt x="44" y="48"/>
                        </a:moveTo>
                        <a:lnTo>
                          <a:pt x="16" y="54"/>
                        </a:lnTo>
                        <a:lnTo>
                          <a:pt x="14" y="42"/>
                        </a:lnTo>
                        <a:lnTo>
                          <a:pt x="0" y="26"/>
                        </a:lnTo>
                        <a:lnTo>
                          <a:pt x="14" y="16"/>
                        </a:lnTo>
                        <a:lnTo>
                          <a:pt x="26" y="0"/>
                        </a:lnTo>
                        <a:lnTo>
                          <a:pt x="38" y="10"/>
                        </a:lnTo>
                        <a:lnTo>
                          <a:pt x="36" y="24"/>
                        </a:lnTo>
                        <a:lnTo>
                          <a:pt x="50" y="36"/>
                        </a:lnTo>
                        <a:lnTo>
                          <a:pt x="66" y="26"/>
                        </a:lnTo>
                        <a:lnTo>
                          <a:pt x="72" y="42"/>
                        </a:lnTo>
                        <a:lnTo>
                          <a:pt x="44" y="48"/>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2" name="Freeform 803"/>
                  <p:cNvSpPr>
                    <a:spLocks/>
                  </p:cNvSpPr>
                  <p:nvPr/>
                </p:nvSpPr>
                <p:spPr bwMode="auto">
                  <a:xfrm>
                    <a:off x="4102" y="1738"/>
                    <a:ext cx="42" cy="46"/>
                  </a:xfrm>
                  <a:custGeom>
                    <a:avLst/>
                    <a:gdLst>
                      <a:gd name="T0" fmla="*/ 34 w 42"/>
                      <a:gd name="T1" fmla="*/ 46 h 46"/>
                      <a:gd name="T2" fmla="*/ 32 w 42"/>
                      <a:gd name="T3" fmla="*/ 28 h 46"/>
                      <a:gd name="T4" fmla="*/ 42 w 42"/>
                      <a:gd name="T5" fmla="*/ 12 h 46"/>
                      <a:gd name="T6" fmla="*/ 26 w 42"/>
                      <a:gd name="T7" fmla="*/ 8 h 46"/>
                      <a:gd name="T8" fmla="*/ 12 w 42"/>
                      <a:gd name="T9" fmla="*/ 0 h 46"/>
                      <a:gd name="T10" fmla="*/ 0 w 42"/>
                      <a:gd name="T11" fmla="*/ 10 h 46"/>
                      <a:gd name="T12" fmla="*/ 8 w 42"/>
                      <a:gd name="T13" fmla="*/ 26 h 46"/>
                      <a:gd name="T14" fmla="*/ 22 w 42"/>
                      <a:gd name="T15" fmla="*/ 40 h 46"/>
                      <a:gd name="T16" fmla="*/ 34 w 42"/>
                      <a:gd name="T17" fmla="*/ 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46">
                        <a:moveTo>
                          <a:pt x="34" y="46"/>
                        </a:moveTo>
                        <a:lnTo>
                          <a:pt x="32" y="28"/>
                        </a:lnTo>
                        <a:lnTo>
                          <a:pt x="42" y="12"/>
                        </a:lnTo>
                        <a:lnTo>
                          <a:pt x="26" y="8"/>
                        </a:lnTo>
                        <a:lnTo>
                          <a:pt x="12" y="0"/>
                        </a:lnTo>
                        <a:lnTo>
                          <a:pt x="0" y="10"/>
                        </a:lnTo>
                        <a:lnTo>
                          <a:pt x="8" y="26"/>
                        </a:lnTo>
                        <a:lnTo>
                          <a:pt x="22" y="40"/>
                        </a:lnTo>
                        <a:lnTo>
                          <a:pt x="34" y="4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3" name="Freeform 804"/>
                  <p:cNvSpPr>
                    <a:spLocks/>
                  </p:cNvSpPr>
                  <p:nvPr/>
                </p:nvSpPr>
                <p:spPr bwMode="auto">
                  <a:xfrm>
                    <a:off x="4010" y="1562"/>
                    <a:ext cx="18" cy="14"/>
                  </a:xfrm>
                  <a:custGeom>
                    <a:avLst/>
                    <a:gdLst>
                      <a:gd name="T0" fmla="*/ 12 w 18"/>
                      <a:gd name="T1" fmla="*/ 14 h 14"/>
                      <a:gd name="T2" fmla="*/ 18 w 18"/>
                      <a:gd name="T3" fmla="*/ 0 h 14"/>
                      <a:gd name="T4" fmla="*/ 6 w 18"/>
                      <a:gd name="T5" fmla="*/ 0 h 14"/>
                      <a:gd name="T6" fmla="*/ 0 w 18"/>
                      <a:gd name="T7" fmla="*/ 14 h 14"/>
                      <a:gd name="T8" fmla="*/ 12 w 18"/>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
                        <a:moveTo>
                          <a:pt x="12" y="14"/>
                        </a:moveTo>
                        <a:lnTo>
                          <a:pt x="18" y="0"/>
                        </a:lnTo>
                        <a:lnTo>
                          <a:pt x="6" y="0"/>
                        </a:lnTo>
                        <a:lnTo>
                          <a:pt x="0" y="14"/>
                        </a:lnTo>
                        <a:lnTo>
                          <a:pt x="12" y="1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4" name="Freeform 805"/>
                  <p:cNvSpPr>
                    <a:spLocks/>
                  </p:cNvSpPr>
                  <p:nvPr/>
                </p:nvSpPr>
                <p:spPr bwMode="auto">
                  <a:xfrm rot="4293903">
                    <a:off x="3996" y="1542"/>
                    <a:ext cx="18" cy="14"/>
                  </a:xfrm>
                  <a:custGeom>
                    <a:avLst/>
                    <a:gdLst>
                      <a:gd name="T0" fmla="*/ 12 w 18"/>
                      <a:gd name="T1" fmla="*/ 14 h 14"/>
                      <a:gd name="T2" fmla="*/ 18 w 18"/>
                      <a:gd name="T3" fmla="*/ 0 h 14"/>
                      <a:gd name="T4" fmla="*/ 6 w 18"/>
                      <a:gd name="T5" fmla="*/ 0 h 14"/>
                      <a:gd name="T6" fmla="*/ 0 w 18"/>
                      <a:gd name="T7" fmla="*/ 14 h 14"/>
                      <a:gd name="T8" fmla="*/ 12 w 18"/>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
                        <a:moveTo>
                          <a:pt x="12" y="14"/>
                        </a:moveTo>
                        <a:lnTo>
                          <a:pt x="18" y="0"/>
                        </a:lnTo>
                        <a:lnTo>
                          <a:pt x="6" y="0"/>
                        </a:lnTo>
                        <a:lnTo>
                          <a:pt x="0" y="14"/>
                        </a:lnTo>
                        <a:lnTo>
                          <a:pt x="12" y="1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5" name="Freeform 806"/>
                  <p:cNvSpPr>
                    <a:spLocks/>
                  </p:cNvSpPr>
                  <p:nvPr/>
                </p:nvSpPr>
                <p:spPr bwMode="auto">
                  <a:xfrm>
                    <a:off x="4098" y="1824"/>
                    <a:ext cx="64" cy="48"/>
                  </a:xfrm>
                  <a:custGeom>
                    <a:avLst/>
                    <a:gdLst>
                      <a:gd name="T0" fmla="*/ 0 w 64"/>
                      <a:gd name="T1" fmla="*/ 44 h 48"/>
                      <a:gd name="T2" fmla="*/ 8 w 64"/>
                      <a:gd name="T3" fmla="*/ 12 h 48"/>
                      <a:gd name="T4" fmla="*/ 30 w 64"/>
                      <a:gd name="T5" fmla="*/ 0 h 48"/>
                      <a:gd name="T6" fmla="*/ 50 w 64"/>
                      <a:gd name="T7" fmla="*/ 16 h 48"/>
                      <a:gd name="T8" fmla="*/ 64 w 64"/>
                      <a:gd name="T9" fmla="*/ 32 h 48"/>
                      <a:gd name="T10" fmla="*/ 48 w 64"/>
                      <a:gd name="T11" fmla="*/ 46 h 48"/>
                      <a:gd name="T12" fmla="*/ 20 w 64"/>
                      <a:gd name="T13" fmla="*/ 48 h 48"/>
                      <a:gd name="T14" fmla="*/ 0 w 64"/>
                      <a:gd name="T15" fmla="*/ 44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48">
                        <a:moveTo>
                          <a:pt x="0" y="44"/>
                        </a:moveTo>
                        <a:lnTo>
                          <a:pt x="8" y="12"/>
                        </a:lnTo>
                        <a:lnTo>
                          <a:pt x="30" y="0"/>
                        </a:lnTo>
                        <a:lnTo>
                          <a:pt x="50" y="16"/>
                        </a:lnTo>
                        <a:lnTo>
                          <a:pt x="64" y="32"/>
                        </a:lnTo>
                        <a:lnTo>
                          <a:pt x="48" y="46"/>
                        </a:lnTo>
                        <a:lnTo>
                          <a:pt x="20" y="48"/>
                        </a:lnTo>
                        <a:lnTo>
                          <a:pt x="0" y="4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6" name="Freeform 807"/>
                  <p:cNvSpPr>
                    <a:spLocks/>
                  </p:cNvSpPr>
                  <p:nvPr/>
                </p:nvSpPr>
                <p:spPr bwMode="auto">
                  <a:xfrm>
                    <a:off x="4174" y="1758"/>
                    <a:ext cx="24" cy="24"/>
                  </a:xfrm>
                  <a:custGeom>
                    <a:avLst/>
                    <a:gdLst>
                      <a:gd name="T0" fmla="*/ 0 w 24"/>
                      <a:gd name="T1" fmla="*/ 12 h 24"/>
                      <a:gd name="T2" fmla="*/ 10 w 24"/>
                      <a:gd name="T3" fmla="*/ 0 h 24"/>
                      <a:gd name="T4" fmla="*/ 24 w 24"/>
                      <a:gd name="T5" fmla="*/ 12 h 24"/>
                      <a:gd name="T6" fmla="*/ 16 w 24"/>
                      <a:gd name="T7" fmla="*/ 24 h 24"/>
                      <a:gd name="T8" fmla="*/ 0 w 24"/>
                      <a:gd name="T9" fmla="*/ 1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12"/>
                        </a:moveTo>
                        <a:lnTo>
                          <a:pt x="10" y="0"/>
                        </a:lnTo>
                        <a:lnTo>
                          <a:pt x="24" y="12"/>
                        </a:lnTo>
                        <a:lnTo>
                          <a:pt x="16" y="24"/>
                        </a:lnTo>
                        <a:lnTo>
                          <a:pt x="0" y="1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7" name="Freeform 808"/>
                  <p:cNvSpPr>
                    <a:spLocks/>
                  </p:cNvSpPr>
                  <p:nvPr/>
                </p:nvSpPr>
                <p:spPr bwMode="auto">
                  <a:xfrm>
                    <a:off x="4074" y="2060"/>
                    <a:ext cx="118" cy="78"/>
                  </a:xfrm>
                  <a:custGeom>
                    <a:avLst/>
                    <a:gdLst>
                      <a:gd name="T0" fmla="*/ 0 w 118"/>
                      <a:gd name="T1" fmla="*/ 14 h 78"/>
                      <a:gd name="T2" fmla="*/ 20 w 118"/>
                      <a:gd name="T3" fmla="*/ 40 h 78"/>
                      <a:gd name="T4" fmla="*/ 46 w 118"/>
                      <a:gd name="T5" fmla="*/ 54 h 78"/>
                      <a:gd name="T6" fmla="*/ 68 w 118"/>
                      <a:gd name="T7" fmla="*/ 62 h 78"/>
                      <a:gd name="T8" fmla="*/ 100 w 118"/>
                      <a:gd name="T9" fmla="*/ 68 h 78"/>
                      <a:gd name="T10" fmla="*/ 118 w 118"/>
                      <a:gd name="T11" fmla="*/ 78 h 78"/>
                      <a:gd name="T12" fmla="*/ 114 w 118"/>
                      <a:gd name="T13" fmla="*/ 52 h 78"/>
                      <a:gd name="T14" fmla="*/ 86 w 118"/>
                      <a:gd name="T15" fmla="*/ 42 h 78"/>
                      <a:gd name="T16" fmla="*/ 112 w 118"/>
                      <a:gd name="T17" fmla="*/ 32 h 78"/>
                      <a:gd name="T18" fmla="*/ 90 w 118"/>
                      <a:gd name="T19" fmla="*/ 16 h 78"/>
                      <a:gd name="T20" fmla="*/ 68 w 118"/>
                      <a:gd name="T21" fmla="*/ 12 h 78"/>
                      <a:gd name="T22" fmla="*/ 52 w 118"/>
                      <a:gd name="T23" fmla="*/ 2 h 78"/>
                      <a:gd name="T24" fmla="*/ 28 w 118"/>
                      <a:gd name="T25" fmla="*/ 0 h 78"/>
                      <a:gd name="T26" fmla="*/ 0 w 118"/>
                      <a:gd name="T27" fmla="*/ 14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78">
                        <a:moveTo>
                          <a:pt x="0" y="14"/>
                        </a:moveTo>
                        <a:lnTo>
                          <a:pt x="20" y="40"/>
                        </a:lnTo>
                        <a:lnTo>
                          <a:pt x="46" y="54"/>
                        </a:lnTo>
                        <a:lnTo>
                          <a:pt x="68" y="62"/>
                        </a:lnTo>
                        <a:lnTo>
                          <a:pt x="100" y="68"/>
                        </a:lnTo>
                        <a:lnTo>
                          <a:pt x="118" y="78"/>
                        </a:lnTo>
                        <a:lnTo>
                          <a:pt x="114" y="52"/>
                        </a:lnTo>
                        <a:lnTo>
                          <a:pt x="86" y="42"/>
                        </a:lnTo>
                        <a:lnTo>
                          <a:pt x="112" y="32"/>
                        </a:lnTo>
                        <a:lnTo>
                          <a:pt x="90" y="16"/>
                        </a:lnTo>
                        <a:lnTo>
                          <a:pt x="68" y="12"/>
                        </a:lnTo>
                        <a:lnTo>
                          <a:pt x="52" y="2"/>
                        </a:lnTo>
                        <a:lnTo>
                          <a:pt x="28" y="0"/>
                        </a:lnTo>
                        <a:lnTo>
                          <a:pt x="0" y="1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8" name="Freeform 809"/>
                  <p:cNvSpPr>
                    <a:spLocks/>
                  </p:cNvSpPr>
                  <p:nvPr/>
                </p:nvSpPr>
                <p:spPr bwMode="auto">
                  <a:xfrm>
                    <a:off x="4062" y="2022"/>
                    <a:ext cx="116" cy="44"/>
                  </a:xfrm>
                  <a:custGeom>
                    <a:avLst/>
                    <a:gdLst>
                      <a:gd name="T0" fmla="*/ 90 w 116"/>
                      <a:gd name="T1" fmla="*/ 44 h 44"/>
                      <a:gd name="T2" fmla="*/ 58 w 116"/>
                      <a:gd name="T3" fmla="*/ 28 h 44"/>
                      <a:gd name="T4" fmla="*/ 26 w 116"/>
                      <a:gd name="T5" fmla="*/ 42 h 44"/>
                      <a:gd name="T6" fmla="*/ 0 w 116"/>
                      <a:gd name="T7" fmla="*/ 34 h 44"/>
                      <a:gd name="T8" fmla="*/ 8 w 116"/>
                      <a:gd name="T9" fmla="*/ 18 h 44"/>
                      <a:gd name="T10" fmla="*/ 42 w 116"/>
                      <a:gd name="T11" fmla="*/ 0 h 44"/>
                      <a:gd name="T12" fmla="*/ 68 w 116"/>
                      <a:gd name="T13" fmla="*/ 0 h 44"/>
                      <a:gd name="T14" fmla="*/ 90 w 116"/>
                      <a:gd name="T15" fmla="*/ 2 h 44"/>
                      <a:gd name="T16" fmla="*/ 106 w 116"/>
                      <a:gd name="T17" fmla="*/ 18 h 44"/>
                      <a:gd name="T18" fmla="*/ 116 w 116"/>
                      <a:gd name="T19" fmla="*/ 34 h 44"/>
                      <a:gd name="T20" fmla="*/ 90 w 116"/>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44">
                        <a:moveTo>
                          <a:pt x="90" y="44"/>
                        </a:moveTo>
                        <a:lnTo>
                          <a:pt x="58" y="28"/>
                        </a:lnTo>
                        <a:lnTo>
                          <a:pt x="26" y="42"/>
                        </a:lnTo>
                        <a:lnTo>
                          <a:pt x="0" y="34"/>
                        </a:lnTo>
                        <a:lnTo>
                          <a:pt x="8" y="18"/>
                        </a:lnTo>
                        <a:lnTo>
                          <a:pt x="42" y="0"/>
                        </a:lnTo>
                        <a:lnTo>
                          <a:pt x="68" y="0"/>
                        </a:lnTo>
                        <a:lnTo>
                          <a:pt x="90" y="2"/>
                        </a:lnTo>
                        <a:lnTo>
                          <a:pt x="106" y="18"/>
                        </a:lnTo>
                        <a:lnTo>
                          <a:pt x="116" y="34"/>
                        </a:lnTo>
                        <a:lnTo>
                          <a:pt x="90" y="4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9" name="Freeform 810"/>
                  <p:cNvSpPr>
                    <a:spLocks/>
                  </p:cNvSpPr>
                  <p:nvPr/>
                </p:nvSpPr>
                <p:spPr bwMode="auto">
                  <a:xfrm>
                    <a:off x="4014" y="2000"/>
                    <a:ext cx="98" cy="48"/>
                  </a:xfrm>
                  <a:custGeom>
                    <a:avLst/>
                    <a:gdLst>
                      <a:gd name="T0" fmla="*/ 98 w 98"/>
                      <a:gd name="T1" fmla="*/ 18 h 48"/>
                      <a:gd name="T2" fmla="*/ 84 w 98"/>
                      <a:gd name="T3" fmla="*/ 10 h 48"/>
                      <a:gd name="T4" fmla="*/ 24 w 98"/>
                      <a:gd name="T5" fmla="*/ 18 h 48"/>
                      <a:gd name="T6" fmla="*/ 72 w 98"/>
                      <a:gd name="T7" fmla="*/ 6 h 48"/>
                      <a:gd name="T8" fmla="*/ 70 w 98"/>
                      <a:gd name="T9" fmla="*/ 0 h 48"/>
                      <a:gd name="T10" fmla="*/ 44 w 98"/>
                      <a:gd name="T11" fmla="*/ 0 h 48"/>
                      <a:gd name="T12" fmla="*/ 20 w 98"/>
                      <a:gd name="T13" fmla="*/ 0 h 48"/>
                      <a:gd name="T14" fmla="*/ 0 w 98"/>
                      <a:gd name="T15" fmla="*/ 12 h 48"/>
                      <a:gd name="T16" fmla="*/ 2 w 98"/>
                      <a:gd name="T17" fmla="*/ 34 h 48"/>
                      <a:gd name="T18" fmla="*/ 28 w 98"/>
                      <a:gd name="T19" fmla="*/ 48 h 48"/>
                      <a:gd name="T20" fmla="*/ 44 w 98"/>
                      <a:gd name="T21" fmla="*/ 48 h 48"/>
                      <a:gd name="T22" fmla="*/ 68 w 98"/>
                      <a:gd name="T23" fmla="*/ 30 h 48"/>
                      <a:gd name="T24" fmla="*/ 98 w 98"/>
                      <a:gd name="T25" fmla="*/ 18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48">
                        <a:moveTo>
                          <a:pt x="98" y="18"/>
                        </a:moveTo>
                        <a:lnTo>
                          <a:pt x="84" y="10"/>
                        </a:lnTo>
                        <a:lnTo>
                          <a:pt x="24" y="18"/>
                        </a:lnTo>
                        <a:lnTo>
                          <a:pt x="72" y="6"/>
                        </a:lnTo>
                        <a:lnTo>
                          <a:pt x="70" y="0"/>
                        </a:lnTo>
                        <a:lnTo>
                          <a:pt x="44" y="0"/>
                        </a:lnTo>
                        <a:lnTo>
                          <a:pt x="20" y="0"/>
                        </a:lnTo>
                        <a:lnTo>
                          <a:pt x="0" y="12"/>
                        </a:lnTo>
                        <a:lnTo>
                          <a:pt x="2" y="34"/>
                        </a:lnTo>
                        <a:lnTo>
                          <a:pt x="28" y="48"/>
                        </a:lnTo>
                        <a:lnTo>
                          <a:pt x="44" y="48"/>
                        </a:lnTo>
                        <a:lnTo>
                          <a:pt x="68" y="30"/>
                        </a:lnTo>
                        <a:lnTo>
                          <a:pt x="98" y="18"/>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0" name="Freeform 811"/>
                  <p:cNvSpPr>
                    <a:spLocks/>
                  </p:cNvSpPr>
                  <p:nvPr/>
                </p:nvSpPr>
                <p:spPr bwMode="auto">
                  <a:xfrm>
                    <a:off x="4028" y="2058"/>
                    <a:ext cx="32" cy="30"/>
                  </a:xfrm>
                  <a:custGeom>
                    <a:avLst/>
                    <a:gdLst>
                      <a:gd name="T0" fmla="*/ 20 w 32"/>
                      <a:gd name="T1" fmla="*/ 30 h 30"/>
                      <a:gd name="T2" fmla="*/ 32 w 32"/>
                      <a:gd name="T3" fmla="*/ 10 h 30"/>
                      <a:gd name="T4" fmla="*/ 18 w 32"/>
                      <a:gd name="T5" fmla="*/ 0 h 30"/>
                      <a:gd name="T6" fmla="*/ 0 w 32"/>
                      <a:gd name="T7" fmla="*/ 18 h 30"/>
                      <a:gd name="T8" fmla="*/ 0 w 32"/>
                      <a:gd name="T9" fmla="*/ 30 h 30"/>
                      <a:gd name="T10" fmla="*/ 20 w 32"/>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0">
                        <a:moveTo>
                          <a:pt x="20" y="30"/>
                        </a:moveTo>
                        <a:lnTo>
                          <a:pt x="32" y="10"/>
                        </a:lnTo>
                        <a:lnTo>
                          <a:pt x="18" y="0"/>
                        </a:lnTo>
                        <a:lnTo>
                          <a:pt x="0" y="18"/>
                        </a:lnTo>
                        <a:lnTo>
                          <a:pt x="0" y="30"/>
                        </a:lnTo>
                        <a:lnTo>
                          <a:pt x="20" y="3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1" name="Freeform 812"/>
                  <p:cNvSpPr>
                    <a:spLocks/>
                  </p:cNvSpPr>
                  <p:nvPr/>
                </p:nvSpPr>
                <p:spPr bwMode="auto">
                  <a:xfrm>
                    <a:off x="3654" y="3104"/>
                    <a:ext cx="44" cy="46"/>
                  </a:xfrm>
                  <a:custGeom>
                    <a:avLst/>
                    <a:gdLst>
                      <a:gd name="T0" fmla="*/ 44 w 44"/>
                      <a:gd name="T1" fmla="*/ 22 h 46"/>
                      <a:gd name="T2" fmla="*/ 24 w 44"/>
                      <a:gd name="T3" fmla="*/ 0 h 46"/>
                      <a:gd name="T4" fmla="*/ 4 w 44"/>
                      <a:gd name="T5" fmla="*/ 4 h 46"/>
                      <a:gd name="T6" fmla="*/ 0 w 44"/>
                      <a:gd name="T7" fmla="*/ 18 h 46"/>
                      <a:gd name="T8" fmla="*/ 0 w 44"/>
                      <a:gd name="T9" fmla="*/ 38 h 46"/>
                      <a:gd name="T10" fmla="*/ 26 w 44"/>
                      <a:gd name="T11" fmla="*/ 46 h 46"/>
                      <a:gd name="T12" fmla="*/ 44 w 44"/>
                      <a:gd name="T13" fmla="*/ 40 h 46"/>
                      <a:gd name="T14" fmla="*/ 44 w 44"/>
                      <a:gd name="T15" fmla="*/ 22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46">
                        <a:moveTo>
                          <a:pt x="44" y="22"/>
                        </a:moveTo>
                        <a:lnTo>
                          <a:pt x="24" y="0"/>
                        </a:lnTo>
                        <a:lnTo>
                          <a:pt x="4" y="4"/>
                        </a:lnTo>
                        <a:lnTo>
                          <a:pt x="0" y="18"/>
                        </a:lnTo>
                        <a:lnTo>
                          <a:pt x="0" y="38"/>
                        </a:lnTo>
                        <a:lnTo>
                          <a:pt x="26" y="46"/>
                        </a:lnTo>
                        <a:lnTo>
                          <a:pt x="44" y="40"/>
                        </a:lnTo>
                        <a:lnTo>
                          <a:pt x="44" y="2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2" name="Freeform 813"/>
                  <p:cNvSpPr>
                    <a:spLocks/>
                  </p:cNvSpPr>
                  <p:nvPr/>
                </p:nvSpPr>
                <p:spPr bwMode="auto">
                  <a:xfrm>
                    <a:off x="3330" y="3902"/>
                    <a:ext cx="42" cy="26"/>
                  </a:xfrm>
                  <a:custGeom>
                    <a:avLst/>
                    <a:gdLst>
                      <a:gd name="T0" fmla="*/ 8 w 42"/>
                      <a:gd name="T1" fmla="*/ 18 h 26"/>
                      <a:gd name="T2" fmla="*/ 38 w 42"/>
                      <a:gd name="T3" fmla="*/ 26 h 26"/>
                      <a:gd name="T4" fmla="*/ 42 w 42"/>
                      <a:gd name="T5" fmla="*/ 14 h 26"/>
                      <a:gd name="T6" fmla="*/ 30 w 42"/>
                      <a:gd name="T7" fmla="*/ 4 h 26"/>
                      <a:gd name="T8" fmla="*/ 16 w 42"/>
                      <a:gd name="T9" fmla="*/ 4 h 26"/>
                      <a:gd name="T10" fmla="*/ 0 w 42"/>
                      <a:gd name="T11" fmla="*/ 0 h 26"/>
                      <a:gd name="T12" fmla="*/ 8 w 42"/>
                      <a:gd name="T13" fmla="*/ 1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26">
                        <a:moveTo>
                          <a:pt x="8" y="18"/>
                        </a:moveTo>
                        <a:lnTo>
                          <a:pt x="38" y="26"/>
                        </a:lnTo>
                        <a:lnTo>
                          <a:pt x="42" y="14"/>
                        </a:lnTo>
                        <a:lnTo>
                          <a:pt x="30" y="4"/>
                        </a:lnTo>
                        <a:lnTo>
                          <a:pt x="16" y="4"/>
                        </a:lnTo>
                        <a:lnTo>
                          <a:pt x="0" y="0"/>
                        </a:lnTo>
                        <a:lnTo>
                          <a:pt x="8" y="18"/>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3" name="Freeform 814"/>
                  <p:cNvSpPr>
                    <a:spLocks/>
                  </p:cNvSpPr>
                  <p:nvPr/>
                </p:nvSpPr>
                <p:spPr bwMode="auto">
                  <a:xfrm>
                    <a:off x="3326" y="3880"/>
                    <a:ext cx="70" cy="34"/>
                  </a:xfrm>
                  <a:custGeom>
                    <a:avLst/>
                    <a:gdLst>
                      <a:gd name="T0" fmla="*/ 48 w 70"/>
                      <a:gd name="T1" fmla="*/ 34 h 34"/>
                      <a:gd name="T2" fmla="*/ 70 w 70"/>
                      <a:gd name="T3" fmla="*/ 16 h 34"/>
                      <a:gd name="T4" fmla="*/ 52 w 70"/>
                      <a:gd name="T5" fmla="*/ 6 h 34"/>
                      <a:gd name="T6" fmla="*/ 26 w 70"/>
                      <a:gd name="T7" fmla="*/ 8 h 34"/>
                      <a:gd name="T8" fmla="*/ 14 w 70"/>
                      <a:gd name="T9" fmla="*/ 0 h 34"/>
                      <a:gd name="T10" fmla="*/ 0 w 70"/>
                      <a:gd name="T11" fmla="*/ 12 h 34"/>
                      <a:gd name="T12" fmla="*/ 22 w 70"/>
                      <a:gd name="T13" fmla="*/ 18 h 34"/>
                      <a:gd name="T14" fmla="*/ 48 w 70"/>
                      <a:gd name="T15" fmla="*/ 34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34">
                        <a:moveTo>
                          <a:pt x="48" y="34"/>
                        </a:moveTo>
                        <a:lnTo>
                          <a:pt x="70" y="16"/>
                        </a:lnTo>
                        <a:lnTo>
                          <a:pt x="52" y="6"/>
                        </a:lnTo>
                        <a:lnTo>
                          <a:pt x="26" y="8"/>
                        </a:lnTo>
                        <a:lnTo>
                          <a:pt x="14" y="0"/>
                        </a:lnTo>
                        <a:lnTo>
                          <a:pt x="0" y="12"/>
                        </a:lnTo>
                        <a:lnTo>
                          <a:pt x="22" y="18"/>
                        </a:lnTo>
                        <a:lnTo>
                          <a:pt x="48" y="3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4" name="Freeform 815"/>
                  <p:cNvSpPr>
                    <a:spLocks/>
                  </p:cNvSpPr>
                  <p:nvPr/>
                </p:nvSpPr>
                <p:spPr bwMode="auto">
                  <a:xfrm>
                    <a:off x="3178" y="3768"/>
                    <a:ext cx="34" cy="44"/>
                  </a:xfrm>
                  <a:custGeom>
                    <a:avLst/>
                    <a:gdLst>
                      <a:gd name="T0" fmla="*/ 12 w 34"/>
                      <a:gd name="T1" fmla="*/ 42 h 44"/>
                      <a:gd name="T2" fmla="*/ 28 w 34"/>
                      <a:gd name="T3" fmla="*/ 44 h 44"/>
                      <a:gd name="T4" fmla="*/ 30 w 34"/>
                      <a:gd name="T5" fmla="*/ 20 h 44"/>
                      <a:gd name="T6" fmla="*/ 34 w 34"/>
                      <a:gd name="T7" fmla="*/ 0 h 44"/>
                      <a:gd name="T8" fmla="*/ 14 w 34"/>
                      <a:gd name="T9" fmla="*/ 10 h 44"/>
                      <a:gd name="T10" fmla="*/ 0 w 34"/>
                      <a:gd name="T11" fmla="*/ 28 h 44"/>
                      <a:gd name="T12" fmla="*/ 12 w 34"/>
                      <a:gd name="T13" fmla="*/ 42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44">
                        <a:moveTo>
                          <a:pt x="12" y="42"/>
                        </a:moveTo>
                        <a:lnTo>
                          <a:pt x="28" y="44"/>
                        </a:lnTo>
                        <a:lnTo>
                          <a:pt x="30" y="20"/>
                        </a:lnTo>
                        <a:lnTo>
                          <a:pt x="34" y="0"/>
                        </a:lnTo>
                        <a:lnTo>
                          <a:pt x="14" y="10"/>
                        </a:lnTo>
                        <a:lnTo>
                          <a:pt x="0" y="28"/>
                        </a:lnTo>
                        <a:lnTo>
                          <a:pt x="12" y="4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5" name="Freeform 816"/>
                  <p:cNvSpPr>
                    <a:spLocks/>
                  </p:cNvSpPr>
                  <p:nvPr/>
                </p:nvSpPr>
                <p:spPr bwMode="auto">
                  <a:xfrm>
                    <a:off x="3512" y="3244"/>
                    <a:ext cx="48" cy="66"/>
                  </a:xfrm>
                  <a:custGeom>
                    <a:avLst/>
                    <a:gdLst>
                      <a:gd name="T0" fmla="*/ 10 w 48"/>
                      <a:gd name="T1" fmla="*/ 0 h 66"/>
                      <a:gd name="T2" fmla="*/ 34 w 48"/>
                      <a:gd name="T3" fmla="*/ 30 h 66"/>
                      <a:gd name="T4" fmla="*/ 48 w 48"/>
                      <a:gd name="T5" fmla="*/ 56 h 66"/>
                      <a:gd name="T6" fmla="*/ 42 w 48"/>
                      <a:gd name="T7" fmla="*/ 66 h 66"/>
                      <a:gd name="T8" fmla="*/ 18 w 48"/>
                      <a:gd name="T9" fmla="*/ 48 h 66"/>
                      <a:gd name="T10" fmla="*/ 18 w 48"/>
                      <a:gd name="T11" fmla="*/ 30 h 66"/>
                      <a:gd name="T12" fmla="*/ 0 w 48"/>
                      <a:gd name="T13" fmla="*/ 12 h 66"/>
                      <a:gd name="T14" fmla="*/ 10 w 4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6">
                        <a:moveTo>
                          <a:pt x="10" y="0"/>
                        </a:moveTo>
                        <a:lnTo>
                          <a:pt x="34" y="30"/>
                        </a:lnTo>
                        <a:lnTo>
                          <a:pt x="48" y="56"/>
                        </a:lnTo>
                        <a:lnTo>
                          <a:pt x="42" y="66"/>
                        </a:lnTo>
                        <a:lnTo>
                          <a:pt x="18" y="48"/>
                        </a:lnTo>
                        <a:lnTo>
                          <a:pt x="18" y="30"/>
                        </a:lnTo>
                        <a:lnTo>
                          <a:pt x="0" y="12"/>
                        </a:lnTo>
                        <a:lnTo>
                          <a:pt x="10" y="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6" name="Freeform 817"/>
                  <p:cNvSpPr>
                    <a:spLocks/>
                  </p:cNvSpPr>
                  <p:nvPr/>
                </p:nvSpPr>
                <p:spPr bwMode="auto">
                  <a:xfrm>
                    <a:off x="3438" y="3528"/>
                    <a:ext cx="40" cy="32"/>
                  </a:xfrm>
                  <a:custGeom>
                    <a:avLst/>
                    <a:gdLst>
                      <a:gd name="T0" fmla="*/ 12 w 40"/>
                      <a:gd name="T1" fmla="*/ 26 h 32"/>
                      <a:gd name="T2" fmla="*/ 28 w 40"/>
                      <a:gd name="T3" fmla="*/ 32 h 32"/>
                      <a:gd name="T4" fmla="*/ 40 w 40"/>
                      <a:gd name="T5" fmla="*/ 10 h 32"/>
                      <a:gd name="T6" fmla="*/ 14 w 40"/>
                      <a:gd name="T7" fmla="*/ 0 h 32"/>
                      <a:gd name="T8" fmla="*/ 0 w 40"/>
                      <a:gd name="T9" fmla="*/ 14 h 32"/>
                      <a:gd name="T10" fmla="*/ 12 w 40"/>
                      <a:gd name="T11" fmla="*/ 2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2">
                        <a:moveTo>
                          <a:pt x="12" y="26"/>
                        </a:moveTo>
                        <a:lnTo>
                          <a:pt x="28" y="32"/>
                        </a:lnTo>
                        <a:lnTo>
                          <a:pt x="40" y="10"/>
                        </a:lnTo>
                        <a:lnTo>
                          <a:pt x="14" y="0"/>
                        </a:lnTo>
                        <a:lnTo>
                          <a:pt x="0" y="14"/>
                        </a:lnTo>
                        <a:lnTo>
                          <a:pt x="12" y="2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7" name="Freeform 818"/>
                  <p:cNvSpPr>
                    <a:spLocks/>
                  </p:cNvSpPr>
                  <p:nvPr/>
                </p:nvSpPr>
                <p:spPr bwMode="auto">
                  <a:xfrm>
                    <a:off x="3484" y="3460"/>
                    <a:ext cx="30" cy="58"/>
                  </a:xfrm>
                  <a:custGeom>
                    <a:avLst/>
                    <a:gdLst>
                      <a:gd name="T0" fmla="*/ 18 w 30"/>
                      <a:gd name="T1" fmla="*/ 0 h 58"/>
                      <a:gd name="T2" fmla="*/ 30 w 30"/>
                      <a:gd name="T3" fmla="*/ 10 h 58"/>
                      <a:gd name="T4" fmla="*/ 22 w 30"/>
                      <a:gd name="T5" fmla="*/ 28 h 58"/>
                      <a:gd name="T6" fmla="*/ 10 w 30"/>
                      <a:gd name="T7" fmla="*/ 52 h 58"/>
                      <a:gd name="T8" fmla="*/ 0 w 30"/>
                      <a:gd name="T9" fmla="*/ 58 h 58"/>
                      <a:gd name="T10" fmla="*/ 2 w 30"/>
                      <a:gd name="T11" fmla="*/ 32 h 58"/>
                      <a:gd name="T12" fmla="*/ 12 w 30"/>
                      <a:gd name="T13" fmla="*/ 18 h 58"/>
                      <a:gd name="T14" fmla="*/ 18 w 30"/>
                      <a:gd name="T15" fmla="*/ 0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8">
                        <a:moveTo>
                          <a:pt x="18" y="0"/>
                        </a:moveTo>
                        <a:lnTo>
                          <a:pt x="30" y="10"/>
                        </a:lnTo>
                        <a:lnTo>
                          <a:pt x="22" y="28"/>
                        </a:lnTo>
                        <a:lnTo>
                          <a:pt x="10" y="52"/>
                        </a:lnTo>
                        <a:lnTo>
                          <a:pt x="0" y="58"/>
                        </a:lnTo>
                        <a:lnTo>
                          <a:pt x="2" y="32"/>
                        </a:lnTo>
                        <a:lnTo>
                          <a:pt x="12" y="18"/>
                        </a:lnTo>
                        <a:lnTo>
                          <a:pt x="18" y="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8" name="Freeform 819"/>
                  <p:cNvSpPr>
                    <a:spLocks/>
                  </p:cNvSpPr>
                  <p:nvPr/>
                </p:nvSpPr>
                <p:spPr bwMode="auto">
                  <a:xfrm>
                    <a:off x="3448" y="3564"/>
                    <a:ext cx="18" cy="28"/>
                  </a:xfrm>
                  <a:custGeom>
                    <a:avLst/>
                    <a:gdLst>
                      <a:gd name="T0" fmla="*/ 2 w 18"/>
                      <a:gd name="T1" fmla="*/ 12 h 28"/>
                      <a:gd name="T2" fmla="*/ 10 w 18"/>
                      <a:gd name="T3" fmla="*/ 28 h 28"/>
                      <a:gd name="T4" fmla="*/ 18 w 18"/>
                      <a:gd name="T5" fmla="*/ 8 h 28"/>
                      <a:gd name="T6" fmla="*/ 0 w 18"/>
                      <a:gd name="T7" fmla="*/ 0 h 28"/>
                      <a:gd name="T8" fmla="*/ 2 w 18"/>
                      <a:gd name="T9" fmla="*/ 1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8">
                        <a:moveTo>
                          <a:pt x="2" y="12"/>
                        </a:moveTo>
                        <a:lnTo>
                          <a:pt x="10" y="28"/>
                        </a:lnTo>
                        <a:lnTo>
                          <a:pt x="18" y="8"/>
                        </a:lnTo>
                        <a:lnTo>
                          <a:pt x="0" y="0"/>
                        </a:lnTo>
                        <a:lnTo>
                          <a:pt x="2" y="1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9" name="Freeform 820"/>
                  <p:cNvSpPr>
                    <a:spLocks/>
                  </p:cNvSpPr>
                  <p:nvPr/>
                </p:nvSpPr>
                <p:spPr bwMode="auto">
                  <a:xfrm>
                    <a:off x="3066" y="3788"/>
                    <a:ext cx="56" cy="22"/>
                  </a:xfrm>
                  <a:custGeom>
                    <a:avLst/>
                    <a:gdLst>
                      <a:gd name="T0" fmla="*/ 28 w 56"/>
                      <a:gd name="T1" fmla="*/ 14 h 22"/>
                      <a:gd name="T2" fmla="*/ 56 w 56"/>
                      <a:gd name="T3" fmla="*/ 14 h 22"/>
                      <a:gd name="T4" fmla="*/ 18 w 56"/>
                      <a:gd name="T5" fmla="*/ 0 h 22"/>
                      <a:gd name="T6" fmla="*/ 0 w 56"/>
                      <a:gd name="T7" fmla="*/ 6 h 22"/>
                      <a:gd name="T8" fmla="*/ 18 w 56"/>
                      <a:gd name="T9" fmla="*/ 22 h 22"/>
                      <a:gd name="T10" fmla="*/ 28 w 56"/>
                      <a:gd name="T11" fmla="*/ 14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22">
                        <a:moveTo>
                          <a:pt x="28" y="14"/>
                        </a:moveTo>
                        <a:lnTo>
                          <a:pt x="56" y="14"/>
                        </a:lnTo>
                        <a:lnTo>
                          <a:pt x="18" y="0"/>
                        </a:lnTo>
                        <a:lnTo>
                          <a:pt x="0" y="6"/>
                        </a:lnTo>
                        <a:lnTo>
                          <a:pt x="18" y="22"/>
                        </a:lnTo>
                        <a:lnTo>
                          <a:pt x="28" y="1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0" name="Freeform 821"/>
                  <p:cNvSpPr>
                    <a:spLocks/>
                  </p:cNvSpPr>
                  <p:nvPr/>
                </p:nvSpPr>
                <p:spPr bwMode="auto">
                  <a:xfrm>
                    <a:off x="3020" y="3690"/>
                    <a:ext cx="50" cy="54"/>
                  </a:xfrm>
                  <a:custGeom>
                    <a:avLst/>
                    <a:gdLst>
                      <a:gd name="T0" fmla="*/ 0 w 50"/>
                      <a:gd name="T1" fmla="*/ 4 h 54"/>
                      <a:gd name="T2" fmla="*/ 14 w 50"/>
                      <a:gd name="T3" fmla="*/ 0 h 54"/>
                      <a:gd name="T4" fmla="*/ 36 w 50"/>
                      <a:gd name="T5" fmla="*/ 10 h 54"/>
                      <a:gd name="T6" fmla="*/ 38 w 50"/>
                      <a:gd name="T7" fmla="*/ 28 h 54"/>
                      <a:gd name="T8" fmla="*/ 50 w 50"/>
                      <a:gd name="T9" fmla="*/ 40 h 54"/>
                      <a:gd name="T10" fmla="*/ 48 w 50"/>
                      <a:gd name="T11" fmla="*/ 54 h 54"/>
                      <a:gd name="T12" fmla="*/ 38 w 50"/>
                      <a:gd name="T13" fmla="*/ 46 h 54"/>
                      <a:gd name="T14" fmla="*/ 38 w 50"/>
                      <a:gd name="T15" fmla="*/ 26 h 54"/>
                      <a:gd name="T16" fmla="*/ 22 w 50"/>
                      <a:gd name="T17" fmla="*/ 26 h 54"/>
                      <a:gd name="T18" fmla="*/ 16 w 50"/>
                      <a:gd name="T19" fmla="*/ 38 h 54"/>
                      <a:gd name="T20" fmla="*/ 8 w 50"/>
                      <a:gd name="T21" fmla="*/ 20 h 54"/>
                      <a:gd name="T22" fmla="*/ 0 w 50"/>
                      <a:gd name="T23" fmla="*/ 4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54">
                        <a:moveTo>
                          <a:pt x="0" y="4"/>
                        </a:moveTo>
                        <a:lnTo>
                          <a:pt x="14" y="0"/>
                        </a:lnTo>
                        <a:lnTo>
                          <a:pt x="36" y="10"/>
                        </a:lnTo>
                        <a:lnTo>
                          <a:pt x="38" y="28"/>
                        </a:lnTo>
                        <a:lnTo>
                          <a:pt x="50" y="40"/>
                        </a:lnTo>
                        <a:lnTo>
                          <a:pt x="48" y="54"/>
                        </a:lnTo>
                        <a:lnTo>
                          <a:pt x="38" y="46"/>
                        </a:lnTo>
                        <a:lnTo>
                          <a:pt x="38" y="26"/>
                        </a:lnTo>
                        <a:lnTo>
                          <a:pt x="22" y="26"/>
                        </a:lnTo>
                        <a:lnTo>
                          <a:pt x="16" y="38"/>
                        </a:lnTo>
                        <a:lnTo>
                          <a:pt x="8" y="20"/>
                        </a:lnTo>
                        <a:lnTo>
                          <a:pt x="0" y="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1" name="Freeform 822"/>
                  <p:cNvSpPr>
                    <a:spLocks/>
                  </p:cNvSpPr>
                  <p:nvPr/>
                </p:nvSpPr>
                <p:spPr bwMode="auto">
                  <a:xfrm>
                    <a:off x="2824" y="2158"/>
                    <a:ext cx="48" cy="40"/>
                  </a:xfrm>
                  <a:custGeom>
                    <a:avLst/>
                    <a:gdLst>
                      <a:gd name="T0" fmla="*/ 34 w 48"/>
                      <a:gd name="T1" fmla="*/ 40 h 40"/>
                      <a:gd name="T2" fmla="*/ 48 w 48"/>
                      <a:gd name="T3" fmla="*/ 24 h 40"/>
                      <a:gd name="T4" fmla="*/ 34 w 48"/>
                      <a:gd name="T5" fmla="*/ 0 h 40"/>
                      <a:gd name="T6" fmla="*/ 20 w 48"/>
                      <a:gd name="T7" fmla="*/ 20 h 40"/>
                      <a:gd name="T8" fmla="*/ 0 w 48"/>
                      <a:gd name="T9" fmla="*/ 36 h 40"/>
                      <a:gd name="T10" fmla="*/ 34 w 48"/>
                      <a:gd name="T11" fmla="*/ 4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0">
                        <a:moveTo>
                          <a:pt x="34" y="40"/>
                        </a:moveTo>
                        <a:lnTo>
                          <a:pt x="48" y="24"/>
                        </a:lnTo>
                        <a:lnTo>
                          <a:pt x="34" y="0"/>
                        </a:lnTo>
                        <a:lnTo>
                          <a:pt x="20" y="20"/>
                        </a:lnTo>
                        <a:lnTo>
                          <a:pt x="0" y="36"/>
                        </a:lnTo>
                        <a:lnTo>
                          <a:pt x="34" y="4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2" name="Freeform 823"/>
                  <p:cNvSpPr>
                    <a:spLocks/>
                  </p:cNvSpPr>
                  <p:nvPr/>
                </p:nvSpPr>
                <p:spPr bwMode="auto">
                  <a:xfrm>
                    <a:off x="2826" y="2004"/>
                    <a:ext cx="40" cy="64"/>
                  </a:xfrm>
                  <a:custGeom>
                    <a:avLst/>
                    <a:gdLst>
                      <a:gd name="T0" fmla="*/ 14 w 40"/>
                      <a:gd name="T1" fmla="*/ 64 h 64"/>
                      <a:gd name="T2" fmla="*/ 32 w 40"/>
                      <a:gd name="T3" fmla="*/ 48 h 64"/>
                      <a:gd name="T4" fmla="*/ 16 w 40"/>
                      <a:gd name="T5" fmla="*/ 44 h 64"/>
                      <a:gd name="T6" fmla="*/ 40 w 40"/>
                      <a:gd name="T7" fmla="*/ 30 h 64"/>
                      <a:gd name="T8" fmla="*/ 30 w 40"/>
                      <a:gd name="T9" fmla="*/ 8 h 64"/>
                      <a:gd name="T10" fmla="*/ 12 w 40"/>
                      <a:gd name="T11" fmla="*/ 0 h 64"/>
                      <a:gd name="T12" fmla="*/ 0 w 40"/>
                      <a:gd name="T13" fmla="*/ 22 h 64"/>
                      <a:gd name="T14" fmla="*/ 14 w 40"/>
                      <a:gd name="T15" fmla="*/ 36 h 64"/>
                      <a:gd name="T16" fmla="*/ 14 w 40"/>
                      <a:gd name="T17" fmla="*/ 6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4">
                        <a:moveTo>
                          <a:pt x="14" y="64"/>
                        </a:moveTo>
                        <a:lnTo>
                          <a:pt x="32" y="48"/>
                        </a:lnTo>
                        <a:lnTo>
                          <a:pt x="16" y="44"/>
                        </a:lnTo>
                        <a:lnTo>
                          <a:pt x="40" y="30"/>
                        </a:lnTo>
                        <a:lnTo>
                          <a:pt x="30" y="8"/>
                        </a:lnTo>
                        <a:lnTo>
                          <a:pt x="12" y="0"/>
                        </a:lnTo>
                        <a:lnTo>
                          <a:pt x="0" y="22"/>
                        </a:lnTo>
                        <a:lnTo>
                          <a:pt x="14" y="36"/>
                        </a:lnTo>
                        <a:lnTo>
                          <a:pt x="14" y="64"/>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3" name="Freeform 824"/>
                  <p:cNvSpPr>
                    <a:spLocks/>
                  </p:cNvSpPr>
                  <p:nvPr/>
                </p:nvSpPr>
                <p:spPr bwMode="auto">
                  <a:xfrm>
                    <a:off x="2818" y="1928"/>
                    <a:ext cx="42" cy="64"/>
                  </a:xfrm>
                  <a:custGeom>
                    <a:avLst/>
                    <a:gdLst>
                      <a:gd name="T0" fmla="*/ 0 w 42"/>
                      <a:gd name="T1" fmla="*/ 62 h 64"/>
                      <a:gd name="T2" fmla="*/ 34 w 42"/>
                      <a:gd name="T3" fmla="*/ 64 h 64"/>
                      <a:gd name="T4" fmla="*/ 42 w 42"/>
                      <a:gd name="T5" fmla="*/ 38 h 64"/>
                      <a:gd name="T6" fmla="*/ 10 w 42"/>
                      <a:gd name="T7" fmla="*/ 56 h 64"/>
                      <a:gd name="T8" fmla="*/ 40 w 42"/>
                      <a:gd name="T9" fmla="*/ 30 h 64"/>
                      <a:gd name="T10" fmla="*/ 26 w 42"/>
                      <a:gd name="T11" fmla="*/ 0 h 64"/>
                      <a:gd name="T12" fmla="*/ 8 w 42"/>
                      <a:gd name="T13" fmla="*/ 20 h 64"/>
                      <a:gd name="T14" fmla="*/ 28 w 42"/>
                      <a:gd name="T15" fmla="*/ 28 h 64"/>
                      <a:gd name="T16" fmla="*/ 0 w 42"/>
                      <a:gd name="T17" fmla="*/ 6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64">
                        <a:moveTo>
                          <a:pt x="0" y="62"/>
                        </a:moveTo>
                        <a:lnTo>
                          <a:pt x="34" y="64"/>
                        </a:lnTo>
                        <a:lnTo>
                          <a:pt x="42" y="38"/>
                        </a:lnTo>
                        <a:lnTo>
                          <a:pt x="10" y="56"/>
                        </a:lnTo>
                        <a:lnTo>
                          <a:pt x="40" y="30"/>
                        </a:lnTo>
                        <a:lnTo>
                          <a:pt x="26" y="0"/>
                        </a:lnTo>
                        <a:lnTo>
                          <a:pt x="8" y="20"/>
                        </a:lnTo>
                        <a:lnTo>
                          <a:pt x="28" y="28"/>
                        </a:lnTo>
                        <a:lnTo>
                          <a:pt x="0" y="6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4" name="Freeform 825"/>
                  <p:cNvSpPr>
                    <a:spLocks/>
                  </p:cNvSpPr>
                  <p:nvPr/>
                </p:nvSpPr>
                <p:spPr bwMode="auto">
                  <a:xfrm>
                    <a:off x="2884" y="2386"/>
                    <a:ext cx="76" cy="36"/>
                  </a:xfrm>
                  <a:custGeom>
                    <a:avLst/>
                    <a:gdLst>
                      <a:gd name="T0" fmla="*/ 76 w 76"/>
                      <a:gd name="T1" fmla="*/ 6 h 36"/>
                      <a:gd name="T2" fmla="*/ 68 w 76"/>
                      <a:gd name="T3" fmla="*/ 30 h 36"/>
                      <a:gd name="T4" fmla="*/ 52 w 76"/>
                      <a:gd name="T5" fmla="*/ 30 h 36"/>
                      <a:gd name="T6" fmla="*/ 34 w 76"/>
                      <a:gd name="T7" fmla="*/ 14 h 36"/>
                      <a:gd name="T8" fmla="*/ 28 w 76"/>
                      <a:gd name="T9" fmla="*/ 34 h 36"/>
                      <a:gd name="T10" fmla="*/ 12 w 76"/>
                      <a:gd name="T11" fmla="*/ 36 h 36"/>
                      <a:gd name="T12" fmla="*/ 0 w 76"/>
                      <a:gd name="T13" fmla="*/ 16 h 36"/>
                      <a:gd name="T14" fmla="*/ 18 w 76"/>
                      <a:gd name="T15" fmla="*/ 2 h 36"/>
                      <a:gd name="T16" fmla="*/ 32 w 76"/>
                      <a:gd name="T17" fmla="*/ 12 h 36"/>
                      <a:gd name="T18" fmla="*/ 44 w 76"/>
                      <a:gd name="T19" fmla="*/ 0 h 36"/>
                      <a:gd name="T20" fmla="*/ 76 w 76"/>
                      <a:gd name="T21" fmla="*/ 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6">
                        <a:moveTo>
                          <a:pt x="76" y="6"/>
                        </a:moveTo>
                        <a:lnTo>
                          <a:pt x="68" y="30"/>
                        </a:lnTo>
                        <a:lnTo>
                          <a:pt x="52" y="30"/>
                        </a:lnTo>
                        <a:lnTo>
                          <a:pt x="34" y="14"/>
                        </a:lnTo>
                        <a:lnTo>
                          <a:pt x="28" y="34"/>
                        </a:lnTo>
                        <a:lnTo>
                          <a:pt x="12" y="36"/>
                        </a:lnTo>
                        <a:lnTo>
                          <a:pt x="0" y="16"/>
                        </a:lnTo>
                        <a:lnTo>
                          <a:pt x="18" y="2"/>
                        </a:lnTo>
                        <a:lnTo>
                          <a:pt x="32" y="12"/>
                        </a:lnTo>
                        <a:lnTo>
                          <a:pt x="44" y="0"/>
                        </a:lnTo>
                        <a:lnTo>
                          <a:pt x="76" y="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5" name="Freeform 826"/>
                  <p:cNvSpPr>
                    <a:spLocks/>
                  </p:cNvSpPr>
                  <p:nvPr/>
                </p:nvSpPr>
                <p:spPr bwMode="auto">
                  <a:xfrm>
                    <a:off x="2916" y="2328"/>
                    <a:ext cx="30" cy="32"/>
                  </a:xfrm>
                  <a:custGeom>
                    <a:avLst/>
                    <a:gdLst>
                      <a:gd name="T0" fmla="*/ 8 w 30"/>
                      <a:gd name="T1" fmla="*/ 32 h 32"/>
                      <a:gd name="T2" fmla="*/ 30 w 30"/>
                      <a:gd name="T3" fmla="*/ 16 h 32"/>
                      <a:gd name="T4" fmla="*/ 12 w 30"/>
                      <a:gd name="T5" fmla="*/ 0 h 32"/>
                      <a:gd name="T6" fmla="*/ 0 w 30"/>
                      <a:gd name="T7" fmla="*/ 14 h 32"/>
                      <a:gd name="T8" fmla="*/ 8 w 30"/>
                      <a:gd name="T9" fmla="*/ 3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8" y="32"/>
                        </a:moveTo>
                        <a:lnTo>
                          <a:pt x="30" y="16"/>
                        </a:lnTo>
                        <a:lnTo>
                          <a:pt x="12" y="0"/>
                        </a:lnTo>
                        <a:lnTo>
                          <a:pt x="0" y="14"/>
                        </a:lnTo>
                        <a:lnTo>
                          <a:pt x="8" y="3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6" name="Freeform 827"/>
                  <p:cNvSpPr>
                    <a:spLocks/>
                  </p:cNvSpPr>
                  <p:nvPr/>
                </p:nvSpPr>
                <p:spPr bwMode="auto">
                  <a:xfrm>
                    <a:off x="2960" y="2440"/>
                    <a:ext cx="54" cy="72"/>
                  </a:xfrm>
                  <a:custGeom>
                    <a:avLst/>
                    <a:gdLst>
                      <a:gd name="T0" fmla="*/ 22 w 54"/>
                      <a:gd name="T1" fmla="*/ 66 h 72"/>
                      <a:gd name="T2" fmla="*/ 54 w 54"/>
                      <a:gd name="T3" fmla="*/ 72 h 72"/>
                      <a:gd name="T4" fmla="*/ 50 w 54"/>
                      <a:gd name="T5" fmla="*/ 52 h 72"/>
                      <a:gd name="T6" fmla="*/ 34 w 54"/>
                      <a:gd name="T7" fmla="*/ 48 h 72"/>
                      <a:gd name="T8" fmla="*/ 42 w 54"/>
                      <a:gd name="T9" fmla="*/ 24 h 72"/>
                      <a:gd name="T10" fmla="*/ 18 w 54"/>
                      <a:gd name="T11" fmla="*/ 24 h 72"/>
                      <a:gd name="T12" fmla="*/ 18 w 54"/>
                      <a:gd name="T13" fmla="*/ 0 h 72"/>
                      <a:gd name="T14" fmla="*/ 0 w 54"/>
                      <a:gd name="T15" fmla="*/ 12 h 72"/>
                      <a:gd name="T16" fmla="*/ 2 w 54"/>
                      <a:gd name="T17" fmla="*/ 26 h 72"/>
                      <a:gd name="T18" fmla="*/ 10 w 54"/>
                      <a:gd name="T19" fmla="*/ 46 h 72"/>
                      <a:gd name="T20" fmla="*/ 34 w 54"/>
                      <a:gd name="T21" fmla="*/ 44 h 72"/>
                      <a:gd name="T22" fmla="*/ 22 w 54"/>
                      <a:gd name="T23" fmla="*/ 6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72">
                        <a:moveTo>
                          <a:pt x="22" y="66"/>
                        </a:moveTo>
                        <a:lnTo>
                          <a:pt x="54" y="72"/>
                        </a:lnTo>
                        <a:lnTo>
                          <a:pt x="50" y="52"/>
                        </a:lnTo>
                        <a:lnTo>
                          <a:pt x="34" y="48"/>
                        </a:lnTo>
                        <a:lnTo>
                          <a:pt x="42" y="24"/>
                        </a:lnTo>
                        <a:lnTo>
                          <a:pt x="18" y="24"/>
                        </a:lnTo>
                        <a:lnTo>
                          <a:pt x="18" y="0"/>
                        </a:lnTo>
                        <a:lnTo>
                          <a:pt x="0" y="12"/>
                        </a:lnTo>
                        <a:lnTo>
                          <a:pt x="2" y="26"/>
                        </a:lnTo>
                        <a:lnTo>
                          <a:pt x="10" y="46"/>
                        </a:lnTo>
                        <a:lnTo>
                          <a:pt x="34" y="44"/>
                        </a:lnTo>
                        <a:lnTo>
                          <a:pt x="22" y="6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7" name="Freeform 828"/>
                  <p:cNvSpPr>
                    <a:spLocks/>
                  </p:cNvSpPr>
                  <p:nvPr/>
                </p:nvSpPr>
                <p:spPr bwMode="auto">
                  <a:xfrm>
                    <a:off x="2826" y="2496"/>
                    <a:ext cx="126" cy="166"/>
                  </a:xfrm>
                  <a:custGeom>
                    <a:avLst/>
                    <a:gdLst>
                      <a:gd name="T0" fmla="*/ 122 w 126"/>
                      <a:gd name="T1" fmla="*/ 112 h 166"/>
                      <a:gd name="T2" fmla="*/ 124 w 126"/>
                      <a:gd name="T3" fmla="*/ 92 h 166"/>
                      <a:gd name="T4" fmla="*/ 90 w 126"/>
                      <a:gd name="T5" fmla="*/ 84 h 166"/>
                      <a:gd name="T6" fmla="*/ 82 w 126"/>
                      <a:gd name="T7" fmla="*/ 56 h 166"/>
                      <a:gd name="T8" fmla="*/ 72 w 126"/>
                      <a:gd name="T9" fmla="*/ 34 h 166"/>
                      <a:gd name="T10" fmla="*/ 52 w 126"/>
                      <a:gd name="T11" fmla="*/ 34 h 166"/>
                      <a:gd name="T12" fmla="*/ 44 w 126"/>
                      <a:gd name="T13" fmla="*/ 24 h 166"/>
                      <a:gd name="T14" fmla="*/ 16 w 126"/>
                      <a:gd name="T15" fmla="*/ 22 h 166"/>
                      <a:gd name="T16" fmla="*/ 22 w 126"/>
                      <a:gd name="T17" fmla="*/ 0 h 166"/>
                      <a:gd name="T18" fmla="*/ 4 w 126"/>
                      <a:gd name="T19" fmla="*/ 2 h 166"/>
                      <a:gd name="T20" fmla="*/ 0 w 126"/>
                      <a:gd name="T21" fmla="*/ 14 h 166"/>
                      <a:gd name="T22" fmla="*/ 12 w 126"/>
                      <a:gd name="T23" fmla="*/ 22 h 166"/>
                      <a:gd name="T24" fmla="*/ 4 w 126"/>
                      <a:gd name="T25" fmla="*/ 44 h 166"/>
                      <a:gd name="T26" fmla="*/ 18 w 126"/>
                      <a:gd name="T27" fmla="*/ 62 h 166"/>
                      <a:gd name="T28" fmla="*/ 2 w 126"/>
                      <a:gd name="T29" fmla="*/ 68 h 166"/>
                      <a:gd name="T30" fmla="*/ 2 w 126"/>
                      <a:gd name="T31" fmla="*/ 96 h 166"/>
                      <a:gd name="T32" fmla="*/ 4 w 126"/>
                      <a:gd name="T33" fmla="*/ 112 h 166"/>
                      <a:gd name="T34" fmla="*/ 24 w 126"/>
                      <a:gd name="T35" fmla="*/ 118 h 166"/>
                      <a:gd name="T36" fmla="*/ 38 w 126"/>
                      <a:gd name="T37" fmla="*/ 126 h 166"/>
                      <a:gd name="T38" fmla="*/ 62 w 126"/>
                      <a:gd name="T39" fmla="*/ 114 h 166"/>
                      <a:gd name="T40" fmla="*/ 72 w 126"/>
                      <a:gd name="T41" fmla="*/ 132 h 166"/>
                      <a:gd name="T42" fmla="*/ 54 w 126"/>
                      <a:gd name="T43" fmla="*/ 140 h 166"/>
                      <a:gd name="T44" fmla="*/ 28 w 126"/>
                      <a:gd name="T45" fmla="*/ 130 h 166"/>
                      <a:gd name="T46" fmla="*/ 16 w 126"/>
                      <a:gd name="T47" fmla="*/ 144 h 166"/>
                      <a:gd name="T48" fmla="*/ 40 w 126"/>
                      <a:gd name="T49" fmla="*/ 166 h 166"/>
                      <a:gd name="T50" fmla="*/ 72 w 126"/>
                      <a:gd name="T51" fmla="*/ 162 h 166"/>
                      <a:gd name="T52" fmla="*/ 96 w 126"/>
                      <a:gd name="T53" fmla="*/ 144 h 166"/>
                      <a:gd name="T54" fmla="*/ 120 w 126"/>
                      <a:gd name="T55" fmla="*/ 142 h 166"/>
                      <a:gd name="T56" fmla="*/ 126 w 126"/>
                      <a:gd name="T57" fmla="*/ 128 h 166"/>
                      <a:gd name="T58" fmla="*/ 122 w 126"/>
                      <a:gd name="T59" fmla="*/ 112 h 1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6" h="166">
                        <a:moveTo>
                          <a:pt x="122" y="112"/>
                        </a:moveTo>
                        <a:lnTo>
                          <a:pt x="124" y="92"/>
                        </a:lnTo>
                        <a:lnTo>
                          <a:pt x="90" y="84"/>
                        </a:lnTo>
                        <a:lnTo>
                          <a:pt x="82" y="56"/>
                        </a:lnTo>
                        <a:lnTo>
                          <a:pt x="72" y="34"/>
                        </a:lnTo>
                        <a:lnTo>
                          <a:pt x="52" y="34"/>
                        </a:lnTo>
                        <a:lnTo>
                          <a:pt x="44" y="24"/>
                        </a:lnTo>
                        <a:lnTo>
                          <a:pt x="16" y="22"/>
                        </a:lnTo>
                        <a:lnTo>
                          <a:pt x="22" y="0"/>
                        </a:lnTo>
                        <a:lnTo>
                          <a:pt x="4" y="2"/>
                        </a:lnTo>
                        <a:lnTo>
                          <a:pt x="0" y="14"/>
                        </a:lnTo>
                        <a:lnTo>
                          <a:pt x="12" y="22"/>
                        </a:lnTo>
                        <a:lnTo>
                          <a:pt x="4" y="44"/>
                        </a:lnTo>
                        <a:lnTo>
                          <a:pt x="18" y="62"/>
                        </a:lnTo>
                        <a:lnTo>
                          <a:pt x="2" y="68"/>
                        </a:lnTo>
                        <a:lnTo>
                          <a:pt x="2" y="96"/>
                        </a:lnTo>
                        <a:lnTo>
                          <a:pt x="4" y="112"/>
                        </a:lnTo>
                        <a:lnTo>
                          <a:pt x="24" y="118"/>
                        </a:lnTo>
                        <a:lnTo>
                          <a:pt x="38" y="126"/>
                        </a:lnTo>
                        <a:lnTo>
                          <a:pt x="62" y="114"/>
                        </a:lnTo>
                        <a:lnTo>
                          <a:pt x="72" y="132"/>
                        </a:lnTo>
                        <a:lnTo>
                          <a:pt x="54" y="140"/>
                        </a:lnTo>
                        <a:lnTo>
                          <a:pt x="28" y="130"/>
                        </a:lnTo>
                        <a:lnTo>
                          <a:pt x="16" y="144"/>
                        </a:lnTo>
                        <a:lnTo>
                          <a:pt x="40" y="166"/>
                        </a:lnTo>
                        <a:lnTo>
                          <a:pt x="72" y="162"/>
                        </a:lnTo>
                        <a:lnTo>
                          <a:pt x="96" y="144"/>
                        </a:lnTo>
                        <a:lnTo>
                          <a:pt x="120" y="142"/>
                        </a:lnTo>
                        <a:lnTo>
                          <a:pt x="126" y="128"/>
                        </a:lnTo>
                        <a:lnTo>
                          <a:pt x="122" y="112"/>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8" name="Freeform 829"/>
                  <p:cNvSpPr>
                    <a:spLocks/>
                  </p:cNvSpPr>
                  <p:nvPr/>
                </p:nvSpPr>
                <p:spPr bwMode="auto">
                  <a:xfrm>
                    <a:off x="2828" y="2800"/>
                    <a:ext cx="172" cy="88"/>
                  </a:xfrm>
                  <a:custGeom>
                    <a:avLst/>
                    <a:gdLst>
                      <a:gd name="T0" fmla="*/ 172 w 172"/>
                      <a:gd name="T1" fmla="*/ 50 h 88"/>
                      <a:gd name="T2" fmla="*/ 148 w 172"/>
                      <a:gd name="T3" fmla="*/ 68 h 88"/>
                      <a:gd name="T4" fmla="*/ 128 w 172"/>
                      <a:gd name="T5" fmla="*/ 60 h 88"/>
                      <a:gd name="T6" fmla="*/ 136 w 172"/>
                      <a:gd name="T7" fmla="*/ 34 h 88"/>
                      <a:gd name="T8" fmla="*/ 120 w 172"/>
                      <a:gd name="T9" fmla="*/ 70 h 88"/>
                      <a:gd name="T10" fmla="*/ 104 w 172"/>
                      <a:gd name="T11" fmla="*/ 74 h 88"/>
                      <a:gd name="T12" fmla="*/ 80 w 172"/>
                      <a:gd name="T13" fmla="*/ 58 h 88"/>
                      <a:gd name="T14" fmla="*/ 104 w 172"/>
                      <a:gd name="T15" fmla="*/ 32 h 88"/>
                      <a:gd name="T16" fmla="*/ 50 w 172"/>
                      <a:gd name="T17" fmla="*/ 66 h 88"/>
                      <a:gd name="T18" fmla="*/ 0 w 172"/>
                      <a:gd name="T19" fmla="*/ 88 h 88"/>
                      <a:gd name="T20" fmla="*/ 12 w 172"/>
                      <a:gd name="T21" fmla="*/ 58 h 88"/>
                      <a:gd name="T22" fmla="*/ 20 w 172"/>
                      <a:gd name="T23" fmla="*/ 44 h 88"/>
                      <a:gd name="T24" fmla="*/ 38 w 172"/>
                      <a:gd name="T25" fmla="*/ 28 h 88"/>
                      <a:gd name="T26" fmla="*/ 32 w 172"/>
                      <a:gd name="T27" fmla="*/ 8 h 88"/>
                      <a:gd name="T28" fmla="*/ 42 w 172"/>
                      <a:gd name="T29" fmla="*/ 0 h 88"/>
                      <a:gd name="T30" fmla="*/ 66 w 172"/>
                      <a:gd name="T31" fmla="*/ 34 h 88"/>
                      <a:gd name="T32" fmla="*/ 60 w 172"/>
                      <a:gd name="T33" fmla="*/ 8 h 88"/>
                      <a:gd name="T34" fmla="*/ 80 w 172"/>
                      <a:gd name="T35" fmla="*/ 12 h 88"/>
                      <a:gd name="T36" fmla="*/ 98 w 172"/>
                      <a:gd name="T37" fmla="*/ 2 h 88"/>
                      <a:gd name="T38" fmla="*/ 110 w 172"/>
                      <a:gd name="T39" fmla="*/ 28 h 88"/>
                      <a:gd name="T40" fmla="*/ 112 w 172"/>
                      <a:gd name="T41" fmla="*/ 6 h 88"/>
                      <a:gd name="T42" fmla="*/ 134 w 172"/>
                      <a:gd name="T43" fmla="*/ 32 h 88"/>
                      <a:gd name="T44" fmla="*/ 172 w 172"/>
                      <a:gd name="T45" fmla="*/ 50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2" h="88">
                        <a:moveTo>
                          <a:pt x="172" y="50"/>
                        </a:moveTo>
                        <a:lnTo>
                          <a:pt x="148" y="68"/>
                        </a:lnTo>
                        <a:lnTo>
                          <a:pt x="128" y="60"/>
                        </a:lnTo>
                        <a:lnTo>
                          <a:pt x="136" y="34"/>
                        </a:lnTo>
                        <a:lnTo>
                          <a:pt x="120" y="70"/>
                        </a:lnTo>
                        <a:lnTo>
                          <a:pt x="104" y="74"/>
                        </a:lnTo>
                        <a:lnTo>
                          <a:pt x="80" y="58"/>
                        </a:lnTo>
                        <a:lnTo>
                          <a:pt x="104" y="32"/>
                        </a:lnTo>
                        <a:lnTo>
                          <a:pt x="50" y="66"/>
                        </a:lnTo>
                        <a:lnTo>
                          <a:pt x="0" y="88"/>
                        </a:lnTo>
                        <a:lnTo>
                          <a:pt x="12" y="58"/>
                        </a:lnTo>
                        <a:lnTo>
                          <a:pt x="20" y="44"/>
                        </a:lnTo>
                        <a:lnTo>
                          <a:pt x="38" y="28"/>
                        </a:lnTo>
                        <a:lnTo>
                          <a:pt x="32" y="8"/>
                        </a:lnTo>
                        <a:lnTo>
                          <a:pt x="42" y="0"/>
                        </a:lnTo>
                        <a:lnTo>
                          <a:pt x="66" y="34"/>
                        </a:lnTo>
                        <a:lnTo>
                          <a:pt x="60" y="8"/>
                        </a:lnTo>
                        <a:lnTo>
                          <a:pt x="80" y="12"/>
                        </a:lnTo>
                        <a:lnTo>
                          <a:pt x="98" y="2"/>
                        </a:lnTo>
                        <a:lnTo>
                          <a:pt x="110" y="28"/>
                        </a:lnTo>
                        <a:lnTo>
                          <a:pt x="112" y="6"/>
                        </a:lnTo>
                        <a:lnTo>
                          <a:pt x="134" y="32"/>
                        </a:lnTo>
                        <a:lnTo>
                          <a:pt x="172" y="50"/>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9" name="Freeform 830"/>
                  <p:cNvSpPr>
                    <a:spLocks/>
                  </p:cNvSpPr>
                  <p:nvPr/>
                </p:nvSpPr>
                <p:spPr bwMode="auto">
                  <a:xfrm>
                    <a:off x="2878" y="2728"/>
                    <a:ext cx="76" cy="30"/>
                  </a:xfrm>
                  <a:custGeom>
                    <a:avLst/>
                    <a:gdLst>
                      <a:gd name="T0" fmla="*/ 76 w 76"/>
                      <a:gd name="T1" fmla="*/ 26 h 30"/>
                      <a:gd name="T2" fmla="*/ 50 w 76"/>
                      <a:gd name="T3" fmla="*/ 2 h 30"/>
                      <a:gd name="T4" fmla="*/ 14 w 76"/>
                      <a:gd name="T5" fmla="*/ 0 h 30"/>
                      <a:gd name="T6" fmla="*/ 0 w 76"/>
                      <a:gd name="T7" fmla="*/ 18 h 30"/>
                      <a:gd name="T8" fmla="*/ 42 w 76"/>
                      <a:gd name="T9" fmla="*/ 22 h 30"/>
                      <a:gd name="T10" fmla="*/ 60 w 76"/>
                      <a:gd name="T11" fmla="*/ 30 h 30"/>
                      <a:gd name="T12" fmla="*/ 76 w 76"/>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30">
                        <a:moveTo>
                          <a:pt x="76" y="26"/>
                        </a:moveTo>
                        <a:lnTo>
                          <a:pt x="50" y="2"/>
                        </a:lnTo>
                        <a:lnTo>
                          <a:pt x="14" y="0"/>
                        </a:lnTo>
                        <a:lnTo>
                          <a:pt x="0" y="18"/>
                        </a:lnTo>
                        <a:lnTo>
                          <a:pt x="42" y="22"/>
                        </a:lnTo>
                        <a:lnTo>
                          <a:pt x="60" y="30"/>
                        </a:lnTo>
                        <a:lnTo>
                          <a:pt x="76" y="26"/>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nvGrpSpPr>
                <p:cNvPr id="1028" name="Group 831"/>
                <p:cNvGrpSpPr>
                  <a:grpSpLocks/>
                </p:cNvGrpSpPr>
                <p:nvPr/>
              </p:nvGrpSpPr>
              <p:grpSpPr bwMode="auto">
                <a:xfrm>
                  <a:off x="2518052" y="1995728"/>
                  <a:ext cx="1799378" cy="1697230"/>
                  <a:chOff x="492" y="1060"/>
                  <a:chExt cx="1393" cy="1306"/>
                </a:xfrm>
                <a:grpFill/>
              </p:grpSpPr>
              <p:sp>
                <p:nvSpPr>
                  <p:cNvPr id="1062" name="Freeform 832"/>
                  <p:cNvSpPr>
                    <a:spLocks/>
                  </p:cNvSpPr>
                  <p:nvPr/>
                </p:nvSpPr>
                <p:spPr bwMode="auto">
                  <a:xfrm>
                    <a:off x="1639" y="1889"/>
                    <a:ext cx="7" cy="9"/>
                  </a:xfrm>
                  <a:custGeom>
                    <a:avLst/>
                    <a:gdLst>
                      <a:gd name="T0" fmla="*/ 1 w 8"/>
                      <a:gd name="T1" fmla="*/ 2 h 11"/>
                      <a:gd name="T2" fmla="*/ 0 w 8"/>
                      <a:gd name="T3" fmla="*/ 7 h 11"/>
                      <a:gd name="T4" fmla="*/ 6 w 8"/>
                      <a:gd name="T5" fmla="*/ 3 h 11"/>
                      <a:gd name="T6" fmla="*/ 6 w 8"/>
                      <a:gd name="T7" fmla="*/ 0 h 11"/>
                      <a:gd name="T8" fmla="*/ 1 w 8"/>
                      <a:gd name="T9" fmla="*/ 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1" y="4"/>
                        </a:moveTo>
                        <a:lnTo>
                          <a:pt x="0" y="11"/>
                        </a:lnTo>
                        <a:lnTo>
                          <a:pt x="8" y="5"/>
                        </a:lnTo>
                        <a:lnTo>
                          <a:pt x="8" y="0"/>
                        </a:lnTo>
                        <a:lnTo>
                          <a:pt x="1" y="4"/>
                        </a:lnTo>
                        <a:close/>
                      </a:path>
                    </a:pathLst>
                  </a:custGeom>
                  <a:grpFill/>
                  <a:ln w="6350" cmpd="sng">
                    <a:solidFill>
                      <a:schemeClr val="bg1"/>
                    </a:solidFill>
                    <a:round/>
                    <a:headEnd/>
                    <a:tailEnd/>
                  </a:ln>
                </p:spPr>
                <p:txBody>
                  <a:bodyPr/>
                  <a:lstStyle/>
                  <a:p>
                    <a:endParaRPr lang="en-GB" dirty="0"/>
                  </a:p>
                </p:txBody>
              </p:sp>
              <p:sp>
                <p:nvSpPr>
                  <p:cNvPr id="1063" name="Freeform 833"/>
                  <p:cNvSpPr>
                    <a:spLocks/>
                  </p:cNvSpPr>
                  <p:nvPr/>
                </p:nvSpPr>
                <p:spPr bwMode="auto">
                  <a:xfrm>
                    <a:off x="1421" y="2106"/>
                    <a:ext cx="22" cy="10"/>
                  </a:xfrm>
                  <a:custGeom>
                    <a:avLst/>
                    <a:gdLst>
                      <a:gd name="T0" fmla="*/ 2 w 27"/>
                      <a:gd name="T1" fmla="*/ 0 h 13"/>
                      <a:gd name="T2" fmla="*/ 13 w 27"/>
                      <a:gd name="T3" fmla="*/ 0 h 13"/>
                      <a:gd name="T4" fmla="*/ 18 w 27"/>
                      <a:gd name="T5" fmla="*/ 8 h 13"/>
                      <a:gd name="T6" fmla="*/ 0 w 27"/>
                      <a:gd name="T7" fmla="*/ 2 h 13"/>
                      <a:gd name="T8" fmla="*/ 2 w 2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3">
                        <a:moveTo>
                          <a:pt x="2" y="0"/>
                        </a:moveTo>
                        <a:lnTo>
                          <a:pt x="20" y="0"/>
                        </a:lnTo>
                        <a:lnTo>
                          <a:pt x="27" y="13"/>
                        </a:lnTo>
                        <a:lnTo>
                          <a:pt x="0" y="4"/>
                        </a:lnTo>
                        <a:lnTo>
                          <a:pt x="2" y="0"/>
                        </a:lnTo>
                        <a:close/>
                      </a:path>
                    </a:pathLst>
                  </a:custGeom>
                  <a:grpFill/>
                  <a:ln w="6350" cmpd="sng">
                    <a:solidFill>
                      <a:schemeClr val="bg1"/>
                    </a:solidFill>
                    <a:round/>
                    <a:headEnd/>
                    <a:tailEnd/>
                  </a:ln>
                </p:spPr>
                <p:txBody>
                  <a:bodyPr/>
                  <a:lstStyle/>
                  <a:p>
                    <a:endParaRPr lang="en-GB" dirty="0"/>
                  </a:p>
                </p:txBody>
              </p:sp>
              <p:sp>
                <p:nvSpPr>
                  <p:cNvPr id="1064" name="Freeform 834"/>
                  <p:cNvSpPr>
                    <a:spLocks/>
                  </p:cNvSpPr>
                  <p:nvPr/>
                </p:nvSpPr>
                <p:spPr bwMode="auto">
                  <a:xfrm>
                    <a:off x="1450" y="1831"/>
                    <a:ext cx="14" cy="27"/>
                  </a:xfrm>
                  <a:custGeom>
                    <a:avLst/>
                    <a:gdLst>
                      <a:gd name="T0" fmla="*/ 2 w 17"/>
                      <a:gd name="T1" fmla="*/ 0 h 33"/>
                      <a:gd name="T2" fmla="*/ 1 w 17"/>
                      <a:gd name="T3" fmla="*/ 3 h 33"/>
                      <a:gd name="T4" fmla="*/ 0 w 17"/>
                      <a:gd name="T5" fmla="*/ 16 h 33"/>
                      <a:gd name="T6" fmla="*/ 6 w 17"/>
                      <a:gd name="T7" fmla="*/ 22 h 33"/>
                      <a:gd name="T8" fmla="*/ 12 w 17"/>
                      <a:gd name="T9" fmla="*/ 2 h 33"/>
                      <a:gd name="T10" fmla="*/ 2 w 17"/>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3">
                        <a:moveTo>
                          <a:pt x="4" y="0"/>
                        </a:moveTo>
                        <a:lnTo>
                          <a:pt x="1" y="5"/>
                        </a:lnTo>
                        <a:lnTo>
                          <a:pt x="0" y="24"/>
                        </a:lnTo>
                        <a:lnTo>
                          <a:pt x="8" y="33"/>
                        </a:lnTo>
                        <a:lnTo>
                          <a:pt x="17" y="4"/>
                        </a:lnTo>
                        <a:lnTo>
                          <a:pt x="4" y="0"/>
                        </a:lnTo>
                        <a:close/>
                      </a:path>
                    </a:pathLst>
                  </a:custGeom>
                  <a:grpFill/>
                  <a:ln w="6350" cmpd="sng">
                    <a:solidFill>
                      <a:schemeClr val="bg1"/>
                    </a:solidFill>
                    <a:round/>
                    <a:headEnd/>
                    <a:tailEnd/>
                  </a:ln>
                </p:spPr>
                <p:txBody>
                  <a:bodyPr/>
                  <a:lstStyle/>
                  <a:p>
                    <a:endParaRPr lang="en-GB" dirty="0"/>
                  </a:p>
                </p:txBody>
              </p:sp>
              <p:sp>
                <p:nvSpPr>
                  <p:cNvPr id="1065" name="Freeform 835"/>
                  <p:cNvSpPr>
                    <a:spLocks/>
                  </p:cNvSpPr>
                  <p:nvPr/>
                </p:nvSpPr>
                <p:spPr bwMode="auto">
                  <a:xfrm>
                    <a:off x="1394" y="1812"/>
                    <a:ext cx="28" cy="28"/>
                  </a:xfrm>
                  <a:custGeom>
                    <a:avLst/>
                    <a:gdLst>
                      <a:gd name="T0" fmla="*/ 16 w 35"/>
                      <a:gd name="T1" fmla="*/ 0 h 34"/>
                      <a:gd name="T2" fmla="*/ 7 w 35"/>
                      <a:gd name="T3" fmla="*/ 6 h 34"/>
                      <a:gd name="T4" fmla="*/ 0 w 35"/>
                      <a:gd name="T5" fmla="*/ 23 h 34"/>
                      <a:gd name="T6" fmla="*/ 8 w 35"/>
                      <a:gd name="T7" fmla="*/ 21 h 34"/>
                      <a:gd name="T8" fmla="*/ 21 w 35"/>
                      <a:gd name="T9" fmla="*/ 7 h 34"/>
                      <a:gd name="T10" fmla="*/ 22 w 35"/>
                      <a:gd name="T11" fmla="*/ 1 h 34"/>
                      <a:gd name="T12" fmla="*/ 16 w 3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4">
                        <a:moveTo>
                          <a:pt x="25" y="0"/>
                        </a:moveTo>
                        <a:lnTo>
                          <a:pt x="11" y="8"/>
                        </a:lnTo>
                        <a:lnTo>
                          <a:pt x="0" y="34"/>
                        </a:lnTo>
                        <a:lnTo>
                          <a:pt x="12" y="31"/>
                        </a:lnTo>
                        <a:lnTo>
                          <a:pt x="32" y="10"/>
                        </a:lnTo>
                        <a:lnTo>
                          <a:pt x="35" y="1"/>
                        </a:lnTo>
                        <a:lnTo>
                          <a:pt x="25" y="0"/>
                        </a:lnTo>
                        <a:close/>
                      </a:path>
                    </a:pathLst>
                  </a:custGeom>
                  <a:grpFill/>
                  <a:ln w="6350" cmpd="sng">
                    <a:solidFill>
                      <a:schemeClr val="bg1"/>
                    </a:solidFill>
                    <a:round/>
                    <a:headEnd/>
                    <a:tailEnd/>
                  </a:ln>
                </p:spPr>
                <p:txBody>
                  <a:bodyPr/>
                  <a:lstStyle/>
                  <a:p>
                    <a:endParaRPr lang="en-GB" dirty="0"/>
                  </a:p>
                </p:txBody>
              </p:sp>
              <p:sp>
                <p:nvSpPr>
                  <p:cNvPr id="1066" name="Freeform 836"/>
                  <p:cNvSpPr>
                    <a:spLocks/>
                  </p:cNvSpPr>
                  <p:nvPr/>
                </p:nvSpPr>
                <p:spPr bwMode="auto">
                  <a:xfrm>
                    <a:off x="1683" y="1853"/>
                    <a:ext cx="12" cy="10"/>
                  </a:xfrm>
                  <a:custGeom>
                    <a:avLst/>
                    <a:gdLst>
                      <a:gd name="T0" fmla="*/ 6 w 14"/>
                      <a:gd name="T1" fmla="*/ 0 h 13"/>
                      <a:gd name="T2" fmla="*/ 10 w 14"/>
                      <a:gd name="T3" fmla="*/ 3 h 13"/>
                      <a:gd name="T4" fmla="*/ 9 w 14"/>
                      <a:gd name="T5" fmla="*/ 8 h 13"/>
                      <a:gd name="T6" fmla="*/ 0 w 14"/>
                      <a:gd name="T7" fmla="*/ 4 h 13"/>
                      <a:gd name="T8" fmla="*/ 6 w 1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3">
                        <a:moveTo>
                          <a:pt x="8" y="0"/>
                        </a:moveTo>
                        <a:lnTo>
                          <a:pt x="14" y="5"/>
                        </a:lnTo>
                        <a:lnTo>
                          <a:pt x="13" y="13"/>
                        </a:lnTo>
                        <a:lnTo>
                          <a:pt x="0" y="6"/>
                        </a:lnTo>
                        <a:lnTo>
                          <a:pt x="8" y="0"/>
                        </a:lnTo>
                        <a:close/>
                      </a:path>
                    </a:pathLst>
                  </a:custGeom>
                  <a:grpFill/>
                  <a:ln w="6350" cmpd="sng">
                    <a:solidFill>
                      <a:schemeClr val="bg1"/>
                    </a:solidFill>
                    <a:round/>
                    <a:headEnd/>
                    <a:tailEnd/>
                  </a:ln>
                </p:spPr>
                <p:txBody>
                  <a:bodyPr/>
                  <a:lstStyle/>
                  <a:p>
                    <a:endParaRPr lang="en-GB" dirty="0"/>
                  </a:p>
                </p:txBody>
              </p:sp>
              <p:sp>
                <p:nvSpPr>
                  <p:cNvPr id="1067" name="Freeform 837"/>
                  <p:cNvSpPr>
                    <a:spLocks/>
                  </p:cNvSpPr>
                  <p:nvPr/>
                </p:nvSpPr>
                <p:spPr bwMode="auto">
                  <a:xfrm>
                    <a:off x="1383" y="1695"/>
                    <a:ext cx="19" cy="19"/>
                  </a:xfrm>
                  <a:custGeom>
                    <a:avLst/>
                    <a:gdLst>
                      <a:gd name="T0" fmla="*/ 9 w 23"/>
                      <a:gd name="T1" fmla="*/ 6 h 23"/>
                      <a:gd name="T2" fmla="*/ 16 w 23"/>
                      <a:gd name="T3" fmla="*/ 16 h 23"/>
                      <a:gd name="T4" fmla="*/ 6 w 23"/>
                      <a:gd name="T5" fmla="*/ 10 h 23"/>
                      <a:gd name="T6" fmla="*/ 0 w 23"/>
                      <a:gd name="T7" fmla="*/ 0 h 23"/>
                      <a:gd name="T8" fmla="*/ 9 w 23"/>
                      <a:gd name="T9" fmla="*/ 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3" y="8"/>
                        </a:moveTo>
                        <a:lnTo>
                          <a:pt x="23" y="23"/>
                        </a:lnTo>
                        <a:lnTo>
                          <a:pt x="9" y="14"/>
                        </a:lnTo>
                        <a:lnTo>
                          <a:pt x="0" y="0"/>
                        </a:lnTo>
                        <a:lnTo>
                          <a:pt x="13" y="8"/>
                        </a:lnTo>
                        <a:close/>
                      </a:path>
                    </a:pathLst>
                  </a:custGeom>
                  <a:grpFill/>
                  <a:ln w="6350" cmpd="sng">
                    <a:solidFill>
                      <a:schemeClr val="bg1"/>
                    </a:solidFill>
                    <a:round/>
                    <a:headEnd/>
                    <a:tailEnd/>
                  </a:ln>
                </p:spPr>
                <p:txBody>
                  <a:bodyPr/>
                  <a:lstStyle/>
                  <a:p>
                    <a:endParaRPr lang="en-GB" dirty="0"/>
                  </a:p>
                </p:txBody>
              </p:sp>
              <p:sp>
                <p:nvSpPr>
                  <p:cNvPr id="1068" name="Freeform 838"/>
                  <p:cNvSpPr>
                    <a:spLocks/>
                  </p:cNvSpPr>
                  <p:nvPr/>
                </p:nvSpPr>
                <p:spPr bwMode="auto">
                  <a:xfrm>
                    <a:off x="1340" y="1705"/>
                    <a:ext cx="112" cy="99"/>
                  </a:xfrm>
                  <a:custGeom>
                    <a:avLst/>
                    <a:gdLst>
                      <a:gd name="T0" fmla="*/ 19 w 137"/>
                      <a:gd name="T1" fmla="*/ 2 h 121"/>
                      <a:gd name="T2" fmla="*/ 25 w 137"/>
                      <a:gd name="T3" fmla="*/ 0 h 121"/>
                      <a:gd name="T4" fmla="*/ 28 w 137"/>
                      <a:gd name="T5" fmla="*/ 7 h 121"/>
                      <a:gd name="T6" fmla="*/ 29 w 137"/>
                      <a:gd name="T7" fmla="*/ 17 h 121"/>
                      <a:gd name="T8" fmla="*/ 35 w 137"/>
                      <a:gd name="T9" fmla="*/ 11 h 121"/>
                      <a:gd name="T10" fmla="*/ 40 w 137"/>
                      <a:gd name="T11" fmla="*/ 16 h 121"/>
                      <a:gd name="T12" fmla="*/ 39 w 137"/>
                      <a:gd name="T13" fmla="*/ 20 h 121"/>
                      <a:gd name="T14" fmla="*/ 68 w 137"/>
                      <a:gd name="T15" fmla="*/ 37 h 121"/>
                      <a:gd name="T16" fmla="*/ 71 w 137"/>
                      <a:gd name="T17" fmla="*/ 53 h 121"/>
                      <a:gd name="T18" fmla="*/ 82 w 137"/>
                      <a:gd name="T19" fmla="*/ 52 h 121"/>
                      <a:gd name="T20" fmla="*/ 92 w 137"/>
                      <a:gd name="T21" fmla="*/ 63 h 121"/>
                      <a:gd name="T22" fmla="*/ 78 w 137"/>
                      <a:gd name="T23" fmla="*/ 72 h 121"/>
                      <a:gd name="T24" fmla="*/ 62 w 137"/>
                      <a:gd name="T25" fmla="*/ 65 h 121"/>
                      <a:gd name="T26" fmla="*/ 62 w 137"/>
                      <a:gd name="T27" fmla="*/ 57 h 121"/>
                      <a:gd name="T28" fmla="*/ 53 w 137"/>
                      <a:gd name="T29" fmla="*/ 56 h 121"/>
                      <a:gd name="T30" fmla="*/ 56 w 137"/>
                      <a:gd name="T31" fmla="*/ 51 h 121"/>
                      <a:gd name="T32" fmla="*/ 47 w 137"/>
                      <a:gd name="T33" fmla="*/ 53 h 121"/>
                      <a:gd name="T34" fmla="*/ 46 w 137"/>
                      <a:gd name="T35" fmla="*/ 63 h 121"/>
                      <a:gd name="T36" fmla="*/ 25 w 137"/>
                      <a:gd name="T37" fmla="*/ 81 h 121"/>
                      <a:gd name="T38" fmla="*/ 20 w 137"/>
                      <a:gd name="T39" fmla="*/ 76 h 121"/>
                      <a:gd name="T40" fmla="*/ 20 w 137"/>
                      <a:gd name="T41" fmla="*/ 60 h 121"/>
                      <a:gd name="T42" fmla="*/ 19 w 137"/>
                      <a:gd name="T43" fmla="*/ 65 h 121"/>
                      <a:gd name="T44" fmla="*/ 2 w 137"/>
                      <a:gd name="T45" fmla="*/ 70 h 121"/>
                      <a:gd name="T46" fmla="*/ 0 w 137"/>
                      <a:gd name="T47" fmla="*/ 65 h 121"/>
                      <a:gd name="T48" fmla="*/ 2 w 137"/>
                      <a:gd name="T49" fmla="*/ 59 h 121"/>
                      <a:gd name="T50" fmla="*/ 13 w 137"/>
                      <a:gd name="T51" fmla="*/ 51 h 121"/>
                      <a:gd name="T52" fmla="*/ 11 w 137"/>
                      <a:gd name="T53" fmla="*/ 38 h 121"/>
                      <a:gd name="T54" fmla="*/ 14 w 137"/>
                      <a:gd name="T55" fmla="*/ 13 h 121"/>
                      <a:gd name="T56" fmla="*/ 19 w 137"/>
                      <a:gd name="T57" fmla="*/ 2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7" h="121">
                        <a:moveTo>
                          <a:pt x="28" y="3"/>
                        </a:moveTo>
                        <a:lnTo>
                          <a:pt x="37" y="0"/>
                        </a:lnTo>
                        <a:lnTo>
                          <a:pt x="42" y="10"/>
                        </a:lnTo>
                        <a:lnTo>
                          <a:pt x="43" y="26"/>
                        </a:lnTo>
                        <a:lnTo>
                          <a:pt x="53" y="17"/>
                        </a:lnTo>
                        <a:lnTo>
                          <a:pt x="60" y="23"/>
                        </a:lnTo>
                        <a:lnTo>
                          <a:pt x="59" y="29"/>
                        </a:lnTo>
                        <a:lnTo>
                          <a:pt x="101" y="55"/>
                        </a:lnTo>
                        <a:lnTo>
                          <a:pt x="107" y="80"/>
                        </a:lnTo>
                        <a:lnTo>
                          <a:pt x="122" y="78"/>
                        </a:lnTo>
                        <a:lnTo>
                          <a:pt x="137" y="94"/>
                        </a:lnTo>
                        <a:lnTo>
                          <a:pt x="118" y="108"/>
                        </a:lnTo>
                        <a:lnTo>
                          <a:pt x="93" y="98"/>
                        </a:lnTo>
                        <a:lnTo>
                          <a:pt x="93" y="86"/>
                        </a:lnTo>
                        <a:lnTo>
                          <a:pt x="80" y="84"/>
                        </a:lnTo>
                        <a:lnTo>
                          <a:pt x="83" y="76"/>
                        </a:lnTo>
                        <a:lnTo>
                          <a:pt x="70" y="80"/>
                        </a:lnTo>
                        <a:lnTo>
                          <a:pt x="69" y="94"/>
                        </a:lnTo>
                        <a:lnTo>
                          <a:pt x="38" y="121"/>
                        </a:lnTo>
                        <a:lnTo>
                          <a:pt x="31" y="114"/>
                        </a:lnTo>
                        <a:lnTo>
                          <a:pt x="30" y="89"/>
                        </a:lnTo>
                        <a:lnTo>
                          <a:pt x="28" y="96"/>
                        </a:lnTo>
                        <a:lnTo>
                          <a:pt x="3" y="104"/>
                        </a:lnTo>
                        <a:lnTo>
                          <a:pt x="0" y="98"/>
                        </a:lnTo>
                        <a:lnTo>
                          <a:pt x="4" y="88"/>
                        </a:lnTo>
                        <a:lnTo>
                          <a:pt x="19" y="76"/>
                        </a:lnTo>
                        <a:lnTo>
                          <a:pt x="17" y="58"/>
                        </a:lnTo>
                        <a:lnTo>
                          <a:pt x="21" y="19"/>
                        </a:lnTo>
                        <a:lnTo>
                          <a:pt x="28" y="3"/>
                        </a:lnTo>
                        <a:close/>
                      </a:path>
                    </a:pathLst>
                  </a:custGeom>
                  <a:grpFill/>
                  <a:ln w="6350" cmpd="sng">
                    <a:solidFill>
                      <a:schemeClr val="bg1"/>
                    </a:solidFill>
                    <a:round/>
                    <a:headEnd/>
                    <a:tailEnd/>
                  </a:ln>
                </p:spPr>
                <p:txBody>
                  <a:bodyPr/>
                  <a:lstStyle/>
                  <a:p>
                    <a:endParaRPr lang="en-GB" dirty="0"/>
                  </a:p>
                </p:txBody>
              </p:sp>
              <p:sp>
                <p:nvSpPr>
                  <p:cNvPr id="1069" name="Freeform 839"/>
                  <p:cNvSpPr>
                    <a:spLocks/>
                  </p:cNvSpPr>
                  <p:nvPr/>
                </p:nvSpPr>
                <p:spPr bwMode="auto">
                  <a:xfrm>
                    <a:off x="1478" y="1795"/>
                    <a:ext cx="15" cy="10"/>
                  </a:xfrm>
                  <a:custGeom>
                    <a:avLst/>
                    <a:gdLst>
                      <a:gd name="T0" fmla="*/ 0 w 18"/>
                      <a:gd name="T1" fmla="*/ 0 h 13"/>
                      <a:gd name="T2" fmla="*/ 10 w 18"/>
                      <a:gd name="T3" fmla="*/ 0 h 13"/>
                      <a:gd name="T4" fmla="*/ 13 w 18"/>
                      <a:gd name="T5" fmla="*/ 5 h 13"/>
                      <a:gd name="T6" fmla="*/ 8 w 18"/>
                      <a:gd name="T7" fmla="*/ 8 h 13"/>
                      <a:gd name="T8" fmla="*/ 0 w 1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
                        <a:moveTo>
                          <a:pt x="0" y="0"/>
                        </a:moveTo>
                        <a:lnTo>
                          <a:pt x="14" y="0"/>
                        </a:lnTo>
                        <a:lnTo>
                          <a:pt x="18" y="8"/>
                        </a:lnTo>
                        <a:lnTo>
                          <a:pt x="12" y="13"/>
                        </a:lnTo>
                        <a:lnTo>
                          <a:pt x="0" y="0"/>
                        </a:lnTo>
                        <a:close/>
                      </a:path>
                    </a:pathLst>
                  </a:custGeom>
                  <a:grpFill/>
                  <a:ln w="6350" cmpd="sng">
                    <a:solidFill>
                      <a:schemeClr val="bg1"/>
                    </a:solidFill>
                    <a:round/>
                    <a:headEnd/>
                    <a:tailEnd/>
                  </a:ln>
                </p:spPr>
                <p:txBody>
                  <a:bodyPr/>
                  <a:lstStyle/>
                  <a:p>
                    <a:endParaRPr lang="en-GB" dirty="0"/>
                  </a:p>
                </p:txBody>
              </p:sp>
              <p:sp>
                <p:nvSpPr>
                  <p:cNvPr id="1070" name="Freeform 840"/>
                  <p:cNvSpPr>
                    <a:spLocks/>
                  </p:cNvSpPr>
                  <p:nvPr/>
                </p:nvSpPr>
                <p:spPr bwMode="auto">
                  <a:xfrm>
                    <a:off x="1596" y="1817"/>
                    <a:ext cx="10" cy="6"/>
                  </a:xfrm>
                  <a:custGeom>
                    <a:avLst/>
                    <a:gdLst>
                      <a:gd name="T0" fmla="*/ 0 w 13"/>
                      <a:gd name="T1" fmla="*/ 0 h 8"/>
                      <a:gd name="T2" fmla="*/ 8 w 13"/>
                      <a:gd name="T3" fmla="*/ 3 h 8"/>
                      <a:gd name="T4" fmla="*/ 5 w 13"/>
                      <a:gd name="T5" fmla="*/ 5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5"/>
                        </a:lnTo>
                        <a:lnTo>
                          <a:pt x="8" y="8"/>
                        </a:lnTo>
                        <a:lnTo>
                          <a:pt x="0" y="0"/>
                        </a:lnTo>
                        <a:close/>
                      </a:path>
                    </a:pathLst>
                  </a:custGeom>
                  <a:grpFill/>
                  <a:ln w="6350" cmpd="sng">
                    <a:solidFill>
                      <a:schemeClr val="bg1"/>
                    </a:solidFill>
                    <a:round/>
                    <a:headEnd/>
                    <a:tailEnd/>
                  </a:ln>
                </p:spPr>
                <p:txBody>
                  <a:bodyPr/>
                  <a:lstStyle/>
                  <a:p>
                    <a:endParaRPr lang="en-GB" dirty="0"/>
                  </a:p>
                </p:txBody>
              </p:sp>
              <p:grpSp>
                <p:nvGrpSpPr>
                  <p:cNvPr id="1071" name="Group 841"/>
                  <p:cNvGrpSpPr>
                    <a:grpSpLocks/>
                  </p:cNvGrpSpPr>
                  <p:nvPr/>
                </p:nvGrpSpPr>
                <p:grpSpPr bwMode="auto">
                  <a:xfrm>
                    <a:off x="492" y="1060"/>
                    <a:ext cx="1393" cy="1306"/>
                    <a:chOff x="492" y="1060"/>
                    <a:chExt cx="1393" cy="1306"/>
                  </a:xfrm>
                  <a:grpFill/>
                </p:grpSpPr>
                <p:grpSp>
                  <p:nvGrpSpPr>
                    <p:cNvPr id="1072" name="Group 842"/>
                    <p:cNvGrpSpPr>
                      <a:grpSpLocks/>
                    </p:cNvGrpSpPr>
                    <p:nvPr/>
                  </p:nvGrpSpPr>
                  <p:grpSpPr bwMode="auto">
                    <a:xfrm>
                      <a:off x="1700" y="2146"/>
                      <a:ext cx="185" cy="140"/>
                      <a:chOff x="1700" y="2146"/>
                      <a:chExt cx="185" cy="140"/>
                    </a:xfrm>
                    <a:grpFill/>
                  </p:grpSpPr>
                  <p:sp>
                    <p:nvSpPr>
                      <p:cNvPr id="1119" name="Freeform 843"/>
                      <p:cNvSpPr>
                        <a:spLocks/>
                      </p:cNvSpPr>
                      <p:nvPr/>
                    </p:nvSpPr>
                    <p:spPr bwMode="auto">
                      <a:xfrm>
                        <a:off x="1781" y="2146"/>
                        <a:ext cx="104" cy="118"/>
                      </a:xfrm>
                      <a:custGeom>
                        <a:avLst/>
                        <a:gdLst>
                          <a:gd name="T0" fmla="*/ 40 w 128"/>
                          <a:gd name="T1" fmla="*/ 1 h 146"/>
                          <a:gd name="T2" fmla="*/ 34 w 128"/>
                          <a:gd name="T3" fmla="*/ 4 h 146"/>
                          <a:gd name="T4" fmla="*/ 24 w 128"/>
                          <a:gd name="T5" fmla="*/ 16 h 146"/>
                          <a:gd name="T6" fmla="*/ 27 w 128"/>
                          <a:gd name="T7" fmla="*/ 19 h 146"/>
                          <a:gd name="T8" fmla="*/ 24 w 128"/>
                          <a:gd name="T9" fmla="*/ 26 h 146"/>
                          <a:gd name="T10" fmla="*/ 25 w 128"/>
                          <a:gd name="T11" fmla="*/ 27 h 146"/>
                          <a:gd name="T12" fmla="*/ 21 w 128"/>
                          <a:gd name="T13" fmla="*/ 29 h 146"/>
                          <a:gd name="T14" fmla="*/ 19 w 128"/>
                          <a:gd name="T15" fmla="*/ 40 h 146"/>
                          <a:gd name="T16" fmla="*/ 15 w 128"/>
                          <a:gd name="T17" fmla="*/ 43 h 146"/>
                          <a:gd name="T18" fmla="*/ 16 w 128"/>
                          <a:gd name="T19" fmla="*/ 49 h 146"/>
                          <a:gd name="T20" fmla="*/ 12 w 128"/>
                          <a:gd name="T21" fmla="*/ 49 h 146"/>
                          <a:gd name="T22" fmla="*/ 9 w 128"/>
                          <a:gd name="T23" fmla="*/ 57 h 146"/>
                          <a:gd name="T24" fmla="*/ 2 w 128"/>
                          <a:gd name="T25" fmla="*/ 60 h 146"/>
                          <a:gd name="T26" fmla="*/ 11 w 128"/>
                          <a:gd name="T27" fmla="*/ 61 h 146"/>
                          <a:gd name="T28" fmla="*/ 0 w 128"/>
                          <a:gd name="T29" fmla="*/ 71 h 146"/>
                          <a:gd name="T30" fmla="*/ 0 w 128"/>
                          <a:gd name="T31" fmla="*/ 74 h 146"/>
                          <a:gd name="T32" fmla="*/ 4 w 128"/>
                          <a:gd name="T33" fmla="*/ 78 h 146"/>
                          <a:gd name="T34" fmla="*/ 33 w 128"/>
                          <a:gd name="T35" fmla="*/ 78 h 146"/>
                          <a:gd name="T36" fmla="*/ 46 w 128"/>
                          <a:gd name="T37" fmla="*/ 73 h 146"/>
                          <a:gd name="T38" fmla="*/ 44 w 128"/>
                          <a:gd name="T39" fmla="*/ 77 h 146"/>
                          <a:gd name="T40" fmla="*/ 41 w 128"/>
                          <a:gd name="T41" fmla="*/ 80 h 146"/>
                          <a:gd name="T42" fmla="*/ 49 w 128"/>
                          <a:gd name="T43" fmla="*/ 80 h 146"/>
                          <a:gd name="T44" fmla="*/ 51 w 128"/>
                          <a:gd name="T45" fmla="*/ 75 h 146"/>
                          <a:gd name="T46" fmla="*/ 58 w 128"/>
                          <a:gd name="T47" fmla="*/ 77 h 146"/>
                          <a:gd name="T48" fmla="*/ 44 w 128"/>
                          <a:gd name="T49" fmla="*/ 86 h 146"/>
                          <a:gd name="T50" fmla="*/ 46 w 128"/>
                          <a:gd name="T51" fmla="*/ 91 h 146"/>
                          <a:gd name="T52" fmla="*/ 62 w 128"/>
                          <a:gd name="T53" fmla="*/ 80 h 146"/>
                          <a:gd name="T54" fmla="*/ 65 w 128"/>
                          <a:gd name="T55" fmla="*/ 70 h 146"/>
                          <a:gd name="T56" fmla="*/ 67 w 128"/>
                          <a:gd name="T57" fmla="*/ 70 h 146"/>
                          <a:gd name="T58" fmla="*/ 69 w 128"/>
                          <a:gd name="T59" fmla="*/ 82 h 146"/>
                          <a:gd name="T60" fmla="*/ 67 w 128"/>
                          <a:gd name="T61" fmla="*/ 91 h 146"/>
                          <a:gd name="T62" fmla="*/ 72 w 128"/>
                          <a:gd name="T63" fmla="*/ 86 h 146"/>
                          <a:gd name="T64" fmla="*/ 75 w 128"/>
                          <a:gd name="T65" fmla="*/ 95 h 146"/>
                          <a:gd name="T66" fmla="*/ 80 w 128"/>
                          <a:gd name="T67" fmla="*/ 94 h 146"/>
                          <a:gd name="T68" fmla="*/ 85 w 128"/>
                          <a:gd name="T69" fmla="*/ 80 h 146"/>
                          <a:gd name="T70" fmla="*/ 83 w 128"/>
                          <a:gd name="T71" fmla="*/ 74 h 146"/>
                          <a:gd name="T72" fmla="*/ 79 w 128"/>
                          <a:gd name="T73" fmla="*/ 79 h 146"/>
                          <a:gd name="T74" fmla="*/ 82 w 128"/>
                          <a:gd name="T75" fmla="*/ 66 h 146"/>
                          <a:gd name="T76" fmla="*/ 72 w 128"/>
                          <a:gd name="T77" fmla="*/ 77 h 146"/>
                          <a:gd name="T78" fmla="*/ 71 w 128"/>
                          <a:gd name="T79" fmla="*/ 74 h 146"/>
                          <a:gd name="T80" fmla="*/ 72 w 128"/>
                          <a:gd name="T81" fmla="*/ 69 h 146"/>
                          <a:gd name="T82" fmla="*/ 69 w 128"/>
                          <a:gd name="T83" fmla="*/ 66 h 146"/>
                          <a:gd name="T84" fmla="*/ 78 w 128"/>
                          <a:gd name="T85" fmla="*/ 61 h 146"/>
                          <a:gd name="T86" fmla="*/ 80 w 128"/>
                          <a:gd name="T87" fmla="*/ 57 h 146"/>
                          <a:gd name="T88" fmla="*/ 67 w 128"/>
                          <a:gd name="T89" fmla="*/ 60 h 146"/>
                          <a:gd name="T90" fmla="*/ 73 w 128"/>
                          <a:gd name="T91" fmla="*/ 43 h 146"/>
                          <a:gd name="T92" fmla="*/ 62 w 128"/>
                          <a:gd name="T93" fmla="*/ 41 h 146"/>
                          <a:gd name="T94" fmla="*/ 50 w 128"/>
                          <a:gd name="T95" fmla="*/ 45 h 146"/>
                          <a:gd name="T96" fmla="*/ 53 w 128"/>
                          <a:gd name="T97" fmla="*/ 39 h 146"/>
                          <a:gd name="T98" fmla="*/ 44 w 128"/>
                          <a:gd name="T99" fmla="*/ 41 h 146"/>
                          <a:gd name="T100" fmla="*/ 41 w 128"/>
                          <a:gd name="T101" fmla="*/ 36 h 146"/>
                          <a:gd name="T102" fmla="*/ 49 w 128"/>
                          <a:gd name="T103" fmla="*/ 32 h 146"/>
                          <a:gd name="T104" fmla="*/ 41 w 128"/>
                          <a:gd name="T105" fmla="*/ 32 h 146"/>
                          <a:gd name="T106" fmla="*/ 41 w 128"/>
                          <a:gd name="T107" fmla="*/ 29 h 146"/>
                          <a:gd name="T108" fmla="*/ 33 w 128"/>
                          <a:gd name="T109" fmla="*/ 39 h 146"/>
                          <a:gd name="T110" fmla="*/ 33 w 128"/>
                          <a:gd name="T111" fmla="*/ 29 h 146"/>
                          <a:gd name="T112" fmla="*/ 40 w 128"/>
                          <a:gd name="T113" fmla="*/ 19 h 146"/>
                          <a:gd name="T114" fmla="*/ 40 w 128"/>
                          <a:gd name="T115" fmla="*/ 13 h 146"/>
                          <a:gd name="T116" fmla="*/ 44 w 128"/>
                          <a:gd name="T117" fmla="*/ 13 h 146"/>
                          <a:gd name="T118" fmla="*/ 44 w 128"/>
                          <a:gd name="T119" fmla="*/ 9 h 146"/>
                          <a:gd name="T120" fmla="*/ 43 w 128"/>
                          <a:gd name="T121" fmla="*/ 4 h 146"/>
                          <a:gd name="T122" fmla="*/ 48 w 128"/>
                          <a:gd name="T123" fmla="*/ 0 h 146"/>
                          <a:gd name="T124" fmla="*/ 40 w 128"/>
                          <a:gd name="T125" fmla="*/ 1 h 1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 h="146">
                            <a:moveTo>
                              <a:pt x="60" y="1"/>
                            </a:moveTo>
                            <a:lnTo>
                              <a:pt x="52" y="6"/>
                            </a:lnTo>
                            <a:lnTo>
                              <a:pt x="37" y="25"/>
                            </a:lnTo>
                            <a:lnTo>
                              <a:pt x="41" y="28"/>
                            </a:lnTo>
                            <a:lnTo>
                              <a:pt x="36" y="39"/>
                            </a:lnTo>
                            <a:lnTo>
                              <a:pt x="38" y="42"/>
                            </a:lnTo>
                            <a:lnTo>
                              <a:pt x="32" y="44"/>
                            </a:lnTo>
                            <a:lnTo>
                              <a:pt x="28" y="62"/>
                            </a:lnTo>
                            <a:lnTo>
                              <a:pt x="22" y="65"/>
                            </a:lnTo>
                            <a:lnTo>
                              <a:pt x="25" y="75"/>
                            </a:lnTo>
                            <a:lnTo>
                              <a:pt x="18" y="75"/>
                            </a:lnTo>
                            <a:lnTo>
                              <a:pt x="13" y="87"/>
                            </a:lnTo>
                            <a:lnTo>
                              <a:pt x="2" y="91"/>
                            </a:lnTo>
                            <a:lnTo>
                              <a:pt x="16" y="94"/>
                            </a:lnTo>
                            <a:lnTo>
                              <a:pt x="0" y="109"/>
                            </a:lnTo>
                            <a:lnTo>
                              <a:pt x="0" y="114"/>
                            </a:lnTo>
                            <a:lnTo>
                              <a:pt x="6" y="119"/>
                            </a:lnTo>
                            <a:lnTo>
                              <a:pt x="50" y="119"/>
                            </a:lnTo>
                            <a:lnTo>
                              <a:pt x="69" y="111"/>
                            </a:lnTo>
                            <a:lnTo>
                              <a:pt x="67" y="117"/>
                            </a:lnTo>
                            <a:lnTo>
                              <a:pt x="61" y="122"/>
                            </a:lnTo>
                            <a:lnTo>
                              <a:pt x="74" y="122"/>
                            </a:lnTo>
                            <a:lnTo>
                              <a:pt x="77" y="115"/>
                            </a:lnTo>
                            <a:lnTo>
                              <a:pt x="87" y="118"/>
                            </a:lnTo>
                            <a:lnTo>
                              <a:pt x="66" y="133"/>
                            </a:lnTo>
                            <a:lnTo>
                              <a:pt x="70" y="138"/>
                            </a:lnTo>
                            <a:lnTo>
                              <a:pt x="94" y="123"/>
                            </a:lnTo>
                            <a:lnTo>
                              <a:pt x="99" y="108"/>
                            </a:lnTo>
                            <a:lnTo>
                              <a:pt x="102" y="108"/>
                            </a:lnTo>
                            <a:lnTo>
                              <a:pt x="105" y="125"/>
                            </a:lnTo>
                            <a:lnTo>
                              <a:pt x="101" y="138"/>
                            </a:lnTo>
                            <a:lnTo>
                              <a:pt x="110" y="131"/>
                            </a:lnTo>
                            <a:lnTo>
                              <a:pt x="113" y="146"/>
                            </a:lnTo>
                            <a:lnTo>
                              <a:pt x="120" y="143"/>
                            </a:lnTo>
                            <a:lnTo>
                              <a:pt x="128" y="123"/>
                            </a:lnTo>
                            <a:lnTo>
                              <a:pt x="125" y="114"/>
                            </a:lnTo>
                            <a:lnTo>
                              <a:pt x="119" y="121"/>
                            </a:lnTo>
                            <a:lnTo>
                              <a:pt x="124" y="101"/>
                            </a:lnTo>
                            <a:lnTo>
                              <a:pt x="110" y="117"/>
                            </a:lnTo>
                            <a:lnTo>
                              <a:pt x="107" y="113"/>
                            </a:lnTo>
                            <a:lnTo>
                              <a:pt x="109" y="105"/>
                            </a:lnTo>
                            <a:lnTo>
                              <a:pt x="105" y="101"/>
                            </a:lnTo>
                            <a:lnTo>
                              <a:pt x="118" y="93"/>
                            </a:lnTo>
                            <a:lnTo>
                              <a:pt x="120" y="87"/>
                            </a:lnTo>
                            <a:lnTo>
                              <a:pt x="102" y="92"/>
                            </a:lnTo>
                            <a:lnTo>
                              <a:pt x="111" y="66"/>
                            </a:lnTo>
                            <a:lnTo>
                              <a:pt x="94" y="63"/>
                            </a:lnTo>
                            <a:lnTo>
                              <a:pt x="76" y="69"/>
                            </a:lnTo>
                            <a:lnTo>
                              <a:pt x="80" y="60"/>
                            </a:lnTo>
                            <a:lnTo>
                              <a:pt x="66" y="63"/>
                            </a:lnTo>
                            <a:lnTo>
                              <a:pt x="62" y="56"/>
                            </a:lnTo>
                            <a:lnTo>
                              <a:pt x="74" y="50"/>
                            </a:lnTo>
                            <a:lnTo>
                              <a:pt x="61" y="48"/>
                            </a:lnTo>
                            <a:lnTo>
                              <a:pt x="62" y="44"/>
                            </a:lnTo>
                            <a:lnTo>
                              <a:pt x="50" y="59"/>
                            </a:lnTo>
                            <a:lnTo>
                              <a:pt x="50" y="45"/>
                            </a:lnTo>
                            <a:lnTo>
                              <a:pt x="60" y="29"/>
                            </a:lnTo>
                            <a:lnTo>
                              <a:pt x="60" y="20"/>
                            </a:lnTo>
                            <a:lnTo>
                              <a:pt x="66" y="20"/>
                            </a:lnTo>
                            <a:lnTo>
                              <a:pt x="67" y="13"/>
                            </a:lnTo>
                            <a:lnTo>
                              <a:pt x="65" y="6"/>
                            </a:lnTo>
                            <a:lnTo>
                              <a:pt x="72" y="0"/>
                            </a:lnTo>
                            <a:lnTo>
                              <a:pt x="60" y="1"/>
                            </a:lnTo>
                            <a:close/>
                          </a:path>
                        </a:pathLst>
                      </a:custGeom>
                      <a:grpFill/>
                      <a:ln w="6350" cmpd="sng">
                        <a:solidFill>
                          <a:schemeClr val="bg1"/>
                        </a:solidFill>
                        <a:round/>
                        <a:headEnd/>
                        <a:tailEnd/>
                      </a:ln>
                    </p:spPr>
                    <p:txBody>
                      <a:bodyPr/>
                      <a:lstStyle/>
                      <a:p>
                        <a:endParaRPr lang="en-GB" dirty="0"/>
                      </a:p>
                    </p:txBody>
                  </p:sp>
                  <p:sp>
                    <p:nvSpPr>
                      <p:cNvPr id="1120" name="Freeform 844"/>
                      <p:cNvSpPr>
                        <a:spLocks/>
                      </p:cNvSpPr>
                      <p:nvPr/>
                    </p:nvSpPr>
                    <p:spPr bwMode="auto">
                      <a:xfrm>
                        <a:off x="1747" y="2254"/>
                        <a:ext cx="27" cy="32"/>
                      </a:xfrm>
                      <a:custGeom>
                        <a:avLst/>
                        <a:gdLst>
                          <a:gd name="T0" fmla="*/ 12 w 33"/>
                          <a:gd name="T1" fmla="*/ 0 h 39"/>
                          <a:gd name="T2" fmla="*/ 2 w 33"/>
                          <a:gd name="T3" fmla="*/ 16 h 39"/>
                          <a:gd name="T4" fmla="*/ 0 w 33"/>
                          <a:gd name="T5" fmla="*/ 23 h 39"/>
                          <a:gd name="T6" fmla="*/ 2 w 33"/>
                          <a:gd name="T7" fmla="*/ 26 h 39"/>
                          <a:gd name="T8" fmla="*/ 13 w 33"/>
                          <a:gd name="T9" fmla="*/ 25 h 39"/>
                          <a:gd name="T10" fmla="*/ 22 w 33"/>
                          <a:gd name="T11" fmla="*/ 20 h 39"/>
                          <a:gd name="T12" fmla="*/ 20 w 33"/>
                          <a:gd name="T13" fmla="*/ 13 h 39"/>
                          <a:gd name="T14" fmla="*/ 16 w 33"/>
                          <a:gd name="T15" fmla="*/ 17 h 39"/>
                          <a:gd name="T16" fmla="*/ 11 w 33"/>
                          <a:gd name="T17" fmla="*/ 17 h 39"/>
                          <a:gd name="T18" fmla="*/ 16 w 33"/>
                          <a:gd name="T19" fmla="*/ 2 h 39"/>
                          <a:gd name="T20" fmla="*/ 12 w 33"/>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9">
                            <a:moveTo>
                              <a:pt x="18" y="0"/>
                            </a:moveTo>
                            <a:lnTo>
                              <a:pt x="3" y="24"/>
                            </a:lnTo>
                            <a:lnTo>
                              <a:pt x="0" y="34"/>
                            </a:lnTo>
                            <a:lnTo>
                              <a:pt x="4" y="39"/>
                            </a:lnTo>
                            <a:lnTo>
                              <a:pt x="19" y="38"/>
                            </a:lnTo>
                            <a:lnTo>
                              <a:pt x="33" y="29"/>
                            </a:lnTo>
                            <a:lnTo>
                              <a:pt x="29" y="20"/>
                            </a:lnTo>
                            <a:lnTo>
                              <a:pt x="25" y="26"/>
                            </a:lnTo>
                            <a:lnTo>
                              <a:pt x="16" y="26"/>
                            </a:lnTo>
                            <a:lnTo>
                              <a:pt x="23" y="4"/>
                            </a:lnTo>
                            <a:lnTo>
                              <a:pt x="18" y="0"/>
                            </a:lnTo>
                            <a:close/>
                          </a:path>
                        </a:pathLst>
                      </a:custGeom>
                      <a:grpFill/>
                      <a:ln w="6350" cmpd="sng">
                        <a:solidFill>
                          <a:schemeClr val="bg1"/>
                        </a:solidFill>
                        <a:round/>
                        <a:headEnd/>
                        <a:tailEnd/>
                      </a:ln>
                    </p:spPr>
                    <p:txBody>
                      <a:bodyPr/>
                      <a:lstStyle/>
                      <a:p>
                        <a:endParaRPr lang="en-GB" dirty="0"/>
                      </a:p>
                    </p:txBody>
                  </p:sp>
                  <p:sp>
                    <p:nvSpPr>
                      <p:cNvPr id="1121" name="Freeform 845"/>
                      <p:cNvSpPr>
                        <a:spLocks/>
                      </p:cNvSpPr>
                      <p:nvPr/>
                    </p:nvSpPr>
                    <p:spPr bwMode="auto">
                      <a:xfrm>
                        <a:off x="1700" y="2186"/>
                        <a:ext cx="43" cy="20"/>
                      </a:xfrm>
                      <a:custGeom>
                        <a:avLst/>
                        <a:gdLst>
                          <a:gd name="T0" fmla="*/ 6 w 53"/>
                          <a:gd name="T1" fmla="*/ 0 h 25"/>
                          <a:gd name="T2" fmla="*/ 24 w 53"/>
                          <a:gd name="T3" fmla="*/ 6 h 25"/>
                          <a:gd name="T4" fmla="*/ 32 w 53"/>
                          <a:gd name="T5" fmla="*/ 10 h 25"/>
                          <a:gd name="T6" fmla="*/ 35 w 53"/>
                          <a:gd name="T7" fmla="*/ 15 h 25"/>
                          <a:gd name="T8" fmla="*/ 28 w 53"/>
                          <a:gd name="T9" fmla="*/ 16 h 25"/>
                          <a:gd name="T10" fmla="*/ 13 w 53"/>
                          <a:gd name="T11" fmla="*/ 11 h 25"/>
                          <a:gd name="T12" fmla="*/ 11 w 53"/>
                          <a:gd name="T13" fmla="*/ 7 h 25"/>
                          <a:gd name="T14" fmla="*/ 0 w 53"/>
                          <a:gd name="T15" fmla="*/ 2 h 25"/>
                          <a:gd name="T16" fmla="*/ 6 w 53"/>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25">
                            <a:moveTo>
                              <a:pt x="9" y="0"/>
                            </a:moveTo>
                            <a:lnTo>
                              <a:pt x="37" y="10"/>
                            </a:lnTo>
                            <a:lnTo>
                              <a:pt x="49" y="16"/>
                            </a:lnTo>
                            <a:lnTo>
                              <a:pt x="53" y="24"/>
                            </a:lnTo>
                            <a:lnTo>
                              <a:pt x="42" y="25"/>
                            </a:lnTo>
                            <a:lnTo>
                              <a:pt x="20" y="17"/>
                            </a:lnTo>
                            <a:lnTo>
                              <a:pt x="17" y="11"/>
                            </a:lnTo>
                            <a:lnTo>
                              <a:pt x="0" y="3"/>
                            </a:lnTo>
                            <a:lnTo>
                              <a:pt x="9" y="0"/>
                            </a:lnTo>
                            <a:close/>
                          </a:path>
                        </a:pathLst>
                      </a:custGeom>
                      <a:grpFill/>
                      <a:ln w="6350" cmpd="sng">
                        <a:solidFill>
                          <a:schemeClr val="bg1"/>
                        </a:solidFill>
                        <a:round/>
                        <a:headEnd/>
                        <a:tailEnd/>
                      </a:ln>
                    </p:spPr>
                    <p:txBody>
                      <a:bodyPr/>
                      <a:lstStyle/>
                      <a:p>
                        <a:endParaRPr lang="en-GB" dirty="0"/>
                      </a:p>
                    </p:txBody>
                  </p:sp>
                  <p:sp>
                    <p:nvSpPr>
                      <p:cNvPr id="1122" name="Freeform 846"/>
                      <p:cNvSpPr>
                        <a:spLocks/>
                      </p:cNvSpPr>
                      <p:nvPr/>
                    </p:nvSpPr>
                    <p:spPr bwMode="auto">
                      <a:xfrm>
                        <a:off x="1702" y="2254"/>
                        <a:ext cx="36" cy="24"/>
                      </a:xfrm>
                      <a:custGeom>
                        <a:avLst/>
                        <a:gdLst>
                          <a:gd name="T0" fmla="*/ 4 w 44"/>
                          <a:gd name="T1" fmla="*/ 0 h 29"/>
                          <a:gd name="T2" fmla="*/ 3 w 44"/>
                          <a:gd name="T3" fmla="*/ 4 h 29"/>
                          <a:gd name="T4" fmla="*/ 7 w 44"/>
                          <a:gd name="T5" fmla="*/ 10 h 29"/>
                          <a:gd name="T6" fmla="*/ 29 w 44"/>
                          <a:gd name="T7" fmla="*/ 12 h 29"/>
                          <a:gd name="T8" fmla="*/ 23 w 44"/>
                          <a:gd name="T9" fmla="*/ 20 h 29"/>
                          <a:gd name="T10" fmla="*/ 16 w 44"/>
                          <a:gd name="T11" fmla="*/ 14 h 29"/>
                          <a:gd name="T12" fmla="*/ 11 w 44"/>
                          <a:gd name="T13" fmla="*/ 15 h 29"/>
                          <a:gd name="T14" fmla="*/ 0 w 44"/>
                          <a:gd name="T15" fmla="*/ 6 h 29"/>
                          <a:gd name="T16" fmla="*/ 4 w 44"/>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9">
                            <a:moveTo>
                              <a:pt x="6" y="0"/>
                            </a:moveTo>
                            <a:lnTo>
                              <a:pt x="5" y="6"/>
                            </a:lnTo>
                            <a:lnTo>
                              <a:pt x="11" y="14"/>
                            </a:lnTo>
                            <a:lnTo>
                              <a:pt x="44" y="17"/>
                            </a:lnTo>
                            <a:lnTo>
                              <a:pt x="34" y="29"/>
                            </a:lnTo>
                            <a:lnTo>
                              <a:pt x="25" y="20"/>
                            </a:lnTo>
                            <a:lnTo>
                              <a:pt x="16" y="22"/>
                            </a:lnTo>
                            <a:lnTo>
                              <a:pt x="0" y="9"/>
                            </a:lnTo>
                            <a:lnTo>
                              <a:pt x="6" y="0"/>
                            </a:lnTo>
                            <a:close/>
                          </a:path>
                        </a:pathLst>
                      </a:custGeom>
                      <a:grpFill/>
                      <a:ln w="6350" cmpd="sng">
                        <a:solidFill>
                          <a:schemeClr val="bg1"/>
                        </a:solidFill>
                        <a:round/>
                        <a:headEnd/>
                        <a:tailEnd/>
                      </a:ln>
                    </p:spPr>
                    <p:txBody>
                      <a:bodyPr/>
                      <a:lstStyle/>
                      <a:p>
                        <a:endParaRPr lang="en-GB" dirty="0"/>
                      </a:p>
                    </p:txBody>
                  </p:sp>
                </p:grpSp>
                <p:sp>
                  <p:nvSpPr>
                    <p:cNvPr id="1073" name="Freeform 847"/>
                    <p:cNvSpPr>
                      <a:spLocks/>
                    </p:cNvSpPr>
                    <p:nvPr/>
                  </p:nvSpPr>
                  <p:spPr bwMode="auto">
                    <a:xfrm>
                      <a:off x="1293" y="1340"/>
                      <a:ext cx="455" cy="507"/>
                    </a:xfrm>
                    <a:custGeom>
                      <a:avLst/>
                      <a:gdLst>
                        <a:gd name="T0" fmla="*/ 285 w 559"/>
                        <a:gd name="T1" fmla="*/ 369 h 623"/>
                        <a:gd name="T2" fmla="*/ 327 w 559"/>
                        <a:gd name="T3" fmla="*/ 393 h 623"/>
                        <a:gd name="T4" fmla="*/ 324 w 559"/>
                        <a:gd name="T5" fmla="*/ 369 h 623"/>
                        <a:gd name="T6" fmla="*/ 324 w 559"/>
                        <a:gd name="T7" fmla="*/ 336 h 623"/>
                        <a:gd name="T8" fmla="*/ 310 w 559"/>
                        <a:gd name="T9" fmla="*/ 326 h 623"/>
                        <a:gd name="T10" fmla="*/ 295 w 559"/>
                        <a:gd name="T11" fmla="*/ 304 h 623"/>
                        <a:gd name="T12" fmla="*/ 288 w 559"/>
                        <a:gd name="T13" fmla="*/ 278 h 623"/>
                        <a:gd name="T14" fmla="*/ 312 w 559"/>
                        <a:gd name="T15" fmla="*/ 290 h 623"/>
                        <a:gd name="T16" fmla="*/ 328 w 559"/>
                        <a:gd name="T17" fmla="*/ 308 h 623"/>
                        <a:gd name="T18" fmla="*/ 348 w 559"/>
                        <a:gd name="T19" fmla="*/ 314 h 623"/>
                        <a:gd name="T20" fmla="*/ 356 w 559"/>
                        <a:gd name="T21" fmla="*/ 291 h 623"/>
                        <a:gd name="T22" fmla="*/ 365 w 559"/>
                        <a:gd name="T23" fmla="*/ 280 h 623"/>
                        <a:gd name="T24" fmla="*/ 335 w 559"/>
                        <a:gd name="T25" fmla="*/ 255 h 623"/>
                        <a:gd name="T26" fmla="*/ 312 w 559"/>
                        <a:gd name="T27" fmla="*/ 230 h 623"/>
                        <a:gd name="T28" fmla="*/ 302 w 559"/>
                        <a:gd name="T29" fmla="*/ 214 h 623"/>
                        <a:gd name="T30" fmla="*/ 279 w 559"/>
                        <a:gd name="T31" fmla="*/ 186 h 623"/>
                        <a:gd name="T32" fmla="*/ 295 w 559"/>
                        <a:gd name="T33" fmla="*/ 158 h 623"/>
                        <a:gd name="T34" fmla="*/ 265 w 559"/>
                        <a:gd name="T35" fmla="*/ 149 h 623"/>
                        <a:gd name="T36" fmla="*/ 261 w 559"/>
                        <a:gd name="T37" fmla="*/ 123 h 623"/>
                        <a:gd name="T38" fmla="*/ 245 w 559"/>
                        <a:gd name="T39" fmla="*/ 111 h 623"/>
                        <a:gd name="T40" fmla="*/ 217 w 559"/>
                        <a:gd name="T41" fmla="*/ 95 h 623"/>
                        <a:gd name="T42" fmla="*/ 213 w 559"/>
                        <a:gd name="T43" fmla="*/ 85 h 623"/>
                        <a:gd name="T44" fmla="*/ 195 w 559"/>
                        <a:gd name="T45" fmla="*/ 63 h 623"/>
                        <a:gd name="T46" fmla="*/ 142 w 559"/>
                        <a:gd name="T47" fmla="*/ 66 h 623"/>
                        <a:gd name="T48" fmla="*/ 117 w 559"/>
                        <a:gd name="T49" fmla="*/ 73 h 623"/>
                        <a:gd name="T50" fmla="*/ 123 w 559"/>
                        <a:gd name="T51" fmla="*/ 30 h 623"/>
                        <a:gd name="T52" fmla="*/ 80 w 559"/>
                        <a:gd name="T53" fmla="*/ 12 h 623"/>
                        <a:gd name="T54" fmla="*/ 65 w 559"/>
                        <a:gd name="T55" fmla="*/ 20 h 623"/>
                        <a:gd name="T56" fmla="*/ 78 w 559"/>
                        <a:gd name="T57" fmla="*/ 44 h 623"/>
                        <a:gd name="T58" fmla="*/ 61 w 559"/>
                        <a:gd name="T59" fmla="*/ 89 h 623"/>
                        <a:gd name="T60" fmla="*/ 45 w 559"/>
                        <a:gd name="T61" fmla="*/ 116 h 623"/>
                        <a:gd name="T62" fmla="*/ 45 w 559"/>
                        <a:gd name="T63" fmla="*/ 50 h 623"/>
                        <a:gd name="T64" fmla="*/ 9 w 559"/>
                        <a:gd name="T65" fmla="*/ 42 h 623"/>
                        <a:gd name="T66" fmla="*/ 7 w 559"/>
                        <a:gd name="T67" fmla="*/ 69 h 623"/>
                        <a:gd name="T68" fmla="*/ 9 w 559"/>
                        <a:gd name="T69" fmla="*/ 114 h 623"/>
                        <a:gd name="T70" fmla="*/ 46 w 559"/>
                        <a:gd name="T71" fmla="*/ 138 h 623"/>
                        <a:gd name="T72" fmla="*/ 110 w 559"/>
                        <a:gd name="T73" fmla="*/ 156 h 623"/>
                        <a:gd name="T74" fmla="*/ 132 w 559"/>
                        <a:gd name="T75" fmla="*/ 155 h 623"/>
                        <a:gd name="T76" fmla="*/ 137 w 559"/>
                        <a:gd name="T77" fmla="*/ 141 h 623"/>
                        <a:gd name="T78" fmla="*/ 171 w 559"/>
                        <a:gd name="T79" fmla="*/ 161 h 623"/>
                        <a:gd name="T80" fmla="*/ 182 w 559"/>
                        <a:gd name="T81" fmla="*/ 191 h 623"/>
                        <a:gd name="T82" fmla="*/ 197 w 559"/>
                        <a:gd name="T83" fmla="*/ 198 h 623"/>
                        <a:gd name="T84" fmla="*/ 221 w 559"/>
                        <a:gd name="T85" fmla="*/ 222 h 623"/>
                        <a:gd name="T86" fmla="*/ 213 w 559"/>
                        <a:gd name="T87" fmla="*/ 304 h 623"/>
                        <a:gd name="T88" fmla="*/ 167 w 559"/>
                        <a:gd name="T89" fmla="*/ 313 h 623"/>
                        <a:gd name="T90" fmla="*/ 160 w 559"/>
                        <a:gd name="T91" fmla="*/ 341 h 623"/>
                        <a:gd name="T92" fmla="*/ 200 w 559"/>
                        <a:gd name="T93" fmla="*/ 340 h 623"/>
                        <a:gd name="T94" fmla="*/ 214 w 559"/>
                        <a:gd name="T95" fmla="*/ 334 h 623"/>
                        <a:gd name="T96" fmla="*/ 244 w 559"/>
                        <a:gd name="T97" fmla="*/ 382 h 623"/>
                        <a:gd name="T98" fmla="*/ 273 w 559"/>
                        <a:gd name="T99" fmla="*/ 398 h 623"/>
                        <a:gd name="T100" fmla="*/ 307 w 559"/>
                        <a:gd name="T101" fmla="*/ 413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59" h="623">
                          <a:moveTo>
                            <a:pt x="438" y="576"/>
                          </a:moveTo>
                          <a:lnTo>
                            <a:pt x="419" y="553"/>
                          </a:lnTo>
                          <a:lnTo>
                            <a:pt x="414" y="545"/>
                          </a:lnTo>
                          <a:lnTo>
                            <a:pt x="419" y="543"/>
                          </a:lnTo>
                          <a:lnTo>
                            <a:pt x="430" y="557"/>
                          </a:lnTo>
                          <a:lnTo>
                            <a:pt x="438" y="552"/>
                          </a:lnTo>
                          <a:lnTo>
                            <a:pt x="456" y="574"/>
                          </a:lnTo>
                          <a:lnTo>
                            <a:pt x="480" y="577"/>
                          </a:lnTo>
                          <a:lnTo>
                            <a:pt x="492" y="596"/>
                          </a:lnTo>
                          <a:lnTo>
                            <a:pt x="494" y="594"/>
                          </a:lnTo>
                          <a:lnTo>
                            <a:pt x="489" y="581"/>
                          </a:lnTo>
                          <a:lnTo>
                            <a:pt x="499" y="583"/>
                          </a:lnTo>
                          <a:lnTo>
                            <a:pt x="497" y="574"/>
                          </a:lnTo>
                          <a:lnTo>
                            <a:pt x="489" y="564"/>
                          </a:lnTo>
                          <a:lnTo>
                            <a:pt x="489" y="557"/>
                          </a:lnTo>
                          <a:lnTo>
                            <a:pt x="498" y="563"/>
                          </a:lnTo>
                          <a:lnTo>
                            <a:pt x="500" y="545"/>
                          </a:lnTo>
                          <a:lnTo>
                            <a:pt x="497" y="532"/>
                          </a:lnTo>
                          <a:lnTo>
                            <a:pt x="484" y="527"/>
                          </a:lnTo>
                          <a:lnTo>
                            <a:pt x="489" y="507"/>
                          </a:lnTo>
                          <a:lnTo>
                            <a:pt x="483" y="502"/>
                          </a:lnTo>
                          <a:lnTo>
                            <a:pt x="478" y="505"/>
                          </a:lnTo>
                          <a:lnTo>
                            <a:pt x="476" y="495"/>
                          </a:lnTo>
                          <a:lnTo>
                            <a:pt x="464" y="498"/>
                          </a:lnTo>
                          <a:lnTo>
                            <a:pt x="468" y="492"/>
                          </a:lnTo>
                          <a:lnTo>
                            <a:pt x="458" y="492"/>
                          </a:lnTo>
                          <a:lnTo>
                            <a:pt x="456" y="498"/>
                          </a:lnTo>
                          <a:lnTo>
                            <a:pt x="450" y="479"/>
                          </a:lnTo>
                          <a:lnTo>
                            <a:pt x="445" y="478"/>
                          </a:lnTo>
                          <a:lnTo>
                            <a:pt x="445" y="459"/>
                          </a:lnTo>
                          <a:lnTo>
                            <a:pt x="431" y="459"/>
                          </a:lnTo>
                          <a:lnTo>
                            <a:pt x="433" y="447"/>
                          </a:lnTo>
                          <a:lnTo>
                            <a:pt x="448" y="444"/>
                          </a:lnTo>
                          <a:lnTo>
                            <a:pt x="428" y="423"/>
                          </a:lnTo>
                          <a:lnTo>
                            <a:pt x="435" y="419"/>
                          </a:lnTo>
                          <a:lnTo>
                            <a:pt x="446" y="427"/>
                          </a:lnTo>
                          <a:lnTo>
                            <a:pt x="441" y="416"/>
                          </a:lnTo>
                          <a:lnTo>
                            <a:pt x="453" y="416"/>
                          </a:lnTo>
                          <a:lnTo>
                            <a:pt x="451" y="426"/>
                          </a:lnTo>
                          <a:lnTo>
                            <a:pt x="471" y="437"/>
                          </a:lnTo>
                          <a:lnTo>
                            <a:pt x="473" y="444"/>
                          </a:lnTo>
                          <a:lnTo>
                            <a:pt x="483" y="443"/>
                          </a:lnTo>
                          <a:lnTo>
                            <a:pt x="483" y="456"/>
                          </a:lnTo>
                          <a:lnTo>
                            <a:pt x="490" y="469"/>
                          </a:lnTo>
                          <a:lnTo>
                            <a:pt x="495" y="465"/>
                          </a:lnTo>
                          <a:lnTo>
                            <a:pt x="494" y="475"/>
                          </a:lnTo>
                          <a:lnTo>
                            <a:pt x="498" y="480"/>
                          </a:lnTo>
                          <a:lnTo>
                            <a:pt x="504" y="478"/>
                          </a:lnTo>
                          <a:lnTo>
                            <a:pt x="517" y="493"/>
                          </a:lnTo>
                          <a:lnTo>
                            <a:pt x="524" y="474"/>
                          </a:lnTo>
                          <a:lnTo>
                            <a:pt x="520" y="453"/>
                          </a:lnTo>
                          <a:lnTo>
                            <a:pt x="534" y="462"/>
                          </a:lnTo>
                          <a:lnTo>
                            <a:pt x="540" y="444"/>
                          </a:lnTo>
                          <a:lnTo>
                            <a:pt x="546" y="441"/>
                          </a:lnTo>
                          <a:lnTo>
                            <a:pt x="537" y="439"/>
                          </a:lnTo>
                          <a:lnTo>
                            <a:pt x="541" y="429"/>
                          </a:lnTo>
                          <a:lnTo>
                            <a:pt x="537" y="427"/>
                          </a:lnTo>
                          <a:lnTo>
                            <a:pt x="553" y="430"/>
                          </a:lnTo>
                          <a:lnTo>
                            <a:pt x="556" y="427"/>
                          </a:lnTo>
                          <a:lnTo>
                            <a:pt x="552" y="423"/>
                          </a:lnTo>
                          <a:lnTo>
                            <a:pt x="559" y="413"/>
                          </a:lnTo>
                          <a:lnTo>
                            <a:pt x="543" y="394"/>
                          </a:lnTo>
                          <a:lnTo>
                            <a:pt x="522" y="399"/>
                          </a:lnTo>
                          <a:lnTo>
                            <a:pt x="528" y="380"/>
                          </a:lnTo>
                          <a:lnTo>
                            <a:pt x="505" y="384"/>
                          </a:lnTo>
                          <a:lnTo>
                            <a:pt x="510" y="374"/>
                          </a:lnTo>
                          <a:lnTo>
                            <a:pt x="499" y="354"/>
                          </a:lnTo>
                          <a:lnTo>
                            <a:pt x="487" y="351"/>
                          </a:lnTo>
                          <a:lnTo>
                            <a:pt x="489" y="340"/>
                          </a:lnTo>
                          <a:lnTo>
                            <a:pt x="471" y="348"/>
                          </a:lnTo>
                          <a:lnTo>
                            <a:pt x="465" y="342"/>
                          </a:lnTo>
                          <a:lnTo>
                            <a:pt x="469" y="336"/>
                          </a:lnTo>
                          <a:lnTo>
                            <a:pt x="466" y="332"/>
                          </a:lnTo>
                          <a:lnTo>
                            <a:pt x="453" y="332"/>
                          </a:lnTo>
                          <a:lnTo>
                            <a:pt x="456" y="323"/>
                          </a:lnTo>
                          <a:lnTo>
                            <a:pt x="425" y="311"/>
                          </a:lnTo>
                          <a:lnTo>
                            <a:pt x="436" y="307"/>
                          </a:lnTo>
                          <a:lnTo>
                            <a:pt x="428" y="296"/>
                          </a:lnTo>
                          <a:lnTo>
                            <a:pt x="435" y="289"/>
                          </a:lnTo>
                          <a:lnTo>
                            <a:pt x="421" y="280"/>
                          </a:lnTo>
                          <a:lnTo>
                            <a:pt x="460" y="276"/>
                          </a:lnTo>
                          <a:lnTo>
                            <a:pt x="415" y="259"/>
                          </a:lnTo>
                          <a:lnTo>
                            <a:pt x="445" y="249"/>
                          </a:lnTo>
                          <a:lnTo>
                            <a:pt x="449" y="243"/>
                          </a:lnTo>
                          <a:lnTo>
                            <a:pt x="446" y="238"/>
                          </a:lnTo>
                          <a:lnTo>
                            <a:pt x="428" y="218"/>
                          </a:lnTo>
                          <a:lnTo>
                            <a:pt x="426" y="227"/>
                          </a:lnTo>
                          <a:lnTo>
                            <a:pt x="411" y="236"/>
                          </a:lnTo>
                          <a:lnTo>
                            <a:pt x="419" y="223"/>
                          </a:lnTo>
                          <a:lnTo>
                            <a:pt x="399" y="225"/>
                          </a:lnTo>
                          <a:lnTo>
                            <a:pt x="421" y="213"/>
                          </a:lnTo>
                          <a:lnTo>
                            <a:pt x="422" y="200"/>
                          </a:lnTo>
                          <a:lnTo>
                            <a:pt x="401" y="190"/>
                          </a:lnTo>
                          <a:lnTo>
                            <a:pt x="384" y="206"/>
                          </a:lnTo>
                          <a:lnTo>
                            <a:pt x="394" y="186"/>
                          </a:lnTo>
                          <a:lnTo>
                            <a:pt x="375" y="197"/>
                          </a:lnTo>
                          <a:lnTo>
                            <a:pt x="381" y="180"/>
                          </a:lnTo>
                          <a:lnTo>
                            <a:pt x="380" y="173"/>
                          </a:lnTo>
                          <a:lnTo>
                            <a:pt x="351" y="173"/>
                          </a:lnTo>
                          <a:lnTo>
                            <a:pt x="370" y="167"/>
                          </a:lnTo>
                          <a:lnTo>
                            <a:pt x="371" y="163"/>
                          </a:lnTo>
                          <a:lnTo>
                            <a:pt x="365" y="147"/>
                          </a:lnTo>
                          <a:lnTo>
                            <a:pt x="342" y="133"/>
                          </a:lnTo>
                          <a:lnTo>
                            <a:pt x="336" y="144"/>
                          </a:lnTo>
                          <a:lnTo>
                            <a:pt x="327" y="144"/>
                          </a:lnTo>
                          <a:lnTo>
                            <a:pt x="328" y="158"/>
                          </a:lnTo>
                          <a:lnTo>
                            <a:pt x="321" y="150"/>
                          </a:lnTo>
                          <a:lnTo>
                            <a:pt x="321" y="143"/>
                          </a:lnTo>
                          <a:lnTo>
                            <a:pt x="313" y="149"/>
                          </a:lnTo>
                          <a:lnTo>
                            <a:pt x="322" y="128"/>
                          </a:lnTo>
                          <a:lnTo>
                            <a:pt x="294" y="135"/>
                          </a:lnTo>
                          <a:lnTo>
                            <a:pt x="307" y="124"/>
                          </a:lnTo>
                          <a:lnTo>
                            <a:pt x="308" y="111"/>
                          </a:lnTo>
                          <a:lnTo>
                            <a:pt x="291" y="109"/>
                          </a:lnTo>
                          <a:lnTo>
                            <a:pt x="294" y="96"/>
                          </a:lnTo>
                          <a:lnTo>
                            <a:pt x="281" y="79"/>
                          </a:lnTo>
                          <a:lnTo>
                            <a:pt x="244" y="68"/>
                          </a:lnTo>
                          <a:lnTo>
                            <a:pt x="224" y="80"/>
                          </a:lnTo>
                          <a:lnTo>
                            <a:pt x="229" y="92"/>
                          </a:lnTo>
                          <a:lnTo>
                            <a:pt x="215" y="100"/>
                          </a:lnTo>
                          <a:lnTo>
                            <a:pt x="201" y="94"/>
                          </a:lnTo>
                          <a:lnTo>
                            <a:pt x="200" y="82"/>
                          </a:lnTo>
                          <a:lnTo>
                            <a:pt x="195" y="102"/>
                          </a:lnTo>
                          <a:lnTo>
                            <a:pt x="179" y="120"/>
                          </a:lnTo>
                          <a:lnTo>
                            <a:pt x="177" y="111"/>
                          </a:lnTo>
                          <a:lnTo>
                            <a:pt x="185" y="109"/>
                          </a:lnTo>
                          <a:lnTo>
                            <a:pt x="180" y="105"/>
                          </a:lnTo>
                          <a:lnTo>
                            <a:pt x="190" y="69"/>
                          </a:lnTo>
                          <a:lnTo>
                            <a:pt x="181" y="56"/>
                          </a:lnTo>
                          <a:lnTo>
                            <a:pt x="185" y="46"/>
                          </a:lnTo>
                          <a:lnTo>
                            <a:pt x="169" y="35"/>
                          </a:lnTo>
                          <a:lnTo>
                            <a:pt x="174" y="29"/>
                          </a:lnTo>
                          <a:lnTo>
                            <a:pt x="167" y="1"/>
                          </a:lnTo>
                          <a:lnTo>
                            <a:pt x="127" y="11"/>
                          </a:lnTo>
                          <a:lnTo>
                            <a:pt x="121" y="19"/>
                          </a:lnTo>
                          <a:lnTo>
                            <a:pt x="126" y="23"/>
                          </a:lnTo>
                          <a:lnTo>
                            <a:pt x="126" y="31"/>
                          </a:lnTo>
                          <a:lnTo>
                            <a:pt x="110" y="22"/>
                          </a:lnTo>
                          <a:lnTo>
                            <a:pt x="112" y="36"/>
                          </a:lnTo>
                          <a:lnTo>
                            <a:pt x="98" y="29"/>
                          </a:lnTo>
                          <a:lnTo>
                            <a:pt x="97" y="35"/>
                          </a:lnTo>
                          <a:lnTo>
                            <a:pt x="101" y="40"/>
                          </a:lnTo>
                          <a:lnTo>
                            <a:pt x="122" y="49"/>
                          </a:lnTo>
                          <a:lnTo>
                            <a:pt x="89" y="46"/>
                          </a:lnTo>
                          <a:lnTo>
                            <a:pt x="118" y="66"/>
                          </a:lnTo>
                          <a:lnTo>
                            <a:pt x="86" y="58"/>
                          </a:lnTo>
                          <a:lnTo>
                            <a:pt x="89" y="88"/>
                          </a:lnTo>
                          <a:lnTo>
                            <a:pt x="102" y="91"/>
                          </a:lnTo>
                          <a:lnTo>
                            <a:pt x="81" y="115"/>
                          </a:lnTo>
                          <a:lnTo>
                            <a:pt x="92" y="134"/>
                          </a:lnTo>
                          <a:lnTo>
                            <a:pt x="105" y="137"/>
                          </a:lnTo>
                          <a:lnTo>
                            <a:pt x="102" y="172"/>
                          </a:lnTo>
                          <a:lnTo>
                            <a:pt x="100" y="179"/>
                          </a:lnTo>
                          <a:lnTo>
                            <a:pt x="98" y="166"/>
                          </a:lnTo>
                          <a:lnTo>
                            <a:pt x="68" y="174"/>
                          </a:lnTo>
                          <a:lnTo>
                            <a:pt x="100" y="159"/>
                          </a:lnTo>
                          <a:lnTo>
                            <a:pt x="75" y="121"/>
                          </a:lnTo>
                          <a:lnTo>
                            <a:pt x="71" y="111"/>
                          </a:lnTo>
                          <a:lnTo>
                            <a:pt x="75" y="91"/>
                          </a:lnTo>
                          <a:lnTo>
                            <a:pt x="67" y="75"/>
                          </a:lnTo>
                          <a:lnTo>
                            <a:pt x="76" y="39"/>
                          </a:lnTo>
                          <a:lnTo>
                            <a:pt x="100" y="0"/>
                          </a:lnTo>
                          <a:lnTo>
                            <a:pt x="52" y="1"/>
                          </a:lnTo>
                          <a:lnTo>
                            <a:pt x="19" y="42"/>
                          </a:lnTo>
                          <a:lnTo>
                            <a:pt x="14" y="64"/>
                          </a:lnTo>
                          <a:lnTo>
                            <a:pt x="18" y="66"/>
                          </a:lnTo>
                          <a:lnTo>
                            <a:pt x="12" y="66"/>
                          </a:lnTo>
                          <a:lnTo>
                            <a:pt x="4" y="91"/>
                          </a:lnTo>
                          <a:lnTo>
                            <a:pt x="6" y="104"/>
                          </a:lnTo>
                          <a:lnTo>
                            <a:pt x="10" y="104"/>
                          </a:lnTo>
                          <a:lnTo>
                            <a:pt x="0" y="115"/>
                          </a:lnTo>
                          <a:lnTo>
                            <a:pt x="6" y="129"/>
                          </a:lnTo>
                          <a:lnTo>
                            <a:pt x="2" y="150"/>
                          </a:lnTo>
                          <a:lnTo>
                            <a:pt x="58" y="176"/>
                          </a:lnTo>
                          <a:lnTo>
                            <a:pt x="14" y="172"/>
                          </a:lnTo>
                          <a:lnTo>
                            <a:pt x="17" y="176"/>
                          </a:lnTo>
                          <a:lnTo>
                            <a:pt x="14" y="182"/>
                          </a:lnTo>
                          <a:lnTo>
                            <a:pt x="38" y="216"/>
                          </a:lnTo>
                          <a:lnTo>
                            <a:pt x="59" y="218"/>
                          </a:lnTo>
                          <a:lnTo>
                            <a:pt x="69" y="208"/>
                          </a:lnTo>
                          <a:lnTo>
                            <a:pt x="71" y="219"/>
                          </a:lnTo>
                          <a:lnTo>
                            <a:pt x="82" y="232"/>
                          </a:lnTo>
                          <a:lnTo>
                            <a:pt x="137" y="233"/>
                          </a:lnTo>
                          <a:lnTo>
                            <a:pt x="159" y="245"/>
                          </a:lnTo>
                          <a:lnTo>
                            <a:pt x="166" y="236"/>
                          </a:lnTo>
                          <a:lnTo>
                            <a:pt x="176" y="247"/>
                          </a:lnTo>
                          <a:lnTo>
                            <a:pt x="180" y="247"/>
                          </a:lnTo>
                          <a:lnTo>
                            <a:pt x="177" y="243"/>
                          </a:lnTo>
                          <a:lnTo>
                            <a:pt x="165" y="226"/>
                          </a:lnTo>
                          <a:lnTo>
                            <a:pt x="199" y="235"/>
                          </a:lnTo>
                          <a:lnTo>
                            <a:pt x="203" y="243"/>
                          </a:lnTo>
                          <a:lnTo>
                            <a:pt x="219" y="239"/>
                          </a:lnTo>
                          <a:lnTo>
                            <a:pt x="222" y="236"/>
                          </a:lnTo>
                          <a:lnTo>
                            <a:pt x="214" y="216"/>
                          </a:lnTo>
                          <a:lnTo>
                            <a:pt x="206" y="213"/>
                          </a:lnTo>
                          <a:lnTo>
                            <a:pt x="220" y="212"/>
                          </a:lnTo>
                          <a:lnTo>
                            <a:pt x="232" y="223"/>
                          </a:lnTo>
                          <a:lnTo>
                            <a:pt x="243" y="222"/>
                          </a:lnTo>
                          <a:lnTo>
                            <a:pt x="244" y="243"/>
                          </a:lnTo>
                          <a:lnTo>
                            <a:pt x="258" y="243"/>
                          </a:lnTo>
                          <a:lnTo>
                            <a:pt x="259" y="251"/>
                          </a:lnTo>
                          <a:lnTo>
                            <a:pt x="254" y="255"/>
                          </a:lnTo>
                          <a:lnTo>
                            <a:pt x="279" y="276"/>
                          </a:lnTo>
                          <a:lnTo>
                            <a:pt x="281" y="283"/>
                          </a:lnTo>
                          <a:lnTo>
                            <a:pt x="274" y="289"/>
                          </a:lnTo>
                          <a:lnTo>
                            <a:pt x="262" y="287"/>
                          </a:lnTo>
                          <a:lnTo>
                            <a:pt x="263" y="308"/>
                          </a:lnTo>
                          <a:lnTo>
                            <a:pt x="283" y="293"/>
                          </a:lnTo>
                          <a:lnTo>
                            <a:pt x="297" y="292"/>
                          </a:lnTo>
                          <a:lnTo>
                            <a:pt x="297" y="299"/>
                          </a:lnTo>
                          <a:lnTo>
                            <a:pt x="309" y="316"/>
                          </a:lnTo>
                          <a:lnTo>
                            <a:pt x="309" y="305"/>
                          </a:lnTo>
                          <a:lnTo>
                            <a:pt x="316" y="307"/>
                          </a:lnTo>
                          <a:lnTo>
                            <a:pt x="317" y="326"/>
                          </a:lnTo>
                          <a:lnTo>
                            <a:pt x="333" y="336"/>
                          </a:lnTo>
                          <a:lnTo>
                            <a:pt x="347" y="380"/>
                          </a:lnTo>
                          <a:lnTo>
                            <a:pt x="335" y="394"/>
                          </a:lnTo>
                          <a:lnTo>
                            <a:pt x="333" y="406"/>
                          </a:lnTo>
                          <a:lnTo>
                            <a:pt x="306" y="434"/>
                          </a:lnTo>
                          <a:lnTo>
                            <a:pt x="322" y="459"/>
                          </a:lnTo>
                          <a:lnTo>
                            <a:pt x="322" y="468"/>
                          </a:lnTo>
                          <a:lnTo>
                            <a:pt x="311" y="463"/>
                          </a:lnTo>
                          <a:lnTo>
                            <a:pt x="288" y="476"/>
                          </a:lnTo>
                          <a:lnTo>
                            <a:pt x="249" y="468"/>
                          </a:lnTo>
                          <a:lnTo>
                            <a:pt x="252" y="472"/>
                          </a:lnTo>
                          <a:lnTo>
                            <a:pt x="248" y="472"/>
                          </a:lnTo>
                          <a:lnTo>
                            <a:pt x="249" y="480"/>
                          </a:lnTo>
                          <a:lnTo>
                            <a:pt x="238" y="488"/>
                          </a:lnTo>
                          <a:lnTo>
                            <a:pt x="234" y="504"/>
                          </a:lnTo>
                          <a:lnTo>
                            <a:pt x="242" y="515"/>
                          </a:lnTo>
                          <a:lnTo>
                            <a:pt x="261" y="523"/>
                          </a:lnTo>
                          <a:lnTo>
                            <a:pt x="278" y="515"/>
                          </a:lnTo>
                          <a:lnTo>
                            <a:pt x="277" y="508"/>
                          </a:lnTo>
                          <a:lnTo>
                            <a:pt x="281" y="505"/>
                          </a:lnTo>
                          <a:lnTo>
                            <a:pt x="302" y="514"/>
                          </a:lnTo>
                          <a:lnTo>
                            <a:pt x="304" y="511"/>
                          </a:lnTo>
                          <a:lnTo>
                            <a:pt x="296" y="498"/>
                          </a:lnTo>
                          <a:lnTo>
                            <a:pt x="302" y="494"/>
                          </a:lnTo>
                          <a:lnTo>
                            <a:pt x="303" y="503"/>
                          </a:lnTo>
                          <a:lnTo>
                            <a:pt x="323" y="505"/>
                          </a:lnTo>
                          <a:lnTo>
                            <a:pt x="335" y="534"/>
                          </a:lnTo>
                          <a:lnTo>
                            <a:pt x="367" y="551"/>
                          </a:lnTo>
                          <a:lnTo>
                            <a:pt x="356" y="558"/>
                          </a:lnTo>
                          <a:lnTo>
                            <a:pt x="352" y="553"/>
                          </a:lnTo>
                          <a:lnTo>
                            <a:pt x="368" y="576"/>
                          </a:lnTo>
                          <a:lnTo>
                            <a:pt x="386" y="586"/>
                          </a:lnTo>
                          <a:lnTo>
                            <a:pt x="394" y="580"/>
                          </a:lnTo>
                          <a:lnTo>
                            <a:pt x="396" y="587"/>
                          </a:lnTo>
                          <a:lnTo>
                            <a:pt x="404" y="584"/>
                          </a:lnTo>
                          <a:lnTo>
                            <a:pt x="411" y="601"/>
                          </a:lnTo>
                          <a:lnTo>
                            <a:pt x="416" y="598"/>
                          </a:lnTo>
                          <a:lnTo>
                            <a:pt x="421" y="607"/>
                          </a:lnTo>
                          <a:lnTo>
                            <a:pt x="444" y="617"/>
                          </a:lnTo>
                          <a:lnTo>
                            <a:pt x="454" y="613"/>
                          </a:lnTo>
                          <a:lnTo>
                            <a:pt x="463" y="623"/>
                          </a:lnTo>
                          <a:lnTo>
                            <a:pt x="470" y="622"/>
                          </a:lnTo>
                          <a:lnTo>
                            <a:pt x="468" y="604"/>
                          </a:lnTo>
                          <a:lnTo>
                            <a:pt x="438" y="576"/>
                          </a:lnTo>
                          <a:close/>
                        </a:path>
                      </a:pathLst>
                    </a:custGeom>
                    <a:grpFill/>
                    <a:ln w="6350" cmpd="sng">
                      <a:solidFill>
                        <a:schemeClr val="bg1"/>
                      </a:solidFill>
                      <a:round/>
                      <a:headEnd/>
                      <a:tailEnd/>
                    </a:ln>
                  </p:spPr>
                  <p:txBody>
                    <a:bodyPr/>
                    <a:lstStyle/>
                    <a:p>
                      <a:endParaRPr lang="en-GB" dirty="0"/>
                    </a:p>
                  </p:txBody>
                </p:sp>
                <p:grpSp>
                  <p:nvGrpSpPr>
                    <p:cNvPr id="1074" name="Group 848"/>
                    <p:cNvGrpSpPr>
                      <a:grpSpLocks/>
                    </p:cNvGrpSpPr>
                    <p:nvPr/>
                  </p:nvGrpSpPr>
                  <p:grpSpPr bwMode="auto">
                    <a:xfrm>
                      <a:off x="616" y="2077"/>
                      <a:ext cx="155" cy="147"/>
                      <a:chOff x="616" y="2077"/>
                      <a:chExt cx="155" cy="147"/>
                    </a:xfrm>
                    <a:grpFill/>
                  </p:grpSpPr>
                  <p:sp>
                    <p:nvSpPr>
                      <p:cNvPr id="1113" name="Freeform 849"/>
                      <p:cNvSpPr>
                        <a:spLocks/>
                      </p:cNvSpPr>
                      <p:nvPr/>
                    </p:nvSpPr>
                    <p:spPr bwMode="auto">
                      <a:xfrm>
                        <a:off x="691" y="2161"/>
                        <a:ext cx="80" cy="63"/>
                      </a:xfrm>
                      <a:custGeom>
                        <a:avLst/>
                        <a:gdLst>
                          <a:gd name="T0" fmla="*/ 11 w 98"/>
                          <a:gd name="T1" fmla="*/ 10 h 77"/>
                          <a:gd name="T2" fmla="*/ 11 w 98"/>
                          <a:gd name="T3" fmla="*/ 6 h 77"/>
                          <a:gd name="T4" fmla="*/ 0 w 98"/>
                          <a:gd name="T5" fmla="*/ 4 h 77"/>
                          <a:gd name="T6" fmla="*/ 4 w 98"/>
                          <a:gd name="T7" fmla="*/ 0 h 77"/>
                          <a:gd name="T8" fmla="*/ 35 w 98"/>
                          <a:gd name="T9" fmla="*/ 11 h 77"/>
                          <a:gd name="T10" fmla="*/ 46 w 98"/>
                          <a:gd name="T11" fmla="*/ 28 h 77"/>
                          <a:gd name="T12" fmla="*/ 60 w 98"/>
                          <a:gd name="T13" fmla="*/ 37 h 77"/>
                          <a:gd name="T14" fmla="*/ 65 w 98"/>
                          <a:gd name="T15" fmla="*/ 48 h 77"/>
                          <a:gd name="T16" fmla="*/ 60 w 98"/>
                          <a:gd name="T17" fmla="*/ 52 h 77"/>
                          <a:gd name="T18" fmla="*/ 46 w 98"/>
                          <a:gd name="T19" fmla="*/ 46 h 77"/>
                          <a:gd name="T20" fmla="*/ 47 w 98"/>
                          <a:gd name="T21" fmla="*/ 42 h 77"/>
                          <a:gd name="T22" fmla="*/ 46 w 98"/>
                          <a:gd name="T23" fmla="*/ 43 h 77"/>
                          <a:gd name="T24" fmla="*/ 42 w 98"/>
                          <a:gd name="T25" fmla="*/ 42 h 77"/>
                          <a:gd name="T26" fmla="*/ 44 w 98"/>
                          <a:gd name="T27" fmla="*/ 38 h 77"/>
                          <a:gd name="T28" fmla="*/ 36 w 98"/>
                          <a:gd name="T29" fmla="*/ 38 h 77"/>
                          <a:gd name="T30" fmla="*/ 33 w 98"/>
                          <a:gd name="T31" fmla="*/ 37 h 77"/>
                          <a:gd name="T32" fmla="*/ 37 w 98"/>
                          <a:gd name="T33" fmla="*/ 37 h 77"/>
                          <a:gd name="T34" fmla="*/ 33 w 98"/>
                          <a:gd name="T35" fmla="*/ 33 h 77"/>
                          <a:gd name="T36" fmla="*/ 25 w 98"/>
                          <a:gd name="T37" fmla="*/ 30 h 77"/>
                          <a:gd name="T38" fmla="*/ 24 w 98"/>
                          <a:gd name="T39" fmla="*/ 27 h 77"/>
                          <a:gd name="T40" fmla="*/ 30 w 98"/>
                          <a:gd name="T41" fmla="*/ 25 h 77"/>
                          <a:gd name="T42" fmla="*/ 17 w 98"/>
                          <a:gd name="T43" fmla="*/ 21 h 77"/>
                          <a:gd name="T44" fmla="*/ 14 w 98"/>
                          <a:gd name="T45" fmla="*/ 15 h 77"/>
                          <a:gd name="T46" fmla="*/ 13 w 98"/>
                          <a:gd name="T47" fmla="*/ 16 h 77"/>
                          <a:gd name="T48" fmla="*/ 7 w 98"/>
                          <a:gd name="T49" fmla="*/ 16 h 77"/>
                          <a:gd name="T50" fmla="*/ 6 w 98"/>
                          <a:gd name="T51" fmla="*/ 9 h 77"/>
                          <a:gd name="T52" fmla="*/ 11 w 98"/>
                          <a:gd name="T53" fmla="*/ 10 h 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8" h="77">
                            <a:moveTo>
                              <a:pt x="16" y="15"/>
                            </a:moveTo>
                            <a:lnTo>
                              <a:pt x="16" y="8"/>
                            </a:lnTo>
                            <a:lnTo>
                              <a:pt x="0" y="6"/>
                            </a:lnTo>
                            <a:lnTo>
                              <a:pt x="6" y="0"/>
                            </a:lnTo>
                            <a:lnTo>
                              <a:pt x="53" y="16"/>
                            </a:lnTo>
                            <a:lnTo>
                              <a:pt x="69" y="42"/>
                            </a:lnTo>
                            <a:lnTo>
                              <a:pt x="89" y="55"/>
                            </a:lnTo>
                            <a:lnTo>
                              <a:pt x="98" y="72"/>
                            </a:lnTo>
                            <a:lnTo>
                              <a:pt x="91" y="77"/>
                            </a:lnTo>
                            <a:lnTo>
                              <a:pt x="69" y="68"/>
                            </a:lnTo>
                            <a:lnTo>
                              <a:pt x="71" y="62"/>
                            </a:lnTo>
                            <a:lnTo>
                              <a:pt x="68" y="65"/>
                            </a:lnTo>
                            <a:lnTo>
                              <a:pt x="63" y="62"/>
                            </a:lnTo>
                            <a:lnTo>
                              <a:pt x="66" y="57"/>
                            </a:lnTo>
                            <a:lnTo>
                              <a:pt x="54" y="58"/>
                            </a:lnTo>
                            <a:lnTo>
                              <a:pt x="50" y="55"/>
                            </a:lnTo>
                            <a:lnTo>
                              <a:pt x="55" y="55"/>
                            </a:lnTo>
                            <a:lnTo>
                              <a:pt x="50" y="49"/>
                            </a:lnTo>
                            <a:lnTo>
                              <a:pt x="38" y="45"/>
                            </a:lnTo>
                            <a:lnTo>
                              <a:pt x="36" y="40"/>
                            </a:lnTo>
                            <a:lnTo>
                              <a:pt x="45" y="38"/>
                            </a:lnTo>
                            <a:lnTo>
                              <a:pt x="26" y="32"/>
                            </a:lnTo>
                            <a:lnTo>
                              <a:pt x="21" y="22"/>
                            </a:lnTo>
                            <a:lnTo>
                              <a:pt x="20" y="25"/>
                            </a:lnTo>
                            <a:lnTo>
                              <a:pt x="10" y="24"/>
                            </a:lnTo>
                            <a:lnTo>
                              <a:pt x="9" y="14"/>
                            </a:lnTo>
                            <a:lnTo>
                              <a:pt x="16" y="15"/>
                            </a:lnTo>
                            <a:close/>
                          </a:path>
                        </a:pathLst>
                      </a:custGeom>
                      <a:grpFill/>
                      <a:ln w="6350" cmpd="sng">
                        <a:solidFill>
                          <a:schemeClr val="bg1"/>
                        </a:solidFill>
                        <a:round/>
                        <a:headEnd/>
                        <a:tailEnd/>
                      </a:ln>
                    </p:spPr>
                    <p:txBody>
                      <a:bodyPr/>
                      <a:lstStyle/>
                      <a:p>
                        <a:endParaRPr lang="en-GB" dirty="0"/>
                      </a:p>
                    </p:txBody>
                  </p:sp>
                  <p:sp>
                    <p:nvSpPr>
                      <p:cNvPr id="1114" name="Freeform 850"/>
                      <p:cNvSpPr>
                        <a:spLocks/>
                      </p:cNvSpPr>
                      <p:nvPr/>
                    </p:nvSpPr>
                    <p:spPr bwMode="auto">
                      <a:xfrm>
                        <a:off x="661" y="2085"/>
                        <a:ext cx="13" cy="17"/>
                      </a:xfrm>
                      <a:custGeom>
                        <a:avLst/>
                        <a:gdLst>
                          <a:gd name="T0" fmla="*/ 6 w 16"/>
                          <a:gd name="T1" fmla="*/ 4 h 21"/>
                          <a:gd name="T2" fmla="*/ 11 w 16"/>
                          <a:gd name="T3" fmla="*/ 9 h 21"/>
                          <a:gd name="T4" fmla="*/ 9 w 16"/>
                          <a:gd name="T5" fmla="*/ 14 h 21"/>
                          <a:gd name="T6" fmla="*/ 0 w 16"/>
                          <a:gd name="T7" fmla="*/ 0 h 21"/>
                          <a:gd name="T8" fmla="*/ 6 w 16"/>
                          <a:gd name="T9" fmla="*/ 4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1">
                            <a:moveTo>
                              <a:pt x="9" y="6"/>
                            </a:moveTo>
                            <a:lnTo>
                              <a:pt x="16" y="14"/>
                            </a:lnTo>
                            <a:lnTo>
                              <a:pt x="14" y="21"/>
                            </a:lnTo>
                            <a:lnTo>
                              <a:pt x="0" y="0"/>
                            </a:lnTo>
                            <a:lnTo>
                              <a:pt x="9" y="6"/>
                            </a:lnTo>
                            <a:close/>
                          </a:path>
                        </a:pathLst>
                      </a:custGeom>
                      <a:grpFill/>
                      <a:ln w="6350" cmpd="sng">
                        <a:solidFill>
                          <a:schemeClr val="bg1"/>
                        </a:solidFill>
                        <a:round/>
                        <a:headEnd/>
                        <a:tailEnd/>
                      </a:ln>
                    </p:spPr>
                    <p:txBody>
                      <a:bodyPr/>
                      <a:lstStyle/>
                      <a:p>
                        <a:endParaRPr lang="en-GB" dirty="0"/>
                      </a:p>
                    </p:txBody>
                  </p:sp>
                  <p:sp>
                    <p:nvSpPr>
                      <p:cNvPr id="1115" name="Freeform 851"/>
                      <p:cNvSpPr>
                        <a:spLocks/>
                      </p:cNvSpPr>
                      <p:nvPr/>
                    </p:nvSpPr>
                    <p:spPr bwMode="auto">
                      <a:xfrm>
                        <a:off x="658" y="2090"/>
                        <a:ext cx="10" cy="13"/>
                      </a:xfrm>
                      <a:custGeom>
                        <a:avLst/>
                        <a:gdLst>
                          <a:gd name="T0" fmla="*/ 0 w 13"/>
                          <a:gd name="T1" fmla="*/ 0 h 16"/>
                          <a:gd name="T2" fmla="*/ 6 w 13"/>
                          <a:gd name="T3" fmla="*/ 3 h 16"/>
                          <a:gd name="T4" fmla="*/ 8 w 13"/>
                          <a:gd name="T5" fmla="*/ 11 h 16"/>
                          <a:gd name="T6" fmla="*/ 0 w 13"/>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6">
                            <a:moveTo>
                              <a:pt x="0" y="0"/>
                            </a:moveTo>
                            <a:lnTo>
                              <a:pt x="10" y="5"/>
                            </a:lnTo>
                            <a:lnTo>
                              <a:pt x="13" y="16"/>
                            </a:lnTo>
                            <a:lnTo>
                              <a:pt x="0" y="0"/>
                            </a:lnTo>
                            <a:close/>
                          </a:path>
                        </a:pathLst>
                      </a:custGeom>
                      <a:grpFill/>
                      <a:ln w="6350" cmpd="sng">
                        <a:solidFill>
                          <a:schemeClr val="bg1"/>
                        </a:solidFill>
                        <a:round/>
                        <a:headEnd/>
                        <a:tailEnd/>
                      </a:ln>
                    </p:spPr>
                    <p:txBody>
                      <a:bodyPr/>
                      <a:lstStyle/>
                      <a:p>
                        <a:endParaRPr lang="en-GB" dirty="0"/>
                      </a:p>
                    </p:txBody>
                  </p:sp>
                  <p:sp>
                    <p:nvSpPr>
                      <p:cNvPr id="1116" name="Freeform 852"/>
                      <p:cNvSpPr>
                        <a:spLocks/>
                      </p:cNvSpPr>
                      <p:nvPr/>
                    </p:nvSpPr>
                    <p:spPr bwMode="auto">
                      <a:xfrm>
                        <a:off x="655" y="2079"/>
                        <a:ext cx="6" cy="4"/>
                      </a:xfrm>
                      <a:custGeom>
                        <a:avLst/>
                        <a:gdLst>
                          <a:gd name="T0" fmla="*/ 0 w 7"/>
                          <a:gd name="T1" fmla="*/ 2 h 6"/>
                          <a:gd name="T2" fmla="*/ 3 w 7"/>
                          <a:gd name="T3" fmla="*/ 0 h 6"/>
                          <a:gd name="T4" fmla="*/ 5 w 7"/>
                          <a:gd name="T5" fmla="*/ 3 h 6"/>
                          <a:gd name="T6" fmla="*/ 0 w 7"/>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4"/>
                            </a:moveTo>
                            <a:lnTo>
                              <a:pt x="4" y="0"/>
                            </a:lnTo>
                            <a:lnTo>
                              <a:pt x="7" y="6"/>
                            </a:lnTo>
                            <a:lnTo>
                              <a:pt x="0" y="4"/>
                            </a:lnTo>
                            <a:close/>
                          </a:path>
                        </a:pathLst>
                      </a:custGeom>
                      <a:grpFill/>
                      <a:ln w="6350" cmpd="sng">
                        <a:solidFill>
                          <a:schemeClr val="bg1"/>
                        </a:solidFill>
                        <a:round/>
                        <a:headEnd/>
                        <a:tailEnd/>
                      </a:ln>
                    </p:spPr>
                    <p:txBody>
                      <a:bodyPr/>
                      <a:lstStyle/>
                      <a:p>
                        <a:endParaRPr lang="en-GB" dirty="0"/>
                      </a:p>
                    </p:txBody>
                  </p:sp>
                  <p:sp>
                    <p:nvSpPr>
                      <p:cNvPr id="1117" name="Freeform 853"/>
                      <p:cNvSpPr>
                        <a:spLocks/>
                      </p:cNvSpPr>
                      <p:nvPr/>
                    </p:nvSpPr>
                    <p:spPr bwMode="auto">
                      <a:xfrm>
                        <a:off x="627" y="2101"/>
                        <a:ext cx="18" cy="29"/>
                      </a:xfrm>
                      <a:custGeom>
                        <a:avLst/>
                        <a:gdLst>
                          <a:gd name="T0" fmla="*/ 3 w 21"/>
                          <a:gd name="T1" fmla="*/ 12 h 35"/>
                          <a:gd name="T2" fmla="*/ 3 w 21"/>
                          <a:gd name="T3" fmla="*/ 6 h 35"/>
                          <a:gd name="T4" fmla="*/ 3 w 21"/>
                          <a:gd name="T5" fmla="*/ 8 h 35"/>
                          <a:gd name="T6" fmla="*/ 3 w 21"/>
                          <a:gd name="T7" fmla="*/ 4 h 35"/>
                          <a:gd name="T8" fmla="*/ 0 w 21"/>
                          <a:gd name="T9" fmla="*/ 4 h 35"/>
                          <a:gd name="T10" fmla="*/ 8 w 21"/>
                          <a:gd name="T11" fmla="*/ 0 h 35"/>
                          <a:gd name="T12" fmla="*/ 9 w 21"/>
                          <a:gd name="T13" fmla="*/ 3 h 35"/>
                          <a:gd name="T14" fmla="*/ 8 w 21"/>
                          <a:gd name="T15" fmla="*/ 4 h 35"/>
                          <a:gd name="T16" fmla="*/ 10 w 21"/>
                          <a:gd name="T17" fmla="*/ 7 h 35"/>
                          <a:gd name="T18" fmla="*/ 8 w 21"/>
                          <a:gd name="T19" fmla="*/ 7 h 35"/>
                          <a:gd name="T20" fmla="*/ 8 w 21"/>
                          <a:gd name="T21" fmla="*/ 12 h 35"/>
                          <a:gd name="T22" fmla="*/ 15 w 21"/>
                          <a:gd name="T23" fmla="*/ 24 h 35"/>
                          <a:gd name="T24" fmla="*/ 3 w 21"/>
                          <a:gd name="T25" fmla="*/ 12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5">
                            <a:moveTo>
                              <a:pt x="5" y="18"/>
                            </a:moveTo>
                            <a:lnTo>
                              <a:pt x="5" y="9"/>
                            </a:lnTo>
                            <a:lnTo>
                              <a:pt x="4" y="12"/>
                            </a:lnTo>
                            <a:lnTo>
                              <a:pt x="4" y="6"/>
                            </a:lnTo>
                            <a:lnTo>
                              <a:pt x="0" y="6"/>
                            </a:lnTo>
                            <a:lnTo>
                              <a:pt x="10" y="0"/>
                            </a:lnTo>
                            <a:lnTo>
                              <a:pt x="13" y="5"/>
                            </a:lnTo>
                            <a:lnTo>
                              <a:pt x="10" y="6"/>
                            </a:lnTo>
                            <a:lnTo>
                              <a:pt x="14" y="10"/>
                            </a:lnTo>
                            <a:lnTo>
                              <a:pt x="10" y="11"/>
                            </a:lnTo>
                            <a:lnTo>
                              <a:pt x="10" y="18"/>
                            </a:lnTo>
                            <a:lnTo>
                              <a:pt x="21" y="35"/>
                            </a:lnTo>
                            <a:lnTo>
                              <a:pt x="5" y="18"/>
                            </a:lnTo>
                            <a:close/>
                          </a:path>
                        </a:pathLst>
                      </a:custGeom>
                      <a:grpFill/>
                      <a:ln w="6350" cmpd="sng">
                        <a:solidFill>
                          <a:schemeClr val="bg1"/>
                        </a:solidFill>
                        <a:round/>
                        <a:headEnd/>
                        <a:tailEnd/>
                      </a:ln>
                    </p:spPr>
                    <p:txBody>
                      <a:bodyPr/>
                      <a:lstStyle/>
                      <a:p>
                        <a:endParaRPr lang="en-GB" dirty="0"/>
                      </a:p>
                    </p:txBody>
                  </p:sp>
                  <p:sp>
                    <p:nvSpPr>
                      <p:cNvPr id="1118" name="Freeform 854"/>
                      <p:cNvSpPr>
                        <a:spLocks/>
                      </p:cNvSpPr>
                      <p:nvPr/>
                    </p:nvSpPr>
                    <p:spPr bwMode="auto">
                      <a:xfrm>
                        <a:off x="616" y="2077"/>
                        <a:ext cx="22" cy="28"/>
                      </a:xfrm>
                      <a:custGeom>
                        <a:avLst/>
                        <a:gdLst>
                          <a:gd name="T0" fmla="*/ 15 w 27"/>
                          <a:gd name="T1" fmla="*/ 2 h 34"/>
                          <a:gd name="T2" fmla="*/ 16 w 27"/>
                          <a:gd name="T3" fmla="*/ 0 h 34"/>
                          <a:gd name="T4" fmla="*/ 18 w 27"/>
                          <a:gd name="T5" fmla="*/ 3 h 34"/>
                          <a:gd name="T6" fmla="*/ 16 w 27"/>
                          <a:gd name="T7" fmla="*/ 17 h 34"/>
                          <a:gd name="T8" fmla="*/ 9 w 27"/>
                          <a:gd name="T9" fmla="*/ 23 h 34"/>
                          <a:gd name="T10" fmla="*/ 8 w 27"/>
                          <a:gd name="T11" fmla="*/ 17 h 34"/>
                          <a:gd name="T12" fmla="*/ 9 w 27"/>
                          <a:gd name="T13" fmla="*/ 15 h 34"/>
                          <a:gd name="T14" fmla="*/ 3 w 27"/>
                          <a:gd name="T15" fmla="*/ 12 h 34"/>
                          <a:gd name="T16" fmla="*/ 0 w 27"/>
                          <a:gd name="T17" fmla="*/ 4 h 34"/>
                          <a:gd name="T18" fmla="*/ 0 w 27"/>
                          <a:gd name="T19" fmla="*/ 0 h 34"/>
                          <a:gd name="T20" fmla="*/ 7 w 27"/>
                          <a:gd name="T21" fmla="*/ 0 h 34"/>
                          <a:gd name="T22" fmla="*/ 6 w 27"/>
                          <a:gd name="T23" fmla="*/ 4 h 34"/>
                          <a:gd name="T24" fmla="*/ 10 w 27"/>
                          <a:gd name="T25" fmla="*/ 1 h 34"/>
                          <a:gd name="T26" fmla="*/ 12 w 27"/>
                          <a:gd name="T27" fmla="*/ 7 h 34"/>
                          <a:gd name="T28" fmla="*/ 6 w 27"/>
                          <a:gd name="T29" fmla="*/ 11 h 34"/>
                          <a:gd name="T30" fmla="*/ 10 w 27"/>
                          <a:gd name="T31" fmla="*/ 12 h 34"/>
                          <a:gd name="T32" fmla="*/ 15 w 27"/>
                          <a:gd name="T33" fmla="*/ 2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34">
                            <a:moveTo>
                              <a:pt x="22" y="4"/>
                            </a:moveTo>
                            <a:lnTo>
                              <a:pt x="25" y="0"/>
                            </a:lnTo>
                            <a:lnTo>
                              <a:pt x="27" y="5"/>
                            </a:lnTo>
                            <a:lnTo>
                              <a:pt x="24" y="26"/>
                            </a:lnTo>
                            <a:lnTo>
                              <a:pt x="14" y="34"/>
                            </a:lnTo>
                            <a:lnTo>
                              <a:pt x="12" y="26"/>
                            </a:lnTo>
                            <a:lnTo>
                              <a:pt x="14" y="22"/>
                            </a:lnTo>
                            <a:lnTo>
                              <a:pt x="5" y="18"/>
                            </a:lnTo>
                            <a:lnTo>
                              <a:pt x="0" y="6"/>
                            </a:lnTo>
                            <a:lnTo>
                              <a:pt x="0" y="0"/>
                            </a:lnTo>
                            <a:lnTo>
                              <a:pt x="10" y="0"/>
                            </a:lnTo>
                            <a:lnTo>
                              <a:pt x="9" y="6"/>
                            </a:lnTo>
                            <a:lnTo>
                              <a:pt x="15" y="1"/>
                            </a:lnTo>
                            <a:lnTo>
                              <a:pt x="18" y="11"/>
                            </a:lnTo>
                            <a:lnTo>
                              <a:pt x="9" y="16"/>
                            </a:lnTo>
                            <a:lnTo>
                              <a:pt x="15" y="18"/>
                            </a:lnTo>
                            <a:lnTo>
                              <a:pt x="22" y="4"/>
                            </a:lnTo>
                            <a:close/>
                          </a:path>
                        </a:pathLst>
                      </a:custGeom>
                      <a:grpFill/>
                      <a:ln w="6350" cmpd="sng">
                        <a:solidFill>
                          <a:schemeClr val="bg1"/>
                        </a:solidFill>
                        <a:round/>
                        <a:headEnd/>
                        <a:tailEnd/>
                      </a:ln>
                    </p:spPr>
                    <p:txBody>
                      <a:bodyPr/>
                      <a:lstStyle/>
                      <a:p>
                        <a:endParaRPr lang="en-GB" dirty="0"/>
                      </a:p>
                    </p:txBody>
                  </p:sp>
                </p:grpSp>
                <p:grpSp>
                  <p:nvGrpSpPr>
                    <p:cNvPr id="1075" name="Group 855"/>
                    <p:cNvGrpSpPr>
                      <a:grpSpLocks/>
                    </p:cNvGrpSpPr>
                    <p:nvPr/>
                  </p:nvGrpSpPr>
                  <p:grpSpPr bwMode="auto">
                    <a:xfrm>
                      <a:off x="572" y="1060"/>
                      <a:ext cx="984" cy="589"/>
                      <a:chOff x="572" y="1060"/>
                      <a:chExt cx="984" cy="589"/>
                    </a:xfrm>
                    <a:grpFill/>
                  </p:grpSpPr>
                  <p:sp>
                    <p:nvSpPr>
                      <p:cNvPr id="1077" name="Freeform 856"/>
                      <p:cNvSpPr>
                        <a:spLocks/>
                      </p:cNvSpPr>
                      <p:nvPr/>
                    </p:nvSpPr>
                    <p:spPr bwMode="auto">
                      <a:xfrm>
                        <a:off x="572" y="1564"/>
                        <a:ext cx="15" cy="13"/>
                      </a:xfrm>
                      <a:custGeom>
                        <a:avLst/>
                        <a:gdLst>
                          <a:gd name="T0" fmla="*/ 0 w 19"/>
                          <a:gd name="T1" fmla="*/ 0 h 15"/>
                          <a:gd name="T2" fmla="*/ 2 w 19"/>
                          <a:gd name="T3" fmla="*/ 9 h 15"/>
                          <a:gd name="T4" fmla="*/ 12 w 19"/>
                          <a:gd name="T5" fmla="*/ 11 h 15"/>
                          <a:gd name="T6" fmla="*/ 0 w 1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5">
                            <a:moveTo>
                              <a:pt x="0" y="0"/>
                            </a:moveTo>
                            <a:lnTo>
                              <a:pt x="4" y="11"/>
                            </a:lnTo>
                            <a:lnTo>
                              <a:pt x="19" y="15"/>
                            </a:lnTo>
                            <a:lnTo>
                              <a:pt x="0" y="0"/>
                            </a:lnTo>
                            <a:close/>
                          </a:path>
                        </a:pathLst>
                      </a:custGeom>
                      <a:grpFill/>
                      <a:ln w="6350" cmpd="sng">
                        <a:solidFill>
                          <a:schemeClr val="bg1"/>
                        </a:solidFill>
                        <a:round/>
                        <a:headEnd/>
                        <a:tailEnd/>
                      </a:ln>
                    </p:spPr>
                    <p:txBody>
                      <a:bodyPr/>
                      <a:lstStyle/>
                      <a:p>
                        <a:endParaRPr lang="en-GB" dirty="0"/>
                      </a:p>
                    </p:txBody>
                  </p:sp>
                  <p:sp>
                    <p:nvSpPr>
                      <p:cNvPr id="1078" name="Freeform 857"/>
                      <p:cNvSpPr>
                        <a:spLocks/>
                      </p:cNvSpPr>
                      <p:nvPr/>
                    </p:nvSpPr>
                    <p:spPr bwMode="auto">
                      <a:xfrm>
                        <a:off x="861" y="1146"/>
                        <a:ext cx="192" cy="153"/>
                      </a:xfrm>
                      <a:custGeom>
                        <a:avLst/>
                        <a:gdLst>
                          <a:gd name="T0" fmla="*/ 106 w 237"/>
                          <a:gd name="T1" fmla="*/ 2 h 189"/>
                          <a:gd name="T2" fmla="*/ 116 w 237"/>
                          <a:gd name="T3" fmla="*/ 6 h 189"/>
                          <a:gd name="T4" fmla="*/ 116 w 237"/>
                          <a:gd name="T5" fmla="*/ 22 h 189"/>
                          <a:gd name="T6" fmla="*/ 116 w 237"/>
                          <a:gd name="T7" fmla="*/ 42 h 189"/>
                          <a:gd name="T8" fmla="*/ 123 w 237"/>
                          <a:gd name="T9" fmla="*/ 56 h 189"/>
                          <a:gd name="T10" fmla="*/ 138 w 237"/>
                          <a:gd name="T11" fmla="*/ 62 h 189"/>
                          <a:gd name="T12" fmla="*/ 153 w 237"/>
                          <a:gd name="T13" fmla="*/ 49 h 189"/>
                          <a:gd name="T14" fmla="*/ 147 w 237"/>
                          <a:gd name="T15" fmla="*/ 94 h 189"/>
                          <a:gd name="T16" fmla="*/ 113 w 237"/>
                          <a:gd name="T17" fmla="*/ 97 h 189"/>
                          <a:gd name="T18" fmla="*/ 114 w 237"/>
                          <a:gd name="T19" fmla="*/ 90 h 189"/>
                          <a:gd name="T20" fmla="*/ 46 w 237"/>
                          <a:gd name="T21" fmla="*/ 119 h 189"/>
                          <a:gd name="T22" fmla="*/ 41 w 237"/>
                          <a:gd name="T23" fmla="*/ 108 h 189"/>
                          <a:gd name="T24" fmla="*/ 76 w 237"/>
                          <a:gd name="T25" fmla="*/ 97 h 189"/>
                          <a:gd name="T26" fmla="*/ 68 w 237"/>
                          <a:gd name="T27" fmla="*/ 87 h 189"/>
                          <a:gd name="T28" fmla="*/ 61 w 237"/>
                          <a:gd name="T29" fmla="*/ 90 h 189"/>
                          <a:gd name="T30" fmla="*/ 46 w 237"/>
                          <a:gd name="T31" fmla="*/ 91 h 189"/>
                          <a:gd name="T32" fmla="*/ 49 w 237"/>
                          <a:gd name="T33" fmla="*/ 79 h 189"/>
                          <a:gd name="T34" fmla="*/ 46 w 237"/>
                          <a:gd name="T35" fmla="*/ 75 h 189"/>
                          <a:gd name="T36" fmla="*/ 40 w 237"/>
                          <a:gd name="T37" fmla="*/ 81 h 189"/>
                          <a:gd name="T38" fmla="*/ 36 w 237"/>
                          <a:gd name="T39" fmla="*/ 96 h 189"/>
                          <a:gd name="T40" fmla="*/ 26 w 237"/>
                          <a:gd name="T41" fmla="*/ 97 h 189"/>
                          <a:gd name="T42" fmla="*/ 17 w 237"/>
                          <a:gd name="T43" fmla="*/ 86 h 189"/>
                          <a:gd name="T44" fmla="*/ 5 w 237"/>
                          <a:gd name="T45" fmla="*/ 73 h 189"/>
                          <a:gd name="T46" fmla="*/ 32 w 237"/>
                          <a:gd name="T47" fmla="*/ 60 h 189"/>
                          <a:gd name="T48" fmla="*/ 5 w 237"/>
                          <a:gd name="T49" fmla="*/ 62 h 189"/>
                          <a:gd name="T50" fmla="*/ 11 w 237"/>
                          <a:gd name="T51" fmla="*/ 52 h 189"/>
                          <a:gd name="T52" fmla="*/ 37 w 237"/>
                          <a:gd name="T53" fmla="*/ 36 h 189"/>
                          <a:gd name="T54" fmla="*/ 33 w 237"/>
                          <a:gd name="T55" fmla="*/ 19 h 189"/>
                          <a:gd name="T56" fmla="*/ 44 w 237"/>
                          <a:gd name="T57" fmla="*/ 35 h 189"/>
                          <a:gd name="T58" fmla="*/ 75 w 237"/>
                          <a:gd name="T59" fmla="*/ 49 h 189"/>
                          <a:gd name="T60" fmla="*/ 78 w 237"/>
                          <a:gd name="T61" fmla="*/ 53 h 189"/>
                          <a:gd name="T62" fmla="*/ 111 w 237"/>
                          <a:gd name="T63" fmla="*/ 70 h 189"/>
                          <a:gd name="T64" fmla="*/ 98 w 237"/>
                          <a:gd name="T65" fmla="*/ 50 h 189"/>
                          <a:gd name="T66" fmla="*/ 93 w 237"/>
                          <a:gd name="T67" fmla="*/ 28 h 189"/>
                          <a:gd name="T68" fmla="*/ 97 w 237"/>
                          <a:gd name="T69" fmla="*/ 19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7" h="189">
                            <a:moveTo>
                              <a:pt x="148" y="29"/>
                            </a:moveTo>
                            <a:lnTo>
                              <a:pt x="162" y="4"/>
                            </a:lnTo>
                            <a:lnTo>
                              <a:pt x="173" y="0"/>
                            </a:lnTo>
                            <a:lnTo>
                              <a:pt x="177" y="10"/>
                            </a:lnTo>
                            <a:lnTo>
                              <a:pt x="174" y="16"/>
                            </a:lnTo>
                            <a:lnTo>
                              <a:pt x="176" y="33"/>
                            </a:lnTo>
                            <a:lnTo>
                              <a:pt x="186" y="45"/>
                            </a:lnTo>
                            <a:lnTo>
                              <a:pt x="176" y="64"/>
                            </a:lnTo>
                            <a:lnTo>
                              <a:pt x="196" y="69"/>
                            </a:lnTo>
                            <a:lnTo>
                              <a:pt x="188" y="85"/>
                            </a:lnTo>
                            <a:lnTo>
                              <a:pt x="205" y="77"/>
                            </a:lnTo>
                            <a:lnTo>
                              <a:pt x="210" y="94"/>
                            </a:lnTo>
                            <a:lnTo>
                              <a:pt x="214" y="65"/>
                            </a:lnTo>
                            <a:lnTo>
                              <a:pt x="233" y="75"/>
                            </a:lnTo>
                            <a:lnTo>
                              <a:pt x="237" y="99"/>
                            </a:lnTo>
                            <a:lnTo>
                              <a:pt x="225" y="143"/>
                            </a:lnTo>
                            <a:lnTo>
                              <a:pt x="180" y="151"/>
                            </a:lnTo>
                            <a:lnTo>
                              <a:pt x="173" y="148"/>
                            </a:lnTo>
                            <a:lnTo>
                              <a:pt x="176" y="144"/>
                            </a:lnTo>
                            <a:lnTo>
                              <a:pt x="174" y="137"/>
                            </a:lnTo>
                            <a:lnTo>
                              <a:pt x="98" y="189"/>
                            </a:lnTo>
                            <a:lnTo>
                              <a:pt x="70" y="181"/>
                            </a:lnTo>
                            <a:lnTo>
                              <a:pt x="62" y="171"/>
                            </a:lnTo>
                            <a:lnTo>
                              <a:pt x="63" y="164"/>
                            </a:lnTo>
                            <a:lnTo>
                              <a:pt x="89" y="146"/>
                            </a:lnTo>
                            <a:lnTo>
                              <a:pt x="116" y="148"/>
                            </a:lnTo>
                            <a:lnTo>
                              <a:pt x="129" y="124"/>
                            </a:lnTo>
                            <a:lnTo>
                              <a:pt x="104" y="134"/>
                            </a:lnTo>
                            <a:lnTo>
                              <a:pt x="96" y="126"/>
                            </a:lnTo>
                            <a:lnTo>
                              <a:pt x="93" y="137"/>
                            </a:lnTo>
                            <a:lnTo>
                              <a:pt x="73" y="144"/>
                            </a:lnTo>
                            <a:lnTo>
                              <a:pt x="70" y="140"/>
                            </a:lnTo>
                            <a:lnTo>
                              <a:pt x="76" y="132"/>
                            </a:lnTo>
                            <a:lnTo>
                              <a:pt x="74" y="121"/>
                            </a:lnTo>
                            <a:lnTo>
                              <a:pt x="83" y="113"/>
                            </a:lnTo>
                            <a:lnTo>
                              <a:pt x="70" y="115"/>
                            </a:lnTo>
                            <a:lnTo>
                              <a:pt x="67" y="128"/>
                            </a:lnTo>
                            <a:lnTo>
                              <a:pt x="60" y="123"/>
                            </a:lnTo>
                            <a:lnTo>
                              <a:pt x="62" y="140"/>
                            </a:lnTo>
                            <a:lnTo>
                              <a:pt x="55" y="147"/>
                            </a:lnTo>
                            <a:lnTo>
                              <a:pt x="40" y="137"/>
                            </a:lnTo>
                            <a:lnTo>
                              <a:pt x="40" y="148"/>
                            </a:lnTo>
                            <a:lnTo>
                              <a:pt x="28" y="141"/>
                            </a:lnTo>
                            <a:lnTo>
                              <a:pt x="26" y="131"/>
                            </a:lnTo>
                            <a:lnTo>
                              <a:pt x="0" y="127"/>
                            </a:lnTo>
                            <a:lnTo>
                              <a:pt x="8" y="111"/>
                            </a:lnTo>
                            <a:lnTo>
                              <a:pt x="30" y="109"/>
                            </a:lnTo>
                            <a:lnTo>
                              <a:pt x="49" y="92"/>
                            </a:lnTo>
                            <a:lnTo>
                              <a:pt x="21" y="105"/>
                            </a:lnTo>
                            <a:lnTo>
                              <a:pt x="8" y="95"/>
                            </a:lnTo>
                            <a:lnTo>
                              <a:pt x="57" y="74"/>
                            </a:lnTo>
                            <a:lnTo>
                              <a:pt x="16" y="79"/>
                            </a:lnTo>
                            <a:lnTo>
                              <a:pt x="21" y="56"/>
                            </a:lnTo>
                            <a:lnTo>
                              <a:pt x="57" y="55"/>
                            </a:lnTo>
                            <a:lnTo>
                              <a:pt x="33" y="45"/>
                            </a:lnTo>
                            <a:lnTo>
                              <a:pt x="51" y="28"/>
                            </a:lnTo>
                            <a:lnTo>
                              <a:pt x="67" y="34"/>
                            </a:lnTo>
                            <a:lnTo>
                              <a:pt x="67" y="53"/>
                            </a:lnTo>
                            <a:lnTo>
                              <a:pt x="99" y="54"/>
                            </a:lnTo>
                            <a:lnTo>
                              <a:pt x="113" y="74"/>
                            </a:lnTo>
                            <a:lnTo>
                              <a:pt x="106" y="83"/>
                            </a:lnTo>
                            <a:lnTo>
                              <a:pt x="118" y="81"/>
                            </a:lnTo>
                            <a:lnTo>
                              <a:pt x="123" y="105"/>
                            </a:lnTo>
                            <a:lnTo>
                              <a:pt x="169" y="107"/>
                            </a:lnTo>
                            <a:lnTo>
                              <a:pt x="171" y="93"/>
                            </a:lnTo>
                            <a:lnTo>
                              <a:pt x="149" y="77"/>
                            </a:lnTo>
                            <a:lnTo>
                              <a:pt x="163" y="68"/>
                            </a:lnTo>
                            <a:lnTo>
                              <a:pt x="142" y="43"/>
                            </a:lnTo>
                            <a:lnTo>
                              <a:pt x="139" y="33"/>
                            </a:lnTo>
                            <a:lnTo>
                              <a:pt x="148" y="29"/>
                            </a:lnTo>
                            <a:close/>
                          </a:path>
                        </a:pathLst>
                      </a:custGeom>
                      <a:grpFill/>
                      <a:ln w="6350" cmpd="sng">
                        <a:solidFill>
                          <a:schemeClr val="bg1"/>
                        </a:solidFill>
                        <a:round/>
                        <a:headEnd/>
                        <a:tailEnd/>
                      </a:ln>
                    </p:spPr>
                    <p:txBody>
                      <a:bodyPr/>
                      <a:lstStyle/>
                      <a:p>
                        <a:endParaRPr lang="en-GB" dirty="0"/>
                      </a:p>
                    </p:txBody>
                  </p:sp>
                  <p:sp>
                    <p:nvSpPr>
                      <p:cNvPr id="1079" name="Freeform 858"/>
                      <p:cNvSpPr>
                        <a:spLocks/>
                      </p:cNvSpPr>
                      <p:nvPr/>
                    </p:nvSpPr>
                    <p:spPr bwMode="auto">
                      <a:xfrm>
                        <a:off x="1186" y="1133"/>
                        <a:ext cx="272" cy="166"/>
                      </a:xfrm>
                      <a:custGeom>
                        <a:avLst/>
                        <a:gdLst>
                          <a:gd name="T0" fmla="*/ 7 w 334"/>
                          <a:gd name="T1" fmla="*/ 0 h 205"/>
                          <a:gd name="T2" fmla="*/ 9 w 334"/>
                          <a:gd name="T3" fmla="*/ 15 h 205"/>
                          <a:gd name="T4" fmla="*/ 26 w 334"/>
                          <a:gd name="T5" fmla="*/ 46 h 205"/>
                          <a:gd name="T6" fmla="*/ 63 w 334"/>
                          <a:gd name="T7" fmla="*/ 79 h 205"/>
                          <a:gd name="T8" fmla="*/ 55 w 334"/>
                          <a:gd name="T9" fmla="*/ 98 h 205"/>
                          <a:gd name="T10" fmla="*/ 59 w 334"/>
                          <a:gd name="T11" fmla="*/ 109 h 205"/>
                          <a:gd name="T12" fmla="*/ 68 w 334"/>
                          <a:gd name="T13" fmla="*/ 126 h 205"/>
                          <a:gd name="T14" fmla="*/ 73 w 334"/>
                          <a:gd name="T15" fmla="*/ 122 h 205"/>
                          <a:gd name="T16" fmla="*/ 78 w 334"/>
                          <a:gd name="T17" fmla="*/ 121 h 205"/>
                          <a:gd name="T18" fmla="*/ 98 w 334"/>
                          <a:gd name="T19" fmla="*/ 126 h 205"/>
                          <a:gd name="T20" fmla="*/ 102 w 334"/>
                          <a:gd name="T21" fmla="*/ 125 h 205"/>
                          <a:gd name="T22" fmla="*/ 105 w 334"/>
                          <a:gd name="T23" fmla="*/ 117 h 205"/>
                          <a:gd name="T24" fmla="*/ 106 w 334"/>
                          <a:gd name="T25" fmla="*/ 133 h 205"/>
                          <a:gd name="T26" fmla="*/ 145 w 334"/>
                          <a:gd name="T27" fmla="*/ 130 h 205"/>
                          <a:gd name="T28" fmla="*/ 150 w 334"/>
                          <a:gd name="T29" fmla="*/ 133 h 205"/>
                          <a:gd name="T30" fmla="*/ 154 w 334"/>
                          <a:gd name="T31" fmla="*/ 130 h 205"/>
                          <a:gd name="T32" fmla="*/ 176 w 334"/>
                          <a:gd name="T33" fmla="*/ 121 h 205"/>
                          <a:gd name="T34" fmla="*/ 177 w 334"/>
                          <a:gd name="T35" fmla="*/ 117 h 205"/>
                          <a:gd name="T36" fmla="*/ 182 w 334"/>
                          <a:gd name="T37" fmla="*/ 132 h 205"/>
                          <a:gd name="T38" fmla="*/ 216 w 334"/>
                          <a:gd name="T39" fmla="*/ 127 h 205"/>
                          <a:gd name="T40" fmla="*/ 222 w 334"/>
                          <a:gd name="T41" fmla="*/ 93 h 205"/>
                          <a:gd name="T42" fmla="*/ 186 w 334"/>
                          <a:gd name="T43" fmla="*/ 64 h 205"/>
                          <a:gd name="T44" fmla="*/ 145 w 334"/>
                          <a:gd name="T45" fmla="*/ 90 h 205"/>
                          <a:gd name="T46" fmla="*/ 133 w 334"/>
                          <a:gd name="T47" fmla="*/ 88 h 205"/>
                          <a:gd name="T48" fmla="*/ 117 w 334"/>
                          <a:gd name="T49" fmla="*/ 87 h 205"/>
                          <a:gd name="T50" fmla="*/ 109 w 334"/>
                          <a:gd name="T51" fmla="*/ 86 h 205"/>
                          <a:gd name="T52" fmla="*/ 102 w 334"/>
                          <a:gd name="T53" fmla="*/ 90 h 205"/>
                          <a:gd name="T54" fmla="*/ 96 w 334"/>
                          <a:gd name="T55" fmla="*/ 78 h 205"/>
                          <a:gd name="T56" fmla="*/ 95 w 334"/>
                          <a:gd name="T57" fmla="*/ 67 h 205"/>
                          <a:gd name="T58" fmla="*/ 72 w 334"/>
                          <a:gd name="T59" fmla="*/ 70 h 205"/>
                          <a:gd name="T60" fmla="*/ 73 w 334"/>
                          <a:gd name="T61" fmla="*/ 60 h 205"/>
                          <a:gd name="T62" fmla="*/ 68 w 334"/>
                          <a:gd name="T63" fmla="*/ 51 h 205"/>
                          <a:gd name="T64" fmla="*/ 99 w 334"/>
                          <a:gd name="T65" fmla="*/ 42 h 205"/>
                          <a:gd name="T66" fmla="*/ 83 w 334"/>
                          <a:gd name="T67" fmla="*/ 32 h 205"/>
                          <a:gd name="T68" fmla="*/ 41 w 334"/>
                          <a:gd name="T69" fmla="*/ 36 h 205"/>
                          <a:gd name="T70" fmla="*/ 26 w 334"/>
                          <a:gd name="T71" fmla="*/ 1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4" h="205">
                            <a:moveTo>
                              <a:pt x="39" y="1"/>
                            </a:moveTo>
                            <a:lnTo>
                              <a:pt x="10" y="0"/>
                            </a:lnTo>
                            <a:lnTo>
                              <a:pt x="1" y="10"/>
                            </a:lnTo>
                            <a:lnTo>
                              <a:pt x="13" y="23"/>
                            </a:lnTo>
                            <a:lnTo>
                              <a:pt x="0" y="26"/>
                            </a:lnTo>
                            <a:lnTo>
                              <a:pt x="39" y="70"/>
                            </a:lnTo>
                            <a:lnTo>
                              <a:pt x="72" y="60"/>
                            </a:lnTo>
                            <a:lnTo>
                              <a:pt x="94" y="120"/>
                            </a:lnTo>
                            <a:lnTo>
                              <a:pt x="85" y="137"/>
                            </a:lnTo>
                            <a:lnTo>
                              <a:pt x="84" y="150"/>
                            </a:lnTo>
                            <a:lnTo>
                              <a:pt x="99" y="158"/>
                            </a:lnTo>
                            <a:lnTo>
                              <a:pt x="90" y="166"/>
                            </a:lnTo>
                            <a:lnTo>
                              <a:pt x="91" y="179"/>
                            </a:lnTo>
                            <a:lnTo>
                              <a:pt x="102" y="193"/>
                            </a:lnTo>
                            <a:lnTo>
                              <a:pt x="117" y="178"/>
                            </a:lnTo>
                            <a:lnTo>
                              <a:pt x="111" y="186"/>
                            </a:lnTo>
                            <a:lnTo>
                              <a:pt x="118" y="194"/>
                            </a:lnTo>
                            <a:lnTo>
                              <a:pt x="118" y="184"/>
                            </a:lnTo>
                            <a:lnTo>
                              <a:pt x="140" y="201"/>
                            </a:lnTo>
                            <a:lnTo>
                              <a:pt x="147" y="193"/>
                            </a:lnTo>
                            <a:lnTo>
                              <a:pt x="143" y="183"/>
                            </a:lnTo>
                            <a:lnTo>
                              <a:pt x="153" y="190"/>
                            </a:lnTo>
                            <a:lnTo>
                              <a:pt x="157" y="178"/>
                            </a:lnTo>
                            <a:lnTo>
                              <a:pt x="158" y="179"/>
                            </a:lnTo>
                            <a:lnTo>
                              <a:pt x="161" y="182"/>
                            </a:lnTo>
                            <a:lnTo>
                              <a:pt x="160" y="202"/>
                            </a:lnTo>
                            <a:lnTo>
                              <a:pt x="165" y="203"/>
                            </a:lnTo>
                            <a:lnTo>
                              <a:pt x="219" y="198"/>
                            </a:lnTo>
                            <a:lnTo>
                              <a:pt x="219" y="190"/>
                            </a:lnTo>
                            <a:lnTo>
                              <a:pt x="226" y="202"/>
                            </a:lnTo>
                            <a:lnTo>
                              <a:pt x="229" y="188"/>
                            </a:lnTo>
                            <a:lnTo>
                              <a:pt x="232" y="199"/>
                            </a:lnTo>
                            <a:lnTo>
                              <a:pt x="258" y="197"/>
                            </a:lnTo>
                            <a:lnTo>
                              <a:pt x="265" y="184"/>
                            </a:lnTo>
                            <a:lnTo>
                              <a:pt x="257" y="172"/>
                            </a:lnTo>
                            <a:lnTo>
                              <a:pt x="267" y="179"/>
                            </a:lnTo>
                            <a:lnTo>
                              <a:pt x="268" y="194"/>
                            </a:lnTo>
                            <a:lnTo>
                              <a:pt x="275" y="201"/>
                            </a:lnTo>
                            <a:lnTo>
                              <a:pt x="291" y="205"/>
                            </a:lnTo>
                            <a:lnTo>
                              <a:pt x="325" y="194"/>
                            </a:lnTo>
                            <a:lnTo>
                              <a:pt x="317" y="160"/>
                            </a:lnTo>
                            <a:lnTo>
                              <a:pt x="334" y="142"/>
                            </a:lnTo>
                            <a:lnTo>
                              <a:pt x="331" y="124"/>
                            </a:lnTo>
                            <a:lnTo>
                              <a:pt x="281" y="98"/>
                            </a:lnTo>
                            <a:lnTo>
                              <a:pt x="207" y="127"/>
                            </a:lnTo>
                            <a:lnTo>
                              <a:pt x="218" y="137"/>
                            </a:lnTo>
                            <a:lnTo>
                              <a:pt x="196" y="140"/>
                            </a:lnTo>
                            <a:lnTo>
                              <a:pt x="200" y="135"/>
                            </a:lnTo>
                            <a:lnTo>
                              <a:pt x="180" y="120"/>
                            </a:lnTo>
                            <a:lnTo>
                              <a:pt x="177" y="133"/>
                            </a:lnTo>
                            <a:lnTo>
                              <a:pt x="173" y="123"/>
                            </a:lnTo>
                            <a:lnTo>
                              <a:pt x="165" y="131"/>
                            </a:lnTo>
                            <a:lnTo>
                              <a:pt x="158" y="115"/>
                            </a:lnTo>
                            <a:lnTo>
                              <a:pt x="153" y="137"/>
                            </a:lnTo>
                            <a:lnTo>
                              <a:pt x="137" y="124"/>
                            </a:lnTo>
                            <a:lnTo>
                              <a:pt x="145" y="119"/>
                            </a:lnTo>
                            <a:lnTo>
                              <a:pt x="148" y="108"/>
                            </a:lnTo>
                            <a:lnTo>
                              <a:pt x="144" y="103"/>
                            </a:lnTo>
                            <a:lnTo>
                              <a:pt x="117" y="93"/>
                            </a:lnTo>
                            <a:lnTo>
                              <a:pt x="109" y="107"/>
                            </a:lnTo>
                            <a:lnTo>
                              <a:pt x="111" y="94"/>
                            </a:lnTo>
                            <a:lnTo>
                              <a:pt x="110" y="91"/>
                            </a:lnTo>
                            <a:lnTo>
                              <a:pt x="125" y="88"/>
                            </a:lnTo>
                            <a:lnTo>
                              <a:pt x="102" y="78"/>
                            </a:lnTo>
                            <a:lnTo>
                              <a:pt x="141" y="80"/>
                            </a:lnTo>
                            <a:lnTo>
                              <a:pt x="148" y="64"/>
                            </a:lnTo>
                            <a:lnTo>
                              <a:pt x="105" y="51"/>
                            </a:lnTo>
                            <a:lnTo>
                              <a:pt x="125" y="50"/>
                            </a:lnTo>
                            <a:lnTo>
                              <a:pt x="104" y="29"/>
                            </a:lnTo>
                            <a:lnTo>
                              <a:pt x="62" y="54"/>
                            </a:lnTo>
                            <a:lnTo>
                              <a:pt x="68" y="21"/>
                            </a:lnTo>
                            <a:lnTo>
                              <a:pt x="39" y="1"/>
                            </a:lnTo>
                            <a:close/>
                          </a:path>
                        </a:pathLst>
                      </a:custGeom>
                      <a:grpFill/>
                      <a:ln w="6350" cmpd="sng">
                        <a:solidFill>
                          <a:schemeClr val="bg1"/>
                        </a:solidFill>
                        <a:round/>
                        <a:headEnd/>
                        <a:tailEnd/>
                      </a:ln>
                    </p:spPr>
                    <p:txBody>
                      <a:bodyPr/>
                      <a:lstStyle/>
                      <a:p>
                        <a:endParaRPr lang="en-GB" dirty="0"/>
                      </a:p>
                    </p:txBody>
                  </p:sp>
                  <p:sp>
                    <p:nvSpPr>
                      <p:cNvPr id="1080" name="Freeform 859"/>
                      <p:cNvSpPr>
                        <a:spLocks/>
                      </p:cNvSpPr>
                      <p:nvPr/>
                    </p:nvSpPr>
                    <p:spPr bwMode="auto">
                      <a:xfrm>
                        <a:off x="778" y="1097"/>
                        <a:ext cx="115" cy="117"/>
                      </a:xfrm>
                      <a:custGeom>
                        <a:avLst/>
                        <a:gdLst>
                          <a:gd name="T0" fmla="*/ 36 w 142"/>
                          <a:gd name="T1" fmla="*/ 30 h 144"/>
                          <a:gd name="T2" fmla="*/ 52 w 142"/>
                          <a:gd name="T3" fmla="*/ 11 h 144"/>
                          <a:gd name="T4" fmla="*/ 75 w 142"/>
                          <a:gd name="T5" fmla="*/ 13 h 144"/>
                          <a:gd name="T6" fmla="*/ 76 w 142"/>
                          <a:gd name="T7" fmla="*/ 10 h 144"/>
                          <a:gd name="T8" fmla="*/ 70 w 142"/>
                          <a:gd name="T9" fmla="*/ 6 h 144"/>
                          <a:gd name="T10" fmla="*/ 80 w 142"/>
                          <a:gd name="T11" fmla="*/ 0 h 144"/>
                          <a:gd name="T12" fmla="*/ 93 w 142"/>
                          <a:gd name="T13" fmla="*/ 15 h 144"/>
                          <a:gd name="T14" fmla="*/ 82 w 142"/>
                          <a:gd name="T15" fmla="*/ 23 h 144"/>
                          <a:gd name="T16" fmla="*/ 87 w 142"/>
                          <a:gd name="T17" fmla="*/ 33 h 144"/>
                          <a:gd name="T18" fmla="*/ 82 w 142"/>
                          <a:gd name="T19" fmla="*/ 37 h 144"/>
                          <a:gd name="T20" fmla="*/ 87 w 142"/>
                          <a:gd name="T21" fmla="*/ 48 h 144"/>
                          <a:gd name="T22" fmla="*/ 74 w 142"/>
                          <a:gd name="T23" fmla="*/ 56 h 144"/>
                          <a:gd name="T24" fmla="*/ 73 w 142"/>
                          <a:gd name="T25" fmla="*/ 70 h 144"/>
                          <a:gd name="T26" fmla="*/ 62 w 142"/>
                          <a:gd name="T27" fmla="*/ 62 h 144"/>
                          <a:gd name="T28" fmla="*/ 65 w 142"/>
                          <a:gd name="T29" fmla="*/ 42 h 144"/>
                          <a:gd name="T30" fmla="*/ 58 w 142"/>
                          <a:gd name="T31" fmla="*/ 44 h 144"/>
                          <a:gd name="T32" fmla="*/ 55 w 142"/>
                          <a:gd name="T33" fmla="*/ 49 h 144"/>
                          <a:gd name="T34" fmla="*/ 57 w 142"/>
                          <a:gd name="T35" fmla="*/ 56 h 144"/>
                          <a:gd name="T36" fmla="*/ 50 w 142"/>
                          <a:gd name="T37" fmla="*/ 59 h 144"/>
                          <a:gd name="T38" fmla="*/ 54 w 142"/>
                          <a:gd name="T39" fmla="*/ 68 h 144"/>
                          <a:gd name="T40" fmla="*/ 50 w 142"/>
                          <a:gd name="T41" fmla="*/ 80 h 144"/>
                          <a:gd name="T42" fmla="*/ 40 w 142"/>
                          <a:gd name="T43" fmla="*/ 67 h 144"/>
                          <a:gd name="T44" fmla="*/ 42 w 142"/>
                          <a:gd name="T45" fmla="*/ 79 h 144"/>
                          <a:gd name="T46" fmla="*/ 38 w 142"/>
                          <a:gd name="T47" fmla="*/ 81 h 144"/>
                          <a:gd name="T48" fmla="*/ 42 w 142"/>
                          <a:gd name="T49" fmla="*/ 87 h 144"/>
                          <a:gd name="T50" fmla="*/ 32 w 142"/>
                          <a:gd name="T51" fmla="*/ 95 h 144"/>
                          <a:gd name="T52" fmla="*/ 28 w 142"/>
                          <a:gd name="T53" fmla="*/ 75 h 144"/>
                          <a:gd name="T54" fmla="*/ 22 w 142"/>
                          <a:gd name="T55" fmla="*/ 89 h 144"/>
                          <a:gd name="T56" fmla="*/ 13 w 142"/>
                          <a:gd name="T57" fmla="*/ 78 h 144"/>
                          <a:gd name="T58" fmla="*/ 5 w 142"/>
                          <a:gd name="T59" fmla="*/ 89 h 144"/>
                          <a:gd name="T60" fmla="*/ 2 w 142"/>
                          <a:gd name="T61" fmla="*/ 86 h 144"/>
                          <a:gd name="T62" fmla="*/ 6 w 142"/>
                          <a:gd name="T63" fmla="*/ 76 h 144"/>
                          <a:gd name="T64" fmla="*/ 0 w 142"/>
                          <a:gd name="T65" fmla="*/ 76 h 144"/>
                          <a:gd name="T66" fmla="*/ 6 w 142"/>
                          <a:gd name="T67" fmla="*/ 63 h 144"/>
                          <a:gd name="T68" fmla="*/ 16 w 142"/>
                          <a:gd name="T69" fmla="*/ 63 h 144"/>
                          <a:gd name="T70" fmla="*/ 22 w 142"/>
                          <a:gd name="T71" fmla="*/ 48 h 144"/>
                          <a:gd name="T72" fmla="*/ 34 w 142"/>
                          <a:gd name="T73" fmla="*/ 41 h 144"/>
                          <a:gd name="T74" fmla="*/ 32 w 142"/>
                          <a:gd name="T75" fmla="*/ 40 h 144"/>
                          <a:gd name="T76" fmla="*/ 36 w 142"/>
                          <a:gd name="T77" fmla="*/ 30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2" h="144">
                            <a:moveTo>
                              <a:pt x="54" y="46"/>
                            </a:moveTo>
                            <a:lnTo>
                              <a:pt x="79" y="16"/>
                            </a:lnTo>
                            <a:lnTo>
                              <a:pt x="113" y="20"/>
                            </a:lnTo>
                            <a:lnTo>
                              <a:pt x="116" y="15"/>
                            </a:lnTo>
                            <a:lnTo>
                              <a:pt x="108" y="8"/>
                            </a:lnTo>
                            <a:lnTo>
                              <a:pt x="122" y="0"/>
                            </a:lnTo>
                            <a:lnTo>
                              <a:pt x="142" y="23"/>
                            </a:lnTo>
                            <a:lnTo>
                              <a:pt x="125" y="34"/>
                            </a:lnTo>
                            <a:lnTo>
                              <a:pt x="133" y="51"/>
                            </a:lnTo>
                            <a:lnTo>
                              <a:pt x="125" y="56"/>
                            </a:lnTo>
                            <a:lnTo>
                              <a:pt x="133" y="73"/>
                            </a:lnTo>
                            <a:lnTo>
                              <a:pt x="112" y="85"/>
                            </a:lnTo>
                            <a:lnTo>
                              <a:pt x="111" y="106"/>
                            </a:lnTo>
                            <a:lnTo>
                              <a:pt x="94" y="94"/>
                            </a:lnTo>
                            <a:lnTo>
                              <a:pt x="99" y="64"/>
                            </a:lnTo>
                            <a:lnTo>
                              <a:pt x="88" y="66"/>
                            </a:lnTo>
                            <a:lnTo>
                              <a:pt x="84" y="74"/>
                            </a:lnTo>
                            <a:lnTo>
                              <a:pt x="87" y="85"/>
                            </a:lnTo>
                            <a:lnTo>
                              <a:pt x="76" y="90"/>
                            </a:lnTo>
                            <a:lnTo>
                              <a:pt x="83" y="103"/>
                            </a:lnTo>
                            <a:lnTo>
                              <a:pt x="76" y="120"/>
                            </a:lnTo>
                            <a:lnTo>
                              <a:pt x="62" y="102"/>
                            </a:lnTo>
                            <a:lnTo>
                              <a:pt x="64" y="119"/>
                            </a:lnTo>
                            <a:lnTo>
                              <a:pt x="58" y="123"/>
                            </a:lnTo>
                            <a:lnTo>
                              <a:pt x="64" y="132"/>
                            </a:lnTo>
                            <a:lnTo>
                              <a:pt x="50" y="144"/>
                            </a:lnTo>
                            <a:lnTo>
                              <a:pt x="42" y="113"/>
                            </a:lnTo>
                            <a:lnTo>
                              <a:pt x="33" y="134"/>
                            </a:lnTo>
                            <a:lnTo>
                              <a:pt x="20" y="118"/>
                            </a:lnTo>
                            <a:lnTo>
                              <a:pt x="8" y="134"/>
                            </a:lnTo>
                            <a:lnTo>
                              <a:pt x="4" y="131"/>
                            </a:lnTo>
                            <a:lnTo>
                              <a:pt x="9" y="116"/>
                            </a:lnTo>
                            <a:lnTo>
                              <a:pt x="0" y="115"/>
                            </a:lnTo>
                            <a:lnTo>
                              <a:pt x="10" y="95"/>
                            </a:lnTo>
                            <a:lnTo>
                              <a:pt x="25" y="95"/>
                            </a:lnTo>
                            <a:lnTo>
                              <a:pt x="33" y="73"/>
                            </a:lnTo>
                            <a:lnTo>
                              <a:pt x="52" y="61"/>
                            </a:lnTo>
                            <a:lnTo>
                              <a:pt x="50" y="60"/>
                            </a:lnTo>
                            <a:lnTo>
                              <a:pt x="54" y="46"/>
                            </a:lnTo>
                            <a:close/>
                          </a:path>
                        </a:pathLst>
                      </a:custGeom>
                      <a:grpFill/>
                      <a:ln w="6350" cmpd="sng">
                        <a:solidFill>
                          <a:schemeClr val="bg1"/>
                        </a:solidFill>
                        <a:round/>
                        <a:headEnd/>
                        <a:tailEnd/>
                      </a:ln>
                    </p:spPr>
                    <p:txBody>
                      <a:bodyPr/>
                      <a:lstStyle/>
                      <a:p>
                        <a:endParaRPr lang="en-GB" dirty="0"/>
                      </a:p>
                    </p:txBody>
                  </p:sp>
                  <p:sp>
                    <p:nvSpPr>
                      <p:cNvPr id="1081" name="Freeform 860"/>
                      <p:cNvSpPr>
                        <a:spLocks/>
                      </p:cNvSpPr>
                      <p:nvPr/>
                    </p:nvSpPr>
                    <p:spPr bwMode="auto">
                      <a:xfrm>
                        <a:off x="1100" y="1157"/>
                        <a:ext cx="79" cy="106"/>
                      </a:xfrm>
                      <a:custGeom>
                        <a:avLst/>
                        <a:gdLst>
                          <a:gd name="T0" fmla="*/ 62 w 97"/>
                          <a:gd name="T1" fmla="*/ 37 h 130"/>
                          <a:gd name="T2" fmla="*/ 61 w 97"/>
                          <a:gd name="T3" fmla="*/ 11 h 130"/>
                          <a:gd name="T4" fmla="*/ 51 w 97"/>
                          <a:gd name="T5" fmla="*/ 0 h 130"/>
                          <a:gd name="T6" fmla="*/ 42 w 97"/>
                          <a:gd name="T7" fmla="*/ 12 h 130"/>
                          <a:gd name="T8" fmla="*/ 26 w 97"/>
                          <a:gd name="T9" fmla="*/ 2 h 130"/>
                          <a:gd name="T10" fmla="*/ 19 w 97"/>
                          <a:gd name="T11" fmla="*/ 11 h 130"/>
                          <a:gd name="T12" fmla="*/ 31 w 97"/>
                          <a:gd name="T13" fmla="*/ 20 h 130"/>
                          <a:gd name="T14" fmla="*/ 24 w 97"/>
                          <a:gd name="T15" fmla="*/ 24 h 130"/>
                          <a:gd name="T16" fmla="*/ 31 w 97"/>
                          <a:gd name="T17" fmla="*/ 25 h 130"/>
                          <a:gd name="T18" fmla="*/ 29 w 97"/>
                          <a:gd name="T19" fmla="*/ 27 h 130"/>
                          <a:gd name="T20" fmla="*/ 35 w 97"/>
                          <a:gd name="T21" fmla="*/ 37 h 130"/>
                          <a:gd name="T22" fmla="*/ 7 w 97"/>
                          <a:gd name="T23" fmla="*/ 12 h 130"/>
                          <a:gd name="T24" fmla="*/ 3 w 97"/>
                          <a:gd name="T25" fmla="*/ 26 h 130"/>
                          <a:gd name="T26" fmla="*/ 7 w 97"/>
                          <a:gd name="T27" fmla="*/ 26 h 130"/>
                          <a:gd name="T28" fmla="*/ 7 w 97"/>
                          <a:gd name="T29" fmla="*/ 38 h 130"/>
                          <a:gd name="T30" fmla="*/ 13 w 97"/>
                          <a:gd name="T31" fmla="*/ 36 h 130"/>
                          <a:gd name="T32" fmla="*/ 11 w 97"/>
                          <a:gd name="T33" fmla="*/ 41 h 130"/>
                          <a:gd name="T34" fmla="*/ 15 w 97"/>
                          <a:gd name="T35" fmla="*/ 47 h 130"/>
                          <a:gd name="T36" fmla="*/ 6 w 97"/>
                          <a:gd name="T37" fmla="*/ 42 h 130"/>
                          <a:gd name="T38" fmla="*/ 2 w 97"/>
                          <a:gd name="T39" fmla="*/ 49 h 130"/>
                          <a:gd name="T40" fmla="*/ 5 w 97"/>
                          <a:gd name="T41" fmla="*/ 53 h 130"/>
                          <a:gd name="T42" fmla="*/ 0 w 97"/>
                          <a:gd name="T43" fmla="*/ 56 h 130"/>
                          <a:gd name="T44" fmla="*/ 45 w 97"/>
                          <a:gd name="T45" fmla="*/ 49 h 130"/>
                          <a:gd name="T46" fmla="*/ 23 w 97"/>
                          <a:gd name="T47" fmla="*/ 66 h 130"/>
                          <a:gd name="T48" fmla="*/ 30 w 97"/>
                          <a:gd name="T49" fmla="*/ 75 h 130"/>
                          <a:gd name="T50" fmla="*/ 24 w 97"/>
                          <a:gd name="T51" fmla="*/ 77 h 130"/>
                          <a:gd name="T52" fmla="*/ 24 w 97"/>
                          <a:gd name="T53" fmla="*/ 85 h 130"/>
                          <a:gd name="T54" fmla="*/ 55 w 97"/>
                          <a:gd name="T55" fmla="*/ 86 h 130"/>
                          <a:gd name="T56" fmla="*/ 53 w 97"/>
                          <a:gd name="T57" fmla="*/ 77 h 130"/>
                          <a:gd name="T58" fmla="*/ 59 w 97"/>
                          <a:gd name="T59" fmla="*/ 81 h 130"/>
                          <a:gd name="T60" fmla="*/ 53 w 97"/>
                          <a:gd name="T61" fmla="*/ 71 h 130"/>
                          <a:gd name="T62" fmla="*/ 59 w 97"/>
                          <a:gd name="T63" fmla="*/ 62 h 130"/>
                          <a:gd name="T64" fmla="*/ 58 w 97"/>
                          <a:gd name="T65" fmla="*/ 56 h 130"/>
                          <a:gd name="T66" fmla="*/ 64 w 97"/>
                          <a:gd name="T67" fmla="*/ 67 h 130"/>
                          <a:gd name="T68" fmla="*/ 64 w 97"/>
                          <a:gd name="T69" fmla="*/ 49 h 130"/>
                          <a:gd name="T70" fmla="*/ 59 w 97"/>
                          <a:gd name="T71" fmla="*/ 49 h 130"/>
                          <a:gd name="T72" fmla="*/ 62 w 97"/>
                          <a:gd name="T73" fmla="*/ 37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 h="130">
                            <a:moveTo>
                              <a:pt x="93" y="55"/>
                            </a:moveTo>
                            <a:lnTo>
                              <a:pt x="92" y="16"/>
                            </a:lnTo>
                            <a:lnTo>
                              <a:pt x="77" y="0"/>
                            </a:lnTo>
                            <a:lnTo>
                              <a:pt x="64" y="18"/>
                            </a:lnTo>
                            <a:lnTo>
                              <a:pt x="39" y="2"/>
                            </a:lnTo>
                            <a:lnTo>
                              <a:pt x="28" y="16"/>
                            </a:lnTo>
                            <a:lnTo>
                              <a:pt x="47" y="30"/>
                            </a:lnTo>
                            <a:lnTo>
                              <a:pt x="37" y="35"/>
                            </a:lnTo>
                            <a:lnTo>
                              <a:pt x="47" y="38"/>
                            </a:lnTo>
                            <a:lnTo>
                              <a:pt x="44" y="41"/>
                            </a:lnTo>
                            <a:lnTo>
                              <a:pt x="53" y="55"/>
                            </a:lnTo>
                            <a:lnTo>
                              <a:pt x="11" y="18"/>
                            </a:lnTo>
                            <a:lnTo>
                              <a:pt x="5" y="39"/>
                            </a:lnTo>
                            <a:lnTo>
                              <a:pt x="10" y="39"/>
                            </a:lnTo>
                            <a:lnTo>
                              <a:pt x="11" y="57"/>
                            </a:lnTo>
                            <a:lnTo>
                              <a:pt x="20" y="54"/>
                            </a:lnTo>
                            <a:lnTo>
                              <a:pt x="17" y="61"/>
                            </a:lnTo>
                            <a:lnTo>
                              <a:pt x="23" y="71"/>
                            </a:lnTo>
                            <a:lnTo>
                              <a:pt x="8" y="64"/>
                            </a:lnTo>
                            <a:lnTo>
                              <a:pt x="3" y="73"/>
                            </a:lnTo>
                            <a:lnTo>
                              <a:pt x="7" y="80"/>
                            </a:lnTo>
                            <a:lnTo>
                              <a:pt x="0" y="85"/>
                            </a:lnTo>
                            <a:lnTo>
                              <a:pt x="67" y="73"/>
                            </a:lnTo>
                            <a:lnTo>
                              <a:pt x="34" y="99"/>
                            </a:lnTo>
                            <a:lnTo>
                              <a:pt x="45" y="113"/>
                            </a:lnTo>
                            <a:lnTo>
                              <a:pt x="35" y="116"/>
                            </a:lnTo>
                            <a:lnTo>
                              <a:pt x="37" y="128"/>
                            </a:lnTo>
                            <a:lnTo>
                              <a:pt x="83" y="130"/>
                            </a:lnTo>
                            <a:lnTo>
                              <a:pt x="80" y="117"/>
                            </a:lnTo>
                            <a:lnTo>
                              <a:pt x="90" y="122"/>
                            </a:lnTo>
                            <a:lnTo>
                              <a:pt x="80" y="107"/>
                            </a:lnTo>
                            <a:lnTo>
                              <a:pt x="88" y="93"/>
                            </a:lnTo>
                            <a:lnTo>
                              <a:pt x="87" y="85"/>
                            </a:lnTo>
                            <a:lnTo>
                              <a:pt x="97" y="101"/>
                            </a:lnTo>
                            <a:lnTo>
                              <a:pt x="97" y="74"/>
                            </a:lnTo>
                            <a:lnTo>
                              <a:pt x="88" y="73"/>
                            </a:lnTo>
                            <a:lnTo>
                              <a:pt x="93" y="55"/>
                            </a:lnTo>
                            <a:close/>
                          </a:path>
                        </a:pathLst>
                      </a:custGeom>
                      <a:grpFill/>
                      <a:ln w="6350" cmpd="sng">
                        <a:solidFill>
                          <a:schemeClr val="bg1"/>
                        </a:solidFill>
                        <a:round/>
                        <a:headEnd/>
                        <a:tailEnd/>
                      </a:ln>
                    </p:spPr>
                    <p:txBody>
                      <a:bodyPr/>
                      <a:lstStyle/>
                      <a:p>
                        <a:endParaRPr lang="en-GB" dirty="0"/>
                      </a:p>
                    </p:txBody>
                  </p:sp>
                  <p:sp>
                    <p:nvSpPr>
                      <p:cNvPr id="1082" name="Freeform 861"/>
                      <p:cNvSpPr>
                        <a:spLocks/>
                      </p:cNvSpPr>
                      <p:nvPr/>
                    </p:nvSpPr>
                    <p:spPr bwMode="auto">
                      <a:xfrm>
                        <a:off x="1100" y="1333"/>
                        <a:ext cx="95" cy="137"/>
                      </a:xfrm>
                      <a:custGeom>
                        <a:avLst/>
                        <a:gdLst>
                          <a:gd name="T0" fmla="*/ 32 w 117"/>
                          <a:gd name="T1" fmla="*/ 85 h 169"/>
                          <a:gd name="T2" fmla="*/ 28 w 117"/>
                          <a:gd name="T3" fmla="*/ 78 h 169"/>
                          <a:gd name="T4" fmla="*/ 13 w 117"/>
                          <a:gd name="T5" fmla="*/ 75 h 169"/>
                          <a:gd name="T6" fmla="*/ 0 w 117"/>
                          <a:gd name="T7" fmla="*/ 51 h 169"/>
                          <a:gd name="T8" fmla="*/ 2 w 117"/>
                          <a:gd name="T9" fmla="*/ 43 h 169"/>
                          <a:gd name="T10" fmla="*/ 6 w 117"/>
                          <a:gd name="T11" fmla="*/ 41 h 169"/>
                          <a:gd name="T12" fmla="*/ 18 w 117"/>
                          <a:gd name="T13" fmla="*/ 55 h 169"/>
                          <a:gd name="T14" fmla="*/ 30 w 117"/>
                          <a:gd name="T15" fmla="*/ 50 h 169"/>
                          <a:gd name="T16" fmla="*/ 28 w 117"/>
                          <a:gd name="T17" fmla="*/ 45 h 169"/>
                          <a:gd name="T18" fmla="*/ 31 w 117"/>
                          <a:gd name="T19" fmla="*/ 43 h 169"/>
                          <a:gd name="T20" fmla="*/ 26 w 117"/>
                          <a:gd name="T21" fmla="*/ 32 h 169"/>
                          <a:gd name="T22" fmla="*/ 32 w 117"/>
                          <a:gd name="T23" fmla="*/ 33 h 169"/>
                          <a:gd name="T24" fmla="*/ 14 w 117"/>
                          <a:gd name="T25" fmla="*/ 19 h 169"/>
                          <a:gd name="T26" fmla="*/ 24 w 117"/>
                          <a:gd name="T27" fmla="*/ 21 h 169"/>
                          <a:gd name="T28" fmla="*/ 23 w 117"/>
                          <a:gd name="T29" fmla="*/ 15 h 169"/>
                          <a:gd name="T30" fmla="*/ 15 w 117"/>
                          <a:gd name="T31" fmla="*/ 9 h 169"/>
                          <a:gd name="T32" fmla="*/ 30 w 117"/>
                          <a:gd name="T33" fmla="*/ 7 h 169"/>
                          <a:gd name="T34" fmla="*/ 26 w 117"/>
                          <a:gd name="T35" fmla="*/ 2 h 169"/>
                          <a:gd name="T36" fmla="*/ 28 w 117"/>
                          <a:gd name="T37" fmla="*/ 0 h 169"/>
                          <a:gd name="T38" fmla="*/ 45 w 117"/>
                          <a:gd name="T39" fmla="*/ 7 h 169"/>
                          <a:gd name="T40" fmla="*/ 65 w 117"/>
                          <a:gd name="T41" fmla="*/ 0 h 169"/>
                          <a:gd name="T42" fmla="*/ 69 w 117"/>
                          <a:gd name="T43" fmla="*/ 5 h 169"/>
                          <a:gd name="T44" fmla="*/ 62 w 117"/>
                          <a:gd name="T45" fmla="*/ 17 h 169"/>
                          <a:gd name="T46" fmla="*/ 66 w 117"/>
                          <a:gd name="T47" fmla="*/ 25 h 169"/>
                          <a:gd name="T48" fmla="*/ 58 w 117"/>
                          <a:gd name="T49" fmla="*/ 29 h 169"/>
                          <a:gd name="T50" fmla="*/ 51 w 117"/>
                          <a:gd name="T51" fmla="*/ 44 h 169"/>
                          <a:gd name="T52" fmla="*/ 62 w 117"/>
                          <a:gd name="T53" fmla="*/ 40 h 169"/>
                          <a:gd name="T54" fmla="*/ 68 w 117"/>
                          <a:gd name="T55" fmla="*/ 50 h 169"/>
                          <a:gd name="T56" fmla="*/ 68 w 117"/>
                          <a:gd name="T57" fmla="*/ 56 h 169"/>
                          <a:gd name="T58" fmla="*/ 74 w 117"/>
                          <a:gd name="T59" fmla="*/ 50 h 169"/>
                          <a:gd name="T60" fmla="*/ 77 w 117"/>
                          <a:gd name="T61" fmla="*/ 62 h 169"/>
                          <a:gd name="T62" fmla="*/ 74 w 117"/>
                          <a:gd name="T63" fmla="*/ 69 h 169"/>
                          <a:gd name="T64" fmla="*/ 76 w 117"/>
                          <a:gd name="T65" fmla="*/ 88 h 169"/>
                          <a:gd name="T66" fmla="*/ 66 w 117"/>
                          <a:gd name="T67" fmla="*/ 98 h 169"/>
                          <a:gd name="T68" fmla="*/ 57 w 117"/>
                          <a:gd name="T69" fmla="*/ 97 h 169"/>
                          <a:gd name="T70" fmla="*/ 58 w 117"/>
                          <a:gd name="T71" fmla="*/ 105 h 169"/>
                          <a:gd name="T72" fmla="*/ 52 w 117"/>
                          <a:gd name="T73" fmla="*/ 111 h 169"/>
                          <a:gd name="T74" fmla="*/ 44 w 117"/>
                          <a:gd name="T75" fmla="*/ 109 h 169"/>
                          <a:gd name="T76" fmla="*/ 39 w 117"/>
                          <a:gd name="T77" fmla="*/ 93 h 169"/>
                          <a:gd name="T78" fmla="*/ 32 w 117"/>
                          <a:gd name="T79" fmla="*/ 85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7" h="169">
                            <a:moveTo>
                              <a:pt x="48" y="130"/>
                            </a:moveTo>
                            <a:lnTo>
                              <a:pt x="43" y="118"/>
                            </a:lnTo>
                            <a:lnTo>
                              <a:pt x="20" y="113"/>
                            </a:lnTo>
                            <a:lnTo>
                              <a:pt x="0" y="78"/>
                            </a:lnTo>
                            <a:lnTo>
                              <a:pt x="3" y="65"/>
                            </a:lnTo>
                            <a:lnTo>
                              <a:pt x="10" y="62"/>
                            </a:lnTo>
                            <a:lnTo>
                              <a:pt x="27" y="84"/>
                            </a:lnTo>
                            <a:lnTo>
                              <a:pt x="45" y="77"/>
                            </a:lnTo>
                            <a:lnTo>
                              <a:pt x="43" y="68"/>
                            </a:lnTo>
                            <a:lnTo>
                              <a:pt x="47" y="65"/>
                            </a:lnTo>
                            <a:lnTo>
                              <a:pt x="40" y="49"/>
                            </a:lnTo>
                            <a:lnTo>
                              <a:pt x="49" y="50"/>
                            </a:lnTo>
                            <a:lnTo>
                              <a:pt x="21" y="30"/>
                            </a:lnTo>
                            <a:lnTo>
                              <a:pt x="37" y="32"/>
                            </a:lnTo>
                            <a:lnTo>
                              <a:pt x="35" y="22"/>
                            </a:lnTo>
                            <a:lnTo>
                              <a:pt x="24" y="14"/>
                            </a:lnTo>
                            <a:lnTo>
                              <a:pt x="45" y="11"/>
                            </a:lnTo>
                            <a:lnTo>
                              <a:pt x="39" y="3"/>
                            </a:lnTo>
                            <a:lnTo>
                              <a:pt x="43" y="0"/>
                            </a:lnTo>
                            <a:lnTo>
                              <a:pt x="68" y="11"/>
                            </a:lnTo>
                            <a:lnTo>
                              <a:pt x="98" y="0"/>
                            </a:lnTo>
                            <a:lnTo>
                              <a:pt x="105" y="8"/>
                            </a:lnTo>
                            <a:lnTo>
                              <a:pt x="94" y="26"/>
                            </a:lnTo>
                            <a:lnTo>
                              <a:pt x="100" y="38"/>
                            </a:lnTo>
                            <a:lnTo>
                              <a:pt x="89" y="45"/>
                            </a:lnTo>
                            <a:lnTo>
                              <a:pt x="78" y="67"/>
                            </a:lnTo>
                            <a:lnTo>
                              <a:pt x="94" y="60"/>
                            </a:lnTo>
                            <a:lnTo>
                              <a:pt x="103" y="77"/>
                            </a:lnTo>
                            <a:lnTo>
                              <a:pt x="103" y="85"/>
                            </a:lnTo>
                            <a:lnTo>
                              <a:pt x="112" y="77"/>
                            </a:lnTo>
                            <a:lnTo>
                              <a:pt x="117" y="95"/>
                            </a:lnTo>
                            <a:lnTo>
                              <a:pt x="112" y="105"/>
                            </a:lnTo>
                            <a:lnTo>
                              <a:pt x="116" y="134"/>
                            </a:lnTo>
                            <a:lnTo>
                              <a:pt x="100" y="149"/>
                            </a:lnTo>
                            <a:lnTo>
                              <a:pt x="86" y="148"/>
                            </a:lnTo>
                            <a:lnTo>
                              <a:pt x="88" y="159"/>
                            </a:lnTo>
                            <a:lnTo>
                              <a:pt x="79" y="169"/>
                            </a:lnTo>
                            <a:lnTo>
                              <a:pt x="67" y="166"/>
                            </a:lnTo>
                            <a:lnTo>
                              <a:pt x="59" y="142"/>
                            </a:lnTo>
                            <a:lnTo>
                              <a:pt x="48" y="130"/>
                            </a:lnTo>
                            <a:close/>
                          </a:path>
                        </a:pathLst>
                      </a:custGeom>
                      <a:grpFill/>
                      <a:ln w="6350" cmpd="sng">
                        <a:solidFill>
                          <a:schemeClr val="bg1"/>
                        </a:solidFill>
                        <a:round/>
                        <a:headEnd/>
                        <a:tailEnd/>
                      </a:ln>
                    </p:spPr>
                    <p:txBody>
                      <a:bodyPr/>
                      <a:lstStyle/>
                      <a:p>
                        <a:endParaRPr lang="en-GB" dirty="0"/>
                      </a:p>
                    </p:txBody>
                  </p:sp>
                  <p:sp>
                    <p:nvSpPr>
                      <p:cNvPr id="1083" name="Freeform 862"/>
                      <p:cNvSpPr>
                        <a:spLocks/>
                      </p:cNvSpPr>
                      <p:nvPr/>
                    </p:nvSpPr>
                    <p:spPr bwMode="auto">
                      <a:xfrm>
                        <a:off x="1439" y="1347"/>
                        <a:ext cx="76" cy="49"/>
                      </a:xfrm>
                      <a:custGeom>
                        <a:avLst/>
                        <a:gdLst>
                          <a:gd name="T0" fmla="*/ 26 w 93"/>
                          <a:gd name="T1" fmla="*/ 0 h 60"/>
                          <a:gd name="T2" fmla="*/ 47 w 93"/>
                          <a:gd name="T3" fmla="*/ 7 h 60"/>
                          <a:gd name="T4" fmla="*/ 62 w 93"/>
                          <a:gd name="T5" fmla="*/ 33 h 60"/>
                          <a:gd name="T6" fmla="*/ 20 w 93"/>
                          <a:gd name="T7" fmla="*/ 40 h 60"/>
                          <a:gd name="T8" fmla="*/ 11 w 93"/>
                          <a:gd name="T9" fmla="*/ 34 h 60"/>
                          <a:gd name="T10" fmla="*/ 9 w 93"/>
                          <a:gd name="T11" fmla="*/ 20 h 60"/>
                          <a:gd name="T12" fmla="*/ 0 w 93"/>
                          <a:gd name="T13" fmla="*/ 13 h 60"/>
                          <a:gd name="T14" fmla="*/ 2 w 93"/>
                          <a:gd name="T15" fmla="*/ 0 h 60"/>
                          <a:gd name="T16" fmla="*/ 26 w 93"/>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60">
                            <a:moveTo>
                              <a:pt x="39" y="0"/>
                            </a:moveTo>
                            <a:lnTo>
                              <a:pt x="70" y="10"/>
                            </a:lnTo>
                            <a:lnTo>
                              <a:pt x="93" y="49"/>
                            </a:lnTo>
                            <a:lnTo>
                              <a:pt x="29" y="60"/>
                            </a:lnTo>
                            <a:lnTo>
                              <a:pt x="17" y="51"/>
                            </a:lnTo>
                            <a:lnTo>
                              <a:pt x="14" y="30"/>
                            </a:lnTo>
                            <a:lnTo>
                              <a:pt x="0" y="20"/>
                            </a:lnTo>
                            <a:lnTo>
                              <a:pt x="3" y="0"/>
                            </a:lnTo>
                            <a:lnTo>
                              <a:pt x="39" y="0"/>
                            </a:lnTo>
                            <a:close/>
                          </a:path>
                        </a:pathLst>
                      </a:custGeom>
                      <a:grpFill/>
                      <a:ln w="6350" cmpd="sng">
                        <a:solidFill>
                          <a:schemeClr val="bg1"/>
                        </a:solidFill>
                        <a:round/>
                        <a:headEnd/>
                        <a:tailEnd/>
                      </a:ln>
                    </p:spPr>
                    <p:txBody>
                      <a:bodyPr/>
                      <a:lstStyle/>
                      <a:p>
                        <a:endParaRPr lang="en-GB" dirty="0"/>
                      </a:p>
                    </p:txBody>
                  </p:sp>
                  <p:sp>
                    <p:nvSpPr>
                      <p:cNvPr id="1084" name="Freeform 863"/>
                      <p:cNvSpPr>
                        <a:spLocks/>
                      </p:cNvSpPr>
                      <p:nvPr/>
                    </p:nvSpPr>
                    <p:spPr bwMode="auto">
                      <a:xfrm>
                        <a:off x="1536" y="1613"/>
                        <a:ext cx="20" cy="15"/>
                      </a:xfrm>
                      <a:custGeom>
                        <a:avLst/>
                        <a:gdLst>
                          <a:gd name="T0" fmla="*/ 0 w 24"/>
                          <a:gd name="T1" fmla="*/ 4 h 18"/>
                          <a:gd name="T2" fmla="*/ 7 w 24"/>
                          <a:gd name="T3" fmla="*/ 0 h 18"/>
                          <a:gd name="T4" fmla="*/ 17 w 24"/>
                          <a:gd name="T5" fmla="*/ 11 h 18"/>
                          <a:gd name="T6" fmla="*/ 5 w 24"/>
                          <a:gd name="T7" fmla="*/ 13 h 18"/>
                          <a:gd name="T8" fmla="*/ 0 w 24"/>
                          <a:gd name="T9" fmla="*/ 4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0" y="6"/>
                            </a:moveTo>
                            <a:lnTo>
                              <a:pt x="9" y="0"/>
                            </a:lnTo>
                            <a:lnTo>
                              <a:pt x="24" y="16"/>
                            </a:lnTo>
                            <a:lnTo>
                              <a:pt x="7" y="18"/>
                            </a:lnTo>
                            <a:lnTo>
                              <a:pt x="0" y="6"/>
                            </a:lnTo>
                            <a:close/>
                          </a:path>
                        </a:pathLst>
                      </a:custGeom>
                      <a:grpFill/>
                      <a:ln w="6350" cmpd="sng">
                        <a:solidFill>
                          <a:schemeClr val="bg1"/>
                        </a:solidFill>
                        <a:round/>
                        <a:headEnd/>
                        <a:tailEnd/>
                      </a:ln>
                    </p:spPr>
                    <p:txBody>
                      <a:bodyPr/>
                      <a:lstStyle/>
                      <a:p>
                        <a:endParaRPr lang="en-GB" dirty="0"/>
                      </a:p>
                    </p:txBody>
                  </p:sp>
                  <p:sp>
                    <p:nvSpPr>
                      <p:cNvPr id="1085" name="Freeform 864"/>
                      <p:cNvSpPr>
                        <a:spLocks/>
                      </p:cNvSpPr>
                      <p:nvPr/>
                    </p:nvSpPr>
                    <p:spPr bwMode="auto">
                      <a:xfrm>
                        <a:off x="1496" y="1606"/>
                        <a:ext cx="35" cy="43"/>
                      </a:xfrm>
                      <a:custGeom>
                        <a:avLst/>
                        <a:gdLst>
                          <a:gd name="T0" fmla="*/ 12 w 43"/>
                          <a:gd name="T1" fmla="*/ 0 h 53"/>
                          <a:gd name="T2" fmla="*/ 26 w 43"/>
                          <a:gd name="T3" fmla="*/ 3 h 53"/>
                          <a:gd name="T4" fmla="*/ 28 w 43"/>
                          <a:gd name="T5" fmla="*/ 10 h 53"/>
                          <a:gd name="T6" fmla="*/ 28 w 43"/>
                          <a:gd name="T7" fmla="*/ 26 h 53"/>
                          <a:gd name="T8" fmla="*/ 20 w 43"/>
                          <a:gd name="T9" fmla="*/ 35 h 53"/>
                          <a:gd name="T10" fmla="*/ 4 w 43"/>
                          <a:gd name="T11" fmla="*/ 35 h 53"/>
                          <a:gd name="T12" fmla="*/ 0 w 43"/>
                          <a:gd name="T13" fmla="*/ 25 h 53"/>
                          <a:gd name="T14" fmla="*/ 2 w 43"/>
                          <a:gd name="T15" fmla="*/ 15 h 53"/>
                          <a:gd name="T16" fmla="*/ 12 w 43"/>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53">
                            <a:moveTo>
                              <a:pt x="18" y="0"/>
                            </a:moveTo>
                            <a:lnTo>
                              <a:pt x="39" y="5"/>
                            </a:lnTo>
                            <a:lnTo>
                              <a:pt x="43" y="15"/>
                            </a:lnTo>
                            <a:lnTo>
                              <a:pt x="42" y="40"/>
                            </a:lnTo>
                            <a:lnTo>
                              <a:pt x="31" y="53"/>
                            </a:lnTo>
                            <a:lnTo>
                              <a:pt x="6" y="53"/>
                            </a:lnTo>
                            <a:lnTo>
                              <a:pt x="0" y="38"/>
                            </a:lnTo>
                            <a:lnTo>
                              <a:pt x="2" y="23"/>
                            </a:lnTo>
                            <a:lnTo>
                              <a:pt x="18" y="0"/>
                            </a:lnTo>
                            <a:close/>
                          </a:path>
                        </a:pathLst>
                      </a:custGeom>
                      <a:grpFill/>
                      <a:ln w="6350" cmpd="sng">
                        <a:solidFill>
                          <a:schemeClr val="bg1"/>
                        </a:solidFill>
                        <a:round/>
                        <a:headEnd/>
                        <a:tailEnd/>
                      </a:ln>
                    </p:spPr>
                    <p:txBody>
                      <a:bodyPr/>
                      <a:lstStyle/>
                      <a:p>
                        <a:endParaRPr lang="en-GB" dirty="0"/>
                      </a:p>
                    </p:txBody>
                  </p:sp>
                  <p:sp>
                    <p:nvSpPr>
                      <p:cNvPr id="1086" name="Freeform 865"/>
                      <p:cNvSpPr>
                        <a:spLocks/>
                      </p:cNvSpPr>
                      <p:nvPr/>
                    </p:nvSpPr>
                    <p:spPr bwMode="auto">
                      <a:xfrm>
                        <a:off x="1344" y="1608"/>
                        <a:ext cx="7" cy="21"/>
                      </a:xfrm>
                      <a:custGeom>
                        <a:avLst/>
                        <a:gdLst>
                          <a:gd name="T0" fmla="*/ 4 w 8"/>
                          <a:gd name="T1" fmla="*/ 0 h 26"/>
                          <a:gd name="T2" fmla="*/ 6 w 8"/>
                          <a:gd name="T3" fmla="*/ 17 h 26"/>
                          <a:gd name="T4" fmla="*/ 0 w 8"/>
                          <a:gd name="T5" fmla="*/ 12 h 26"/>
                          <a:gd name="T6" fmla="*/ 0 w 8"/>
                          <a:gd name="T7" fmla="*/ 2 h 26"/>
                          <a:gd name="T8" fmla="*/ 4 w 8"/>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6">
                            <a:moveTo>
                              <a:pt x="6" y="0"/>
                            </a:moveTo>
                            <a:lnTo>
                              <a:pt x="8" y="26"/>
                            </a:lnTo>
                            <a:lnTo>
                              <a:pt x="0" y="19"/>
                            </a:lnTo>
                            <a:lnTo>
                              <a:pt x="0" y="2"/>
                            </a:lnTo>
                            <a:lnTo>
                              <a:pt x="6" y="0"/>
                            </a:lnTo>
                            <a:close/>
                          </a:path>
                        </a:pathLst>
                      </a:custGeom>
                      <a:grpFill/>
                      <a:ln w="6350" cmpd="sng">
                        <a:solidFill>
                          <a:schemeClr val="bg1"/>
                        </a:solidFill>
                        <a:round/>
                        <a:headEnd/>
                        <a:tailEnd/>
                      </a:ln>
                    </p:spPr>
                    <p:txBody>
                      <a:bodyPr/>
                      <a:lstStyle/>
                      <a:p>
                        <a:endParaRPr lang="en-GB" dirty="0"/>
                      </a:p>
                    </p:txBody>
                  </p:sp>
                  <p:sp>
                    <p:nvSpPr>
                      <p:cNvPr id="1087" name="Freeform 866"/>
                      <p:cNvSpPr>
                        <a:spLocks/>
                      </p:cNvSpPr>
                      <p:nvPr/>
                    </p:nvSpPr>
                    <p:spPr bwMode="auto">
                      <a:xfrm>
                        <a:off x="1208" y="1316"/>
                        <a:ext cx="83" cy="117"/>
                      </a:xfrm>
                      <a:custGeom>
                        <a:avLst/>
                        <a:gdLst>
                          <a:gd name="T0" fmla="*/ 7 w 103"/>
                          <a:gd name="T1" fmla="*/ 4 h 144"/>
                          <a:gd name="T2" fmla="*/ 27 w 103"/>
                          <a:gd name="T3" fmla="*/ 0 h 144"/>
                          <a:gd name="T4" fmla="*/ 67 w 103"/>
                          <a:gd name="T5" fmla="*/ 12 h 144"/>
                          <a:gd name="T6" fmla="*/ 61 w 103"/>
                          <a:gd name="T7" fmla="*/ 27 h 144"/>
                          <a:gd name="T8" fmla="*/ 57 w 103"/>
                          <a:gd name="T9" fmla="*/ 27 h 144"/>
                          <a:gd name="T10" fmla="*/ 55 w 103"/>
                          <a:gd name="T11" fmla="*/ 41 h 144"/>
                          <a:gd name="T12" fmla="*/ 52 w 103"/>
                          <a:gd name="T13" fmla="*/ 43 h 144"/>
                          <a:gd name="T14" fmla="*/ 54 w 103"/>
                          <a:gd name="T15" fmla="*/ 44 h 144"/>
                          <a:gd name="T16" fmla="*/ 52 w 103"/>
                          <a:gd name="T17" fmla="*/ 48 h 144"/>
                          <a:gd name="T18" fmla="*/ 44 w 103"/>
                          <a:gd name="T19" fmla="*/ 65 h 144"/>
                          <a:gd name="T20" fmla="*/ 16 w 103"/>
                          <a:gd name="T21" fmla="*/ 63 h 144"/>
                          <a:gd name="T22" fmla="*/ 27 w 103"/>
                          <a:gd name="T23" fmla="*/ 76 h 144"/>
                          <a:gd name="T24" fmla="*/ 19 w 103"/>
                          <a:gd name="T25" fmla="*/ 93 h 144"/>
                          <a:gd name="T26" fmla="*/ 9 w 103"/>
                          <a:gd name="T27" fmla="*/ 95 h 144"/>
                          <a:gd name="T28" fmla="*/ 6 w 103"/>
                          <a:gd name="T29" fmla="*/ 93 h 144"/>
                          <a:gd name="T30" fmla="*/ 9 w 103"/>
                          <a:gd name="T31" fmla="*/ 89 h 144"/>
                          <a:gd name="T32" fmla="*/ 6 w 103"/>
                          <a:gd name="T33" fmla="*/ 87 h 144"/>
                          <a:gd name="T34" fmla="*/ 6 w 103"/>
                          <a:gd name="T35" fmla="*/ 79 h 144"/>
                          <a:gd name="T36" fmla="*/ 9 w 103"/>
                          <a:gd name="T37" fmla="*/ 72 h 144"/>
                          <a:gd name="T38" fmla="*/ 1 w 103"/>
                          <a:gd name="T39" fmla="*/ 66 h 144"/>
                          <a:gd name="T40" fmla="*/ 0 w 103"/>
                          <a:gd name="T41" fmla="*/ 56 h 144"/>
                          <a:gd name="T42" fmla="*/ 0 w 103"/>
                          <a:gd name="T43" fmla="*/ 20 h 144"/>
                          <a:gd name="T44" fmla="*/ 13 w 103"/>
                          <a:gd name="T45" fmla="*/ 24 h 144"/>
                          <a:gd name="T46" fmla="*/ 3 w 103"/>
                          <a:gd name="T47" fmla="*/ 12 h 144"/>
                          <a:gd name="T48" fmla="*/ 7 w 103"/>
                          <a:gd name="T49" fmla="*/ 4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 h="144">
                            <a:moveTo>
                              <a:pt x="11" y="6"/>
                            </a:moveTo>
                            <a:lnTo>
                              <a:pt x="42" y="0"/>
                            </a:lnTo>
                            <a:lnTo>
                              <a:pt x="103" y="18"/>
                            </a:lnTo>
                            <a:lnTo>
                              <a:pt x="94" y="40"/>
                            </a:lnTo>
                            <a:lnTo>
                              <a:pt x="88" y="40"/>
                            </a:lnTo>
                            <a:lnTo>
                              <a:pt x="85" y="61"/>
                            </a:lnTo>
                            <a:lnTo>
                              <a:pt x="79" y="65"/>
                            </a:lnTo>
                            <a:lnTo>
                              <a:pt x="83" y="66"/>
                            </a:lnTo>
                            <a:lnTo>
                              <a:pt x="80" y="73"/>
                            </a:lnTo>
                            <a:lnTo>
                              <a:pt x="68" y="99"/>
                            </a:lnTo>
                            <a:lnTo>
                              <a:pt x="25" y="96"/>
                            </a:lnTo>
                            <a:lnTo>
                              <a:pt x="42" y="115"/>
                            </a:lnTo>
                            <a:lnTo>
                              <a:pt x="29" y="140"/>
                            </a:lnTo>
                            <a:lnTo>
                              <a:pt x="14" y="144"/>
                            </a:lnTo>
                            <a:lnTo>
                              <a:pt x="9" y="141"/>
                            </a:lnTo>
                            <a:lnTo>
                              <a:pt x="14" y="135"/>
                            </a:lnTo>
                            <a:lnTo>
                              <a:pt x="9" y="132"/>
                            </a:lnTo>
                            <a:lnTo>
                              <a:pt x="9" y="119"/>
                            </a:lnTo>
                            <a:lnTo>
                              <a:pt x="14" y="109"/>
                            </a:lnTo>
                            <a:lnTo>
                              <a:pt x="1" y="100"/>
                            </a:lnTo>
                            <a:lnTo>
                              <a:pt x="0" y="85"/>
                            </a:lnTo>
                            <a:lnTo>
                              <a:pt x="0" y="30"/>
                            </a:lnTo>
                            <a:lnTo>
                              <a:pt x="20" y="37"/>
                            </a:lnTo>
                            <a:lnTo>
                              <a:pt x="5" y="18"/>
                            </a:lnTo>
                            <a:lnTo>
                              <a:pt x="11" y="6"/>
                            </a:lnTo>
                            <a:close/>
                          </a:path>
                        </a:pathLst>
                      </a:custGeom>
                      <a:grpFill/>
                      <a:ln w="6350" cmpd="sng">
                        <a:solidFill>
                          <a:schemeClr val="bg1"/>
                        </a:solidFill>
                        <a:round/>
                        <a:headEnd/>
                        <a:tailEnd/>
                      </a:ln>
                    </p:spPr>
                    <p:txBody>
                      <a:bodyPr/>
                      <a:lstStyle/>
                      <a:p>
                        <a:endParaRPr lang="en-GB" dirty="0"/>
                      </a:p>
                    </p:txBody>
                  </p:sp>
                  <p:sp>
                    <p:nvSpPr>
                      <p:cNvPr id="1088" name="Freeform 867"/>
                      <p:cNvSpPr>
                        <a:spLocks/>
                      </p:cNvSpPr>
                      <p:nvPr/>
                    </p:nvSpPr>
                    <p:spPr bwMode="auto">
                      <a:xfrm>
                        <a:off x="1194" y="1225"/>
                        <a:ext cx="46" cy="64"/>
                      </a:xfrm>
                      <a:custGeom>
                        <a:avLst/>
                        <a:gdLst>
                          <a:gd name="T0" fmla="*/ 19 w 57"/>
                          <a:gd name="T1" fmla="*/ 0 h 78"/>
                          <a:gd name="T2" fmla="*/ 37 w 57"/>
                          <a:gd name="T3" fmla="*/ 21 h 78"/>
                          <a:gd name="T4" fmla="*/ 37 w 57"/>
                          <a:gd name="T5" fmla="*/ 48 h 78"/>
                          <a:gd name="T6" fmla="*/ 23 w 57"/>
                          <a:gd name="T7" fmla="*/ 53 h 78"/>
                          <a:gd name="T8" fmla="*/ 2 w 57"/>
                          <a:gd name="T9" fmla="*/ 31 h 78"/>
                          <a:gd name="T10" fmla="*/ 0 w 57"/>
                          <a:gd name="T11" fmla="*/ 22 h 78"/>
                          <a:gd name="T12" fmla="*/ 9 w 57"/>
                          <a:gd name="T13" fmla="*/ 13 h 78"/>
                          <a:gd name="T14" fmla="*/ 5 w 57"/>
                          <a:gd name="T15" fmla="*/ 10 h 78"/>
                          <a:gd name="T16" fmla="*/ 19 w 57"/>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78">
                            <a:moveTo>
                              <a:pt x="30" y="0"/>
                            </a:moveTo>
                            <a:lnTo>
                              <a:pt x="57" y="32"/>
                            </a:lnTo>
                            <a:lnTo>
                              <a:pt x="57" y="72"/>
                            </a:lnTo>
                            <a:lnTo>
                              <a:pt x="36" y="78"/>
                            </a:lnTo>
                            <a:lnTo>
                              <a:pt x="2" y="46"/>
                            </a:lnTo>
                            <a:lnTo>
                              <a:pt x="0" y="33"/>
                            </a:lnTo>
                            <a:lnTo>
                              <a:pt x="14" y="19"/>
                            </a:lnTo>
                            <a:lnTo>
                              <a:pt x="8" y="15"/>
                            </a:lnTo>
                            <a:lnTo>
                              <a:pt x="30" y="0"/>
                            </a:lnTo>
                            <a:close/>
                          </a:path>
                        </a:pathLst>
                      </a:custGeom>
                      <a:grpFill/>
                      <a:ln w="6350" cmpd="sng">
                        <a:solidFill>
                          <a:schemeClr val="bg1"/>
                        </a:solidFill>
                        <a:round/>
                        <a:headEnd/>
                        <a:tailEnd/>
                      </a:ln>
                    </p:spPr>
                    <p:txBody>
                      <a:bodyPr/>
                      <a:lstStyle/>
                      <a:p>
                        <a:endParaRPr lang="en-GB" dirty="0"/>
                      </a:p>
                    </p:txBody>
                  </p:sp>
                  <p:sp>
                    <p:nvSpPr>
                      <p:cNvPr id="1089" name="Freeform 868"/>
                      <p:cNvSpPr>
                        <a:spLocks/>
                      </p:cNvSpPr>
                      <p:nvPr/>
                    </p:nvSpPr>
                    <p:spPr bwMode="auto">
                      <a:xfrm>
                        <a:off x="1447" y="1264"/>
                        <a:ext cx="16" cy="12"/>
                      </a:xfrm>
                      <a:custGeom>
                        <a:avLst/>
                        <a:gdLst>
                          <a:gd name="T0" fmla="*/ 10 w 20"/>
                          <a:gd name="T1" fmla="*/ 10 h 14"/>
                          <a:gd name="T2" fmla="*/ 13 w 20"/>
                          <a:gd name="T3" fmla="*/ 6 h 14"/>
                          <a:gd name="T4" fmla="*/ 10 w 20"/>
                          <a:gd name="T5" fmla="*/ 0 h 14"/>
                          <a:gd name="T6" fmla="*/ 0 w 20"/>
                          <a:gd name="T7" fmla="*/ 5 h 14"/>
                          <a:gd name="T8" fmla="*/ 10 w 20"/>
                          <a:gd name="T9" fmla="*/ 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15" y="14"/>
                            </a:moveTo>
                            <a:lnTo>
                              <a:pt x="20" y="8"/>
                            </a:lnTo>
                            <a:lnTo>
                              <a:pt x="16" y="0"/>
                            </a:lnTo>
                            <a:lnTo>
                              <a:pt x="0" y="7"/>
                            </a:lnTo>
                            <a:lnTo>
                              <a:pt x="15" y="14"/>
                            </a:lnTo>
                            <a:close/>
                          </a:path>
                        </a:pathLst>
                      </a:custGeom>
                      <a:grpFill/>
                      <a:ln w="6350" cmpd="sng">
                        <a:solidFill>
                          <a:schemeClr val="bg1"/>
                        </a:solidFill>
                        <a:round/>
                        <a:headEnd/>
                        <a:tailEnd/>
                      </a:ln>
                    </p:spPr>
                    <p:txBody>
                      <a:bodyPr/>
                      <a:lstStyle/>
                      <a:p>
                        <a:endParaRPr lang="en-GB" dirty="0"/>
                      </a:p>
                    </p:txBody>
                  </p:sp>
                  <p:sp>
                    <p:nvSpPr>
                      <p:cNvPr id="1090" name="Freeform 869"/>
                      <p:cNvSpPr>
                        <a:spLocks/>
                      </p:cNvSpPr>
                      <p:nvPr/>
                    </p:nvSpPr>
                    <p:spPr bwMode="auto">
                      <a:xfrm>
                        <a:off x="1456" y="1198"/>
                        <a:ext cx="13" cy="17"/>
                      </a:xfrm>
                      <a:custGeom>
                        <a:avLst/>
                        <a:gdLst>
                          <a:gd name="T0" fmla="*/ 9 w 15"/>
                          <a:gd name="T1" fmla="*/ 2 h 21"/>
                          <a:gd name="T2" fmla="*/ 7 w 15"/>
                          <a:gd name="T3" fmla="*/ 9 h 21"/>
                          <a:gd name="T4" fmla="*/ 11 w 15"/>
                          <a:gd name="T5" fmla="*/ 14 h 21"/>
                          <a:gd name="T6" fmla="*/ 0 w 15"/>
                          <a:gd name="T7" fmla="*/ 14 h 21"/>
                          <a:gd name="T8" fmla="*/ 5 w 15"/>
                          <a:gd name="T9" fmla="*/ 0 h 21"/>
                          <a:gd name="T10" fmla="*/ 9 w 15"/>
                          <a:gd name="T11" fmla="*/ 2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1">
                            <a:moveTo>
                              <a:pt x="12" y="4"/>
                            </a:moveTo>
                            <a:lnTo>
                              <a:pt x="9" y="13"/>
                            </a:lnTo>
                            <a:lnTo>
                              <a:pt x="15" y="21"/>
                            </a:lnTo>
                            <a:lnTo>
                              <a:pt x="0" y="21"/>
                            </a:lnTo>
                            <a:lnTo>
                              <a:pt x="7" y="0"/>
                            </a:lnTo>
                            <a:lnTo>
                              <a:pt x="12" y="4"/>
                            </a:lnTo>
                            <a:close/>
                          </a:path>
                        </a:pathLst>
                      </a:custGeom>
                      <a:grpFill/>
                      <a:ln w="6350" cmpd="sng">
                        <a:solidFill>
                          <a:schemeClr val="bg1"/>
                        </a:solidFill>
                        <a:round/>
                        <a:headEnd/>
                        <a:tailEnd/>
                      </a:ln>
                    </p:spPr>
                    <p:txBody>
                      <a:bodyPr/>
                      <a:lstStyle/>
                      <a:p>
                        <a:endParaRPr lang="en-GB" dirty="0"/>
                      </a:p>
                    </p:txBody>
                  </p:sp>
                  <p:sp>
                    <p:nvSpPr>
                      <p:cNvPr id="1091" name="Freeform 870"/>
                      <p:cNvSpPr>
                        <a:spLocks/>
                      </p:cNvSpPr>
                      <p:nvPr/>
                    </p:nvSpPr>
                    <p:spPr bwMode="auto">
                      <a:xfrm>
                        <a:off x="1447" y="1539"/>
                        <a:ext cx="16" cy="15"/>
                      </a:xfrm>
                      <a:custGeom>
                        <a:avLst/>
                        <a:gdLst>
                          <a:gd name="T0" fmla="*/ 3 w 20"/>
                          <a:gd name="T1" fmla="*/ 0 h 18"/>
                          <a:gd name="T2" fmla="*/ 13 w 20"/>
                          <a:gd name="T3" fmla="*/ 3 h 18"/>
                          <a:gd name="T4" fmla="*/ 5 w 20"/>
                          <a:gd name="T5" fmla="*/ 7 h 18"/>
                          <a:gd name="T6" fmla="*/ 5 w 20"/>
                          <a:gd name="T7" fmla="*/ 13 h 18"/>
                          <a:gd name="T8" fmla="*/ 0 w 20"/>
                          <a:gd name="T9" fmla="*/ 1 h 18"/>
                          <a:gd name="T10" fmla="*/ 3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5" y="0"/>
                            </a:moveTo>
                            <a:lnTo>
                              <a:pt x="20" y="3"/>
                            </a:lnTo>
                            <a:lnTo>
                              <a:pt x="8" y="10"/>
                            </a:lnTo>
                            <a:lnTo>
                              <a:pt x="8" y="18"/>
                            </a:lnTo>
                            <a:lnTo>
                              <a:pt x="0" y="1"/>
                            </a:lnTo>
                            <a:lnTo>
                              <a:pt x="5" y="0"/>
                            </a:lnTo>
                            <a:close/>
                          </a:path>
                        </a:pathLst>
                      </a:custGeom>
                      <a:grpFill/>
                      <a:ln w="6350" cmpd="sng">
                        <a:solidFill>
                          <a:schemeClr val="bg1"/>
                        </a:solidFill>
                        <a:round/>
                        <a:headEnd/>
                        <a:tailEnd/>
                      </a:ln>
                    </p:spPr>
                    <p:txBody>
                      <a:bodyPr/>
                      <a:lstStyle/>
                      <a:p>
                        <a:endParaRPr lang="en-GB" dirty="0"/>
                      </a:p>
                    </p:txBody>
                  </p:sp>
                  <p:sp>
                    <p:nvSpPr>
                      <p:cNvPr id="1092" name="Freeform 871"/>
                      <p:cNvSpPr>
                        <a:spLocks/>
                      </p:cNvSpPr>
                      <p:nvPr/>
                    </p:nvSpPr>
                    <p:spPr bwMode="auto">
                      <a:xfrm>
                        <a:off x="902" y="1060"/>
                        <a:ext cx="20" cy="25"/>
                      </a:xfrm>
                      <a:custGeom>
                        <a:avLst/>
                        <a:gdLst>
                          <a:gd name="T0" fmla="*/ 0 w 25"/>
                          <a:gd name="T1" fmla="*/ 6 h 31"/>
                          <a:gd name="T2" fmla="*/ 6 w 25"/>
                          <a:gd name="T3" fmla="*/ 0 h 31"/>
                          <a:gd name="T4" fmla="*/ 16 w 25"/>
                          <a:gd name="T5" fmla="*/ 15 h 31"/>
                          <a:gd name="T6" fmla="*/ 8 w 25"/>
                          <a:gd name="T7" fmla="*/ 20 h 31"/>
                          <a:gd name="T8" fmla="*/ 0 w 25"/>
                          <a:gd name="T9" fmla="*/ 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1">
                            <a:moveTo>
                              <a:pt x="0" y="9"/>
                            </a:moveTo>
                            <a:lnTo>
                              <a:pt x="10" y="0"/>
                            </a:lnTo>
                            <a:lnTo>
                              <a:pt x="25" y="22"/>
                            </a:lnTo>
                            <a:lnTo>
                              <a:pt x="13" y="31"/>
                            </a:lnTo>
                            <a:lnTo>
                              <a:pt x="0" y="9"/>
                            </a:lnTo>
                            <a:close/>
                          </a:path>
                        </a:pathLst>
                      </a:custGeom>
                      <a:grpFill/>
                      <a:ln w="6350" cmpd="sng">
                        <a:solidFill>
                          <a:schemeClr val="bg1"/>
                        </a:solidFill>
                        <a:round/>
                        <a:headEnd/>
                        <a:tailEnd/>
                      </a:ln>
                    </p:spPr>
                    <p:txBody>
                      <a:bodyPr/>
                      <a:lstStyle/>
                      <a:p>
                        <a:endParaRPr lang="en-GB" dirty="0"/>
                      </a:p>
                    </p:txBody>
                  </p:sp>
                  <p:sp>
                    <p:nvSpPr>
                      <p:cNvPr id="1093" name="Freeform 872"/>
                      <p:cNvSpPr>
                        <a:spLocks/>
                      </p:cNvSpPr>
                      <p:nvPr/>
                    </p:nvSpPr>
                    <p:spPr bwMode="auto">
                      <a:xfrm>
                        <a:off x="927" y="1061"/>
                        <a:ext cx="57" cy="49"/>
                      </a:xfrm>
                      <a:custGeom>
                        <a:avLst/>
                        <a:gdLst>
                          <a:gd name="T0" fmla="*/ 18 w 70"/>
                          <a:gd name="T1" fmla="*/ 0 h 60"/>
                          <a:gd name="T2" fmla="*/ 46 w 70"/>
                          <a:gd name="T3" fmla="*/ 0 h 60"/>
                          <a:gd name="T4" fmla="*/ 24 w 70"/>
                          <a:gd name="T5" fmla="*/ 13 h 60"/>
                          <a:gd name="T6" fmla="*/ 40 w 70"/>
                          <a:gd name="T7" fmla="*/ 15 h 60"/>
                          <a:gd name="T8" fmla="*/ 39 w 70"/>
                          <a:gd name="T9" fmla="*/ 32 h 60"/>
                          <a:gd name="T10" fmla="*/ 15 w 70"/>
                          <a:gd name="T11" fmla="*/ 40 h 60"/>
                          <a:gd name="T12" fmla="*/ 2 w 70"/>
                          <a:gd name="T13" fmla="*/ 30 h 60"/>
                          <a:gd name="T14" fmla="*/ 0 w 70"/>
                          <a:gd name="T15" fmla="*/ 14 h 60"/>
                          <a:gd name="T16" fmla="*/ 18 w 70"/>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60">
                            <a:moveTo>
                              <a:pt x="27" y="0"/>
                            </a:moveTo>
                            <a:lnTo>
                              <a:pt x="70" y="0"/>
                            </a:lnTo>
                            <a:lnTo>
                              <a:pt x="36" y="20"/>
                            </a:lnTo>
                            <a:lnTo>
                              <a:pt x="60" y="22"/>
                            </a:lnTo>
                            <a:lnTo>
                              <a:pt x="59" y="48"/>
                            </a:lnTo>
                            <a:lnTo>
                              <a:pt x="22" y="60"/>
                            </a:lnTo>
                            <a:lnTo>
                              <a:pt x="2" y="45"/>
                            </a:lnTo>
                            <a:lnTo>
                              <a:pt x="0" y="21"/>
                            </a:lnTo>
                            <a:lnTo>
                              <a:pt x="27" y="0"/>
                            </a:lnTo>
                            <a:close/>
                          </a:path>
                        </a:pathLst>
                      </a:custGeom>
                      <a:grpFill/>
                      <a:ln w="6350" cmpd="sng">
                        <a:solidFill>
                          <a:schemeClr val="bg1"/>
                        </a:solidFill>
                        <a:round/>
                        <a:headEnd/>
                        <a:tailEnd/>
                      </a:ln>
                    </p:spPr>
                    <p:txBody>
                      <a:bodyPr/>
                      <a:lstStyle/>
                      <a:p>
                        <a:endParaRPr lang="en-GB" dirty="0"/>
                      </a:p>
                    </p:txBody>
                  </p:sp>
                  <p:sp>
                    <p:nvSpPr>
                      <p:cNvPr id="1094" name="Freeform 873"/>
                      <p:cNvSpPr>
                        <a:spLocks/>
                      </p:cNvSpPr>
                      <p:nvPr/>
                    </p:nvSpPr>
                    <p:spPr bwMode="auto">
                      <a:xfrm>
                        <a:off x="904" y="1143"/>
                        <a:ext cx="19" cy="12"/>
                      </a:xfrm>
                      <a:custGeom>
                        <a:avLst/>
                        <a:gdLst>
                          <a:gd name="T0" fmla="*/ 10 w 24"/>
                          <a:gd name="T1" fmla="*/ 0 h 14"/>
                          <a:gd name="T2" fmla="*/ 15 w 24"/>
                          <a:gd name="T3" fmla="*/ 10 h 14"/>
                          <a:gd name="T4" fmla="*/ 0 w 24"/>
                          <a:gd name="T5" fmla="*/ 5 h 14"/>
                          <a:gd name="T6" fmla="*/ 10 w 2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4">
                            <a:moveTo>
                              <a:pt x="15" y="0"/>
                            </a:moveTo>
                            <a:lnTo>
                              <a:pt x="24" y="14"/>
                            </a:lnTo>
                            <a:lnTo>
                              <a:pt x="0" y="7"/>
                            </a:lnTo>
                            <a:lnTo>
                              <a:pt x="15" y="0"/>
                            </a:lnTo>
                            <a:close/>
                          </a:path>
                        </a:pathLst>
                      </a:custGeom>
                      <a:grpFill/>
                      <a:ln w="6350" cmpd="sng">
                        <a:solidFill>
                          <a:schemeClr val="bg1"/>
                        </a:solidFill>
                        <a:round/>
                        <a:headEnd/>
                        <a:tailEnd/>
                      </a:ln>
                    </p:spPr>
                    <p:txBody>
                      <a:bodyPr/>
                      <a:lstStyle/>
                      <a:p>
                        <a:endParaRPr lang="en-GB" dirty="0"/>
                      </a:p>
                    </p:txBody>
                  </p:sp>
                  <p:sp>
                    <p:nvSpPr>
                      <p:cNvPr id="1095" name="Freeform 874"/>
                      <p:cNvSpPr>
                        <a:spLocks/>
                      </p:cNvSpPr>
                      <p:nvPr/>
                    </p:nvSpPr>
                    <p:spPr bwMode="auto">
                      <a:xfrm>
                        <a:off x="834" y="1199"/>
                        <a:ext cx="28" cy="34"/>
                      </a:xfrm>
                      <a:custGeom>
                        <a:avLst/>
                        <a:gdLst>
                          <a:gd name="T0" fmla="*/ 18 w 35"/>
                          <a:gd name="T1" fmla="*/ 0 h 42"/>
                          <a:gd name="T2" fmla="*/ 22 w 35"/>
                          <a:gd name="T3" fmla="*/ 2 h 42"/>
                          <a:gd name="T4" fmla="*/ 11 w 35"/>
                          <a:gd name="T5" fmla="*/ 28 h 42"/>
                          <a:gd name="T6" fmla="*/ 0 w 35"/>
                          <a:gd name="T7" fmla="*/ 19 h 42"/>
                          <a:gd name="T8" fmla="*/ 18 w 35"/>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2">
                            <a:moveTo>
                              <a:pt x="27" y="0"/>
                            </a:moveTo>
                            <a:lnTo>
                              <a:pt x="35" y="2"/>
                            </a:lnTo>
                            <a:lnTo>
                              <a:pt x="18" y="42"/>
                            </a:lnTo>
                            <a:lnTo>
                              <a:pt x="0" y="29"/>
                            </a:lnTo>
                            <a:lnTo>
                              <a:pt x="27" y="0"/>
                            </a:lnTo>
                            <a:close/>
                          </a:path>
                        </a:pathLst>
                      </a:custGeom>
                      <a:grpFill/>
                      <a:ln w="6350" cmpd="sng">
                        <a:solidFill>
                          <a:schemeClr val="bg1"/>
                        </a:solidFill>
                        <a:round/>
                        <a:headEnd/>
                        <a:tailEnd/>
                      </a:ln>
                    </p:spPr>
                    <p:txBody>
                      <a:bodyPr/>
                      <a:lstStyle/>
                      <a:p>
                        <a:endParaRPr lang="en-GB" dirty="0"/>
                      </a:p>
                    </p:txBody>
                  </p:sp>
                  <p:sp>
                    <p:nvSpPr>
                      <p:cNvPr id="1096" name="Freeform 875"/>
                      <p:cNvSpPr>
                        <a:spLocks/>
                      </p:cNvSpPr>
                      <p:nvPr/>
                    </p:nvSpPr>
                    <p:spPr bwMode="auto">
                      <a:xfrm>
                        <a:off x="1061" y="1238"/>
                        <a:ext cx="21" cy="21"/>
                      </a:xfrm>
                      <a:custGeom>
                        <a:avLst/>
                        <a:gdLst>
                          <a:gd name="T0" fmla="*/ 11 w 26"/>
                          <a:gd name="T1" fmla="*/ 0 h 26"/>
                          <a:gd name="T2" fmla="*/ 17 w 26"/>
                          <a:gd name="T3" fmla="*/ 13 h 26"/>
                          <a:gd name="T4" fmla="*/ 15 w 26"/>
                          <a:gd name="T5" fmla="*/ 17 h 26"/>
                          <a:gd name="T6" fmla="*/ 0 w 26"/>
                          <a:gd name="T7" fmla="*/ 13 h 26"/>
                          <a:gd name="T8" fmla="*/ 5 w 26"/>
                          <a:gd name="T9" fmla="*/ 1 h 26"/>
                          <a:gd name="T10" fmla="*/ 11 w 26"/>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17" y="0"/>
                            </a:moveTo>
                            <a:lnTo>
                              <a:pt x="26" y="20"/>
                            </a:lnTo>
                            <a:lnTo>
                              <a:pt x="23" y="26"/>
                            </a:lnTo>
                            <a:lnTo>
                              <a:pt x="0" y="20"/>
                            </a:lnTo>
                            <a:lnTo>
                              <a:pt x="7" y="1"/>
                            </a:lnTo>
                            <a:lnTo>
                              <a:pt x="17" y="0"/>
                            </a:lnTo>
                            <a:close/>
                          </a:path>
                        </a:pathLst>
                      </a:custGeom>
                      <a:grpFill/>
                      <a:ln w="6350" cmpd="sng">
                        <a:solidFill>
                          <a:schemeClr val="bg1"/>
                        </a:solidFill>
                        <a:round/>
                        <a:headEnd/>
                        <a:tailEnd/>
                      </a:ln>
                    </p:spPr>
                    <p:txBody>
                      <a:bodyPr/>
                      <a:lstStyle/>
                      <a:p>
                        <a:endParaRPr lang="en-GB" dirty="0"/>
                      </a:p>
                    </p:txBody>
                  </p:sp>
                  <p:sp>
                    <p:nvSpPr>
                      <p:cNvPr id="1097" name="Freeform 876"/>
                      <p:cNvSpPr>
                        <a:spLocks/>
                      </p:cNvSpPr>
                      <p:nvPr/>
                    </p:nvSpPr>
                    <p:spPr bwMode="auto">
                      <a:xfrm>
                        <a:off x="1086" y="1206"/>
                        <a:ext cx="20" cy="14"/>
                      </a:xfrm>
                      <a:custGeom>
                        <a:avLst/>
                        <a:gdLst>
                          <a:gd name="T0" fmla="*/ 5 w 25"/>
                          <a:gd name="T1" fmla="*/ 2 h 17"/>
                          <a:gd name="T2" fmla="*/ 16 w 25"/>
                          <a:gd name="T3" fmla="*/ 0 h 17"/>
                          <a:gd name="T4" fmla="*/ 4 w 25"/>
                          <a:gd name="T5" fmla="*/ 12 h 17"/>
                          <a:gd name="T6" fmla="*/ 0 w 25"/>
                          <a:gd name="T7" fmla="*/ 10 h 17"/>
                          <a:gd name="T8" fmla="*/ 5 w 25"/>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7" y="3"/>
                            </a:moveTo>
                            <a:lnTo>
                              <a:pt x="25" y="0"/>
                            </a:lnTo>
                            <a:lnTo>
                              <a:pt x="6" y="17"/>
                            </a:lnTo>
                            <a:lnTo>
                              <a:pt x="0" y="14"/>
                            </a:lnTo>
                            <a:lnTo>
                              <a:pt x="7" y="3"/>
                            </a:lnTo>
                            <a:close/>
                          </a:path>
                        </a:pathLst>
                      </a:custGeom>
                      <a:grpFill/>
                      <a:ln w="6350" cmpd="sng">
                        <a:solidFill>
                          <a:schemeClr val="bg1"/>
                        </a:solidFill>
                        <a:round/>
                        <a:headEnd/>
                        <a:tailEnd/>
                      </a:ln>
                    </p:spPr>
                    <p:txBody>
                      <a:bodyPr/>
                      <a:lstStyle/>
                      <a:p>
                        <a:endParaRPr lang="en-GB" dirty="0"/>
                      </a:p>
                    </p:txBody>
                  </p:sp>
                  <p:sp>
                    <p:nvSpPr>
                      <p:cNvPr id="1098" name="Freeform 877"/>
                      <p:cNvSpPr>
                        <a:spLocks/>
                      </p:cNvSpPr>
                      <p:nvPr/>
                    </p:nvSpPr>
                    <p:spPr bwMode="auto">
                      <a:xfrm>
                        <a:off x="1078" y="1199"/>
                        <a:ext cx="21" cy="10"/>
                      </a:xfrm>
                      <a:custGeom>
                        <a:avLst/>
                        <a:gdLst>
                          <a:gd name="T0" fmla="*/ 12 w 26"/>
                          <a:gd name="T1" fmla="*/ 0 h 13"/>
                          <a:gd name="T2" fmla="*/ 17 w 26"/>
                          <a:gd name="T3" fmla="*/ 2 h 13"/>
                          <a:gd name="T4" fmla="*/ 0 w 26"/>
                          <a:gd name="T5" fmla="*/ 8 h 13"/>
                          <a:gd name="T6" fmla="*/ 12 w 26"/>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3">
                            <a:moveTo>
                              <a:pt x="18" y="0"/>
                            </a:moveTo>
                            <a:lnTo>
                              <a:pt x="26" y="4"/>
                            </a:lnTo>
                            <a:lnTo>
                              <a:pt x="0" y="13"/>
                            </a:lnTo>
                            <a:lnTo>
                              <a:pt x="18" y="0"/>
                            </a:lnTo>
                            <a:close/>
                          </a:path>
                        </a:pathLst>
                      </a:custGeom>
                      <a:grpFill/>
                      <a:ln w="6350" cmpd="sng">
                        <a:solidFill>
                          <a:schemeClr val="bg1"/>
                        </a:solidFill>
                        <a:round/>
                        <a:headEnd/>
                        <a:tailEnd/>
                      </a:ln>
                    </p:spPr>
                    <p:txBody>
                      <a:bodyPr/>
                      <a:lstStyle/>
                      <a:p>
                        <a:endParaRPr lang="en-GB" dirty="0"/>
                      </a:p>
                    </p:txBody>
                  </p:sp>
                  <p:sp>
                    <p:nvSpPr>
                      <p:cNvPr id="1099" name="Freeform 878"/>
                      <p:cNvSpPr>
                        <a:spLocks/>
                      </p:cNvSpPr>
                      <p:nvPr/>
                    </p:nvSpPr>
                    <p:spPr bwMode="auto">
                      <a:xfrm>
                        <a:off x="1068" y="1181"/>
                        <a:ext cx="31" cy="17"/>
                      </a:xfrm>
                      <a:custGeom>
                        <a:avLst/>
                        <a:gdLst>
                          <a:gd name="T0" fmla="*/ 20 w 38"/>
                          <a:gd name="T1" fmla="*/ 0 h 20"/>
                          <a:gd name="T2" fmla="*/ 25 w 38"/>
                          <a:gd name="T3" fmla="*/ 4 h 20"/>
                          <a:gd name="T4" fmla="*/ 20 w 38"/>
                          <a:gd name="T5" fmla="*/ 14 h 20"/>
                          <a:gd name="T6" fmla="*/ 0 w 38"/>
                          <a:gd name="T7" fmla="*/ 9 h 20"/>
                          <a:gd name="T8" fmla="*/ 20 w 38"/>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0">
                            <a:moveTo>
                              <a:pt x="30" y="0"/>
                            </a:moveTo>
                            <a:lnTo>
                              <a:pt x="38" y="6"/>
                            </a:lnTo>
                            <a:lnTo>
                              <a:pt x="29" y="20"/>
                            </a:lnTo>
                            <a:lnTo>
                              <a:pt x="0" y="12"/>
                            </a:lnTo>
                            <a:lnTo>
                              <a:pt x="30" y="0"/>
                            </a:lnTo>
                            <a:close/>
                          </a:path>
                        </a:pathLst>
                      </a:custGeom>
                      <a:grpFill/>
                      <a:ln w="6350" cmpd="sng">
                        <a:solidFill>
                          <a:schemeClr val="bg1"/>
                        </a:solidFill>
                        <a:round/>
                        <a:headEnd/>
                        <a:tailEnd/>
                      </a:ln>
                    </p:spPr>
                    <p:txBody>
                      <a:bodyPr/>
                      <a:lstStyle/>
                      <a:p>
                        <a:endParaRPr lang="en-GB" dirty="0"/>
                      </a:p>
                    </p:txBody>
                  </p:sp>
                  <p:sp>
                    <p:nvSpPr>
                      <p:cNvPr id="1100" name="Freeform 879"/>
                      <p:cNvSpPr>
                        <a:spLocks/>
                      </p:cNvSpPr>
                      <p:nvPr/>
                    </p:nvSpPr>
                    <p:spPr bwMode="auto">
                      <a:xfrm>
                        <a:off x="1113" y="1154"/>
                        <a:ext cx="18" cy="10"/>
                      </a:xfrm>
                      <a:custGeom>
                        <a:avLst/>
                        <a:gdLst>
                          <a:gd name="T0" fmla="*/ 8 w 23"/>
                          <a:gd name="T1" fmla="*/ 0 h 13"/>
                          <a:gd name="T2" fmla="*/ 14 w 23"/>
                          <a:gd name="T3" fmla="*/ 2 h 13"/>
                          <a:gd name="T4" fmla="*/ 10 w 23"/>
                          <a:gd name="T5" fmla="*/ 5 h 13"/>
                          <a:gd name="T6" fmla="*/ 0 w 23"/>
                          <a:gd name="T7" fmla="*/ 8 h 13"/>
                          <a:gd name="T8" fmla="*/ 8 w 2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13" y="0"/>
                            </a:moveTo>
                            <a:lnTo>
                              <a:pt x="23" y="2"/>
                            </a:lnTo>
                            <a:lnTo>
                              <a:pt x="16" y="8"/>
                            </a:lnTo>
                            <a:lnTo>
                              <a:pt x="0" y="13"/>
                            </a:lnTo>
                            <a:lnTo>
                              <a:pt x="13" y="0"/>
                            </a:lnTo>
                            <a:close/>
                          </a:path>
                        </a:pathLst>
                      </a:custGeom>
                      <a:grpFill/>
                      <a:ln w="6350" cmpd="sng">
                        <a:solidFill>
                          <a:schemeClr val="bg1"/>
                        </a:solidFill>
                        <a:round/>
                        <a:headEnd/>
                        <a:tailEnd/>
                      </a:ln>
                    </p:spPr>
                    <p:txBody>
                      <a:bodyPr/>
                      <a:lstStyle/>
                      <a:p>
                        <a:endParaRPr lang="en-GB" dirty="0"/>
                      </a:p>
                    </p:txBody>
                  </p:sp>
                  <p:sp>
                    <p:nvSpPr>
                      <p:cNvPr id="1101" name="Freeform 880"/>
                      <p:cNvSpPr>
                        <a:spLocks/>
                      </p:cNvSpPr>
                      <p:nvPr/>
                    </p:nvSpPr>
                    <p:spPr bwMode="auto">
                      <a:xfrm>
                        <a:off x="1066" y="1162"/>
                        <a:ext cx="25" cy="18"/>
                      </a:xfrm>
                      <a:custGeom>
                        <a:avLst/>
                        <a:gdLst>
                          <a:gd name="T0" fmla="*/ 8 w 31"/>
                          <a:gd name="T1" fmla="*/ 0 h 22"/>
                          <a:gd name="T2" fmla="*/ 0 w 31"/>
                          <a:gd name="T3" fmla="*/ 2 h 22"/>
                          <a:gd name="T4" fmla="*/ 7 w 31"/>
                          <a:gd name="T5" fmla="*/ 15 h 22"/>
                          <a:gd name="T6" fmla="*/ 20 w 31"/>
                          <a:gd name="T7" fmla="*/ 11 h 22"/>
                          <a:gd name="T8" fmla="*/ 8 w 3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2">
                            <a:moveTo>
                              <a:pt x="12" y="0"/>
                            </a:moveTo>
                            <a:lnTo>
                              <a:pt x="0" y="3"/>
                            </a:lnTo>
                            <a:lnTo>
                              <a:pt x="11" y="22"/>
                            </a:lnTo>
                            <a:lnTo>
                              <a:pt x="31" y="16"/>
                            </a:lnTo>
                            <a:lnTo>
                              <a:pt x="12" y="0"/>
                            </a:lnTo>
                            <a:close/>
                          </a:path>
                        </a:pathLst>
                      </a:custGeom>
                      <a:grpFill/>
                      <a:ln w="6350" cmpd="sng">
                        <a:solidFill>
                          <a:schemeClr val="bg1"/>
                        </a:solidFill>
                        <a:round/>
                        <a:headEnd/>
                        <a:tailEnd/>
                      </a:ln>
                    </p:spPr>
                    <p:txBody>
                      <a:bodyPr/>
                      <a:lstStyle/>
                      <a:p>
                        <a:endParaRPr lang="en-GB" dirty="0"/>
                      </a:p>
                    </p:txBody>
                  </p:sp>
                  <p:sp>
                    <p:nvSpPr>
                      <p:cNvPr id="1102" name="Freeform 881"/>
                      <p:cNvSpPr>
                        <a:spLocks/>
                      </p:cNvSpPr>
                      <p:nvPr/>
                    </p:nvSpPr>
                    <p:spPr bwMode="auto">
                      <a:xfrm>
                        <a:off x="1045" y="1082"/>
                        <a:ext cx="27" cy="42"/>
                      </a:xfrm>
                      <a:custGeom>
                        <a:avLst/>
                        <a:gdLst>
                          <a:gd name="T0" fmla="*/ 12 w 33"/>
                          <a:gd name="T1" fmla="*/ 10 h 51"/>
                          <a:gd name="T2" fmla="*/ 22 w 33"/>
                          <a:gd name="T3" fmla="*/ 33 h 51"/>
                          <a:gd name="T4" fmla="*/ 11 w 33"/>
                          <a:gd name="T5" fmla="*/ 35 h 51"/>
                          <a:gd name="T6" fmla="*/ 0 w 33"/>
                          <a:gd name="T7" fmla="*/ 0 h 51"/>
                          <a:gd name="T8" fmla="*/ 12 w 33"/>
                          <a:gd name="T9" fmla="*/ 1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51">
                            <a:moveTo>
                              <a:pt x="18" y="15"/>
                            </a:moveTo>
                            <a:lnTo>
                              <a:pt x="33" y="48"/>
                            </a:lnTo>
                            <a:lnTo>
                              <a:pt x="17" y="51"/>
                            </a:lnTo>
                            <a:lnTo>
                              <a:pt x="0" y="0"/>
                            </a:lnTo>
                            <a:lnTo>
                              <a:pt x="18" y="15"/>
                            </a:lnTo>
                            <a:close/>
                          </a:path>
                        </a:pathLst>
                      </a:custGeom>
                      <a:grpFill/>
                      <a:ln w="6350" cmpd="sng">
                        <a:solidFill>
                          <a:schemeClr val="bg1"/>
                        </a:solidFill>
                        <a:round/>
                        <a:headEnd/>
                        <a:tailEnd/>
                      </a:ln>
                    </p:spPr>
                    <p:txBody>
                      <a:bodyPr/>
                      <a:lstStyle/>
                      <a:p>
                        <a:endParaRPr lang="en-GB" dirty="0"/>
                      </a:p>
                    </p:txBody>
                  </p:sp>
                  <p:sp>
                    <p:nvSpPr>
                      <p:cNvPr id="1103" name="Freeform 882"/>
                      <p:cNvSpPr>
                        <a:spLocks/>
                      </p:cNvSpPr>
                      <p:nvPr/>
                    </p:nvSpPr>
                    <p:spPr bwMode="auto">
                      <a:xfrm>
                        <a:off x="1184" y="1221"/>
                        <a:ext cx="16" cy="18"/>
                      </a:xfrm>
                      <a:custGeom>
                        <a:avLst/>
                        <a:gdLst>
                          <a:gd name="T0" fmla="*/ 9 w 20"/>
                          <a:gd name="T1" fmla="*/ 4 h 22"/>
                          <a:gd name="T2" fmla="*/ 5 w 20"/>
                          <a:gd name="T3" fmla="*/ 15 h 22"/>
                          <a:gd name="T4" fmla="*/ 0 w 20"/>
                          <a:gd name="T5" fmla="*/ 9 h 22"/>
                          <a:gd name="T6" fmla="*/ 9 w 20"/>
                          <a:gd name="T7" fmla="*/ 0 h 22"/>
                          <a:gd name="T8" fmla="*/ 13 w 20"/>
                          <a:gd name="T9" fmla="*/ 3 h 22"/>
                          <a:gd name="T10" fmla="*/ 12 w 20"/>
                          <a:gd name="T11" fmla="*/ 11 h 22"/>
                          <a:gd name="T12" fmla="*/ 9 w 20"/>
                          <a:gd name="T13" fmla="*/ 4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2">
                            <a:moveTo>
                              <a:pt x="14" y="6"/>
                            </a:moveTo>
                            <a:lnTo>
                              <a:pt x="8" y="22"/>
                            </a:lnTo>
                            <a:lnTo>
                              <a:pt x="0" y="14"/>
                            </a:lnTo>
                            <a:lnTo>
                              <a:pt x="14" y="0"/>
                            </a:lnTo>
                            <a:lnTo>
                              <a:pt x="20" y="5"/>
                            </a:lnTo>
                            <a:lnTo>
                              <a:pt x="19" y="16"/>
                            </a:lnTo>
                            <a:lnTo>
                              <a:pt x="14" y="6"/>
                            </a:lnTo>
                            <a:close/>
                          </a:path>
                        </a:pathLst>
                      </a:custGeom>
                      <a:grpFill/>
                      <a:ln w="6350" cmpd="sng">
                        <a:solidFill>
                          <a:schemeClr val="bg1"/>
                        </a:solidFill>
                        <a:round/>
                        <a:headEnd/>
                        <a:tailEnd/>
                      </a:ln>
                    </p:spPr>
                    <p:txBody>
                      <a:bodyPr/>
                      <a:lstStyle/>
                      <a:p>
                        <a:endParaRPr lang="en-GB" dirty="0"/>
                      </a:p>
                    </p:txBody>
                  </p:sp>
                  <p:sp>
                    <p:nvSpPr>
                      <p:cNvPr id="1104" name="Freeform 883"/>
                      <p:cNvSpPr>
                        <a:spLocks/>
                      </p:cNvSpPr>
                      <p:nvPr/>
                    </p:nvSpPr>
                    <p:spPr bwMode="auto">
                      <a:xfrm>
                        <a:off x="1147" y="1534"/>
                        <a:ext cx="68" cy="64"/>
                      </a:xfrm>
                      <a:custGeom>
                        <a:avLst/>
                        <a:gdLst>
                          <a:gd name="T0" fmla="*/ 32 w 84"/>
                          <a:gd name="T1" fmla="*/ 13 h 78"/>
                          <a:gd name="T2" fmla="*/ 20 w 84"/>
                          <a:gd name="T3" fmla="*/ 0 h 78"/>
                          <a:gd name="T4" fmla="*/ 15 w 84"/>
                          <a:gd name="T5" fmla="*/ 11 h 78"/>
                          <a:gd name="T6" fmla="*/ 17 w 84"/>
                          <a:gd name="T7" fmla="*/ 15 h 78"/>
                          <a:gd name="T8" fmla="*/ 12 w 84"/>
                          <a:gd name="T9" fmla="*/ 15 h 78"/>
                          <a:gd name="T10" fmla="*/ 14 w 84"/>
                          <a:gd name="T11" fmla="*/ 23 h 78"/>
                          <a:gd name="T12" fmla="*/ 1 w 84"/>
                          <a:gd name="T13" fmla="*/ 31 h 78"/>
                          <a:gd name="T14" fmla="*/ 0 w 84"/>
                          <a:gd name="T15" fmla="*/ 38 h 78"/>
                          <a:gd name="T16" fmla="*/ 40 w 84"/>
                          <a:gd name="T17" fmla="*/ 53 h 78"/>
                          <a:gd name="T18" fmla="*/ 55 w 84"/>
                          <a:gd name="T19" fmla="*/ 39 h 78"/>
                          <a:gd name="T20" fmla="*/ 52 w 84"/>
                          <a:gd name="T21" fmla="*/ 42 h 78"/>
                          <a:gd name="T22" fmla="*/ 32 w 84"/>
                          <a:gd name="T23" fmla="*/ 13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78">
                            <a:moveTo>
                              <a:pt x="50" y="20"/>
                            </a:moveTo>
                            <a:lnTo>
                              <a:pt x="31" y="0"/>
                            </a:lnTo>
                            <a:lnTo>
                              <a:pt x="23" y="17"/>
                            </a:lnTo>
                            <a:lnTo>
                              <a:pt x="26" y="22"/>
                            </a:lnTo>
                            <a:lnTo>
                              <a:pt x="19" y="22"/>
                            </a:lnTo>
                            <a:lnTo>
                              <a:pt x="21" y="34"/>
                            </a:lnTo>
                            <a:lnTo>
                              <a:pt x="1" y="46"/>
                            </a:lnTo>
                            <a:lnTo>
                              <a:pt x="0" y="56"/>
                            </a:lnTo>
                            <a:lnTo>
                              <a:pt x="62" y="78"/>
                            </a:lnTo>
                            <a:lnTo>
                              <a:pt x="84" y="59"/>
                            </a:lnTo>
                            <a:lnTo>
                              <a:pt x="79" y="62"/>
                            </a:lnTo>
                            <a:lnTo>
                              <a:pt x="50" y="20"/>
                            </a:lnTo>
                            <a:close/>
                          </a:path>
                        </a:pathLst>
                      </a:custGeom>
                      <a:grpFill/>
                      <a:ln w="6350" cmpd="sng">
                        <a:solidFill>
                          <a:schemeClr val="bg1"/>
                        </a:solidFill>
                        <a:round/>
                        <a:headEnd/>
                        <a:tailEnd/>
                      </a:ln>
                    </p:spPr>
                    <p:txBody>
                      <a:bodyPr/>
                      <a:lstStyle/>
                      <a:p>
                        <a:endParaRPr lang="en-GB" dirty="0"/>
                      </a:p>
                    </p:txBody>
                  </p:sp>
                  <p:sp>
                    <p:nvSpPr>
                      <p:cNvPr id="1105" name="Freeform 884"/>
                      <p:cNvSpPr>
                        <a:spLocks/>
                      </p:cNvSpPr>
                      <p:nvPr/>
                    </p:nvSpPr>
                    <p:spPr bwMode="auto">
                      <a:xfrm>
                        <a:off x="1147" y="1320"/>
                        <a:ext cx="26" cy="17"/>
                      </a:xfrm>
                      <a:custGeom>
                        <a:avLst/>
                        <a:gdLst>
                          <a:gd name="T0" fmla="*/ 11 w 31"/>
                          <a:gd name="T1" fmla="*/ 14 h 20"/>
                          <a:gd name="T2" fmla="*/ 22 w 31"/>
                          <a:gd name="T3" fmla="*/ 0 h 20"/>
                          <a:gd name="T4" fmla="*/ 0 w 31"/>
                          <a:gd name="T5" fmla="*/ 12 h 20"/>
                          <a:gd name="T6" fmla="*/ 11 w 31"/>
                          <a:gd name="T7" fmla="*/ 1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0">
                            <a:moveTo>
                              <a:pt x="16" y="20"/>
                            </a:moveTo>
                            <a:lnTo>
                              <a:pt x="31" y="0"/>
                            </a:lnTo>
                            <a:lnTo>
                              <a:pt x="0" y="16"/>
                            </a:lnTo>
                            <a:lnTo>
                              <a:pt x="16" y="20"/>
                            </a:lnTo>
                            <a:close/>
                          </a:path>
                        </a:pathLst>
                      </a:custGeom>
                      <a:grpFill/>
                      <a:ln w="6350" cmpd="sng">
                        <a:solidFill>
                          <a:schemeClr val="bg1"/>
                        </a:solidFill>
                        <a:round/>
                        <a:headEnd/>
                        <a:tailEnd/>
                      </a:ln>
                    </p:spPr>
                    <p:txBody>
                      <a:bodyPr/>
                      <a:lstStyle/>
                      <a:p>
                        <a:endParaRPr lang="en-GB" dirty="0"/>
                      </a:p>
                    </p:txBody>
                  </p:sp>
                  <p:sp>
                    <p:nvSpPr>
                      <p:cNvPr id="1106" name="Freeform 885"/>
                      <p:cNvSpPr>
                        <a:spLocks/>
                      </p:cNvSpPr>
                      <p:nvPr/>
                    </p:nvSpPr>
                    <p:spPr bwMode="auto">
                      <a:xfrm>
                        <a:off x="1183" y="1373"/>
                        <a:ext cx="8" cy="14"/>
                      </a:xfrm>
                      <a:custGeom>
                        <a:avLst/>
                        <a:gdLst>
                          <a:gd name="T0" fmla="*/ 6 w 10"/>
                          <a:gd name="T1" fmla="*/ 7 h 18"/>
                          <a:gd name="T2" fmla="*/ 5 w 10"/>
                          <a:gd name="T3" fmla="*/ 0 h 18"/>
                          <a:gd name="T4" fmla="*/ 0 w 10"/>
                          <a:gd name="T5" fmla="*/ 3 h 18"/>
                          <a:gd name="T6" fmla="*/ 2 w 10"/>
                          <a:gd name="T7" fmla="*/ 11 h 18"/>
                          <a:gd name="T8" fmla="*/ 6 w 1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8">
                            <a:moveTo>
                              <a:pt x="10" y="12"/>
                            </a:moveTo>
                            <a:lnTo>
                              <a:pt x="7" y="0"/>
                            </a:lnTo>
                            <a:lnTo>
                              <a:pt x="0" y="5"/>
                            </a:lnTo>
                            <a:lnTo>
                              <a:pt x="3" y="18"/>
                            </a:lnTo>
                            <a:lnTo>
                              <a:pt x="10" y="12"/>
                            </a:lnTo>
                            <a:close/>
                          </a:path>
                        </a:pathLst>
                      </a:custGeom>
                      <a:grpFill/>
                      <a:ln w="6350" cmpd="sng">
                        <a:solidFill>
                          <a:schemeClr val="bg1"/>
                        </a:solidFill>
                        <a:round/>
                        <a:headEnd/>
                        <a:tailEnd/>
                      </a:ln>
                    </p:spPr>
                    <p:txBody>
                      <a:bodyPr/>
                      <a:lstStyle/>
                      <a:p>
                        <a:endParaRPr lang="en-GB" dirty="0"/>
                      </a:p>
                    </p:txBody>
                  </p:sp>
                  <p:sp>
                    <p:nvSpPr>
                      <p:cNvPr id="1107" name="Freeform 886"/>
                      <p:cNvSpPr>
                        <a:spLocks/>
                      </p:cNvSpPr>
                      <p:nvPr/>
                    </p:nvSpPr>
                    <p:spPr bwMode="auto">
                      <a:xfrm>
                        <a:off x="1028" y="1340"/>
                        <a:ext cx="40" cy="46"/>
                      </a:xfrm>
                      <a:custGeom>
                        <a:avLst/>
                        <a:gdLst>
                          <a:gd name="T0" fmla="*/ 27 w 49"/>
                          <a:gd name="T1" fmla="*/ 30 h 56"/>
                          <a:gd name="T2" fmla="*/ 33 w 49"/>
                          <a:gd name="T3" fmla="*/ 8 h 56"/>
                          <a:gd name="T4" fmla="*/ 29 w 49"/>
                          <a:gd name="T5" fmla="*/ 2 h 56"/>
                          <a:gd name="T6" fmla="*/ 8 w 49"/>
                          <a:gd name="T7" fmla="*/ 0 h 56"/>
                          <a:gd name="T8" fmla="*/ 0 w 49"/>
                          <a:gd name="T9" fmla="*/ 13 h 56"/>
                          <a:gd name="T10" fmla="*/ 22 w 49"/>
                          <a:gd name="T11" fmla="*/ 38 h 56"/>
                          <a:gd name="T12" fmla="*/ 27 w 49"/>
                          <a:gd name="T13" fmla="*/ 3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56">
                            <a:moveTo>
                              <a:pt x="40" y="45"/>
                            </a:moveTo>
                            <a:lnTo>
                              <a:pt x="49" y="12"/>
                            </a:lnTo>
                            <a:lnTo>
                              <a:pt x="43" y="3"/>
                            </a:lnTo>
                            <a:lnTo>
                              <a:pt x="12" y="0"/>
                            </a:lnTo>
                            <a:lnTo>
                              <a:pt x="0" y="19"/>
                            </a:lnTo>
                            <a:lnTo>
                              <a:pt x="33" y="56"/>
                            </a:lnTo>
                            <a:lnTo>
                              <a:pt x="40" y="45"/>
                            </a:lnTo>
                            <a:close/>
                          </a:path>
                        </a:pathLst>
                      </a:custGeom>
                      <a:grpFill/>
                      <a:ln w="6350" cmpd="sng">
                        <a:solidFill>
                          <a:schemeClr val="bg1"/>
                        </a:solidFill>
                        <a:round/>
                        <a:headEnd/>
                        <a:tailEnd/>
                      </a:ln>
                    </p:spPr>
                    <p:txBody>
                      <a:bodyPr/>
                      <a:lstStyle/>
                      <a:p>
                        <a:endParaRPr lang="en-GB" dirty="0"/>
                      </a:p>
                    </p:txBody>
                  </p:sp>
                  <p:sp>
                    <p:nvSpPr>
                      <p:cNvPr id="1108" name="Freeform 887"/>
                      <p:cNvSpPr>
                        <a:spLocks/>
                      </p:cNvSpPr>
                      <p:nvPr/>
                    </p:nvSpPr>
                    <p:spPr bwMode="auto">
                      <a:xfrm>
                        <a:off x="839" y="1361"/>
                        <a:ext cx="287" cy="237"/>
                      </a:xfrm>
                      <a:custGeom>
                        <a:avLst/>
                        <a:gdLst>
                          <a:gd name="T0" fmla="*/ 31 w 352"/>
                          <a:gd name="T1" fmla="*/ 157 h 291"/>
                          <a:gd name="T2" fmla="*/ 60 w 352"/>
                          <a:gd name="T3" fmla="*/ 125 h 291"/>
                          <a:gd name="T4" fmla="*/ 89 w 352"/>
                          <a:gd name="T5" fmla="*/ 122 h 291"/>
                          <a:gd name="T6" fmla="*/ 46 w 352"/>
                          <a:gd name="T7" fmla="*/ 117 h 291"/>
                          <a:gd name="T8" fmla="*/ 10 w 352"/>
                          <a:gd name="T9" fmla="*/ 98 h 291"/>
                          <a:gd name="T10" fmla="*/ 38 w 352"/>
                          <a:gd name="T11" fmla="*/ 82 h 291"/>
                          <a:gd name="T12" fmla="*/ 11 w 352"/>
                          <a:gd name="T13" fmla="*/ 85 h 291"/>
                          <a:gd name="T14" fmla="*/ 15 w 352"/>
                          <a:gd name="T15" fmla="*/ 78 h 291"/>
                          <a:gd name="T16" fmla="*/ 2 w 352"/>
                          <a:gd name="T17" fmla="*/ 73 h 291"/>
                          <a:gd name="T18" fmla="*/ 12 w 352"/>
                          <a:gd name="T19" fmla="*/ 49 h 291"/>
                          <a:gd name="T20" fmla="*/ 11 w 352"/>
                          <a:gd name="T21" fmla="*/ 32 h 291"/>
                          <a:gd name="T22" fmla="*/ 61 w 352"/>
                          <a:gd name="T23" fmla="*/ 3 h 291"/>
                          <a:gd name="T24" fmla="*/ 57 w 352"/>
                          <a:gd name="T25" fmla="*/ 34 h 291"/>
                          <a:gd name="T26" fmla="*/ 70 w 352"/>
                          <a:gd name="T27" fmla="*/ 20 h 291"/>
                          <a:gd name="T28" fmla="*/ 99 w 352"/>
                          <a:gd name="T29" fmla="*/ 30 h 291"/>
                          <a:gd name="T30" fmla="*/ 117 w 352"/>
                          <a:gd name="T31" fmla="*/ 34 h 291"/>
                          <a:gd name="T32" fmla="*/ 117 w 352"/>
                          <a:gd name="T33" fmla="*/ 29 h 291"/>
                          <a:gd name="T34" fmla="*/ 121 w 352"/>
                          <a:gd name="T35" fmla="*/ 20 h 291"/>
                          <a:gd name="T36" fmla="*/ 135 w 352"/>
                          <a:gd name="T37" fmla="*/ 56 h 291"/>
                          <a:gd name="T38" fmla="*/ 137 w 352"/>
                          <a:gd name="T39" fmla="*/ 69 h 291"/>
                          <a:gd name="T40" fmla="*/ 149 w 352"/>
                          <a:gd name="T41" fmla="*/ 62 h 291"/>
                          <a:gd name="T42" fmla="*/ 139 w 352"/>
                          <a:gd name="T43" fmla="*/ 9 h 291"/>
                          <a:gd name="T44" fmla="*/ 140 w 352"/>
                          <a:gd name="T45" fmla="*/ 2 h 291"/>
                          <a:gd name="T46" fmla="*/ 155 w 352"/>
                          <a:gd name="T47" fmla="*/ 4 h 291"/>
                          <a:gd name="T48" fmla="*/ 174 w 352"/>
                          <a:gd name="T49" fmla="*/ 24 h 291"/>
                          <a:gd name="T50" fmla="*/ 177 w 352"/>
                          <a:gd name="T51" fmla="*/ 33 h 291"/>
                          <a:gd name="T52" fmla="*/ 188 w 352"/>
                          <a:gd name="T53" fmla="*/ 76 h 291"/>
                          <a:gd name="T54" fmla="*/ 201 w 352"/>
                          <a:gd name="T55" fmla="*/ 113 h 291"/>
                          <a:gd name="T56" fmla="*/ 226 w 352"/>
                          <a:gd name="T57" fmla="*/ 130 h 291"/>
                          <a:gd name="T58" fmla="*/ 234 w 352"/>
                          <a:gd name="T59" fmla="*/ 137 h 291"/>
                          <a:gd name="T60" fmla="*/ 229 w 352"/>
                          <a:gd name="T61" fmla="*/ 149 h 291"/>
                          <a:gd name="T62" fmla="*/ 225 w 352"/>
                          <a:gd name="T63" fmla="*/ 149 h 291"/>
                          <a:gd name="T64" fmla="*/ 219 w 352"/>
                          <a:gd name="T65" fmla="*/ 140 h 291"/>
                          <a:gd name="T66" fmla="*/ 213 w 352"/>
                          <a:gd name="T67" fmla="*/ 154 h 291"/>
                          <a:gd name="T68" fmla="*/ 206 w 352"/>
                          <a:gd name="T69" fmla="*/ 166 h 291"/>
                          <a:gd name="T70" fmla="*/ 220 w 352"/>
                          <a:gd name="T71" fmla="*/ 157 h 291"/>
                          <a:gd name="T72" fmla="*/ 225 w 352"/>
                          <a:gd name="T73" fmla="*/ 169 h 291"/>
                          <a:gd name="T74" fmla="*/ 178 w 352"/>
                          <a:gd name="T75" fmla="*/ 177 h 291"/>
                          <a:gd name="T76" fmla="*/ 164 w 352"/>
                          <a:gd name="T77" fmla="*/ 167 h 291"/>
                          <a:gd name="T78" fmla="*/ 160 w 352"/>
                          <a:gd name="T79" fmla="*/ 156 h 291"/>
                          <a:gd name="T80" fmla="*/ 134 w 352"/>
                          <a:gd name="T81" fmla="*/ 176 h 291"/>
                          <a:gd name="T82" fmla="*/ 74 w 352"/>
                          <a:gd name="T83" fmla="*/ 193 h 291"/>
                          <a:gd name="T84" fmla="*/ 70 w 352"/>
                          <a:gd name="T85" fmla="*/ 184 h 291"/>
                          <a:gd name="T86" fmla="*/ 70 w 352"/>
                          <a:gd name="T87" fmla="*/ 172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2" h="291">
                            <a:moveTo>
                              <a:pt x="81" y="248"/>
                            </a:moveTo>
                            <a:lnTo>
                              <a:pt x="47" y="237"/>
                            </a:lnTo>
                            <a:lnTo>
                              <a:pt x="31" y="205"/>
                            </a:lnTo>
                            <a:lnTo>
                              <a:pt x="89" y="188"/>
                            </a:lnTo>
                            <a:lnTo>
                              <a:pt x="126" y="193"/>
                            </a:lnTo>
                            <a:lnTo>
                              <a:pt x="134" y="184"/>
                            </a:lnTo>
                            <a:lnTo>
                              <a:pt x="99" y="167"/>
                            </a:lnTo>
                            <a:lnTo>
                              <a:pt x="69" y="177"/>
                            </a:lnTo>
                            <a:lnTo>
                              <a:pt x="28" y="171"/>
                            </a:lnTo>
                            <a:lnTo>
                              <a:pt x="15" y="147"/>
                            </a:lnTo>
                            <a:lnTo>
                              <a:pt x="62" y="128"/>
                            </a:lnTo>
                            <a:lnTo>
                              <a:pt x="57" y="124"/>
                            </a:lnTo>
                            <a:lnTo>
                              <a:pt x="67" y="117"/>
                            </a:lnTo>
                            <a:lnTo>
                              <a:pt x="17" y="128"/>
                            </a:lnTo>
                            <a:lnTo>
                              <a:pt x="15" y="123"/>
                            </a:lnTo>
                            <a:lnTo>
                              <a:pt x="23" y="118"/>
                            </a:lnTo>
                            <a:lnTo>
                              <a:pt x="23" y="109"/>
                            </a:lnTo>
                            <a:lnTo>
                              <a:pt x="2" y="111"/>
                            </a:lnTo>
                            <a:lnTo>
                              <a:pt x="0" y="97"/>
                            </a:lnTo>
                            <a:lnTo>
                              <a:pt x="18" y="74"/>
                            </a:lnTo>
                            <a:lnTo>
                              <a:pt x="11" y="65"/>
                            </a:lnTo>
                            <a:lnTo>
                              <a:pt x="16" y="48"/>
                            </a:lnTo>
                            <a:lnTo>
                              <a:pt x="84" y="0"/>
                            </a:lnTo>
                            <a:lnTo>
                              <a:pt x="92" y="5"/>
                            </a:lnTo>
                            <a:lnTo>
                              <a:pt x="95" y="26"/>
                            </a:lnTo>
                            <a:lnTo>
                              <a:pt x="86" y="52"/>
                            </a:lnTo>
                            <a:lnTo>
                              <a:pt x="104" y="45"/>
                            </a:lnTo>
                            <a:lnTo>
                              <a:pt x="105" y="29"/>
                            </a:lnTo>
                            <a:lnTo>
                              <a:pt x="115" y="23"/>
                            </a:lnTo>
                            <a:lnTo>
                              <a:pt x="149" y="45"/>
                            </a:lnTo>
                            <a:lnTo>
                              <a:pt x="136" y="68"/>
                            </a:lnTo>
                            <a:lnTo>
                              <a:pt x="175" y="52"/>
                            </a:lnTo>
                            <a:lnTo>
                              <a:pt x="171" y="44"/>
                            </a:lnTo>
                            <a:lnTo>
                              <a:pt x="177" y="44"/>
                            </a:lnTo>
                            <a:lnTo>
                              <a:pt x="164" y="25"/>
                            </a:lnTo>
                            <a:lnTo>
                              <a:pt x="183" y="30"/>
                            </a:lnTo>
                            <a:lnTo>
                              <a:pt x="200" y="55"/>
                            </a:lnTo>
                            <a:lnTo>
                              <a:pt x="203" y="85"/>
                            </a:lnTo>
                            <a:lnTo>
                              <a:pt x="208" y="91"/>
                            </a:lnTo>
                            <a:lnTo>
                              <a:pt x="206" y="104"/>
                            </a:lnTo>
                            <a:lnTo>
                              <a:pt x="211" y="109"/>
                            </a:lnTo>
                            <a:lnTo>
                              <a:pt x="224" y="93"/>
                            </a:lnTo>
                            <a:lnTo>
                              <a:pt x="217" y="72"/>
                            </a:lnTo>
                            <a:lnTo>
                              <a:pt x="208" y="14"/>
                            </a:lnTo>
                            <a:lnTo>
                              <a:pt x="214" y="10"/>
                            </a:lnTo>
                            <a:lnTo>
                              <a:pt x="211" y="3"/>
                            </a:lnTo>
                            <a:lnTo>
                              <a:pt x="234" y="14"/>
                            </a:lnTo>
                            <a:lnTo>
                              <a:pt x="233" y="6"/>
                            </a:lnTo>
                            <a:lnTo>
                              <a:pt x="238" y="6"/>
                            </a:lnTo>
                            <a:lnTo>
                              <a:pt x="263" y="36"/>
                            </a:lnTo>
                            <a:lnTo>
                              <a:pt x="262" y="43"/>
                            </a:lnTo>
                            <a:lnTo>
                              <a:pt x="266" y="49"/>
                            </a:lnTo>
                            <a:lnTo>
                              <a:pt x="271" y="87"/>
                            </a:lnTo>
                            <a:lnTo>
                              <a:pt x="283" y="114"/>
                            </a:lnTo>
                            <a:lnTo>
                              <a:pt x="281" y="144"/>
                            </a:lnTo>
                            <a:lnTo>
                              <a:pt x="303" y="171"/>
                            </a:lnTo>
                            <a:lnTo>
                              <a:pt x="315" y="170"/>
                            </a:lnTo>
                            <a:lnTo>
                              <a:pt x="340" y="197"/>
                            </a:lnTo>
                            <a:lnTo>
                              <a:pt x="351" y="197"/>
                            </a:lnTo>
                            <a:lnTo>
                              <a:pt x="352" y="206"/>
                            </a:lnTo>
                            <a:lnTo>
                              <a:pt x="350" y="225"/>
                            </a:lnTo>
                            <a:lnTo>
                              <a:pt x="345" y="225"/>
                            </a:lnTo>
                            <a:lnTo>
                              <a:pt x="341" y="210"/>
                            </a:lnTo>
                            <a:lnTo>
                              <a:pt x="338" y="225"/>
                            </a:lnTo>
                            <a:lnTo>
                              <a:pt x="332" y="223"/>
                            </a:lnTo>
                            <a:lnTo>
                              <a:pt x="329" y="211"/>
                            </a:lnTo>
                            <a:lnTo>
                              <a:pt x="318" y="221"/>
                            </a:lnTo>
                            <a:lnTo>
                              <a:pt x="320" y="232"/>
                            </a:lnTo>
                            <a:lnTo>
                              <a:pt x="309" y="231"/>
                            </a:lnTo>
                            <a:lnTo>
                              <a:pt x="310" y="250"/>
                            </a:lnTo>
                            <a:lnTo>
                              <a:pt x="328" y="235"/>
                            </a:lnTo>
                            <a:lnTo>
                              <a:pt x="331" y="237"/>
                            </a:lnTo>
                            <a:lnTo>
                              <a:pt x="326" y="252"/>
                            </a:lnTo>
                            <a:lnTo>
                              <a:pt x="339" y="255"/>
                            </a:lnTo>
                            <a:lnTo>
                              <a:pt x="312" y="275"/>
                            </a:lnTo>
                            <a:lnTo>
                              <a:pt x="267" y="266"/>
                            </a:lnTo>
                            <a:lnTo>
                              <a:pt x="272" y="257"/>
                            </a:lnTo>
                            <a:lnTo>
                              <a:pt x="246" y="252"/>
                            </a:lnTo>
                            <a:lnTo>
                              <a:pt x="246" y="240"/>
                            </a:lnTo>
                            <a:lnTo>
                              <a:pt x="241" y="235"/>
                            </a:lnTo>
                            <a:lnTo>
                              <a:pt x="226" y="262"/>
                            </a:lnTo>
                            <a:lnTo>
                              <a:pt x="201" y="265"/>
                            </a:lnTo>
                            <a:lnTo>
                              <a:pt x="184" y="282"/>
                            </a:lnTo>
                            <a:lnTo>
                              <a:pt x="112" y="291"/>
                            </a:lnTo>
                            <a:lnTo>
                              <a:pt x="116" y="286"/>
                            </a:lnTo>
                            <a:lnTo>
                              <a:pt x="106" y="277"/>
                            </a:lnTo>
                            <a:lnTo>
                              <a:pt x="104" y="269"/>
                            </a:lnTo>
                            <a:lnTo>
                              <a:pt x="105" y="259"/>
                            </a:lnTo>
                            <a:lnTo>
                              <a:pt x="81" y="248"/>
                            </a:lnTo>
                            <a:close/>
                          </a:path>
                        </a:pathLst>
                      </a:custGeom>
                      <a:grpFill/>
                      <a:ln w="6350" cmpd="sng">
                        <a:solidFill>
                          <a:schemeClr val="bg1"/>
                        </a:solidFill>
                        <a:round/>
                        <a:headEnd/>
                        <a:tailEnd/>
                      </a:ln>
                    </p:spPr>
                    <p:txBody>
                      <a:bodyPr/>
                      <a:lstStyle/>
                      <a:p>
                        <a:endParaRPr lang="en-GB" dirty="0"/>
                      </a:p>
                    </p:txBody>
                  </p:sp>
                  <p:sp>
                    <p:nvSpPr>
                      <p:cNvPr id="1109" name="Freeform 888"/>
                      <p:cNvSpPr>
                        <a:spLocks/>
                      </p:cNvSpPr>
                      <p:nvPr/>
                    </p:nvSpPr>
                    <p:spPr bwMode="auto">
                      <a:xfrm>
                        <a:off x="730" y="1290"/>
                        <a:ext cx="167" cy="187"/>
                      </a:xfrm>
                      <a:custGeom>
                        <a:avLst/>
                        <a:gdLst>
                          <a:gd name="T0" fmla="*/ 21 w 206"/>
                          <a:gd name="T1" fmla="*/ 28 h 230"/>
                          <a:gd name="T2" fmla="*/ 26 w 206"/>
                          <a:gd name="T3" fmla="*/ 34 h 230"/>
                          <a:gd name="T4" fmla="*/ 12 w 206"/>
                          <a:gd name="T5" fmla="*/ 67 h 230"/>
                          <a:gd name="T6" fmla="*/ 15 w 206"/>
                          <a:gd name="T7" fmla="*/ 75 h 230"/>
                          <a:gd name="T8" fmla="*/ 9 w 206"/>
                          <a:gd name="T9" fmla="*/ 76 h 230"/>
                          <a:gd name="T10" fmla="*/ 11 w 206"/>
                          <a:gd name="T11" fmla="*/ 90 h 230"/>
                          <a:gd name="T12" fmla="*/ 0 w 206"/>
                          <a:gd name="T13" fmla="*/ 116 h 230"/>
                          <a:gd name="T14" fmla="*/ 23 w 206"/>
                          <a:gd name="T15" fmla="*/ 126 h 230"/>
                          <a:gd name="T16" fmla="*/ 36 w 206"/>
                          <a:gd name="T17" fmla="*/ 152 h 230"/>
                          <a:gd name="T18" fmla="*/ 54 w 206"/>
                          <a:gd name="T19" fmla="*/ 136 h 230"/>
                          <a:gd name="T20" fmla="*/ 58 w 206"/>
                          <a:gd name="T21" fmla="*/ 140 h 230"/>
                          <a:gd name="T22" fmla="*/ 68 w 206"/>
                          <a:gd name="T23" fmla="*/ 135 h 230"/>
                          <a:gd name="T24" fmla="*/ 71 w 206"/>
                          <a:gd name="T25" fmla="*/ 126 h 230"/>
                          <a:gd name="T26" fmla="*/ 70 w 206"/>
                          <a:gd name="T27" fmla="*/ 116 h 230"/>
                          <a:gd name="T28" fmla="*/ 73 w 206"/>
                          <a:gd name="T29" fmla="*/ 105 h 230"/>
                          <a:gd name="T30" fmla="*/ 84 w 206"/>
                          <a:gd name="T31" fmla="*/ 101 h 230"/>
                          <a:gd name="T32" fmla="*/ 88 w 206"/>
                          <a:gd name="T33" fmla="*/ 87 h 230"/>
                          <a:gd name="T34" fmla="*/ 135 w 206"/>
                          <a:gd name="T35" fmla="*/ 51 h 230"/>
                          <a:gd name="T36" fmla="*/ 107 w 206"/>
                          <a:gd name="T37" fmla="*/ 16 h 230"/>
                          <a:gd name="T38" fmla="*/ 91 w 206"/>
                          <a:gd name="T39" fmla="*/ 16 h 230"/>
                          <a:gd name="T40" fmla="*/ 86 w 206"/>
                          <a:gd name="T41" fmla="*/ 28 h 230"/>
                          <a:gd name="T42" fmla="*/ 87 w 206"/>
                          <a:gd name="T43" fmla="*/ 18 h 230"/>
                          <a:gd name="T44" fmla="*/ 79 w 206"/>
                          <a:gd name="T45" fmla="*/ 26 h 230"/>
                          <a:gd name="T46" fmla="*/ 80 w 206"/>
                          <a:gd name="T47" fmla="*/ 18 h 230"/>
                          <a:gd name="T48" fmla="*/ 58 w 206"/>
                          <a:gd name="T49" fmla="*/ 0 h 230"/>
                          <a:gd name="T50" fmla="*/ 36 w 206"/>
                          <a:gd name="T51" fmla="*/ 3 h 230"/>
                          <a:gd name="T52" fmla="*/ 36 w 206"/>
                          <a:gd name="T53" fmla="*/ 10 h 230"/>
                          <a:gd name="T54" fmla="*/ 34 w 206"/>
                          <a:gd name="T55" fmla="*/ 3 h 230"/>
                          <a:gd name="T56" fmla="*/ 15 w 206"/>
                          <a:gd name="T57" fmla="*/ 9 h 230"/>
                          <a:gd name="T58" fmla="*/ 21 w 206"/>
                          <a:gd name="T59" fmla="*/ 16 h 230"/>
                          <a:gd name="T60" fmla="*/ 19 w 206"/>
                          <a:gd name="T61" fmla="*/ 21 h 230"/>
                          <a:gd name="T62" fmla="*/ 21 w 206"/>
                          <a:gd name="T63" fmla="*/ 28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6" h="230">
                            <a:moveTo>
                              <a:pt x="32" y="42"/>
                            </a:moveTo>
                            <a:lnTo>
                              <a:pt x="39" y="52"/>
                            </a:lnTo>
                            <a:lnTo>
                              <a:pt x="18" y="102"/>
                            </a:lnTo>
                            <a:lnTo>
                              <a:pt x="24" y="113"/>
                            </a:lnTo>
                            <a:lnTo>
                              <a:pt x="14" y="115"/>
                            </a:lnTo>
                            <a:lnTo>
                              <a:pt x="17" y="137"/>
                            </a:lnTo>
                            <a:lnTo>
                              <a:pt x="0" y="176"/>
                            </a:lnTo>
                            <a:lnTo>
                              <a:pt x="34" y="191"/>
                            </a:lnTo>
                            <a:lnTo>
                              <a:pt x="54" y="230"/>
                            </a:lnTo>
                            <a:lnTo>
                              <a:pt x="82" y="205"/>
                            </a:lnTo>
                            <a:lnTo>
                              <a:pt x="88" y="212"/>
                            </a:lnTo>
                            <a:lnTo>
                              <a:pt x="103" y="204"/>
                            </a:lnTo>
                            <a:lnTo>
                              <a:pt x="107" y="191"/>
                            </a:lnTo>
                            <a:lnTo>
                              <a:pt x="106" y="176"/>
                            </a:lnTo>
                            <a:lnTo>
                              <a:pt x="111" y="159"/>
                            </a:lnTo>
                            <a:lnTo>
                              <a:pt x="128" y="153"/>
                            </a:lnTo>
                            <a:lnTo>
                              <a:pt x="135" y="131"/>
                            </a:lnTo>
                            <a:lnTo>
                              <a:pt x="206" y="78"/>
                            </a:lnTo>
                            <a:lnTo>
                              <a:pt x="163" y="24"/>
                            </a:lnTo>
                            <a:lnTo>
                              <a:pt x="138" y="25"/>
                            </a:lnTo>
                            <a:lnTo>
                              <a:pt x="131" y="43"/>
                            </a:lnTo>
                            <a:lnTo>
                              <a:pt x="132" y="27"/>
                            </a:lnTo>
                            <a:lnTo>
                              <a:pt x="120" y="39"/>
                            </a:lnTo>
                            <a:lnTo>
                              <a:pt x="122" y="27"/>
                            </a:lnTo>
                            <a:lnTo>
                              <a:pt x="87" y="0"/>
                            </a:lnTo>
                            <a:lnTo>
                              <a:pt x="56" y="5"/>
                            </a:lnTo>
                            <a:lnTo>
                              <a:pt x="56" y="15"/>
                            </a:lnTo>
                            <a:lnTo>
                              <a:pt x="52" y="5"/>
                            </a:lnTo>
                            <a:lnTo>
                              <a:pt x="24" y="13"/>
                            </a:lnTo>
                            <a:lnTo>
                              <a:pt x="32" y="25"/>
                            </a:lnTo>
                            <a:lnTo>
                              <a:pt x="29" y="32"/>
                            </a:lnTo>
                            <a:lnTo>
                              <a:pt x="32" y="42"/>
                            </a:lnTo>
                            <a:close/>
                          </a:path>
                        </a:pathLst>
                      </a:custGeom>
                      <a:grpFill/>
                      <a:ln w="6350" cmpd="sng">
                        <a:solidFill>
                          <a:schemeClr val="bg1"/>
                        </a:solidFill>
                        <a:round/>
                        <a:headEnd/>
                        <a:tailEnd/>
                      </a:ln>
                    </p:spPr>
                    <p:txBody>
                      <a:bodyPr/>
                      <a:lstStyle/>
                      <a:p>
                        <a:endParaRPr lang="en-GB" dirty="0"/>
                      </a:p>
                    </p:txBody>
                  </p:sp>
                  <p:sp>
                    <p:nvSpPr>
                      <p:cNvPr id="1110" name="Freeform 889"/>
                      <p:cNvSpPr>
                        <a:spLocks/>
                      </p:cNvSpPr>
                      <p:nvPr/>
                    </p:nvSpPr>
                    <p:spPr bwMode="auto">
                      <a:xfrm>
                        <a:off x="581" y="1540"/>
                        <a:ext cx="23" cy="32"/>
                      </a:xfrm>
                      <a:custGeom>
                        <a:avLst/>
                        <a:gdLst>
                          <a:gd name="T0" fmla="*/ 5 w 28"/>
                          <a:gd name="T1" fmla="*/ 13 h 39"/>
                          <a:gd name="T2" fmla="*/ 11 w 28"/>
                          <a:gd name="T3" fmla="*/ 11 h 39"/>
                          <a:gd name="T4" fmla="*/ 9 w 28"/>
                          <a:gd name="T5" fmla="*/ 8 h 39"/>
                          <a:gd name="T6" fmla="*/ 12 w 28"/>
                          <a:gd name="T7" fmla="*/ 0 h 39"/>
                          <a:gd name="T8" fmla="*/ 13 w 28"/>
                          <a:gd name="T9" fmla="*/ 7 h 39"/>
                          <a:gd name="T10" fmla="*/ 19 w 28"/>
                          <a:gd name="T11" fmla="*/ 7 h 39"/>
                          <a:gd name="T12" fmla="*/ 8 w 28"/>
                          <a:gd name="T13" fmla="*/ 26 h 39"/>
                          <a:gd name="T14" fmla="*/ 5 w 28"/>
                          <a:gd name="T15" fmla="*/ 25 h 39"/>
                          <a:gd name="T16" fmla="*/ 9 w 28"/>
                          <a:gd name="T17" fmla="*/ 21 h 39"/>
                          <a:gd name="T18" fmla="*/ 3 w 28"/>
                          <a:gd name="T19" fmla="*/ 21 h 39"/>
                          <a:gd name="T20" fmla="*/ 0 w 28"/>
                          <a:gd name="T21" fmla="*/ 11 h 39"/>
                          <a:gd name="T22" fmla="*/ 5 w 28"/>
                          <a:gd name="T23" fmla="*/ 13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39">
                            <a:moveTo>
                              <a:pt x="7" y="20"/>
                            </a:moveTo>
                            <a:lnTo>
                              <a:pt x="16" y="16"/>
                            </a:lnTo>
                            <a:lnTo>
                              <a:pt x="13" y="12"/>
                            </a:lnTo>
                            <a:lnTo>
                              <a:pt x="17" y="0"/>
                            </a:lnTo>
                            <a:lnTo>
                              <a:pt x="20" y="11"/>
                            </a:lnTo>
                            <a:lnTo>
                              <a:pt x="28" y="10"/>
                            </a:lnTo>
                            <a:lnTo>
                              <a:pt x="12" y="39"/>
                            </a:lnTo>
                            <a:lnTo>
                              <a:pt x="7" y="37"/>
                            </a:lnTo>
                            <a:lnTo>
                              <a:pt x="13" y="31"/>
                            </a:lnTo>
                            <a:lnTo>
                              <a:pt x="5" y="32"/>
                            </a:lnTo>
                            <a:lnTo>
                              <a:pt x="0" y="17"/>
                            </a:lnTo>
                            <a:lnTo>
                              <a:pt x="7" y="20"/>
                            </a:lnTo>
                            <a:close/>
                          </a:path>
                        </a:pathLst>
                      </a:custGeom>
                      <a:grpFill/>
                      <a:ln w="6350" cmpd="sng">
                        <a:solidFill>
                          <a:schemeClr val="bg1"/>
                        </a:solidFill>
                        <a:round/>
                        <a:headEnd/>
                        <a:tailEnd/>
                      </a:ln>
                    </p:spPr>
                    <p:txBody>
                      <a:bodyPr/>
                      <a:lstStyle/>
                      <a:p>
                        <a:endParaRPr lang="en-GB" dirty="0"/>
                      </a:p>
                    </p:txBody>
                  </p:sp>
                  <p:sp>
                    <p:nvSpPr>
                      <p:cNvPr id="1111" name="Freeform 890"/>
                      <p:cNvSpPr>
                        <a:spLocks/>
                      </p:cNvSpPr>
                      <p:nvPr/>
                    </p:nvSpPr>
                    <p:spPr bwMode="auto">
                      <a:xfrm>
                        <a:off x="1475" y="1559"/>
                        <a:ext cx="5" cy="7"/>
                      </a:xfrm>
                      <a:custGeom>
                        <a:avLst/>
                        <a:gdLst>
                          <a:gd name="T0" fmla="*/ 3 w 6"/>
                          <a:gd name="T1" fmla="*/ 5 h 9"/>
                          <a:gd name="T2" fmla="*/ 1 w 6"/>
                          <a:gd name="T3" fmla="*/ 5 h 9"/>
                          <a:gd name="T4" fmla="*/ 0 w 6"/>
                          <a:gd name="T5" fmla="*/ 0 h 9"/>
                          <a:gd name="T6" fmla="*/ 4 w 6"/>
                          <a:gd name="T7" fmla="*/ 0 h 9"/>
                          <a:gd name="T8" fmla="*/ 3 w 6"/>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5" y="9"/>
                            </a:moveTo>
                            <a:lnTo>
                              <a:pt x="1" y="9"/>
                            </a:lnTo>
                            <a:lnTo>
                              <a:pt x="0" y="0"/>
                            </a:lnTo>
                            <a:lnTo>
                              <a:pt x="6" y="0"/>
                            </a:lnTo>
                            <a:lnTo>
                              <a:pt x="5" y="9"/>
                            </a:lnTo>
                            <a:close/>
                          </a:path>
                        </a:pathLst>
                      </a:custGeom>
                      <a:grpFill/>
                      <a:ln w="6350" cmpd="sng">
                        <a:solidFill>
                          <a:schemeClr val="bg1"/>
                        </a:solidFill>
                        <a:round/>
                        <a:headEnd/>
                        <a:tailEnd/>
                      </a:ln>
                    </p:spPr>
                    <p:txBody>
                      <a:bodyPr/>
                      <a:lstStyle/>
                      <a:p>
                        <a:endParaRPr lang="en-GB" dirty="0"/>
                      </a:p>
                    </p:txBody>
                  </p:sp>
                  <p:sp>
                    <p:nvSpPr>
                      <p:cNvPr id="1112" name="Freeform 891"/>
                      <p:cNvSpPr>
                        <a:spLocks/>
                      </p:cNvSpPr>
                      <p:nvPr/>
                    </p:nvSpPr>
                    <p:spPr bwMode="auto">
                      <a:xfrm>
                        <a:off x="1463" y="1565"/>
                        <a:ext cx="14" cy="16"/>
                      </a:xfrm>
                      <a:custGeom>
                        <a:avLst/>
                        <a:gdLst>
                          <a:gd name="T0" fmla="*/ 12 w 17"/>
                          <a:gd name="T1" fmla="*/ 3 h 19"/>
                          <a:gd name="T2" fmla="*/ 9 w 17"/>
                          <a:gd name="T3" fmla="*/ 0 h 19"/>
                          <a:gd name="T4" fmla="*/ 0 w 17"/>
                          <a:gd name="T5" fmla="*/ 13 h 19"/>
                          <a:gd name="T6" fmla="*/ 7 w 17"/>
                          <a:gd name="T7" fmla="*/ 10 h 19"/>
                          <a:gd name="T8" fmla="*/ 12 w 17"/>
                          <a:gd name="T9" fmla="*/ 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17" y="4"/>
                            </a:moveTo>
                            <a:lnTo>
                              <a:pt x="13" y="0"/>
                            </a:lnTo>
                            <a:lnTo>
                              <a:pt x="0" y="19"/>
                            </a:lnTo>
                            <a:lnTo>
                              <a:pt x="11" y="14"/>
                            </a:lnTo>
                            <a:lnTo>
                              <a:pt x="17" y="4"/>
                            </a:lnTo>
                            <a:close/>
                          </a:path>
                        </a:pathLst>
                      </a:custGeom>
                      <a:grpFill/>
                      <a:ln w="6350" cmpd="sng">
                        <a:solidFill>
                          <a:schemeClr val="bg1"/>
                        </a:solidFill>
                        <a:round/>
                        <a:headEnd/>
                        <a:tailEnd/>
                      </a:ln>
                    </p:spPr>
                    <p:txBody>
                      <a:bodyPr/>
                      <a:lstStyle/>
                      <a:p>
                        <a:endParaRPr lang="en-GB" dirty="0"/>
                      </a:p>
                    </p:txBody>
                  </p:sp>
                </p:grpSp>
                <p:sp>
                  <p:nvSpPr>
                    <p:cNvPr id="1076" name="Freeform 892"/>
                    <p:cNvSpPr>
                      <a:spLocks/>
                    </p:cNvSpPr>
                    <p:nvPr/>
                  </p:nvSpPr>
                  <p:spPr bwMode="auto">
                    <a:xfrm>
                      <a:off x="492" y="1435"/>
                      <a:ext cx="1347" cy="931"/>
                    </a:xfrm>
                    <a:custGeom>
                      <a:avLst/>
                      <a:gdLst>
                        <a:gd name="T0" fmla="*/ 0 w 1656"/>
                        <a:gd name="T1" fmla="*/ 377 h 1144"/>
                        <a:gd name="T2" fmla="*/ 87 w 1656"/>
                        <a:gd name="T3" fmla="*/ 125 h 1144"/>
                        <a:gd name="T4" fmla="*/ 127 w 1656"/>
                        <a:gd name="T5" fmla="*/ 107 h 1144"/>
                        <a:gd name="T6" fmla="*/ 196 w 1656"/>
                        <a:gd name="T7" fmla="*/ 98 h 1144"/>
                        <a:gd name="T8" fmla="*/ 211 w 1656"/>
                        <a:gd name="T9" fmla="*/ 101 h 1144"/>
                        <a:gd name="T10" fmla="*/ 346 w 1656"/>
                        <a:gd name="T11" fmla="*/ 139 h 1144"/>
                        <a:gd name="T12" fmla="*/ 412 w 1656"/>
                        <a:gd name="T13" fmla="*/ 157 h 1144"/>
                        <a:gd name="T14" fmla="*/ 431 w 1656"/>
                        <a:gd name="T15" fmla="*/ 180 h 1144"/>
                        <a:gd name="T16" fmla="*/ 439 w 1656"/>
                        <a:gd name="T17" fmla="*/ 131 h 1144"/>
                        <a:gd name="T18" fmla="*/ 455 w 1656"/>
                        <a:gd name="T19" fmla="*/ 123 h 1144"/>
                        <a:gd name="T20" fmla="*/ 543 w 1656"/>
                        <a:gd name="T21" fmla="*/ 147 h 1144"/>
                        <a:gd name="T22" fmla="*/ 571 w 1656"/>
                        <a:gd name="T23" fmla="*/ 138 h 1144"/>
                        <a:gd name="T24" fmla="*/ 586 w 1656"/>
                        <a:gd name="T25" fmla="*/ 175 h 1144"/>
                        <a:gd name="T26" fmla="*/ 601 w 1656"/>
                        <a:gd name="T27" fmla="*/ 123 h 1144"/>
                        <a:gd name="T28" fmla="*/ 578 w 1656"/>
                        <a:gd name="T29" fmla="*/ 52 h 1144"/>
                        <a:gd name="T30" fmla="*/ 598 w 1656"/>
                        <a:gd name="T31" fmla="*/ 11 h 1144"/>
                        <a:gd name="T32" fmla="*/ 643 w 1656"/>
                        <a:gd name="T33" fmla="*/ 103 h 1144"/>
                        <a:gd name="T34" fmla="*/ 682 w 1656"/>
                        <a:gd name="T35" fmla="*/ 139 h 1144"/>
                        <a:gd name="T36" fmla="*/ 717 w 1656"/>
                        <a:gd name="T37" fmla="*/ 119 h 1144"/>
                        <a:gd name="T38" fmla="*/ 766 w 1656"/>
                        <a:gd name="T39" fmla="*/ 120 h 1144"/>
                        <a:gd name="T40" fmla="*/ 766 w 1656"/>
                        <a:gd name="T41" fmla="*/ 176 h 1144"/>
                        <a:gd name="T42" fmla="*/ 700 w 1656"/>
                        <a:gd name="T43" fmla="*/ 197 h 1144"/>
                        <a:gd name="T44" fmla="*/ 695 w 1656"/>
                        <a:gd name="T45" fmla="*/ 239 h 1144"/>
                        <a:gd name="T46" fmla="*/ 611 w 1656"/>
                        <a:gd name="T47" fmla="*/ 274 h 1144"/>
                        <a:gd name="T48" fmla="*/ 624 w 1656"/>
                        <a:gd name="T49" fmla="*/ 308 h 1144"/>
                        <a:gd name="T50" fmla="*/ 596 w 1656"/>
                        <a:gd name="T51" fmla="*/ 348 h 1144"/>
                        <a:gd name="T52" fmla="*/ 623 w 1656"/>
                        <a:gd name="T53" fmla="*/ 455 h 1144"/>
                        <a:gd name="T54" fmla="*/ 753 w 1656"/>
                        <a:gd name="T55" fmla="*/ 502 h 1144"/>
                        <a:gd name="T56" fmla="*/ 778 w 1656"/>
                        <a:gd name="T57" fmla="*/ 583 h 1144"/>
                        <a:gd name="T58" fmla="*/ 804 w 1656"/>
                        <a:gd name="T59" fmla="*/ 563 h 1144"/>
                        <a:gd name="T60" fmla="*/ 814 w 1656"/>
                        <a:gd name="T61" fmla="*/ 428 h 1144"/>
                        <a:gd name="T62" fmla="*/ 812 w 1656"/>
                        <a:gd name="T63" fmla="*/ 374 h 1144"/>
                        <a:gd name="T64" fmla="*/ 878 w 1656"/>
                        <a:gd name="T65" fmla="*/ 328 h 1144"/>
                        <a:gd name="T66" fmla="*/ 916 w 1656"/>
                        <a:gd name="T67" fmla="*/ 357 h 1144"/>
                        <a:gd name="T68" fmla="*/ 921 w 1656"/>
                        <a:gd name="T69" fmla="*/ 411 h 1144"/>
                        <a:gd name="T70" fmla="*/ 938 w 1656"/>
                        <a:gd name="T71" fmla="*/ 419 h 1144"/>
                        <a:gd name="T72" fmla="*/ 966 w 1656"/>
                        <a:gd name="T73" fmla="*/ 412 h 1144"/>
                        <a:gd name="T74" fmla="*/ 987 w 1656"/>
                        <a:gd name="T75" fmla="*/ 396 h 1144"/>
                        <a:gd name="T76" fmla="*/ 999 w 1656"/>
                        <a:gd name="T77" fmla="*/ 433 h 1144"/>
                        <a:gd name="T78" fmla="*/ 1018 w 1656"/>
                        <a:gd name="T79" fmla="*/ 466 h 1144"/>
                        <a:gd name="T80" fmla="*/ 1036 w 1656"/>
                        <a:gd name="T81" fmla="*/ 487 h 1144"/>
                        <a:gd name="T82" fmla="*/ 1073 w 1656"/>
                        <a:gd name="T83" fmla="*/ 514 h 1144"/>
                        <a:gd name="T84" fmla="*/ 1069 w 1656"/>
                        <a:gd name="T85" fmla="*/ 524 h 1144"/>
                        <a:gd name="T86" fmla="*/ 1094 w 1656"/>
                        <a:gd name="T87" fmla="*/ 555 h 1144"/>
                        <a:gd name="T88" fmla="*/ 1019 w 1656"/>
                        <a:gd name="T89" fmla="*/ 607 h 1144"/>
                        <a:gd name="T90" fmla="*/ 897 w 1656"/>
                        <a:gd name="T91" fmla="*/ 670 h 1144"/>
                        <a:gd name="T92" fmla="*/ 956 w 1656"/>
                        <a:gd name="T93" fmla="*/ 648 h 1144"/>
                        <a:gd name="T94" fmla="*/ 989 w 1656"/>
                        <a:gd name="T95" fmla="*/ 686 h 1144"/>
                        <a:gd name="T96" fmla="*/ 987 w 1656"/>
                        <a:gd name="T97" fmla="*/ 711 h 1144"/>
                        <a:gd name="T98" fmla="*/ 979 w 1656"/>
                        <a:gd name="T99" fmla="*/ 698 h 1144"/>
                        <a:gd name="T100" fmla="*/ 934 w 1656"/>
                        <a:gd name="T101" fmla="*/ 661 h 1144"/>
                        <a:gd name="T102" fmla="*/ 819 w 1656"/>
                        <a:gd name="T103" fmla="*/ 719 h 1144"/>
                        <a:gd name="T104" fmla="*/ 751 w 1656"/>
                        <a:gd name="T105" fmla="*/ 758 h 1144"/>
                        <a:gd name="T106" fmla="*/ 766 w 1656"/>
                        <a:gd name="T107" fmla="*/ 700 h 1144"/>
                        <a:gd name="T108" fmla="*/ 773 w 1656"/>
                        <a:gd name="T109" fmla="*/ 688 h 1144"/>
                        <a:gd name="T110" fmla="*/ 709 w 1656"/>
                        <a:gd name="T111" fmla="*/ 649 h 1144"/>
                        <a:gd name="T112" fmla="*/ 663 w 1656"/>
                        <a:gd name="T113" fmla="*/ 646 h 1144"/>
                        <a:gd name="T114" fmla="*/ 237 w 1656"/>
                        <a:gd name="T115" fmla="*/ 624 h 1144"/>
                        <a:gd name="T116" fmla="*/ 211 w 1656"/>
                        <a:gd name="T117" fmla="*/ 601 h 1144"/>
                        <a:gd name="T118" fmla="*/ 176 w 1656"/>
                        <a:gd name="T119" fmla="*/ 579 h 1144"/>
                        <a:gd name="T120" fmla="*/ 150 w 1656"/>
                        <a:gd name="T121" fmla="*/ 539 h 1144"/>
                        <a:gd name="T122" fmla="*/ 84 w 1656"/>
                        <a:gd name="T123" fmla="*/ 413 h 1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56" h="1144">
                          <a:moveTo>
                            <a:pt x="127" y="624"/>
                          </a:moveTo>
                          <a:lnTo>
                            <a:pt x="108" y="589"/>
                          </a:lnTo>
                          <a:lnTo>
                            <a:pt x="91" y="598"/>
                          </a:lnTo>
                          <a:lnTo>
                            <a:pt x="83" y="613"/>
                          </a:lnTo>
                          <a:lnTo>
                            <a:pt x="67" y="622"/>
                          </a:lnTo>
                          <a:lnTo>
                            <a:pt x="63" y="611"/>
                          </a:lnTo>
                          <a:lnTo>
                            <a:pt x="34" y="579"/>
                          </a:lnTo>
                          <a:lnTo>
                            <a:pt x="35" y="568"/>
                          </a:lnTo>
                          <a:lnTo>
                            <a:pt x="19" y="574"/>
                          </a:lnTo>
                          <a:lnTo>
                            <a:pt x="0" y="569"/>
                          </a:lnTo>
                          <a:lnTo>
                            <a:pt x="0" y="131"/>
                          </a:lnTo>
                          <a:lnTo>
                            <a:pt x="33" y="139"/>
                          </a:lnTo>
                          <a:lnTo>
                            <a:pt x="67" y="175"/>
                          </a:lnTo>
                          <a:lnTo>
                            <a:pt x="86" y="175"/>
                          </a:lnTo>
                          <a:lnTo>
                            <a:pt x="109" y="191"/>
                          </a:lnTo>
                          <a:lnTo>
                            <a:pt x="114" y="190"/>
                          </a:lnTo>
                          <a:lnTo>
                            <a:pt x="107" y="178"/>
                          </a:lnTo>
                          <a:lnTo>
                            <a:pt x="120" y="179"/>
                          </a:lnTo>
                          <a:lnTo>
                            <a:pt x="131" y="196"/>
                          </a:lnTo>
                          <a:lnTo>
                            <a:pt x="132" y="188"/>
                          </a:lnTo>
                          <a:lnTo>
                            <a:pt x="123" y="169"/>
                          </a:lnTo>
                          <a:lnTo>
                            <a:pt x="137" y="154"/>
                          </a:lnTo>
                          <a:lnTo>
                            <a:pt x="220" y="102"/>
                          </a:lnTo>
                          <a:lnTo>
                            <a:pt x="224" y="112"/>
                          </a:lnTo>
                          <a:lnTo>
                            <a:pt x="220" y="118"/>
                          </a:lnTo>
                          <a:lnTo>
                            <a:pt x="194" y="141"/>
                          </a:lnTo>
                          <a:lnTo>
                            <a:pt x="177" y="142"/>
                          </a:lnTo>
                          <a:lnTo>
                            <a:pt x="156" y="166"/>
                          </a:lnTo>
                          <a:lnTo>
                            <a:pt x="192" y="145"/>
                          </a:lnTo>
                          <a:lnTo>
                            <a:pt x="192" y="162"/>
                          </a:lnTo>
                          <a:lnTo>
                            <a:pt x="206" y="134"/>
                          </a:lnTo>
                          <a:lnTo>
                            <a:pt x="234" y="118"/>
                          </a:lnTo>
                          <a:lnTo>
                            <a:pt x="230" y="132"/>
                          </a:lnTo>
                          <a:lnTo>
                            <a:pt x="257" y="103"/>
                          </a:lnTo>
                          <a:lnTo>
                            <a:pt x="246" y="93"/>
                          </a:lnTo>
                          <a:lnTo>
                            <a:pt x="250" y="85"/>
                          </a:lnTo>
                          <a:lnTo>
                            <a:pt x="265" y="100"/>
                          </a:lnTo>
                          <a:lnTo>
                            <a:pt x="276" y="132"/>
                          </a:lnTo>
                          <a:lnTo>
                            <a:pt x="289" y="150"/>
                          </a:lnTo>
                          <a:lnTo>
                            <a:pt x="296" y="149"/>
                          </a:lnTo>
                          <a:lnTo>
                            <a:pt x="306" y="142"/>
                          </a:lnTo>
                          <a:lnTo>
                            <a:pt x="300" y="138"/>
                          </a:lnTo>
                          <a:lnTo>
                            <a:pt x="313" y="116"/>
                          </a:lnTo>
                          <a:lnTo>
                            <a:pt x="316" y="118"/>
                          </a:lnTo>
                          <a:lnTo>
                            <a:pt x="318" y="114"/>
                          </a:lnTo>
                          <a:lnTo>
                            <a:pt x="315" y="109"/>
                          </a:lnTo>
                          <a:lnTo>
                            <a:pt x="320" y="109"/>
                          </a:lnTo>
                          <a:lnTo>
                            <a:pt x="320" y="131"/>
                          </a:lnTo>
                          <a:lnTo>
                            <a:pt x="329" y="132"/>
                          </a:lnTo>
                          <a:lnTo>
                            <a:pt x="319" y="152"/>
                          </a:lnTo>
                          <a:lnTo>
                            <a:pt x="340" y="150"/>
                          </a:lnTo>
                          <a:lnTo>
                            <a:pt x="348" y="128"/>
                          </a:lnTo>
                          <a:lnTo>
                            <a:pt x="374" y="128"/>
                          </a:lnTo>
                          <a:lnTo>
                            <a:pt x="405" y="151"/>
                          </a:lnTo>
                          <a:lnTo>
                            <a:pt x="466" y="176"/>
                          </a:lnTo>
                          <a:lnTo>
                            <a:pt x="486" y="182"/>
                          </a:lnTo>
                          <a:lnTo>
                            <a:pt x="481" y="172"/>
                          </a:lnTo>
                          <a:lnTo>
                            <a:pt x="501" y="174"/>
                          </a:lnTo>
                          <a:lnTo>
                            <a:pt x="520" y="196"/>
                          </a:lnTo>
                          <a:lnTo>
                            <a:pt x="523" y="210"/>
                          </a:lnTo>
                          <a:lnTo>
                            <a:pt x="504" y="210"/>
                          </a:lnTo>
                          <a:lnTo>
                            <a:pt x="510" y="212"/>
                          </a:lnTo>
                          <a:lnTo>
                            <a:pt x="499" y="215"/>
                          </a:lnTo>
                          <a:lnTo>
                            <a:pt x="499" y="223"/>
                          </a:lnTo>
                          <a:lnTo>
                            <a:pt x="493" y="227"/>
                          </a:lnTo>
                          <a:lnTo>
                            <a:pt x="511" y="237"/>
                          </a:lnTo>
                          <a:lnTo>
                            <a:pt x="566" y="239"/>
                          </a:lnTo>
                          <a:lnTo>
                            <a:pt x="600" y="221"/>
                          </a:lnTo>
                          <a:lnTo>
                            <a:pt x="606" y="237"/>
                          </a:lnTo>
                          <a:lnTo>
                            <a:pt x="622" y="237"/>
                          </a:lnTo>
                          <a:lnTo>
                            <a:pt x="624" y="254"/>
                          </a:lnTo>
                          <a:lnTo>
                            <a:pt x="627" y="241"/>
                          </a:lnTo>
                          <a:lnTo>
                            <a:pt x="628" y="254"/>
                          </a:lnTo>
                          <a:lnTo>
                            <a:pt x="639" y="258"/>
                          </a:lnTo>
                          <a:lnTo>
                            <a:pt x="643" y="268"/>
                          </a:lnTo>
                          <a:lnTo>
                            <a:pt x="631" y="271"/>
                          </a:lnTo>
                          <a:lnTo>
                            <a:pt x="644" y="287"/>
                          </a:lnTo>
                          <a:lnTo>
                            <a:pt x="644" y="279"/>
                          </a:lnTo>
                          <a:lnTo>
                            <a:pt x="655" y="278"/>
                          </a:lnTo>
                          <a:lnTo>
                            <a:pt x="651" y="271"/>
                          </a:lnTo>
                          <a:lnTo>
                            <a:pt x="654" y="269"/>
                          </a:lnTo>
                          <a:lnTo>
                            <a:pt x="638" y="237"/>
                          </a:lnTo>
                          <a:lnTo>
                            <a:pt x="647" y="227"/>
                          </a:lnTo>
                          <a:lnTo>
                            <a:pt x="644" y="225"/>
                          </a:lnTo>
                          <a:lnTo>
                            <a:pt x="647" y="220"/>
                          </a:lnTo>
                          <a:lnTo>
                            <a:pt x="670" y="212"/>
                          </a:lnTo>
                          <a:lnTo>
                            <a:pt x="681" y="189"/>
                          </a:lnTo>
                          <a:lnTo>
                            <a:pt x="667" y="194"/>
                          </a:lnTo>
                          <a:lnTo>
                            <a:pt x="669" y="198"/>
                          </a:lnTo>
                          <a:lnTo>
                            <a:pt x="664" y="198"/>
                          </a:lnTo>
                          <a:lnTo>
                            <a:pt x="667" y="201"/>
                          </a:lnTo>
                          <a:lnTo>
                            <a:pt x="665" y="210"/>
                          </a:lnTo>
                          <a:lnTo>
                            <a:pt x="648" y="205"/>
                          </a:lnTo>
                          <a:lnTo>
                            <a:pt x="641" y="209"/>
                          </a:lnTo>
                          <a:lnTo>
                            <a:pt x="647" y="215"/>
                          </a:lnTo>
                          <a:lnTo>
                            <a:pt x="640" y="218"/>
                          </a:lnTo>
                          <a:lnTo>
                            <a:pt x="625" y="205"/>
                          </a:lnTo>
                          <a:lnTo>
                            <a:pt x="633" y="190"/>
                          </a:lnTo>
                          <a:lnTo>
                            <a:pt x="675" y="172"/>
                          </a:lnTo>
                          <a:lnTo>
                            <a:pt x="687" y="185"/>
                          </a:lnTo>
                          <a:lnTo>
                            <a:pt x="684" y="188"/>
                          </a:lnTo>
                          <a:lnTo>
                            <a:pt x="690" y="198"/>
                          </a:lnTo>
                          <a:lnTo>
                            <a:pt x="686" y="200"/>
                          </a:lnTo>
                          <a:lnTo>
                            <a:pt x="704" y="212"/>
                          </a:lnTo>
                          <a:lnTo>
                            <a:pt x="704" y="219"/>
                          </a:lnTo>
                          <a:lnTo>
                            <a:pt x="732" y="218"/>
                          </a:lnTo>
                          <a:lnTo>
                            <a:pt x="751" y="240"/>
                          </a:lnTo>
                          <a:lnTo>
                            <a:pt x="789" y="231"/>
                          </a:lnTo>
                          <a:lnTo>
                            <a:pt x="827" y="237"/>
                          </a:lnTo>
                          <a:lnTo>
                            <a:pt x="820" y="223"/>
                          </a:lnTo>
                          <a:lnTo>
                            <a:pt x="824" y="220"/>
                          </a:lnTo>
                          <a:lnTo>
                            <a:pt x="831" y="237"/>
                          </a:lnTo>
                          <a:lnTo>
                            <a:pt x="848" y="244"/>
                          </a:lnTo>
                          <a:lnTo>
                            <a:pt x="851" y="240"/>
                          </a:lnTo>
                          <a:lnTo>
                            <a:pt x="851" y="228"/>
                          </a:lnTo>
                          <a:lnTo>
                            <a:pt x="834" y="231"/>
                          </a:lnTo>
                          <a:lnTo>
                            <a:pt x="821" y="204"/>
                          </a:lnTo>
                          <a:lnTo>
                            <a:pt x="848" y="199"/>
                          </a:lnTo>
                          <a:lnTo>
                            <a:pt x="854" y="210"/>
                          </a:lnTo>
                          <a:lnTo>
                            <a:pt x="863" y="209"/>
                          </a:lnTo>
                          <a:lnTo>
                            <a:pt x="860" y="223"/>
                          </a:lnTo>
                          <a:lnTo>
                            <a:pt x="873" y="212"/>
                          </a:lnTo>
                          <a:lnTo>
                            <a:pt x="870" y="237"/>
                          </a:lnTo>
                          <a:lnTo>
                            <a:pt x="873" y="241"/>
                          </a:lnTo>
                          <a:lnTo>
                            <a:pt x="865" y="247"/>
                          </a:lnTo>
                          <a:lnTo>
                            <a:pt x="873" y="251"/>
                          </a:lnTo>
                          <a:lnTo>
                            <a:pt x="873" y="260"/>
                          </a:lnTo>
                          <a:lnTo>
                            <a:pt x="883" y="255"/>
                          </a:lnTo>
                          <a:lnTo>
                            <a:pt x="880" y="260"/>
                          </a:lnTo>
                          <a:lnTo>
                            <a:pt x="886" y="264"/>
                          </a:lnTo>
                          <a:lnTo>
                            <a:pt x="886" y="247"/>
                          </a:lnTo>
                          <a:lnTo>
                            <a:pt x="880" y="238"/>
                          </a:lnTo>
                          <a:lnTo>
                            <a:pt x="883" y="225"/>
                          </a:lnTo>
                          <a:lnTo>
                            <a:pt x="880" y="219"/>
                          </a:lnTo>
                          <a:lnTo>
                            <a:pt x="899" y="221"/>
                          </a:lnTo>
                          <a:lnTo>
                            <a:pt x="920" y="194"/>
                          </a:lnTo>
                          <a:lnTo>
                            <a:pt x="912" y="171"/>
                          </a:lnTo>
                          <a:lnTo>
                            <a:pt x="909" y="180"/>
                          </a:lnTo>
                          <a:lnTo>
                            <a:pt x="913" y="179"/>
                          </a:lnTo>
                          <a:lnTo>
                            <a:pt x="909" y="185"/>
                          </a:lnTo>
                          <a:lnTo>
                            <a:pt x="899" y="186"/>
                          </a:lnTo>
                          <a:lnTo>
                            <a:pt x="908" y="152"/>
                          </a:lnTo>
                          <a:lnTo>
                            <a:pt x="915" y="149"/>
                          </a:lnTo>
                          <a:lnTo>
                            <a:pt x="913" y="161"/>
                          </a:lnTo>
                          <a:lnTo>
                            <a:pt x="918" y="159"/>
                          </a:lnTo>
                          <a:lnTo>
                            <a:pt x="916" y="144"/>
                          </a:lnTo>
                          <a:lnTo>
                            <a:pt x="904" y="148"/>
                          </a:lnTo>
                          <a:lnTo>
                            <a:pt x="861" y="111"/>
                          </a:lnTo>
                          <a:lnTo>
                            <a:pt x="861" y="95"/>
                          </a:lnTo>
                          <a:lnTo>
                            <a:pt x="873" y="79"/>
                          </a:lnTo>
                          <a:lnTo>
                            <a:pt x="864" y="69"/>
                          </a:lnTo>
                          <a:lnTo>
                            <a:pt x="866" y="43"/>
                          </a:lnTo>
                          <a:lnTo>
                            <a:pt x="874" y="36"/>
                          </a:lnTo>
                          <a:lnTo>
                            <a:pt x="881" y="43"/>
                          </a:lnTo>
                          <a:lnTo>
                            <a:pt x="883" y="31"/>
                          </a:lnTo>
                          <a:lnTo>
                            <a:pt x="877" y="23"/>
                          </a:lnTo>
                          <a:lnTo>
                            <a:pt x="893" y="0"/>
                          </a:lnTo>
                          <a:lnTo>
                            <a:pt x="903" y="3"/>
                          </a:lnTo>
                          <a:lnTo>
                            <a:pt x="900" y="11"/>
                          </a:lnTo>
                          <a:lnTo>
                            <a:pt x="904" y="17"/>
                          </a:lnTo>
                          <a:lnTo>
                            <a:pt x="916" y="12"/>
                          </a:lnTo>
                          <a:lnTo>
                            <a:pt x="918" y="26"/>
                          </a:lnTo>
                          <a:lnTo>
                            <a:pt x="930" y="41"/>
                          </a:lnTo>
                          <a:lnTo>
                            <a:pt x="932" y="70"/>
                          </a:lnTo>
                          <a:lnTo>
                            <a:pt x="960" y="109"/>
                          </a:lnTo>
                          <a:lnTo>
                            <a:pt x="943" y="106"/>
                          </a:lnTo>
                          <a:lnTo>
                            <a:pt x="952" y="118"/>
                          </a:lnTo>
                          <a:lnTo>
                            <a:pt x="936" y="135"/>
                          </a:lnTo>
                          <a:lnTo>
                            <a:pt x="972" y="144"/>
                          </a:lnTo>
                          <a:lnTo>
                            <a:pt x="971" y="156"/>
                          </a:lnTo>
                          <a:lnTo>
                            <a:pt x="963" y="152"/>
                          </a:lnTo>
                          <a:lnTo>
                            <a:pt x="981" y="182"/>
                          </a:lnTo>
                          <a:lnTo>
                            <a:pt x="978" y="198"/>
                          </a:lnTo>
                          <a:lnTo>
                            <a:pt x="983" y="210"/>
                          </a:lnTo>
                          <a:lnTo>
                            <a:pt x="993" y="189"/>
                          </a:lnTo>
                          <a:lnTo>
                            <a:pt x="993" y="170"/>
                          </a:lnTo>
                          <a:lnTo>
                            <a:pt x="999" y="160"/>
                          </a:lnTo>
                          <a:lnTo>
                            <a:pt x="1008" y="159"/>
                          </a:lnTo>
                          <a:lnTo>
                            <a:pt x="1023" y="179"/>
                          </a:lnTo>
                          <a:lnTo>
                            <a:pt x="1031" y="210"/>
                          </a:lnTo>
                          <a:lnTo>
                            <a:pt x="1024" y="211"/>
                          </a:lnTo>
                          <a:lnTo>
                            <a:pt x="1023" y="204"/>
                          </a:lnTo>
                          <a:lnTo>
                            <a:pt x="1020" y="228"/>
                          </a:lnTo>
                          <a:lnTo>
                            <a:pt x="1041" y="264"/>
                          </a:lnTo>
                          <a:lnTo>
                            <a:pt x="1056" y="255"/>
                          </a:lnTo>
                          <a:lnTo>
                            <a:pt x="1057" y="239"/>
                          </a:lnTo>
                          <a:lnTo>
                            <a:pt x="1071" y="208"/>
                          </a:lnTo>
                          <a:lnTo>
                            <a:pt x="1072" y="191"/>
                          </a:lnTo>
                          <a:lnTo>
                            <a:pt x="1092" y="185"/>
                          </a:lnTo>
                          <a:lnTo>
                            <a:pt x="1083" y="180"/>
                          </a:lnTo>
                          <a:lnTo>
                            <a:pt x="1092" y="170"/>
                          </a:lnTo>
                          <a:lnTo>
                            <a:pt x="1077" y="157"/>
                          </a:lnTo>
                          <a:lnTo>
                            <a:pt x="1077" y="128"/>
                          </a:lnTo>
                          <a:lnTo>
                            <a:pt x="1132" y="134"/>
                          </a:lnTo>
                          <a:lnTo>
                            <a:pt x="1134" y="145"/>
                          </a:lnTo>
                          <a:lnTo>
                            <a:pt x="1131" y="148"/>
                          </a:lnTo>
                          <a:lnTo>
                            <a:pt x="1139" y="161"/>
                          </a:lnTo>
                          <a:lnTo>
                            <a:pt x="1158" y="166"/>
                          </a:lnTo>
                          <a:lnTo>
                            <a:pt x="1145" y="180"/>
                          </a:lnTo>
                          <a:lnTo>
                            <a:pt x="1158" y="182"/>
                          </a:lnTo>
                          <a:lnTo>
                            <a:pt x="1156" y="195"/>
                          </a:lnTo>
                          <a:lnTo>
                            <a:pt x="1146" y="205"/>
                          </a:lnTo>
                          <a:lnTo>
                            <a:pt x="1142" y="198"/>
                          </a:lnTo>
                          <a:lnTo>
                            <a:pt x="1132" y="201"/>
                          </a:lnTo>
                          <a:lnTo>
                            <a:pt x="1139" y="209"/>
                          </a:lnTo>
                          <a:lnTo>
                            <a:pt x="1139" y="218"/>
                          </a:lnTo>
                          <a:lnTo>
                            <a:pt x="1145" y="215"/>
                          </a:lnTo>
                          <a:lnTo>
                            <a:pt x="1142" y="230"/>
                          </a:lnTo>
                          <a:lnTo>
                            <a:pt x="1159" y="251"/>
                          </a:lnTo>
                          <a:lnTo>
                            <a:pt x="1158" y="265"/>
                          </a:lnTo>
                          <a:lnTo>
                            <a:pt x="1132" y="296"/>
                          </a:lnTo>
                          <a:lnTo>
                            <a:pt x="1119" y="306"/>
                          </a:lnTo>
                          <a:lnTo>
                            <a:pt x="1106" y="290"/>
                          </a:lnTo>
                          <a:lnTo>
                            <a:pt x="1103" y="297"/>
                          </a:lnTo>
                          <a:lnTo>
                            <a:pt x="1111" y="316"/>
                          </a:lnTo>
                          <a:lnTo>
                            <a:pt x="1097" y="306"/>
                          </a:lnTo>
                          <a:lnTo>
                            <a:pt x="1096" y="314"/>
                          </a:lnTo>
                          <a:lnTo>
                            <a:pt x="1083" y="312"/>
                          </a:lnTo>
                          <a:lnTo>
                            <a:pt x="1080" y="297"/>
                          </a:lnTo>
                          <a:lnTo>
                            <a:pt x="1058" y="297"/>
                          </a:lnTo>
                          <a:lnTo>
                            <a:pt x="1054" y="307"/>
                          </a:lnTo>
                          <a:lnTo>
                            <a:pt x="1066" y="310"/>
                          </a:lnTo>
                          <a:lnTo>
                            <a:pt x="1067" y="320"/>
                          </a:lnTo>
                          <a:lnTo>
                            <a:pt x="1042" y="353"/>
                          </a:lnTo>
                          <a:lnTo>
                            <a:pt x="1028" y="355"/>
                          </a:lnTo>
                          <a:lnTo>
                            <a:pt x="1015" y="338"/>
                          </a:lnTo>
                          <a:lnTo>
                            <a:pt x="988" y="329"/>
                          </a:lnTo>
                          <a:lnTo>
                            <a:pt x="985" y="332"/>
                          </a:lnTo>
                          <a:lnTo>
                            <a:pt x="1008" y="355"/>
                          </a:lnTo>
                          <a:lnTo>
                            <a:pt x="1050" y="361"/>
                          </a:lnTo>
                          <a:lnTo>
                            <a:pt x="1026" y="408"/>
                          </a:lnTo>
                          <a:lnTo>
                            <a:pt x="1007" y="416"/>
                          </a:lnTo>
                          <a:lnTo>
                            <a:pt x="992" y="410"/>
                          </a:lnTo>
                          <a:lnTo>
                            <a:pt x="993" y="417"/>
                          </a:lnTo>
                          <a:lnTo>
                            <a:pt x="989" y="417"/>
                          </a:lnTo>
                          <a:lnTo>
                            <a:pt x="988" y="430"/>
                          </a:lnTo>
                          <a:lnTo>
                            <a:pt x="977" y="438"/>
                          </a:lnTo>
                          <a:lnTo>
                            <a:pt x="960" y="424"/>
                          </a:lnTo>
                          <a:lnTo>
                            <a:pt x="948" y="426"/>
                          </a:lnTo>
                          <a:lnTo>
                            <a:pt x="923" y="414"/>
                          </a:lnTo>
                          <a:lnTo>
                            <a:pt x="919" y="418"/>
                          </a:lnTo>
                          <a:lnTo>
                            <a:pt x="924" y="424"/>
                          </a:lnTo>
                          <a:lnTo>
                            <a:pt x="925" y="418"/>
                          </a:lnTo>
                          <a:lnTo>
                            <a:pt x="948" y="430"/>
                          </a:lnTo>
                          <a:lnTo>
                            <a:pt x="945" y="435"/>
                          </a:lnTo>
                          <a:lnTo>
                            <a:pt x="955" y="428"/>
                          </a:lnTo>
                          <a:lnTo>
                            <a:pt x="972" y="438"/>
                          </a:lnTo>
                          <a:lnTo>
                            <a:pt x="977" y="459"/>
                          </a:lnTo>
                          <a:lnTo>
                            <a:pt x="962" y="467"/>
                          </a:lnTo>
                          <a:lnTo>
                            <a:pt x="943" y="466"/>
                          </a:lnTo>
                          <a:lnTo>
                            <a:pt x="944" y="475"/>
                          </a:lnTo>
                          <a:lnTo>
                            <a:pt x="952" y="477"/>
                          </a:lnTo>
                          <a:lnTo>
                            <a:pt x="939" y="477"/>
                          </a:lnTo>
                          <a:lnTo>
                            <a:pt x="939" y="499"/>
                          </a:lnTo>
                          <a:lnTo>
                            <a:pt x="932" y="494"/>
                          </a:lnTo>
                          <a:lnTo>
                            <a:pt x="926" y="504"/>
                          </a:lnTo>
                          <a:lnTo>
                            <a:pt x="922" y="504"/>
                          </a:lnTo>
                          <a:lnTo>
                            <a:pt x="924" y="509"/>
                          </a:lnTo>
                          <a:lnTo>
                            <a:pt x="920" y="516"/>
                          </a:lnTo>
                          <a:lnTo>
                            <a:pt x="901" y="526"/>
                          </a:lnTo>
                          <a:lnTo>
                            <a:pt x="908" y="535"/>
                          </a:lnTo>
                          <a:lnTo>
                            <a:pt x="897" y="562"/>
                          </a:lnTo>
                          <a:lnTo>
                            <a:pt x="896" y="612"/>
                          </a:lnTo>
                          <a:lnTo>
                            <a:pt x="894" y="617"/>
                          </a:lnTo>
                          <a:lnTo>
                            <a:pt x="903" y="625"/>
                          </a:lnTo>
                          <a:lnTo>
                            <a:pt x="906" y="638"/>
                          </a:lnTo>
                          <a:lnTo>
                            <a:pt x="908" y="627"/>
                          </a:lnTo>
                          <a:lnTo>
                            <a:pt x="926" y="630"/>
                          </a:lnTo>
                          <a:lnTo>
                            <a:pt x="942" y="675"/>
                          </a:lnTo>
                          <a:lnTo>
                            <a:pt x="942" y="687"/>
                          </a:lnTo>
                          <a:lnTo>
                            <a:pt x="934" y="695"/>
                          </a:lnTo>
                          <a:lnTo>
                            <a:pt x="967" y="682"/>
                          </a:lnTo>
                          <a:lnTo>
                            <a:pt x="1005" y="700"/>
                          </a:lnTo>
                          <a:lnTo>
                            <a:pt x="1024" y="712"/>
                          </a:lnTo>
                          <a:lnTo>
                            <a:pt x="1036" y="729"/>
                          </a:lnTo>
                          <a:lnTo>
                            <a:pt x="1068" y="739"/>
                          </a:lnTo>
                          <a:lnTo>
                            <a:pt x="1079" y="749"/>
                          </a:lnTo>
                          <a:lnTo>
                            <a:pt x="1073" y="768"/>
                          </a:lnTo>
                          <a:lnTo>
                            <a:pt x="1080" y="752"/>
                          </a:lnTo>
                          <a:lnTo>
                            <a:pt x="1138" y="758"/>
                          </a:lnTo>
                          <a:lnTo>
                            <a:pt x="1136" y="790"/>
                          </a:lnTo>
                          <a:lnTo>
                            <a:pt x="1140" y="819"/>
                          </a:lnTo>
                          <a:lnTo>
                            <a:pt x="1138" y="828"/>
                          </a:lnTo>
                          <a:lnTo>
                            <a:pt x="1155" y="849"/>
                          </a:lnTo>
                          <a:lnTo>
                            <a:pt x="1141" y="857"/>
                          </a:lnTo>
                          <a:lnTo>
                            <a:pt x="1160" y="857"/>
                          </a:lnTo>
                          <a:lnTo>
                            <a:pt x="1170" y="867"/>
                          </a:lnTo>
                          <a:lnTo>
                            <a:pt x="1172" y="877"/>
                          </a:lnTo>
                          <a:lnTo>
                            <a:pt x="1161" y="890"/>
                          </a:lnTo>
                          <a:lnTo>
                            <a:pt x="1176" y="880"/>
                          </a:lnTo>
                          <a:lnTo>
                            <a:pt x="1189" y="888"/>
                          </a:lnTo>
                          <a:lnTo>
                            <a:pt x="1188" y="878"/>
                          </a:lnTo>
                          <a:lnTo>
                            <a:pt x="1191" y="877"/>
                          </a:lnTo>
                          <a:lnTo>
                            <a:pt x="1194" y="874"/>
                          </a:lnTo>
                          <a:lnTo>
                            <a:pt x="1205" y="882"/>
                          </a:lnTo>
                          <a:lnTo>
                            <a:pt x="1209" y="874"/>
                          </a:lnTo>
                          <a:lnTo>
                            <a:pt x="1201" y="864"/>
                          </a:lnTo>
                          <a:lnTo>
                            <a:pt x="1214" y="852"/>
                          </a:lnTo>
                          <a:lnTo>
                            <a:pt x="1224" y="852"/>
                          </a:lnTo>
                          <a:lnTo>
                            <a:pt x="1215" y="850"/>
                          </a:lnTo>
                          <a:lnTo>
                            <a:pt x="1208" y="843"/>
                          </a:lnTo>
                          <a:lnTo>
                            <a:pt x="1203" y="797"/>
                          </a:lnTo>
                          <a:lnTo>
                            <a:pt x="1190" y="778"/>
                          </a:lnTo>
                          <a:lnTo>
                            <a:pt x="1229" y="750"/>
                          </a:lnTo>
                          <a:lnTo>
                            <a:pt x="1246" y="721"/>
                          </a:lnTo>
                          <a:lnTo>
                            <a:pt x="1257" y="719"/>
                          </a:lnTo>
                          <a:lnTo>
                            <a:pt x="1252" y="707"/>
                          </a:lnTo>
                          <a:lnTo>
                            <a:pt x="1246" y="717"/>
                          </a:lnTo>
                          <a:lnTo>
                            <a:pt x="1244" y="693"/>
                          </a:lnTo>
                          <a:lnTo>
                            <a:pt x="1231" y="646"/>
                          </a:lnTo>
                          <a:lnTo>
                            <a:pt x="1207" y="626"/>
                          </a:lnTo>
                          <a:lnTo>
                            <a:pt x="1207" y="616"/>
                          </a:lnTo>
                          <a:lnTo>
                            <a:pt x="1228" y="609"/>
                          </a:lnTo>
                          <a:lnTo>
                            <a:pt x="1228" y="595"/>
                          </a:lnTo>
                          <a:lnTo>
                            <a:pt x="1240" y="597"/>
                          </a:lnTo>
                          <a:lnTo>
                            <a:pt x="1233" y="593"/>
                          </a:lnTo>
                          <a:lnTo>
                            <a:pt x="1238" y="582"/>
                          </a:lnTo>
                          <a:lnTo>
                            <a:pt x="1228" y="582"/>
                          </a:lnTo>
                          <a:lnTo>
                            <a:pt x="1231" y="574"/>
                          </a:lnTo>
                          <a:lnTo>
                            <a:pt x="1227" y="564"/>
                          </a:lnTo>
                          <a:lnTo>
                            <a:pt x="1225" y="555"/>
                          </a:lnTo>
                          <a:lnTo>
                            <a:pt x="1231" y="553"/>
                          </a:lnTo>
                          <a:lnTo>
                            <a:pt x="1219" y="549"/>
                          </a:lnTo>
                          <a:lnTo>
                            <a:pt x="1233" y="512"/>
                          </a:lnTo>
                          <a:lnTo>
                            <a:pt x="1220" y="509"/>
                          </a:lnTo>
                          <a:lnTo>
                            <a:pt x="1218" y="491"/>
                          </a:lnTo>
                          <a:lnTo>
                            <a:pt x="1231" y="477"/>
                          </a:lnTo>
                          <a:lnTo>
                            <a:pt x="1278" y="495"/>
                          </a:lnTo>
                          <a:lnTo>
                            <a:pt x="1302" y="481"/>
                          </a:lnTo>
                          <a:lnTo>
                            <a:pt x="1326" y="495"/>
                          </a:lnTo>
                          <a:lnTo>
                            <a:pt x="1322" y="509"/>
                          </a:lnTo>
                          <a:lnTo>
                            <a:pt x="1333" y="504"/>
                          </a:lnTo>
                          <a:lnTo>
                            <a:pt x="1336" y="515"/>
                          </a:lnTo>
                          <a:lnTo>
                            <a:pt x="1333" y="520"/>
                          </a:lnTo>
                          <a:lnTo>
                            <a:pt x="1347" y="518"/>
                          </a:lnTo>
                          <a:lnTo>
                            <a:pt x="1341" y="523"/>
                          </a:lnTo>
                          <a:lnTo>
                            <a:pt x="1346" y="536"/>
                          </a:lnTo>
                          <a:lnTo>
                            <a:pt x="1371" y="539"/>
                          </a:lnTo>
                          <a:lnTo>
                            <a:pt x="1375" y="548"/>
                          </a:lnTo>
                          <a:lnTo>
                            <a:pt x="1384" y="539"/>
                          </a:lnTo>
                          <a:lnTo>
                            <a:pt x="1389" y="545"/>
                          </a:lnTo>
                          <a:lnTo>
                            <a:pt x="1382" y="561"/>
                          </a:lnTo>
                          <a:lnTo>
                            <a:pt x="1389" y="578"/>
                          </a:lnTo>
                          <a:lnTo>
                            <a:pt x="1353" y="579"/>
                          </a:lnTo>
                          <a:lnTo>
                            <a:pt x="1384" y="585"/>
                          </a:lnTo>
                          <a:lnTo>
                            <a:pt x="1389" y="595"/>
                          </a:lnTo>
                          <a:lnTo>
                            <a:pt x="1384" y="607"/>
                          </a:lnTo>
                          <a:lnTo>
                            <a:pt x="1392" y="608"/>
                          </a:lnTo>
                          <a:lnTo>
                            <a:pt x="1387" y="612"/>
                          </a:lnTo>
                          <a:lnTo>
                            <a:pt x="1392" y="620"/>
                          </a:lnTo>
                          <a:lnTo>
                            <a:pt x="1384" y="624"/>
                          </a:lnTo>
                          <a:lnTo>
                            <a:pt x="1376" y="620"/>
                          </a:lnTo>
                          <a:lnTo>
                            <a:pt x="1379" y="626"/>
                          </a:lnTo>
                          <a:lnTo>
                            <a:pt x="1370" y="631"/>
                          </a:lnTo>
                          <a:lnTo>
                            <a:pt x="1407" y="623"/>
                          </a:lnTo>
                          <a:lnTo>
                            <a:pt x="1412" y="640"/>
                          </a:lnTo>
                          <a:lnTo>
                            <a:pt x="1411" y="651"/>
                          </a:lnTo>
                          <a:lnTo>
                            <a:pt x="1397" y="654"/>
                          </a:lnTo>
                          <a:lnTo>
                            <a:pt x="1411" y="652"/>
                          </a:lnTo>
                          <a:lnTo>
                            <a:pt x="1418" y="633"/>
                          </a:lnTo>
                          <a:lnTo>
                            <a:pt x="1416" y="643"/>
                          </a:lnTo>
                          <a:lnTo>
                            <a:pt x="1419" y="640"/>
                          </a:lnTo>
                          <a:lnTo>
                            <a:pt x="1421" y="652"/>
                          </a:lnTo>
                          <a:lnTo>
                            <a:pt x="1441" y="638"/>
                          </a:lnTo>
                          <a:lnTo>
                            <a:pt x="1446" y="624"/>
                          </a:lnTo>
                          <a:lnTo>
                            <a:pt x="1454" y="630"/>
                          </a:lnTo>
                          <a:lnTo>
                            <a:pt x="1454" y="640"/>
                          </a:lnTo>
                          <a:lnTo>
                            <a:pt x="1459" y="631"/>
                          </a:lnTo>
                          <a:lnTo>
                            <a:pt x="1453" y="622"/>
                          </a:lnTo>
                          <a:lnTo>
                            <a:pt x="1460" y="622"/>
                          </a:lnTo>
                          <a:lnTo>
                            <a:pt x="1463" y="612"/>
                          </a:lnTo>
                          <a:lnTo>
                            <a:pt x="1461" y="608"/>
                          </a:lnTo>
                          <a:lnTo>
                            <a:pt x="1469" y="602"/>
                          </a:lnTo>
                          <a:lnTo>
                            <a:pt x="1464" y="591"/>
                          </a:lnTo>
                          <a:lnTo>
                            <a:pt x="1477" y="569"/>
                          </a:lnTo>
                          <a:lnTo>
                            <a:pt x="1483" y="569"/>
                          </a:lnTo>
                          <a:lnTo>
                            <a:pt x="1487" y="579"/>
                          </a:lnTo>
                          <a:lnTo>
                            <a:pt x="1484" y="585"/>
                          </a:lnTo>
                          <a:lnTo>
                            <a:pt x="1489" y="585"/>
                          </a:lnTo>
                          <a:lnTo>
                            <a:pt x="1492" y="598"/>
                          </a:lnTo>
                          <a:lnTo>
                            <a:pt x="1499" y="599"/>
                          </a:lnTo>
                          <a:lnTo>
                            <a:pt x="1494" y="604"/>
                          </a:lnTo>
                          <a:lnTo>
                            <a:pt x="1507" y="611"/>
                          </a:lnTo>
                          <a:lnTo>
                            <a:pt x="1489" y="620"/>
                          </a:lnTo>
                          <a:lnTo>
                            <a:pt x="1510" y="616"/>
                          </a:lnTo>
                          <a:lnTo>
                            <a:pt x="1509" y="626"/>
                          </a:lnTo>
                          <a:lnTo>
                            <a:pt x="1517" y="632"/>
                          </a:lnTo>
                          <a:lnTo>
                            <a:pt x="1503" y="638"/>
                          </a:lnTo>
                          <a:lnTo>
                            <a:pt x="1523" y="642"/>
                          </a:lnTo>
                          <a:lnTo>
                            <a:pt x="1510" y="654"/>
                          </a:lnTo>
                          <a:lnTo>
                            <a:pt x="1523" y="651"/>
                          </a:lnTo>
                          <a:lnTo>
                            <a:pt x="1526" y="656"/>
                          </a:lnTo>
                          <a:lnTo>
                            <a:pt x="1522" y="661"/>
                          </a:lnTo>
                          <a:lnTo>
                            <a:pt x="1528" y="660"/>
                          </a:lnTo>
                          <a:lnTo>
                            <a:pt x="1536" y="670"/>
                          </a:lnTo>
                          <a:lnTo>
                            <a:pt x="1525" y="677"/>
                          </a:lnTo>
                          <a:lnTo>
                            <a:pt x="1534" y="676"/>
                          </a:lnTo>
                          <a:lnTo>
                            <a:pt x="1544" y="691"/>
                          </a:lnTo>
                          <a:lnTo>
                            <a:pt x="1537" y="699"/>
                          </a:lnTo>
                          <a:lnTo>
                            <a:pt x="1538" y="703"/>
                          </a:lnTo>
                          <a:lnTo>
                            <a:pt x="1526" y="699"/>
                          </a:lnTo>
                          <a:lnTo>
                            <a:pt x="1529" y="702"/>
                          </a:lnTo>
                          <a:lnTo>
                            <a:pt x="1515" y="705"/>
                          </a:lnTo>
                          <a:lnTo>
                            <a:pt x="1537" y="707"/>
                          </a:lnTo>
                          <a:lnTo>
                            <a:pt x="1533" y="711"/>
                          </a:lnTo>
                          <a:lnTo>
                            <a:pt x="1538" y="717"/>
                          </a:lnTo>
                          <a:lnTo>
                            <a:pt x="1534" y="721"/>
                          </a:lnTo>
                          <a:lnTo>
                            <a:pt x="1546" y="720"/>
                          </a:lnTo>
                          <a:lnTo>
                            <a:pt x="1547" y="730"/>
                          </a:lnTo>
                          <a:lnTo>
                            <a:pt x="1566" y="735"/>
                          </a:lnTo>
                          <a:lnTo>
                            <a:pt x="1567" y="746"/>
                          </a:lnTo>
                          <a:lnTo>
                            <a:pt x="1563" y="752"/>
                          </a:lnTo>
                          <a:lnTo>
                            <a:pt x="1578" y="750"/>
                          </a:lnTo>
                          <a:lnTo>
                            <a:pt x="1581" y="754"/>
                          </a:lnTo>
                          <a:lnTo>
                            <a:pt x="1578" y="765"/>
                          </a:lnTo>
                          <a:lnTo>
                            <a:pt x="1587" y="754"/>
                          </a:lnTo>
                          <a:lnTo>
                            <a:pt x="1595" y="766"/>
                          </a:lnTo>
                          <a:lnTo>
                            <a:pt x="1603" y="769"/>
                          </a:lnTo>
                          <a:lnTo>
                            <a:pt x="1610" y="762"/>
                          </a:lnTo>
                          <a:lnTo>
                            <a:pt x="1622" y="776"/>
                          </a:lnTo>
                          <a:lnTo>
                            <a:pt x="1583" y="791"/>
                          </a:lnTo>
                          <a:lnTo>
                            <a:pt x="1597" y="790"/>
                          </a:lnTo>
                          <a:lnTo>
                            <a:pt x="1574" y="798"/>
                          </a:lnTo>
                          <a:lnTo>
                            <a:pt x="1569" y="807"/>
                          </a:lnTo>
                          <a:lnTo>
                            <a:pt x="1556" y="800"/>
                          </a:lnTo>
                          <a:lnTo>
                            <a:pt x="1551" y="804"/>
                          </a:lnTo>
                          <a:lnTo>
                            <a:pt x="1567" y="810"/>
                          </a:lnTo>
                          <a:lnTo>
                            <a:pt x="1566" y="819"/>
                          </a:lnTo>
                          <a:lnTo>
                            <a:pt x="1597" y="794"/>
                          </a:lnTo>
                          <a:lnTo>
                            <a:pt x="1616" y="791"/>
                          </a:lnTo>
                          <a:lnTo>
                            <a:pt x="1608" y="789"/>
                          </a:lnTo>
                          <a:lnTo>
                            <a:pt x="1625" y="788"/>
                          </a:lnTo>
                          <a:lnTo>
                            <a:pt x="1625" y="814"/>
                          </a:lnTo>
                          <a:lnTo>
                            <a:pt x="1632" y="801"/>
                          </a:lnTo>
                          <a:lnTo>
                            <a:pt x="1651" y="809"/>
                          </a:lnTo>
                          <a:lnTo>
                            <a:pt x="1649" y="811"/>
                          </a:lnTo>
                          <a:lnTo>
                            <a:pt x="1655" y="821"/>
                          </a:lnTo>
                          <a:lnTo>
                            <a:pt x="1642" y="821"/>
                          </a:lnTo>
                          <a:lnTo>
                            <a:pt x="1651" y="827"/>
                          </a:lnTo>
                          <a:lnTo>
                            <a:pt x="1654" y="838"/>
                          </a:lnTo>
                          <a:lnTo>
                            <a:pt x="1649" y="840"/>
                          </a:lnTo>
                          <a:lnTo>
                            <a:pt x="1656" y="847"/>
                          </a:lnTo>
                          <a:lnTo>
                            <a:pt x="1649" y="846"/>
                          </a:lnTo>
                          <a:lnTo>
                            <a:pt x="1656" y="853"/>
                          </a:lnTo>
                          <a:lnTo>
                            <a:pt x="1637" y="873"/>
                          </a:lnTo>
                          <a:lnTo>
                            <a:pt x="1603" y="880"/>
                          </a:lnTo>
                          <a:lnTo>
                            <a:pt x="1572" y="912"/>
                          </a:lnTo>
                          <a:lnTo>
                            <a:pt x="1568" y="911"/>
                          </a:lnTo>
                          <a:lnTo>
                            <a:pt x="1569" y="907"/>
                          </a:lnTo>
                          <a:lnTo>
                            <a:pt x="1541" y="917"/>
                          </a:lnTo>
                          <a:lnTo>
                            <a:pt x="1529" y="912"/>
                          </a:lnTo>
                          <a:lnTo>
                            <a:pt x="1450" y="912"/>
                          </a:lnTo>
                          <a:lnTo>
                            <a:pt x="1439" y="921"/>
                          </a:lnTo>
                          <a:lnTo>
                            <a:pt x="1430" y="939"/>
                          </a:lnTo>
                          <a:lnTo>
                            <a:pt x="1415" y="941"/>
                          </a:lnTo>
                          <a:lnTo>
                            <a:pt x="1400" y="954"/>
                          </a:lnTo>
                          <a:lnTo>
                            <a:pt x="1390" y="970"/>
                          </a:lnTo>
                          <a:lnTo>
                            <a:pt x="1382" y="974"/>
                          </a:lnTo>
                          <a:lnTo>
                            <a:pt x="1372" y="994"/>
                          </a:lnTo>
                          <a:lnTo>
                            <a:pt x="1356" y="1011"/>
                          </a:lnTo>
                          <a:lnTo>
                            <a:pt x="1364" y="1007"/>
                          </a:lnTo>
                          <a:lnTo>
                            <a:pt x="1386" y="980"/>
                          </a:lnTo>
                          <a:lnTo>
                            <a:pt x="1410" y="961"/>
                          </a:lnTo>
                          <a:lnTo>
                            <a:pt x="1444" y="945"/>
                          </a:lnTo>
                          <a:lnTo>
                            <a:pt x="1474" y="943"/>
                          </a:lnTo>
                          <a:lnTo>
                            <a:pt x="1488" y="950"/>
                          </a:lnTo>
                          <a:lnTo>
                            <a:pt x="1489" y="962"/>
                          </a:lnTo>
                          <a:lnTo>
                            <a:pt x="1470" y="977"/>
                          </a:lnTo>
                          <a:lnTo>
                            <a:pt x="1459" y="974"/>
                          </a:lnTo>
                          <a:lnTo>
                            <a:pt x="1445" y="978"/>
                          </a:lnTo>
                          <a:lnTo>
                            <a:pt x="1460" y="981"/>
                          </a:lnTo>
                          <a:lnTo>
                            <a:pt x="1463" y="987"/>
                          </a:lnTo>
                          <a:lnTo>
                            <a:pt x="1473" y="982"/>
                          </a:lnTo>
                          <a:lnTo>
                            <a:pt x="1479" y="986"/>
                          </a:lnTo>
                          <a:lnTo>
                            <a:pt x="1469" y="1005"/>
                          </a:lnTo>
                          <a:lnTo>
                            <a:pt x="1478" y="1005"/>
                          </a:lnTo>
                          <a:lnTo>
                            <a:pt x="1480" y="1021"/>
                          </a:lnTo>
                          <a:lnTo>
                            <a:pt x="1484" y="1027"/>
                          </a:lnTo>
                          <a:lnTo>
                            <a:pt x="1499" y="1033"/>
                          </a:lnTo>
                          <a:lnTo>
                            <a:pt x="1495" y="1036"/>
                          </a:lnTo>
                          <a:lnTo>
                            <a:pt x="1520" y="1045"/>
                          </a:lnTo>
                          <a:lnTo>
                            <a:pt x="1534" y="1039"/>
                          </a:lnTo>
                          <a:lnTo>
                            <a:pt x="1536" y="1045"/>
                          </a:lnTo>
                          <a:lnTo>
                            <a:pt x="1547" y="1047"/>
                          </a:lnTo>
                          <a:lnTo>
                            <a:pt x="1546" y="1053"/>
                          </a:lnTo>
                          <a:lnTo>
                            <a:pt x="1553" y="1055"/>
                          </a:lnTo>
                          <a:lnTo>
                            <a:pt x="1517" y="1069"/>
                          </a:lnTo>
                          <a:lnTo>
                            <a:pt x="1503" y="1070"/>
                          </a:lnTo>
                          <a:lnTo>
                            <a:pt x="1503" y="1076"/>
                          </a:lnTo>
                          <a:lnTo>
                            <a:pt x="1493" y="1074"/>
                          </a:lnTo>
                          <a:lnTo>
                            <a:pt x="1489" y="1082"/>
                          </a:lnTo>
                          <a:lnTo>
                            <a:pt x="1468" y="1104"/>
                          </a:lnTo>
                          <a:lnTo>
                            <a:pt x="1455" y="1095"/>
                          </a:lnTo>
                          <a:lnTo>
                            <a:pt x="1454" y="1085"/>
                          </a:lnTo>
                          <a:lnTo>
                            <a:pt x="1459" y="1074"/>
                          </a:lnTo>
                          <a:lnTo>
                            <a:pt x="1454" y="1075"/>
                          </a:lnTo>
                          <a:lnTo>
                            <a:pt x="1487" y="1055"/>
                          </a:lnTo>
                          <a:lnTo>
                            <a:pt x="1492" y="1061"/>
                          </a:lnTo>
                          <a:lnTo>
                            <a:pt x="1508" y="1053"/>
                          </a:lnTo>
                          <a:lnTo>
                            <a:pt x="1479" y="1054"/>
                          </a:lnTo>
                          <a:lnTo>
                            <a:pt x="1478" y="1050"/>
                          </a:lnTo>
                          <a:lnTo>
                            <a:pt x="1488" y="1040"/>
                          </a:lnTo>
                          <a:lnTo>
                            <a:pt x="1484" y="1037"/>
                          </a:lnTo>
                          <a:lnTo>
                            <a:pt x="1463" y="1056"/>
                          </a:lnTo>
                          <a:lnTo>
                            <a:pt x="1435" y="1059"/>
                          </a:lnTo>
                          <a:lnTo>
                            <a:pt x="1426" y="1057"/>
                          </a:lnTo>
                          <a:lnTo>
                            <a:pt x="1425" y="1047"/>
                          </a:lnTo>
                          <a:lnTo>
                            <a:pt x="1420" y="1045"/>
                          </a:lnTo>
                          <a:lnTo>
                            <a:pt x="1420" y="1007"/>
                          </a:lnTo>
                          <a:lnTo>
                            <a:pt x="1411" y="998"/>
                          </a:lnTo>
                          <a:lnTo>
                            <a:pt x="1400" y="1004"/>
                          </a:lnTo>
                          <a:lnTo>
                            <a:pt x="1389" y="996"/>
                          </a:lnTo>
                          <a:lnTo>
                            <a:pt x="1377" y="1013"/>
                          </a:lnTo>
                          <a:lnTo>
                            <a:pt x="1365" y="1055"/>
                          </a:lnTo>
                          <a:lnTo>
                            <a:pt x="1351" y="1057"/>
                          </a:lnTo>
                          <a:lnTo>
                            <a:pt x="1347" y="1064"/>
                          </a:lnTo>
                          <a:lnTo>
                            <a:pt x="1281" y="1064"/>
                          </a:lnTo>
                          <a:lnTo>
                            <a:pt x="1266" y="1075"/>
                          </a:lnTo>
                          <a:lnTo>
                            <a:pt x="1243" y="1088"/>
                          </a:lnTo>
                          <a:lnTo>
                            <a:pt x="1238" y="1086"/>
                          </a:lnTo>
                          <a:lnTo>
                            <a:pt x="1241" y="1093"/>
                          </a:lnTo>
                          <a:lnTo>
                            <a:pt x="1220" y="1092"/>
                          </a:lnTo>
                          <a:lnTo>
                            <a:pt x="1199" y="1098"/>
                          </a:lnTo>
                          <a:lnTo>
                            <a:pt x="1188" y="1110"/>
                          </a:lnTo>
                          <a:lnTo>
                            <a:pt x="1201" y="1112"/>
                          </a:lnTo>
                          <a:lnTo>
                            <a:pt x="1205" y="1122"/>
                          </a:lnTo>
                          <a:lnTo>
                            <a:pt x="1182" y="1122"/>
                          </a:lnTo>
                          <a:lnTo>
                            <a:pt x="1172" y="1128"/>
                          </a:lnTo>
                          <a:lnTo>
                            <a:pt x="1161" y="1125"/>
                          </a:lnTo>
                          <a:lnTo>
                            <a:pt x="1135" y="1144"/>
                          </a:lnTo>
                          <a:lnTo>
                            <a:pt x="1123" y="1143"/>
                          </a:lnTo>
                          <a:lnTo>
                            <a:pt x="1127" y="1133"/>
                          </a:lnTo>
                          <a:lnTo>
                            <a:pt x="1135" y="1134"/>
                          </a:lnTo>
                          <a:lnTo>
                            <a:pt x="1132" y="1127"/>
                          </a:lnTo>
                          <a:lnTo>
                            <a:pt x="1135" y="1116"/>
                          </a:lnTo>
                          <a:lnTo>
                            <a:pt x="1148" y="1108"/>
                          </a:lnTo>
                          <a:lnTo>
                            <a:pt x="1149" y="1086"/>
                          </a:lnTo>
                          <a:lnTo>
                            <a:pt x="1156" y="1070"/>
                          </a:lnTo>
                          <a:lnTo>
                            <a:pt x="1151" y="1056"/>
                          </a:lnTo>
                          <a:lnTo>
                            <a:pt x="1158" y="1057"/>
                          </a:lnTo>
                          <a:lnTo>
                            <a:pt x="1160" y="1065"/>
                          </a:lnTo>
                          <a:lnTo>
                            <a:pt x="1164" y="1064"/>
                          </a:lnTo>
                          <a:lnTo>
                            <a:pt x="1165" y="1074"/>
                          </a:lnTo>
                          <a:lnTo>
                            <a:pt x="1169" y="1070"/>
                          </a:lnTo>
                          <a:lnTo>
                            <a:pt x="1182" y="1075"/>
                          </a:lnTo>
                          <a:lnTo>
                            <a:pt x="1182" y="1066"/>
                          </a:lnTo>
                          <a:lnTo>
                            <a:pt x="1189" y="1068"/>
                          </a:lnTo>
                          <a:lnTo>
                            <a:pt x="1182" y="1060"/>
                          </a:lnTo>
                          <a:lnTo>
                            <a:pt x="1182" y="1054"/>
                          </a:lnTo>
                          <a:lnTo>
                            <a:pt x="1168" y="1039"/>
                          </a:lnTo>
                          <a:lnTo>
                            <a:pt x="1103" y="1027"/>
                          </a:lnTo>
                          <a:lnTo>
                            <a:pt x="1100" y="1020"/>
                          </a:lnTo>
                          <a:lnTo>
                            <a:pt x="1099" y="1023"/>
                          </a:lnTo>
                          <a:lnTo>
                            <a:pt x="1096" y="1023"/>
                          </a:lnTo>
                          <a:lnTo>
                            <a:pt x="1097" y="1011"/>
                          </a:lnTo>
                          <a:lnTo>
                            <a:pt x="1092" y="1009"/>
                          </a:lnTo>
                          <a:lnTo>
                            <a:pt x="1092" y="998"/>
                          </a:lnTo>
                          <a:lnTo>
                            <a:pt x="1086" y="990"/>
                          </a:lnTo>
                          <a:lnTo>
                            <a:pt x="1087" y="980"/>
                          </a:lnTo>
                          <a:lnTo>
                            <a:pt x="1072" y="981"/>
                          </a:lnTo>
                          <a:lnTo>
                            <a:pt x="1060" y="957"/>
                          </a:lnTo>
                          <a:lnTo>
                            <a:pt x="1046" y="956"/>
                          </a:lnTo>
                          <a:lnTo>
                            <a:pt x="1046" y="970"/>
                          </a:lnTo>
                          <a:lnTo>
                            <a:pt x="1040" y="954"/>
                          </a:lnTo>
                          <a:lnTo>
                            <a:pt x="1027" y="950"/>
                          </a:lnTo>
                          <a:lnTo>
                            <a:pt x="1020" y="966"/>
                          </a:lnTo>
                          <a:lnTo>
                            <a:pt x="1020" y="955"/>
                          </a:lnTo>
                          <a:lnTo>
                            <a:pt x="1014" y="968"/>
                          </a:lnTo>
                          <a:lnTo>
                            <a:pt x="1012" y="962"/>
                          </a:lnTo>
                          <a:lnTo>
                            <a:pt x="1002" y="976"/>
                          </a:lnTo>
                          <a:lnTo>
                            <a:pt x="994" y="980"/>
                          </a:lnTo>
                          <a:lnTo>
                            <a:pt x="973" y="975"/>
                          </a:lnTo>
                          <a:lnTo>
                            <a:pt x="963" y="977"/>
                          </a:lnTo>
                          <a:lnTo>
                            <a:pt x="935" y="961"/>
                          </a:lnTo>
                          <a:lnTo>
                            <a:pt x="901" y="958"/>
                          </a:lnTo>
                          <a:lnTo>
                            <a:pt x="891" y="938"/>
                          </a:lnTo>
                          <a:lnTo>
                            <a:pt x="890" y="951"/>
                          </a:lnTo>
                          <a:lnTo>
                            <a:pt x="354" y="950"/>
                          </a:lnTo>
                          <a:lnTo>
                            <a:pt x="350" y="946"/>
                          </a:lnTo>
                          <a:lnTo>
                            <a:pt x="358" y="943"/>
                          </a:lnTo>
                          <a:lnTo>
                            <a:pt x="346" y="942"/>
                          </a:lnTo>
                          <a:lnTo>
                            <a:pt x="346" y="929"/>
                          </a:lnTo>
                          <a:lnTo>
                            <a:pt x="338" y="937"/>
                          </a:lnTo>
                          <a:lnTo>
                            <a:pt x="338" y="929"/>
                          </a:lnTo>
                          <a:lnTo>
                            <a:pt x="331" y="918"/>
                          </a:lnTo>
                          <a:lnTo>
                            <a:pt x="331" y="925"/>
                          </a:lnTo>
                          <a:lnTo>
                            <a:pt x="326" y="926"/>
                          </a:lnTo>
                          <a:lnTo>
                            <a:pt x="318" y="922"/>
                          </a:lnTo>
                          <a:lnTo>
                            <a:pt x="315" y="917"/>
                          </a:lnTo>
                          <a:lnTo>
                            <a:pt x="318" y="907"/>
                          </a:lnTo>
                          <a:lnTo>
                            <a:pt x="289" y="903"/>
                          </a:lnTo>
                          <a:lnTo>
                            <a:pt x="292" y="898"/>
                          </a:lnTo>
                          <a:lnTo>
                            <a:pt x="284" y="893"/>
                          </a:lnTo>
                          <a:lnTo>
                            <a:pt x="286" y="890"/>
                          </a:lnTo>
                          <a:lnTo>
                            <a:pt x="269" y="893"/>
                          </a:lnTo>
                          <a:lnTo>
                            <a:pt x="259" y="887"/>
                          </a:lnTo>
                          <a:lnTo>
                            <a:pt x="257" y="882"/>
                          </a:lnTo>
                          <a:lnTo>
                            <a:pt x="264" y="880"/>
                          </a:lnTo>
                          <a:lnTo>
                            <a:pt x="257" y="877"/>
                          </a:lnTo>
                          <a:lnTo>
                            <a:pt x="266" y="874"/>
                          </a:lnTo>
                          <a:lnTo>
                            <a:pt x="263" y="873"/>
                          </a:lnTo>
                          <a:lnTo>
                            <a:pt x="263" y="866"/>
                          </a:lnTo>
                          <a:lnTo>
                            <a:pt x="256" y="870"/>
                          </a:lnTo>
                          <a:lnTo>
                            <a:pt x="254" y="844"/>
                          </a:lnTo>
                          <a:lnTo>
                            <a:pt x="246" y="847"/>
                          </a:lnTo>
                          <a:lnTo>
                            <a:pt x="246" y="840"/>
                          </a:lnTo>
                          <a:lnTo>
                            <a:pt x="237" y="842"/>
                          </a:lnTo>
                          <a:lnTo>
                            <a:pt x="231" y="827"/>
                          </a:lnTo>
                          <a:lnTo>
                            <a:pt x="232" y="811"/>
                          </a:lnTo>
                          <a:lnTo>
                            <a:pt x="227" y="813"/>
                          </a:lnTo>
                          <a:lnTo>
                            <a:pt x="212" y="795"/>
                          </a:lnTo>
                          <a:lnTo>
                            <a:pt x="215" y="787"/>
                          </a:lnTo>
                          <a:lnTo>
                            <a:pt x="205" y="780"/>
                          </a:lnTo>
                          <a:lnTo>
                            <a:pt x="207" y="772"/>
                          </a:lnTo>
                          <a:lnTo>
                            <a:pt x="212" y="772"/>
                          </a:lnTo>
                          <a:lnTo>
                            <a:pt x="211" y="760"/>
                          </a:lnTo>
                          <a:lnTo>
                            <a:pt x="212" y="726"/>
                          </a:lnTo>
                          <a:lnTo>
                            <a:pt x="176" y="706"/>
                          </a:lnTo>
                          <a:lnTo>
                            <a:pt x="139" y="632"/>
                          </a:lnTo>
                          <a:lnTo>
                            <a:pt x="127" y="624"/>
                          </a:lnTo>
                          <a:close/>
                        </a:path>
                      </a:pathLst>
                    </a:custGeom>
                    <a:grpFill/>
                    <a:ln w="6350" cmpd="sng">
                      <a:solidFill>
                        <a:schemeClr val="bg1"/>
                      </a:solidFill>
                      <a:round/>
                      <a:headEnd/>
                      <a:tailEnd/>
                    </a:ln>
                  </p:spPr>
                  <p:txBody>
                    <a:bodyPr/>
                    <a:lstStyle/>
                    <a:p>
                      <a:endParaRPr lang="en-GB" dirty="0"/>
                    </a:p>
                  </p:txBody>
                </p:sp>
              </p:grpSp>
            </p:grpSp>
            <p:grpSp>
              <p:nvGrpSpPr>
                <p:cNvPr id="1029" name="Group 893"/>
                <p:cNvGrpSpPr>
                  <a:grpSpLocks/>
                </p:cNvGrpSpPr>
                <p:nvPr/>
              </p:nvGrpSpPr>
              <p:grpSpPr bwMode="auto">
                <a:xfrm rot="322362">
                  <a:off x="3280910" y="1670545"/>
                  <a:ext cx="389936" cy="492054"/>
                  <a:chOff x="1061" y="813"/>
                  <a:chExt cx="302" cy="379"/>
                </a:xfrm>
                <a:grpFill/>
              </p:grpSpPr>
              <p:sp>
                <p:nvSpPr>
                  <p:cNvPr id="1053" name="Freeform 894"/>
                  <p:cNvSpPr>
                    <a:spLocks/>
                  </p:cNvSpPr>
                  <p:nvPr/>
                </p:nvSpPr>
                <p:spPr bwMode="auto">
                  <a:xfrm>
                    <a:off x="1083" y="1178"/>
                    <a:ext cx="21" cy="14"/>
                  </a:xfrm>
                  <a:custGeom>
                    <a:avLst/>
                    <a:gdLst>
                      <a:gd name="T0" fmla="*/ 5 w 25"/>
                      <a:gd name="T1" fmla="*/ 2 h 17"/>
                      <a:gd name="T2" fmla="*/ 18 w 25"/>
                      <a:gd name="T3" fmla="*/ 0 h 17"/>
                      <a:gd name="T4" fmla="*/ 4 w 25"/>
                      <a:gd name="T5" fmla="*/ 12 h 17"/>
                      <a:gd name="T6" fmla="*/ 0 w 25"/>
                      <a:gd name="T7" fmla="*/ 10 h 17"/>
                      <a:gd name="T8" fmla="*/ 5 w 25"/>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7" y="3"/>
                        </a:moveTo>
                        <a:lnTo>
                          <a:pt x="25" y="0"/>
                        </a:lnTo>
                        <a:lnTo>
                          <a:pt x="6" y="17"/>
                        </a:lnTo>
                        <a:lnTo>
                          <a:pt x="0" y="14"/>
                        </a:lnTo>
                        <a:lnTo>
                          <a:pt x="7" y="3"/>
                        </a:lnTo>
                        <a:close/>
                      </a:path>
                    </a:pathLst>
                  </a:custGeom>
                  <a:grpFill/>
                  <a:ln w="6350" cmpd="sng">
                    <a:solidFill>
                      <a:schemeClr val="bg1"/>
                    </a:solidFill>
                    <a:round/>
                    <a:headEnd/>
                    <a:tailEnd/>
                  </a:ln>
                </p:spPr>
                <p:txBody>
                  <a:bodyPr/>
                  <a:lstStyle/>
                  <a:p>
                    <a:endParaRPr lang="en-GB" dirty="0"/>
                  </a:p>
                </p:txBody>
              </p:sp>
              <p:sp>
                <p:nvSpPr>
                  <p:cNvPr id="1054" name="Freeform 895"/>
                  <p:cNvSpPr>
                    <a:spLocks/>
                  </p:cNvSpPr>
                  <p:nvPr/>
                </p:nvSpPr>
                <p:spPr bwMode="auto">
                  <a:xfrm>
                    <a:off x="1075" y="1171"/>
                    <a:ext cx="21" cy="10"/>
                  </a:xfrm>
                  <a:custGeom>
                    <a:avLst/>
                    <a:gdLst>
                      <a:gd name="T0" fmla="*/ 12 w 26"/>
                      <a:gd name="T1" fmla="*/ 0 h 13"/>
                      <a:gd name="T2" fmla="*/ 17 w 26"/>
                      <a:gd name="T3" fmla="*/ 2 h 13"/>
                      <a:gd name="T4" fmla="*/ 0 w 26"/>
                      <a:gd name="T5" fmla="*/ 8 h 13"/>
                      <a:gd name="T6" fmla="*/ 12 w 26"/>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3">
                        <a:moveTo>
                          <a:pt x="18" y="0"/>
                        </a:moveTo>
                        <a:lnTo>
                          <a:pt x="26" y="4"/>
                        </a:lnTo>
                        <a:lnTo>
                          <a:pt x="0" y="13"/>
                        </a:lnTo>
                        <a:lnTo>
                          <a:pt x="18" y="0"/>
                        </a:lnTo>
                        <a:close/>
                      </a:path>
                    </a:pathLst>
                  </a:custGeom>
                  <a:grpFill/>
                  <a:ln w="6350" cmpd="sng">
                    <a:solidFill>
                      <a:schemeClr val="bg1"/>
                    </a:solidFill>
                    <a:round/>
                    <a:headEnd/>
                    <a:tailEnd/>
                  </a:ln>
                </p:spPr>
                <p:txBody>
                  <a:bodyPr/>
                  <a:lstStyle/>
                  <a:p>
                    <a:endParaRPr lang="en-GB" dirty="0"/>
                  </a:p>
                </p:txBody>
              </p:sp>
              <p:sp>
                <p:nvSpPr>
                  <p:cNvPr id="1055" name="Freeform 896"/>
                  <p:cNvSpPr>
                    <a:spLocks/>
                  </p:cNvSpPr>
                  <p:nvPr/>
                </p:nvSpPr>
                <p:spPr bwMode="auto">
                  <a:xfrm>
                    <a:off x="1110" y="1126"/>
                    <a:ext cx="18" cy="10"/>
                  </a:xfrm>
                  <a:custGeom>
                    <a:avLst/>
                    <a:gdLst>
                      <a:gd name="T0" fmla="*/ 8 w 23"/>
                      <a:gd name="T1" fmla="*/ 0 h 13"/>
                      <a:gd name="T2" fmla="*/ 14 w 23"/>
                      <a:gd name="T3" fmla="*/ 2 h 13"/>
                      <a:gd name="T4" fmla="*/ 10 w 23"/>
                      <a:gd name="T5" fmla="*/ 5 h 13"/>
                      <a:gd name="T6" fmla="*/ 0 w 23"/>
                      <a:gd name="T7" fmla="*/ 8 h 13"/>
                      <a:gd name="T8" fmla="*/ 8 w 2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13" y="0"/>
                        </a:moveTo>
                        <a:lnTo>
                          <a:pt x="23" y="2"/>
                        </a:lnTo>
                        <a:lnTo>
                          <a:pt x="16" y="8"/>
                        </a:lnTo>
                        <a:lnTo>
                          <a:pt x="0" y="13"/>
                        </a:lnTo>
                        <a:lnTo>
                          <a:pt x="13" y="0"/>
                        </a:lnTo>
                        <a:close/>
                      </a:path>
                    </a:pathLst>
                  </a:custGeom>
                  <a:grpFill/>
                  <a:ln w="6350" cmpd="sng">
                    <a:solidFill>
                      <a:schemeClr val="bg1"/>
                    </a:solidFill>
                    <a:round/>
                    <a:headEnd/>
                    <a:tailEnd/>
                  </a:ln>
                </p:spPr>
                <p:txBody>
                  <a:bodyPr/>
                  <a:lstStyle/>
                  <a:p>
                    <a:endParaRPr lang="en-GB" dirty="0"/>
                  </a:p>
                </p:txBody>
              </p:sp>
              <p:sp>
                <p:nvSpPr>
                  <p:cNvPr id="1056" name="Freeform 897"/>
                  <p:cNvSpPr>
                    <a:spLocks/>
                  </p:cNvSpPr>
                  <p:nvPr/>
                </p:nvSpPr>
                <p:spPr bwMode="auto">
                  <a:xfrm>
                    <a:off x="1119" y="1074"/>
                    <a:ext cx="37" cy="33"/>
                  </a:xfrm>
                  <a:custGeom>
                    <a:avLst/>
                    <a:gdLst>
                      <a:gd name="T0" fmla="*/ 23 w 47"/>
                      <a:gd name="T1" fmla="*/ 0 h 41"/>
                      <a:gd name="T2" fmla="*/ 29 w 47"/>
                      <a:gd name="T3" fmla="*/ 11 h 41"/>
                      <a:gd name="T4" fmla="*/ 26 w 47"/>
                      <a:gd name="T5" fmla="*/ 23 h 41"/>
                      <a:gd name="T6" fmla="*/ 17 w 47"/>
                      <a:gd name="T7" fmla="*/ 27 h 41"/>
                      <a:gd name="T8" fmla="*/ 9 w 47"/>
                      <a:gd name="T9" fmla="*/ 21 h 41"/>
                      <a:gd name="T10" fmla="*/ 5 w 47"/>
                      <a:gd name="T11" fmla="*/ 1 h 41"/>
                      <a:gd name="T12" fmla="*/ 0 w 47"/>
                      <a:gd name="T13" fmla="*/ 0 h 41"/>
                      <a:gd name="T14" fmla="*/ 23 w 47"/>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1">
                        <a:moveTo>
                          <a:pt x="37" y="0"/>
                        </a:moveTo>
                        <a:lnTo>
                          <a:pt x="47" y="17"/>
                        </a:lnTo>
                        <a:lnTo>
                          <a:pt x="42" y="35"/>
                        </a:lnTo>
                        <a:lnTo>
                          <a:pt x="27" y="41"/>
                        </a:lnTo>
                        <a:lnTo>
                          <a:pt x="15" y="32"/>
                        </a:lnTo>
                        <a:lnTo>
                          <a:pt x="7" y="1"/>
                        </a:lnTo>
                        <a:lnTo>
                          <a:pt x="0" y="0"/>
                        </a:lnTo>
                        <a:lnTo>
                          <a:pt x="37" y="0"/>
                        </a:lnTo>
                        <a:close/>
                      </a:path>
                    </a:pathLst>
                  </a:custGeom>
                  <a:grpFill/>
                  <a:ln w="6350" cmpd="sng">
                    <a:solidFill>
                      <a:schemeClr val="bg1"/>
                    </a:solidFill>
                    <a:round/>
                    <a:headEnd/>
                    <a:tailEnd/>
                  </a:ln>
                </p:spPr>
                <p:txBody>
                  <a:bodyPr/>
                  <a:lstStyle/>
                  <a:p>
                    <a:endParaRPr lang="en-GB" dirty="0"/>
                  </a:p>
                </p:txBody>
              </p:sp>
              <p:sp>
                <p:nvSpPr>
                  <p:cNvPr id="1057" name="Freeform 898"/>
                  <p:cNvSpPr>
                    <a:spLocks/>
                  </p:cNvSpPr>
                  <p:nvPr/>
                </p:nvSpPr>
                <p:spPr bwMode="auto">
                  <a:xfrm>
                    <a:off x="1160" y="1107"/>
                    <a:ext cx="17" cy="21"/>
                  </a:xfrm>
                  <a:custGeom>
                    <a:avLst/>
                    <a:gdLst>
                      <a:gd name="T0" fmla="*/ 11 w 16"/>
                      <a:gd name="T1" fmla="*/ 0 h 19"/>
                      <a:gd name="T2" fmla="*/ 18 w 16"/>
                      <a:gd name="T3" fmla="*/ 19 h 19"/>
                      <a:gd name="T4" fmla="*/ 12 w 16"/>
                      <a:gd name="T5" fmla="*/ 23 h 19"/>
                      <a:gd name="T6" fmla="*/ 0 w 16"/>
                      <a:gd name="T7" fmla="*/ 13 h 19"/>
                      <a:gd name="T8" fmla="*/ 1 w 16"/>
                      <a:gd name="T9" fmla="*/ 1 h 19"/>
                      <a:gd name="T10" fmla="*/ 11 w 1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9" y="0"/>
                        </a:moveTo>
                        <a:lnTo>
                          <a:pt x="16" y="15"/>
                        </a:lnTo>
                        <a:lnTo>
                          <a:pt x="10" y="19"/>
                        </a:lnTo>
                        <a:lnTo>
                          <a:pt x="0" y="11"/>
                        </a:lnTo>
                        <a:lnTo>
                          <a:pt x="1" y="1"/>
                        </a:lnTo>
                        <a:lnTo>
                          <a:pt x="9" y="0"/>
                        </a:lnTo>
                        <a:close/>
                      </a:path>
                    </a:pathLst>
                  </a:custGeom>
                  <a:grpFill/>
                  <a:ln w="6350" cmpd="sng">
                    <a:solidFill>
                      <a:schemeClr val="bg1"/>
                    </a:solidFill>
                    <a:round/>
                    <a:headEnd/>
                    <a:tailEnd/>
                  </a:ln>
                </p:spPr>
                <p:txBody>
                  <a:bodyPr/>
                  <a:lstStyle/>
                  <a:p>
                    <a:endParaRPr lang="en-GB" dirty="0"/>
                  </a:p>
                </p:txBody>
              </p:sp>
              <p:sp>
                <p:nvSpPr>
                  <p:cNvPr id="1058" name="Freeform 899"/>
                  <p:cNvSpPr>
                    <a:spLocks/>
                  </p:cNvSpPr>
                  <p:nvPr/>
                </p:nvSpPr>
                <p:spPr bwMode="auto">
                  <a:xfrm>
                    <a:off x="1061" y="1037"/>
                    <a:ext cx="25" cy="39"/>
                  </a:xfrm>
                  <a:custGeom>
                    <a:avLst/>
                    <a:gdLst>
                      <a:gd name="T0" fmla="*/ 3 w 23"/>
                      <a:gd name="T1" fmla="*/ 15 h 36"/>
                      <a:gd name="T2" fmla="*/ 13 w 23"/>
                      <a:gd name="T3" fmla="*/ 42 h 36"/>
                      <a:gd name="T4" fmla="*/ 27 w 23"/>
                      <a:gd name="T5" fmla="*/ 26 h 36"/>
                      <a:gd name="T6" fmla="*/ 16 w 23"/>
                      <a:gd name="T7" fmla="*/ 8 h 36"/>
                      <a:gd name="T8" fmla="*/ 0 w 23"/>
                      <a:gd name="T9" fmla="*/ 0 h 36"/>
                      <a:gd name="T10" fmla="*/ 3 w 23"/>
                      <a:gd name="T11" fmla="*/ 15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36">
                        <a:moveTo>
                          <a:pt x="3" y="13"/>
                        </a:moveTo>
                        <a:lnTo>
                          <a:pt x="11" y="36"/>
                        </a:lnTo>
                        <a:lnTo>
                          <a:pt x="23" y="22"/>
                        </a:lnTo>
                        <a:lnTo>
                          <a:pt x="14" y="6"/>
                        </a:lnTo>
                        <a:lnTo>
                          <a:pt x="0" y="0"/>
                        </a:lnTo>
                        <a:lnTo>
                          <a:pt x="3" y="13"/>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59" name="Freeform 900"/>
                  <p:cNvSpPr>
                    <a:spLocks/>
                  </p:cNvSpPr>
                  <p:nvPr/>
                </p:nvSpPr>
                <p:spPr bwMode="auto">
                  <a:xfrm>
                    <a:off x="1077" y="1064"/>
                    <a:ext cx="42" cy="62"/>
                  </a:xfrm>
                  <a:custGeom>
                    <a:avLst/>
                    <a:gdLst>
                      <a:gd name="T0" fmla="*/ 17 w 39"/>
                      <a:gd name="T1" fmla="*/ 3 h 57"/>
                      <a:gd name="T2" fmla="*/ 0 w 39"/>
                      <a:gd name="T3" fmla="*/ 25 h 57"/>
                      <a:gd name="T4" fmla="*/ 11 w 39"/>
                      <a:gd name="T5" fmla="*/ 36 h 57"/>
                      <a:gd name="T6" fmla="*/ 28 w 39"/>
                      <a:gd name="T7" fmla="*/ 53 h 57"/>
                      <a:gd name="T8" fmla="*/ 14 w 39"/>
                      <a:gd name="T9" fmla="*/ 67 h 57"/>
                      <a:gd name="T10" fmla="*/ 45 w 39"/>
                      <a:gd name="T11" fmla="*/ 45 h 57"/>
                      <a:gd name="T12" fmla="*/ 45 w 39"/>
                      <a:gd name="T13" fmla="*/ 22 h 57"/>
                      <a:gd name="T14" fmla="*/ 33 w 39"/>
                      <a:gd name="T15" fmla="*/ 0 h 57"/>
                      <a:gd name="T16" fmla="*/ 17 w 39"/>
                      <a:gd name="T17" fmla="*/ 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57">
                        <a:moveTo>
                          <a:pt x="15" y="3"/>
                        </a:moveTo>
                        <a:lnTo>
                          <a:pt x="0" y="21"/>
                        </a:lnTo>
                        <a:lnTo>
                          <a:pt x="9" y="30"/>
                        </a:lnTo>
                        <a:lnTo>
                          <a:pt x="24" y="45"/>
                        </a:lnTo>
                        <a:lnTo>
                          <a:pt x="12" y="57"/>
                        </a:lnTo>
                        <a:lnTo>
                          <a:pt x="39" y="38"/>
                        </a:lnTo>
                        <a:lnTo>
                          <a:pt x="39" y="18"/>
                        </a:lnTo>
                        <a:lnTo>
                          <a:pt x="29" y="0"/>
                        </a:lnTo>
                        <a:lnTo>
                          <a:pt x="15" y="3"/>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60" name="Freeform 901"/>
                  <p:cNvSpPr>
                    <a:spLocks/>
                  </p:cNvSpPr>
                  <p:nvPr/>
                </p:nvSpPr>
                <p:spPr bwMode="auto">
                  <a:xfrm>
                    <a:off x="1141" y="813"/>
                    <a:ext cx="212" cy="300"/>
                  </a:xfrm>
                  <a:custGeom>
                    <a:avLst/>
                    <a:gdLst>
                      <a:gd name="T0" fmla="*/ 211 w 197"/>
                      <a:gd name="T1" fmla="*/ 312 h 279"/>
                      <a:gd name="T2" fmla="*/ 164 w 197"/>
                      <a:gd name="T3" fmla="*/ 305 h 279"/>
                      <a:gd name="T4" fmla="*/ 149 w 197"/>
                      <a:gd name="T5" fmla="*/ 323 h 279"/>
                      <a:gd name="T6" fmla="*/ 124 w 197"/>
                      <a:gd name="T7" fmla="*/ 294 h 279"/>
                      <a:gd name="T8" fmla="*/ 111 w 197"/>
                      <a:gd name="T9" fmla="*/ 294 h 279"/>
                      <a:gd name="T10" fmla="*/ 82 w 197"/>
                      <a:gd name="T11" fmla="*/ 287 h 279"/>
                      <a:gd name="T12" fmla="*/ 107 w 197"/>
                      <a:gd name="T13" fmla="*/ 243 h 279"/>
                      <a:gd name="T14" fmla="*/ 76 w 197"/>
                      <a:gd name="T15" fmla="*/ 291 h 279"/>
                      <a:gd name="T16" fmla="*/ 19 w 197"/>
                      <a:gd name="T17" fmla="*/ 267 h 279"/>
                      <a:gd name="T18" fmla="*/ 58 w 197"/>
                      <a:gd name="T19" fmla="*/ 235 h 279"/>
                      <a:gd name="T20" fmla="*/ 17 w 197"/>
                      <a:gd name="T21" fmla="*/ 249 h 279"/>
                      <a:gd name="T22" fmla="*/ 14 w 197"/>
                      <a:gd name="T23" fmla="*/ 215 h 279"/>
                      <a:gd name="T24" fmla="*/ 2 w 197"/>
                      <a:gd name="T25" fmla="*/ 186 h 279"/>
                      <a:gd name="T26" fmla="*/ 11 w 197"/>
                      <a:gd name="T27" fmla="*/ 170 h 279"/>
                      <a:gd name="T28" fmla="*/ 48 w 197"/>
                      <a:gd name="T29" fmla="*/ 167 h 279"/>
                      <a:gd name="T30" fmla="*/ 82 w 197"/>
                      <a:gd name="T31" fmla="*/ 211 h 279"/>
                      <a:gd name="T32" fmla="*/ 107 w 197"/>
                      <a:gd name="T33" fmla="*/ 204 h 279"/>
                      <a:gd name="T34" fmla="*/ 145 w 197"/>
                      <a:gd name="T35" fmla="*/ 204 h 279"/>
                      <a:gd name="T36" fmla="*/ 136 w 197"/>
                      <a:gd name="T37" fmla="*/ 156 h 279"/>
                      <a:gd name="T38" fmla="*/ 107 w 197"/>
                      <a:gd name="T39" fmla="*/ 149 h 279"/>
                      <a:gd name="T40" fmla="*/ 75 w 197"/>
                      <a:gd name="T41" fmla="*/ 163 h 279"/>
                      <a:gd name="T42" fmla="*/ 73 w 197"/>
                      <a:gd name="T43" fmla="*/ 145 h 279"/>
                      <a:gd name="T44" fmla="*/ 47 w 197"/>
                      <a:gd name="T45" fmla="*/ 142 h 279"/>
                      <a:gd name="T46" fmla="*/ 28 w 197"/>
                      <a:gd name="T47" fmla="*/ 120 h 279"/>
                      <a:gd name="T48" fmla="*/ 72 w 197"/>
                      <a:gd name="T49" fmla="*/ 103 h 279"/>
                      <a:gd name="T50" fmla="*/ 66 w 197"/>
                      <a:gd name="T51" fmla="*/ 66 h 279"/>
                      <a:gd name="T52" fmla="*/ 96 w 197"/>
                      <a:gd name="T53" fmla="*/ 62 h 279"/>
                      <a:gd name="T54" fmla="*/ 107 w 197"/>
                      <a:gd name="T55" fmla="*/ 31 h 279"/>
                      <a:gd name="T56" fmla="*/ 117 w 197"/>
                      <a:gd name="T57" fmla="*/ 27 h 279"/>
                      <a:gd name="T58" fmla="*/ 150 w 197"/>
                      <a:gd name="T59" fmla="*/ 6 h 279"/>
                      <a:gd name="T60" fmla="*/ 160 w 197"/>
                      <a:gd name="T61" fmla="*/ 5 h 279"/>
                      <a:gd name="T62" fmla="*/ 192 w 197"/>
                      <a:gd name="T63" fmla="*/ 0 h 279"/>
                      <a:gd name="T64" fmla="*/ 226 w 197"/>
                      <a:gd name="T65" fmla="*/ 24 h 279"/>
                      <a:gd name="T66" fmla="*/ 211 w 197"/>
                      <a:gd name="T67" fmla="*/ 73 h 279"/>
                      <a:gd name="T68" fmla="*/ 225 w 197"/>
                      <a:gd name="T69" fmla="*/ 61 h 279"/>
                      <a:gd name="T70" fmla="*/ 226 w 197"/>
                      <a:gd name="T71" fmla="*/ 118 h 279"/>
                      <a:gd name="T72" fmla="*/ 209 w 197"/>
                      <a:gd name="T73" fmla="*/ 141 h 279"/>
                      <a:gd name="T74" fmla="*/ 228 w 197"/>
                      <a:gd name="T75" fmla="*/ 172 h 279"/>
                      <a:gd name="T76" fmla="*/ 203 w 197"/>
                      <a:gd name="T77" fmla="*/ 203 h 279"/>
                      <a:gd name="T78" fmla="*/ 180 w 197"/>
                      <a:gd name="T79" fmla="*/ 226 h 279"/>
                      <a:gd name="T80" fmla="*/ 228 w 197"/>
                      <a:gd name="T81" fmla="*/ 234 h 279"/>
                      <a:gd name="T82" fmla="*/ 228 w 197"/>
                      <a:gd name="T83" fmla="*/ 273 h 279"/>
                      <a:gd name="T84" fmla="*/ 203 w 197"/>
                      <a:gd name="T85" fmla="*/ 281 h 2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7" h="279">
                        <a:moveTo>
                          <a:pt x="176" y="243"/>
                        </a:moveTo>
                        <a:lnTo>
                          <a:pt x="182" y="270"/>
                        </a:lnTo>
                        <a:lnTo>
                          <a:pt x="155" y="278"/>
                        </a:lnTo>
                        <a:lnTo>
                          <a:pt x="141" y="264"/>
                        </a:lnTo>
                        <a:lnTo>
                          <a:pt x="132" y="255"/>
                        </a:lnTo>
                        <a:lnTo>
                          <a:pt x="128" y="279"/>
                        </a:lnTo>
                        <a:lnTo>
                          <a:pt x="111" y="276"/>
                        </a:lnTo>
                        <a:lnTo>
                          <a:pt x="107" y="254"/>
                        </a:lnTo>
                        <a:lnTo>
                          <a:pt x="105" y="237"/>
                        </a:lnTo>
                        <a:lnTo>
                          <a:pt x="96" y="254"/>
                        </a:lnTo>
                        <a:lnTo>
                          <a:pt x="81" y="255"/>
                        </a:lnTo>
                        <a:lnTo>
                          <a:pt x="71" y="248"/>
                        </a:lnTo>
                        <a:lnTo>
                          <a:pt x="86" y="225"/>
                        </a:lnTo>
                        <a:lnTo>
                          <a:pt x="92" y="210"/>
                        </a:lnTo>
                        <a:lnTo>
                          <a:pt x="75" y="228"/>
                        </a:lnTo>
                        <a:lnTo>
                          <a:pt x="66" y="252"/>
                        </a:lnTo>
                        <a:lnTo>
                          <a:pt x="41" y="264"/>
                        </a:lnTo>
                        <a:lnTo>
                          <a:pt x="17" y="231"/>
                        </a:lnTo>
                        <a:lnTo>
                          <a:pt x="42" y="215"/>
                        </a:lnTo>
                        <a:lnTo>
                          <a:pt x="50" y="204"/>
                        </a:lnTo>
                        <a:lnTo>
                          <a:pt x="26" y="206"/>
                        </a:lnTo>
                        <a:lnTo>
                          <a:pt x="15" y="216"/>
                        </a:lnTo>
                        <a:lnTo>
                          <a:pt x="3" y="200"/>
                        </a:lnTo>
                        <a:lnTo>
                          <a:pt x="12" y="186"/>
                        </a:lnTo>
                        <a:lnTo>
                          <a:pt x="0" y="180"/>
                        </a:lnTo>
                        <a:lnTo>
                          <a:pt x="2" y="161"/>
                        </a:lnTo>
                        <a:lnTo>
                          <a:pt x="14" y="156"/>
                        </a:lnTo>
                        <a:lnTo>
                          <a:pt x="9" y="147"/>
                        </a:lnTo>
                        <a:lnTo>
                          <a:pt x="15" y="123"/>
                        </a:lnTo>
                        <a:lnTo>
                          <a:pt x="42" y="144"/>
                        </a:lnTo>
                        <a:lnTo>
                          <a:pt x="56" y="164"/>
                        </a:lnTo>
                        <a:lnTo>
                          <a:pt x="71" y="182"/>
                        </a:lnTo>
                        <a:lnTo>
                          <a:pt x="87" y="194"/>
                        </a:lnTo>
                        <a:lnTo>
                          <a:pt x="92" y="177"/>
                        </a:lnTo>
                        <a:lnTo>
                          <a:pt x="93" y="165"/>
                        </a:lnTo>
                        <a:lnTo>
                          <a:pt x="125" y="177"/>
                        </a:lnTo>
                        <a:lnTo>
                          <a:pt x="102" y="152"/>
                        </a:lnTo>
                        <a:lnTo>
                          <a:pt x="117" y="135"/>
                        </a:lnTo>
                        <a:lnTo>
                          <a:pt x="114" y="120"/>
                        </a:lnTo>
                        <a:lnTo>
                          <a:pt x="92" y="129"/>
                        </a:lnTo>
                        <a:lnTo>
                          <a:pt x="81" y="146"/>
                        </a:lnTo>
                        <a:lnTo>
                          <a:pt x="65" y="141"/>
                        </a:lnTo>
                        <a:lnTo>
                          <a:pt x="86" y="123"/>
                        </a:lnTo>
                        <a:lnTo>
                          <a:pt x="63" y="126"/>
                        </a:lnTo>
                        <a:lnTo>
                          <a:pt x="50" y="137"/>
                        </a:lnTo>
                        <a:lnTo>
                          <a:pt x="41" y="123"/>
                        </a:lnTo>
                        <a:lnTo>
                          <a:pt x="51" y="110"/>
                        </a:lnTo>
                        <a:lnTo>
                          <a:pt x="24" y="104"/>
                        </a:lnTo>
                        <a:lnTo>
                          <a:pt x="39" y="86"/>
                        </a:lnTo>
                        <a:lnTo>
                          <a:pt x="62" y="89"/>
                        </a:lnTo>
                        <a:lnTo>
                          <a:pt x="56" y="77"/>
                        </a:lnTo>
                        <a:lnTo>
                          <a:pt x="57" y="57"/>
                        </a:lnTo>
                        <a:lnTo>
                          <a:pt x="83" y="72"/>
                        </a:lnTo>
                        <a:lnTo>
                          <a:pt x="83" y="54"/>
                        </a:lnTo>
                        <a:lnTo>
                          <a:pt x="78" y="41"/>
                        </a:lnTo>
                        <a:lnTo>
                          <a:pt x="92" y="27"/>
                        </a:lnTo>
                        <a:lnTo>
                          <a:pt x="105" y="45"/>
                        </a:lnTo>
                        <a:lnTo>
                          <a:pt x="101" y="23"/>
                        </a:lnTo>
                        <a:lnTo>
                          <a:pt x="116" y="24"/>
                        </a:lnTo>
                        <a:lnTo>
                          <a:pt x="129" y="6"/>
                        </a:lnTo>
                        <a:lnTo>
                          <a:pt x="132" y="18"/>
                        </a:lnTo>
                        <a:lnTo>
                          <a:pt x="138" y="5"/>
                        </a:lnTo>
                        <a:lnTo>
                          <a:pt x="152" y="5"/>
                        </a:lnTo>
                        <a:lnTo>
                          <a:pt x="165" y="0"/>
                        </a:lnTo>
                        <a:lnTo>
                          <a:pt x="183" y="9"/>
                        </a:lnTo>
                        <a:lnTo>
                          <a:pt x="195" y="20"/>
                        </a:lnTo>
                        <a:lnTo>
                          <a:pt x="191" y="47"/>
                        </a:lnTo>
                        <a:lnTo>
                          <a:pt x="182" y="63"/>
                        </a:lnTo>
                        <a:lnTo>
                          <a:pt x="171" y="81"/>
                        </a:lnTo>
                        <a:lnTo>
                          <a:pt x="194" y="53"/>
                        </a:lnTo>
                        <a:lnTo>
                          <a:pt x="197" y="81"/>
                        </a:lnTo>
                        <a:lnTo>
                          <a:pt x="195" y="102"/>
                        </a:lnTo>
                        <a:lnTo>
                          <a:pt x="194" y="117"/>
                        </a:lnTo>
                        <a:lnTo>
                          <a:pt x="180" y="122"/>
                        </a:lnTo>
                        <a:lnTo>
                          <a:pt x="186" y="138"/>
                        </a:lnTo>
                        <a:lnTo>
                          <a:pt x="197" y="149"/>
                        </a:lnTo>
                        <a:lnTo>
                          <a:pt x="185" y="156"/>
                        </a:lnTo>
                        <a:lnTo>
                          <a:pt x="176" y="176"/>
                        </a:lnTo>
                        <a:lnTo>
                          <a:pt x="158" y="183"/>
                        </a:lnTo>
                        <a:lnTo>
                          <a:pt x="155" y="195"/>
                        </a:lnTo>
                        <a:lnTo>
                          <a:pt x="174" y="191"/>
                        </a:lnTo>
                        <a:lnTo>
                          <a:pt x="197" y="203"/>
                        </a:lnTo>
                        <a:lnTo>
                          <a:pt x="191" y="222"/>
                        </a:lnTo>
                        <a:lnTo>
                          <a:pt x="197" y="236"/>
                        </a:lnTo>
                        <a:lnTo>
                          <a:pt x="188" y="245"/>
                        </a:lnTo>
                        <a:lnTo>
                          <a:pt x="176" y="243"/>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61" name="Freeform 902"/>
                  <p:cNvSpPr>
                    <a:spLocks/>
                  </p:cNvSpPr>
                  <p:nvPr/>
                </p:nvSpPr>
                <p:spPr bwMode="auto">
                  <a:xfrm>
                    <a:off x="1235" y="1102"/>
                    <a:ext cx="128" cy="56"/>
                  </a:xfrm>
                  <a:custGeom>
                    <a:avLst/>
                    <a:gdLst>
                      <a:gd name="T0" fmla="*/ 20 w 119"/>
                      <a:gd name="T1" fmla="*/ 15 h 52"/>
                      <a:gd name="T2" fmla="*/ 5 w 119"/>
                      <a:gd name="T3" fmla="*/ 0 h 52"/>
                      <a:gd name="T4" fmla="*/ 0 w 119"/>
                      <a:gd name="T5" fmla="*/ 14 h 52"/>
                      <a:gd name="T6" fmla="*/ 24 w 119"/>
                      <a:gd name="T7" fmla="*/ 34 h 52"/>
                      <a:gd name="T8" fmla="*/ 24 w 119"/>
                      <a:gd name="T9" fmla="*/ 50 h 52"/>
                      <a:gd name="T10" fmla="*/ 48 w 119"/>
                      <a:gd name="T11" fmla="*/ 42 h 52"/>
                      <a:gd name="T12" fmla="*/ 72 w 119"/>
                      <a:gd name="T13" fmla="*/ 60 h 52"/>
                      <a:gd name="T14" fmla="*/ 94 w 119"/>
                      <a:gd name="T15" fmla="*/ 48 h 52"/>
                      <a:gd name="T16" fmla="*/ 106 w 119"/>
                      <a:gd name="T17" fmla="*/ 56 h 52"/>
                      <a:gd name="T18" fmla="*/ 125 w 119"/>
                      <a:gd name="T19" fmla="*/ 46 h 52"/>
                      <a:gd name="T20" fmla="*/ 138 w 119"/>
                      <a:gd name="T21" fmla="*/ 25 h 52"/>
                      <a:gd name="T22" fmla="*/ 114 w 119"/>
                      <a:gd name="T23" fmla="*/ 17 h 52"/>
                      <a:gd name="T24" fmla="*/ 96 w 119"/>
                      <a:gd name="T25" fmla="*/ 28 h 52"/>
                      <a:gd name="T26" fmla="*/ 70 w 119"/>
                      <a:gd name="T27" fmla="*/ 15 h 52"/>
                      <a:gd name="T28" fmla="*/ 61 w 119"/>
                      <a:gd name="T29" fmla="*/ 1 h 52"/>
                      <a:gd name="T30" fmla="*/ 55 w 119"/>
                      <a:gd name="T31" fmla="*/ 20 h 52"/>
                      <a:gd name="T32" fmla="*/ 20 w 119"/>
                      <a:gd name="T33" fmla="*/ 1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52">
                        <a:moveTo>
                          <a:pt x="18" y="13"/>
                        </a:moveTo>
                        <a:lnTo>
                          <a:pt x="5" y="0"/>
                        </a:lnTo>
                        <a:lnTo>
                          <a:pt x="0" y="12"/>
                        </a:lnTo>
                        <a:lnTo>
                          <a:pt x="20" y="30"/>
                        </a:lnTo>
                        <a:lnTo>
                          <a:pt x="20" y="43"/>
                        </a:lnTo>
                        <a:lnTo>
                          <a:pt x="42" y="36"/>
                        </a:lnTo>
                        <a:lnTo>
                          <a:pt x="62" y="52"/>
                        </a:lnTo>
                        <a:lnTo>
                          <a:pt x="81" y="42"/>
                        </a:lnTo>
                        <a:lnTo>
                          <a:pt x="92" y="48"/>
                        </a:lnTo>
                        <a:lnTo>
                          <a:pt x="108" y="40"/>
                        </a:lnTo>
                        <a:lnTo>
                          <a:pt x="119" y="21"/>
                        </a:lnTo>
                        <a:lnTo>
                          <a:pt x="99" y="15"/>
                        </a:lnTo>
                        <a:lnTo>
                          <a:pt x="83" y="24"/>
                        </a:lnTo>
                        <a:lnTo>
                          <a:pt x="60" y="13"/>
                        </a:lnTo>
                        <a:lnTo>
                          <a:pt x="53" y="1"/>
                        </a:lnTo>
                        <a:lnTo>
                          <a:pt x="47" y="18"/>
                        </a:lnTo>
                        <a:lnTo>
                          <a:pt x="18" y="13"/>
                        </a:lnTo>
                        <a:close/>
                      </a:path>
                    </a:pathLst>
                  </a:custGeom>
                  <a:grp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nvGrpSpPr>
                <p:cNvPr id="1030" name="Group 903"/>
                <p:cNvGrpSpPr>
                  <a:grpSpLocks/>
                </p:cNvGrpSpPr>
                <p:nvPr/>
              </p:nvGrpSpPr>
              <p:grpSpPr bwMode="auto">
                <a:xfrm>
                  <a:off x="3662338" y="4070914"/>
                  <a:ext cx="493447" cy="367971"/>
                  <a:chOff x="2156" y="2628"/>
                  <a:chExt cx="348" cy="258"/>
                </a:xfrm>
                <a:grpFill/>
              </p:grpSpPr>
              <p:sp>
                <p:nvSpPr>
                  <p:cNvPr id="1031" name="Freeform 904"/>
                  <p:cNvSpPr>
                    <a:spLocks/>
                  </p:cNvSpPr>
                  <p:nvPr/>
                </p:nvSpPr>
                <p:spPr bwMode="auto">
                  <a:xfrm>
                    <a:off x="2408" y="2757"/>
                    <a:ext cx="23" cy="7"/>
                  </a:xfrm>
                  <a:custGeom>
                    <a:avLst/>
                    <a:gdLst>
                      <a:gd name="T0" fmla="*/ 16 w 30"/>
                      <a:gd name="T1" fmla="*/ 1 h 10"/>
                      <a:gd name="T2" fmla="*/ 18 w 30"/>
                      <a:gd name="T3" fmla="*/ 3 h 10"/>
                      <a:gd name="T4" fmla="*/ 12 w 30"/>
                      <a:gd name="T5" fmla="*/ 5 h 10"/>
                      <a:gd name="T6" fmla="*/ 2 w 30"/>
                      <a:gd name="T7" fmla="*/ 5 h 10"/>
                      <a:gd name="T8" fmla="*/ 0 w 30"/>
                      <a:gd name="T9" fmla="*/ 3 h 10"/>
                      <a:gd name="T10" fmla="*/ 2 w 30"/>
                      <a:gd name="T11" fmla="*/ 0 h 10"/>
                      <a:gd name="T12" fmla="*/ 16 w 30"/>
                      <a:gd name="T13" fmla="*/ 1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
                        <a:moveTo>
                          <a:pt x="28" y="1"/>
                        </a:moveTo>
                        <a:lnTo>
                          <a:pt x="30" y="5"/>
                        </a:lnTo>
                        <a:lnTo>
                          <a:pt x="19" y="10"/>
                        </a:lnTo>
                        <a:lnTo>
                          <a:pt x="4" y="10"/>
                        </a:lnTo>
                        <a:lnTo>
                          <a:pt x="0" y="5"/>
                        </a:lnTo>
                        <a:lnTo>
                          <a:pt x="3" y="0"/>
                        </a:lnTo>
                        <a:lnTo>
                          <a:pt x="28" y="1"/>
                        </a:lnTo>
                        <a:close/>
                      </a:path>
                    </a:pathLst>
                  </a:custGeom>
                  <a:grpFill/>
                  <a:ln w="6350" cmpd="sng">
                    <a:solidFill>
                      <a:schemeClr val="bg1"/>
                    </a:solidFill>
                    <a:round/>
                    <a:headEnd/>
                    <a:tailEnd/>
                  </a:ln>
                </p:spPr>
                <p:txBody>
                  <a:bodyPr/>
                  <a:lstStyle/>
                  <a:p>
                    <a:endParaRPr lang="en-GB" dirty="0"/>
                  </a:p>
                </p:txBody>
              </p:sp>
              <p:grpSp>
                <p:nvGrpSpPr>
                  <p:cNvPr id="1032" name="Group 905"/>
                  <p:cNvGrpSpPr>
                    <a:grpSpLocks/>
                  </p:cNvGrpSpPr>
                  <p:nvPr/>
                </p:nvGrpSpPr>
                <p:grpSpPr bwMode="auto">
                  <a:xfrm>
                    <a:off x="2156" y="2685"/>
                    <a:ext cx="153" cy="51"/>
                    <a:chOff x="2930" y="3752"/>
                    <a:chExt cx="207" cy="69"/>
                  </a:xfrm>
                  <a:grpFill/>
                </p:grpSpPr>
                <p:sp>
                  <p:nvSpPr>
                    <p:cNvPr id="1050" name="Freeform 906"/>
                    <p:cNvSpPr>
                      <a:spLocks/>
                    </p:cNvSpPr>
                    <p:nvPr/>
                  </p:nvSpPr>
                  <p:spPr bwMode="auto">
                    <a:xfrm>
                      <a:off x="2930" y="3752"/>
                      <a:ext cx="207" cy="69"/>
                    </a:xfrm>
                    <a:custGeom>
                      <a:avLst/>
                      <a:gdLst>
                        <a:gd name="T0" fmla="*/ 148 w 207"/>
                        <a:gd name="T1" fmla="*/ 32 h 69"/>
                        <a:gd name="T2" fmla="*/ 157 w 207"/>
                        <a:gd name="T3" fmla="*/ 39 h 69"/>
                        <a:gd name="T4" fmla="*/ 177 w 207"/>
                        <a:gd name="T5" fmla="*/ 44 h 69"/>
                        <a:gd name="T6" fmla="*/ 177 w 207"/>
                        <a:gd name="T7" fmla="*/ 51 h 69"/>
                        <a:gd name="T8" fmla="*/ 193 w 207"/>
                        <a:gd name="T9" fmla="*/ 52 h 69"/>
                        <a:gd name="T10" fmla="*/ 207 w 207"/>
                        <a:gd name="T11" fmla="*/ 62 h 69"/>
                        <a:gd name="T12" fmla="*/ 184 w 207"/>
                        <a:gd name="T13" fmla="*/ 69 h 69"/>
                        <a:gd name="T14" fmla="*/ 140 w 207"/>
                        <a:gd name="T15" fmla="*/ 69 h 69"/>
                        <a:gd name="T16" fmla="*/ 138 w 207"/>
                        <a:gd name="T17" fmla="*/ 68 h 69"/>
                        <a:gd name="T18" fmla="*/ 151 w 207"/>
                        <a:gd name="T19" fmla="*/ 56 h 69"/>
                        <a:gd name="T20" fmla="*/ 131 w 207"/>
                        <a:gd name="T21" fmla="*/ 52 h 69"/>
                        <a:gd name="T22" fmla="*/ 119 w 207"/>
                        <a:gd name="T23" fmla="*/ 36 h 69"/>
                        <a:gd name="T24" fmla="*/ 96 w 207"/>
                        <a:gd name="T25" fmla="*/ 33 h 69"/>
                        <a:gd name="T26" fmla="*/ 83 w 207"/>
                        <a:gd name="T27" fmla="*/ 24 h 69"/>
                        <a:gd name="T28" fmla="*/ 55 w 207"/>
                        <a:gd name="T29" fmla="*/ 22 h 69"/>
                        <a:gd name="T30" fmla="*/ 52 w 207"/>
                        <a:gd name="T31" fmla="*/ 18 h 69"/>
                        <a:gd name="T32" fmla="*/ 60 w 207"/>
                        <a:gd name="T33" fmla="*/ 14 h 69"/>
                        <a:gd name="T34" fmla="*/ 56 w 207"/>
                        <a:gd name="T35" fmla="*/ 12 h 69"/>
                        <a:gd name="T36" fmla="*/ 41 w 207"/>
                        <a:gd name="T37" fmla="*/ 12 h 69"/>
                        <a:gd name="T38" fmla="*/ 32 w 207"/>
                        <a:gd name="T39" fmla="*/ 19 h 69"/>
                        <a:gd name="T40" fmla="*/ 20 w 207"/>
                        <a:gd name="T41" fmla="*/ 22 h 69"/>
                        <a:gd name="T42" fmla="*/ 7 w 207"/>
                        <a:gd name="T43" fmla="*/ 30 h 69"/>
                        <a:gd name="T44" fmla="*/ 0 w 207"/>
                        <a:gd name="T45" fmla="*/ 28 h 69"/>
                        <a:gd name="T46" fmla="*/ 7 w 207"/>
                        <a:gd name="T47" fmla="*/ 26 h 69"/>
                        <a:gd name="T48" fmla="*/ 10 w 207"/>
                        <a:gd name="T49" fmla="*/ 14 h 69"/>
                        <a:gd name="T50" fmla="*/ 20 w 207"/>
                        <a:gd name="T51" fmla="*/ 8 h 69"/>
                        <a:gd name="T52" fmla="*/ 45 w 207"/>
                        <a:gd name="T53" fmla="*/ 0 h 69"/>
                        <a:gd name="T54" fmla="*/ 61 w 207"/>
                        <a:gd name="T55" fmla="*/ 0 h 69"/>
                        <a:gd name="T56" fmla="*/ 91 w 207"/>
                        <a:gd name="T57" fmla="*/ 4 h 69"/>
                        <a:gd name="T58" fmla="*/ 104 w 207"/>
                        <a:gd name="T59" fmla="*/ 16 h 69"/>
                        <a:gd name="T60" fmla="*/ 120 w 207"/>
                        <a:gd name="T61" fmla="*/ 18 h 69"/>
                        <a:gd name="T62" fmla="*/ 132 w 207"/>
                        <a:gd name="T63" fmla="*/ 27 h 69"/>
                        <a:gd name="T64" fmla="*/ 148 w 207"/>
                        <a:gd name="T65" fmla="*/ 32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69">
                          <a:moveTo>
                            <a:pt x="148" y="32"/>
                          </a:moveTo>
                          <a:lnTo>
                            <a:pt x="157" y="39"/>
                          </a:lnTo>
                          <a:lnTo>
                            <a:pt x="177" y="44"/>
                          </a:lnTo>
                          <a:lnTo>
                            <a:pt x="177" y="51"/>
                          </a:lnTo>
                          <a:lnTo>
                            <a:pt x="193" y="52"/>
                          </a:lnTo>
                          <a:lnTo>
                            <a:pt x="207" y="62"/>
                          </a:lnTo>
                          <a:lnTo>
                            <a:pt x="184" y="69"/>
                          </a:lnTo>
                          <a:lnTo>
                            <a:pt x="140" y="69"/>
                          </a:lnTo>
                          <a:lnTo>
                            <a:pt x="138" y="68"/>
                          </a:lnTo>
                          <a:lnTo>
                            <a:pt x="151" y="56"/>
                          </a:lnTo>
                          <a:lnTo>
                            <a:pt x="131" y="52"/>
                          </a:lnTo>
                          <a:lnTo>
                            <a:pt x="119" y="36"/>
                          </a:lnTo>
                          <a:lnTo>
                            <a:pt x="96" y="33"/>
                          </a:lnTo>
                          <a:lnTo>
                            <a:pt x="83" y="24"/>
                          </a:lnTo>
                          <a:lnTo>
                            <a:pt x="55" y="22"/>
                          </a:lnTo>
                          <a:lnTo>
                            <a:pt x="52" y="18"/>
                          </a:lnTo>
                          <a:lnTo>
                            <a:pt x="60" y="14"/>
                          </a:lnTo>
                          <a:lnTo>
                            <a:pt x="56" y="12"/>
                          </a:lnTo>
                          <a:lnTo>
                            <a:pt x="41" y="12"/>
                          </a:lnTo>
                          <a:lnTo>
                            <a:pt x="32" y="19"/>
                          </a:lnTo>
                          <a:lnTo>
                            <a:pt x="20" y="22"/>
                          </a:lnTo>
                          <a:lnTo>
                            <a:pt x="7" y="30"/>
                          </a:lnTo>
                          <a:lnTo>
                            <a:pt x="0" y="28"/>
                          </a:lnTo>
                          <a:lnTo>
                            <a:pt x="7" y="26"/>
                          </a:lnTo>
                          <a:lnTo>
                            <a:pt x="10" y="14"/>
                          </a:lnTo>
                          <a:lnTo>
                            <a:pt x="20" y="8"/>
                          </a:lnTo>
                          <a:lnTo>
                            <a:pt x="45" y="0"/>
                          </a:lnTo>
                          <a:lnTo>
                            <a:pt x="61" y="0"/>
                          </a:lnTo>
                          <a:lnTo>
                            <a:pt x="91" y="4"/>
                          </a:lnTo>
                          <a:lnTo>
                            <a:pt x="104" y="16"/>
                          </a:lnTo>
                          <a:lnTo>
                            <a:pt x="120" y="18"/>
                          </a:lnTo>
                          <a:lnTo>
                            <a:pt x="132" y="27"/>
                          </a:lnTo>
                          <a:lnTo>
                            <a:pt x="148" y="32"/>
                          </a:lnTo>
                          <a:close/>
                        </a:path>
                      </a:pathLst>
                    </a:custGeom>
                    <a:grpFill/>
                    <a:ln w="6350" cmpd="sng">
                      <a:solidFill>
                        <a:schemeClr val="bg1"/>
                      </a:solidFill>
                      <a:round/>
                      <a:headEnd/>
                      <a:tailEnd/>
                    </a:ln>
                  </p:spPr>
                  <p:txBody>
                    <a:bodyPr/>
                    <a:lstStyle/>
                    <a:p>
                      <a:endParaRPr lang="en-GB" dirty="0"/>
                    </a:p>
                  </p:txBody>
                </p:sp>
                <p:sp>
                  <p:nvSpPr>
                    <p:cNvPr id="1051" name="Freeform 907"/>
                    <p:cNvSpPr>
                      <a:spLocks/>
                    </p:cNvSpPr>
                    <p:nvPr/>
                  </p:nvSpPr>
                  <p:spPr bwMode="auto">
                    <a:xfrm>
                      <a:off x="3049" y="3766"/>
                      <a:ext cx="20" cy="13"/>
                    </a:xfrm>
                    <a:custGeom>
                      <a:avLst/>
                      <a:gdLst>
                        <a:gd name="T0" fmla="*/ 13 w 20"/>
                        <a:gd name="T1" fmla="*/ 5 h 13"/>
                        <a:gd name="T2" fmla="*/ 20 w 20"/>
                        <a:gd name="T3" fmla="*/ 9 h 13"/>
                        <a:gd name="T4" fmla="*/ 20 w 20"/>
                        <a:gd name="T5" fmla="*/ 13 h 13"/>
                        <a:gd name="T6" fmla="*/ 17 w 20"/>
                        <a:gd name="T7" fmla="*/ 13 h 13"/>
                        <a:gd name="T8" fmla="*/ 0 w 20"/>
                        <a:gd name="T9" fmla="*/ 0 h 13"/>
                        <a:gd name="T10" fmla="*/ 13 w 20"/>
                        <a:gd name="T11" fmla="*/ 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3">
                          <a:moveTo>
                            <a:pt x="13" y="5"/>
                          </a:moveTo>
                          <a:lnTo>
                            <a:pt x="20" y="9"/>
                          </a:lnTo>
                          <a:lnTo>
                            <a:pt x="20" y="13"/>
                          </a:lnTo>
                          <a:lnTo>
                            <a:pt x="17" y="13"/>
                          </a:lnTo>
                          <a:lnTo>
                            <a:pt x="0" y="0"/>
                          </a:lnTo>
                          <a:lnTo>
                            <a:pt x="13" y="5"/>
                          </a:lnTo>
                          <a:close/>
                        </a:path>
                      </a:pathLst>
                    </a:custGeom>
                    <a:grpFill/>
                    <a:ln w="6350" cmpd="sng">
                      <a:solidFill>
                        <a:schemeClr val="bg1"/>
                      </a:solidFill>
                      <a:round/>
                      <a:headEnd/>
                      <a:tailEnd/>
                    </a:ln>
                  </p:spPr>
                  <p:txBody>
                    <a:bodyPr/>
                    <a:lstStyle/>
                    <a:p>
                      <a:endParaRPr lang="en-GB" dirty="0"/>
                    </a:p>
                  </p:txBody>
                </p:sp>
                <p:sp>
                  <p:nvSpPr>
                    <p:cNvPr id="1052" name="Freeform 908"/>
                    <p:cNvSpPr>
                      <a:spLocks/>
                    </p:cNvSpPr>
                    <p:nvPr/>
                  </p:nvSpPr>
                  <p:spPr bwMode="auto">
                    <a:xfrm>
                      <a:off x="2963" y="3780"/>
                      <a:ext cx="9" cy="9"/>
                    </a:xfrm>
                    <a:custGeom>
                      <a:avLst/>
                      <a:gdLst>
                        <a:gd name="T0" fmla="*/ 7 w 9"/>
                        <a:gd name="T1" fmla="*/ 0 h 9"/>
                        <a:gd name="T2" fmla="*/ 9 w 9"/>
                        <a:gd name="T3" fmla="*/ 8 h 9"/>
                        <a:gd name="T4" fmla="*/ 0 w 9"/>
                        <a:gd name="T5" fmla="*/ 9 h 9"/>
                        <a:gd name="T6" fmla="*/ 3 w 9"/>
                        <a:gd name="T7" fmla="*/ 0 h 9"/>
                        <a:gd name="T8" fmla="*/ 7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7" y="0"/>
                          </a:moveTo>
                          <a:lnTo>
                            <a:pt x="9" y="8"/>
                          </a:lnTo>
                          <a:lnTo>
                            <a:pt x="0" y="9"/>
                          </a:lnTo>
                          <a:lnTo>
                            <a:pt x="3" y="0"/>
                          </a:lnTo>
                          <a:lnTo>
                            <a:pt x="7" y="0"/>
                          </a:lnTo>
                          <a:close/>
                        </a:path>
                      </a:pathLst>
                    </a:custGeom>
                    <a:grpFill/>
                    <a:ln w="6350" cmpd="sng">
                      <a:solidFill>
                        <a:schemeClr val="bg1"/>
                      </a:solidFill>
                      <a:round/>
                      <a:headEnd/>
                      <a:tailEnd/>
                    </a:ln>
                  </p:spPr>
                  <p:txBody>
                    <a:bodyPr/>
                    <a:lstStyle/>
                    <a:p>
                      <a:endParaRPr lang="en-GB" dirty="0"/>
                    </a:p>
                  </p:txBody>
                </p:sp>
              </p:grpSp>
              <p:sp>
                <p:nvSpPr>
                  <p:cNvPr id="1033" name="Freeform 909"/>
                  <p:cNvSpPr>
                    <a:spLocks/>
                  </p:cNvSpPr>
                  <p:nvPr/>
                </p:nvSpPr>
                <p:spPr bwMode="auto">
                  <a:xfrm>
                    <a:off x="2343" y="2735"/>
                    <a:ext cx="50" cy="34"/>
                  </a:xfrm>
                  <a:custGeom>
                    <a:avLst/>
                    <a:gdLst>
                      <a:gd name="T0" fmla="*/ 0 w 67"/>
                      <a:gd name="T1" fmla="*/ 1 h 46"/>
                      <a:gd name="T2" fmla="*/ 2 w 67"/>
                      <a:gd name="T3" fmla="*/ 8 h 46"/>
                      <a:gd name="T4" fmla="*/ 0 w 67"/>
                      <a:gd name="T5" fmla="*/ 16 h 46"/>
                      <a:gd name="T6" fmla="*/ 1 w 67"/>
                      <a:gd name="T7" fmla="*/ 21 h 46"/>
                      <a:gd name="T8" fmla="*/ 3 w 67"/>
                      <a:gd name="T9" fmla="*/ 25 h 46"/>
                      <a:gd name="T10" fmla="*/ 10 w 67"/>
                      <a:gd name="T11" fmla="*/ 17 h 46"/>
                      <a:gd name="T12" fmla="*/ 13 w 67"/>
                      <a:gd name="T13" fmla="*/ 20 h 46"/>
                      <a:gd name="T14" fmla="*/ 24 w 67"/>
                      <a:gd name="T15" fmla="*/ 16 h 46"/>
                      <a:gd name="T16" fmla="*/ 35 w 67"/>
                      <a:gd name="T17" fmla="*/ 18 h 46"/>
                      <a:gd name="T18" fmla="*/ 37 w 67"/>
                      <a:gd name="T19" fmla="*/ 15 h 46"/>
                      <a:gd name="T20" fmla="*/ 32 w 67"/>
                      <a:gd name="T21" fmla="*/ 10 h 46"/>
                      <a:gd name="T22" fmla="*/ 25 w 67"/>
                      <a:gd name="T23" fmla="*/ 10 h 46"/>
                      <a:gd name="T24" fmla="*/ 28 w 67"/>
                      <a:gd name="T25" fmla="*/ 7 h 46"/>
                      <a:gd name="T26" fmla="*/ 22 w 67"/>
                      <a:gd name="T27" fmla="*/ 6 h 46"/>
                      <a:gd name="T28" fmla="*/ 19 w 67"/>
                      <a:gd name="T29" fmla="*/ 3 h 46"/>
                      <a:gd name="T30" fmla="*/ 11 w 67"/>
                      <a:gd name="T31" fmla="*/ 0 h 46"/>
                      <a:gd name="T32" fmla="*/ 0 w 67"/>
                      <a:gd name="T33" fmla="*/ 1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46">
                        <a:moveTo>
                          <a:pt x="0" y="1"/>
                        </a:moveTo>
                        <a:lnTo>
                          <a:pt x="4" y="15"/>
                        </a:lnTo>
                        <a:lnTo>
                          <a:pt x="0" y="28"/>
                        </a:lnTo>
                        <a:lnTo>
                          <a:pt x="1" y="38"/>
                        </a:lnTo>
                        <a:lnTo>
                          <a:pt x="6" y="46"/>
                        </a:lnTo>
                        <a:lnTo>
                          <a:pt x="19" y="31"/>
                        </a:lnTo>
                        <a:lnTo>
                          <a:pt x="24" y="36"/>
                        </a:lnTo>
                        <a:lnTo>
                          <a:pt x="43" y="30"/>
                        </a:lnTo>
                        <a:lnTo>
                          <a:pt x="63" y="34"/>
                        </a:lnTo>
                        <a:lnTo>
                          <a:pt x="67" y="27"/>
                        </a:lnTo>
                        <a:lnTo>
                          <a:pt x="58" y="19"/>
                        </a:lnTo>
                        <a:lnTo>
                          <a:pt x="44" y="17"/>
                        </a:lnTo>
                        <a:lnTo>
                          <a:pt x="50" y="13"/>
                        </a:lnTo>
                        <a:lnTo>
                          <a:pt x="39" y="11"/>
                        </a:lnTo>
                        <a:lnTo>
                          <a:pt x="35" y="5"/>
                        </a:lnTo>
                        <a:lnTo>
                          <a:pt x="20" y="0"/>
                        </a:lnTo>
                        <a:lnTo>
                          <a:pt x="0" y="1"/>
                        </a:lnTo>
                        <a:close/>
                      </a:path>
                    </a:pathLst>
                  </a:custGeom>
                  <a:grpFill/>
                  <a:ln w="6350" cmpd="sng">
                    <a:solidFill>
                      <a:schemeClr val="bg1"/>
                    </a:solidFill>
                    <a:round/>
                    <a:headEnd/>
                    <a:tailEnd/>
                  </a:ln>
                </p:spPr>
                <p:txBody>
                  <a:bodyPr/>
                  <a:lstStyle/>
                  <a:p>
                    <a:endParaRPr lang="en-GB" dirty="0"/>
                  </a:p>
                </p:txBody>
              </p:sp>
              <p:grpSp>
                <p:nvGrpSpPr>
                  <p:cNvPr id="1034" name="Group 910"/>
                  <p:cNvGrpSpPr>
                    <a:grpSpLocks/>
                  </p:cNvGrpSpPr>
                  <p:nvPr/>
                </p:nvGrpSpPr>
                <p:grpSpPr bwMode="auto">
                  <a:xfrm>
                    <a:off x="2307" y="2735"/>
                    <a:ext cx="39" cy="28"/>
                    <a:chOff x="3134" y="3819"/>
                    <a:chExt cx="53" cy="39"/>
                  </a:xfrm>
                  <a:grpFill/>
                </p:grpSpPr>
                <p:sp>
                  <p:nvSpPr>
                    <p:cNvPr id="1048" name="Freeform 911"/>
                    <p:cNvSpPr>
                      <a:spLocks/>
                    </p:cNvSpPr>
                    <p:nvPr/>
                  </p:nvSpPr>
                  <p:spPr bwMode="auto">
                    <a:xfrm>
                      <a:off x="3154" y="3840"/>
                      <a:ext cx="9" cy="5"/>
                    </a:xfrm>
                    <a:custGeom>
                      <a:avLst/>
                      <a:gdLst>
                        <a:gd name="T0" fmla="*/ 5 w 9"/>
                        <a:gd name="T1" fmla="*/ 0 h 5"/>
                        <a:gd name="T2" fmla="*/ 9 w 9"/>
                        <a:gd name="T3" fmla="*/ 5 h 5"/>
                        <a:gd name="T4" fmla="*/ 2 w 9"/>
                        <a:gd name="T5" fmla="*/ 3 h 5"/>
                        <a:gd name="T6" fmla="*/ 0 w 9"/>
                        <a:gd name="T7" fmla="*/ 0 h 5"/>
                        <a:gd name="T8" fmla="*/ 5 w 9"/>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5" y="0"/>
                          </a:moveTo>
                          <a:lnTo>
                            <a:pt x="9" y="5"/>
                          </a:lnTo>
                          <a:lnTo>
                            <a:pt x="2" y="3"/>
                          </a:lnTo>
                          <a:lnTo>
                            <a:pt x="0" y="0"/>
                          </a:lnTo>
                          <a:lnTo>
                            <a:pt x="5" y="0"/>
                          </a:lnTo>
                          <a:close/>
                        </a:path>
                      </a:pathLst>
                    </a:custGeom>
                    <a:grpFill/>
                    <a:ln w="6350" cmpd="sng">
                      <a:solidFill>
                        <a:schemeClr val="bg1"/>
                      </a:solidFill>
                      <a:round/>
                      <a:headEnd/>
                      <a:tailEnd/>
                    </a:ln>
                  </p:spPr>
                  <p:txBody>
                    <a:bodyPr/>
                    <a:lstStyle/>
                    <a:p>
                      <a:endParaRPr lang="en-GB" dirty="0"/>
                    </a:p>
                  </p:txBody>
                </p:sp>
                <p:sp>
                  <p:nvSpPr>
                    <p:cNvPr id="1049" name="Freeform 912"/>
                    <p:cNvSpPr>
                      <a:spLocks/>
                    </p:cNvSpPr>
                    <p:nvPr/>
                  </p:nvSpPr>
                  <p:spPr bwMode="auto">
                    <a:xfrm>
                      <a:off x="3134" y="3819"/>
                      <a:ext cx="53" cy="39"/>
                    </a:xfrm>
                    <a:custGeom>
                      <a:avLst/>
                      <a:gdLst>
                        <a:gd name="T0" fmla="*/ 49 w 53"/>
                        <a:gd name="T1" fmla="*/ 2 h 39"/>
                        <a:gd name="T2" fmla="*/ 53 w 53"/>
                        <a:gd name="T3" fmla="*/ 16 h 39"/>
                        <a:gd name="T4" fmla="*/ 49 w 53"/>
                        <a:gd name="T5" fmla="*/ 29 h 39"/>
                        <a:gd name="T6" fmla="*/ 50 w 53"/>
                        <a:gd name="T7" fmla="*/ 39 h 39"/>
                        <a:gd name="T8" fmla="*/ 42 w 53"/>
                        <a:gd name="T9" fmla="*/ 35 h 39"/>
                        <a:gd name="T10" fmla="*/ 30 w 53"/>
                        <a:gd name="T11" fmla="*/ 38 h 39"/>
                        <a:gd name="T12" fmla="*/ 14 w 53"/>
                        <a:gd name="T13" fmla="*/ 35 h 39"/>
                        <a:gd name="T14" fmla="*/ 9 w 53"/>
                        <a:gd name="T15" fmla="*/ 39 h 39"/>
                        <a:gd name="T16" fmla="*/ 0 w 53"/>
                        <a:gd name="T17" fmla="*/ 31 h 39"/>
                        <a:gd name="T18" fmla="*/ 0 w 53"/>
                        <a:gd name="T19" fmla="*/ 29 h 39"/>
                        <a:gd name="T20" fmla="*/ 37 w 53"/>
                        <a:gd name="T21" fmla="*/ 30 h 39"/>
                        <a:gd name="T22" fmla="*/ 38 w 53"/>
                        <a:gd name="T23" fmla="*/ 26 h 39"/>
                        <a:gd name="T24" fmla="*/ 30 w 53"/>
                        <a:gd name="T25" fmla="*/ 21 h 39"/>
                        <a:gd name="T26" fmla="*/ 29 w 53"/>
                        <a:gd name="T27" fmla="*/ 9 h 39"/>
                        <a:gd name="T28" fmla="*/ 17 w 53"/>
                        <a:gd name="T29" fmla="*/ 5 h 39"/>
                        <a:gd name="T30" fmla="*/ 27 w 53"/>
                        <a:gd name="T31" fmla="*/ 0 h 39"/>
                        <a:gd name="T32" fmla="*/ 39 w 53"/>
                        <a:gd name="T33" fmla="*/ 5 h 39"/>
                        <a:gd name="T34" fmla="*/ 49 w 53"/>
                        <a:gd name="T35" fmla="*/ 2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39">
                          <a:moveTo>
                            <a:pt x="49" y="2"/>
                          </a:moveTo>
                          <a:lnTo>
                            <a:pt x="53" y="16"/>
                          </a:lnTo>
                          <a:lnTo>
                            <a:pt x="49" y="29"/>
                          </a:lnTo>
                          <a:lnTo>
                            <a:pt x="50" y="39"/>
                          </a:lnTo>
                          <a:lnTo>
                            <a:pt x="42" y="35"/>
                          </a:lnTo>
                          <a:lnTo>
                            <a:pt x="30" y="38"/>
                          </a:lnTo>
                          <a:lnTo>
                            <a:pt x="14" y="35"/>
                          </a:lnTo>
                          <a:lnTo>
                            <a:pt x="9" y="39"/>
                          </a:lnTo>
                          <a:lnTo>
                            <a:pt x="0" y="31"/>
                          </a:lnTo>
                          <a:lnTo>
                            <a:pt x="0" y="29"/>
                          </a:lnTo>
                          <a:lnTo>
                            <a:pt x="37" y="30"/>
                          </a:lnTo>
                          <a:lnTo>
                            <a:pt x="38" y="26"/>
                          </a:lnTo>
                          <a:lnTo>
                            <a:pt x="30" y="21"/>
                          </a:lnTo>
                          <a:lnTo>
                            <a:pt x="29" y="9"/>
                          </a:lnTo>
                          <a:lnTo>
                            <a:pt x="17" y="5"/>
                          </a:lnTo>
                          <a:lnTo>
                            <a:pt x="27" y="0"/>
                          </a:lnTo>
                          <a:lnTo>
                            <a:pt x="39" y="5"/>
                          </a:lnTo>
                          <a:lnTo>
                            <a:pt x="49" y="2"/>
                          </a:lnTo>
                          <a:close/>
                        </a:path>
                      </a:pathLst>
                    </a:custGeom>
                    <a:grpFill/>
                    <a:ln w="6350" cmpd="sng">
                      <a:solidFill>
                        <a:schemeClr val="bg1"/>
                      </a:solidFill>
                      <a:round/>
                      <a:headEnd/>
                      <a:tailEnd/>
                    </a:ln>
                  </p:spPr>
                  <p:txBody>
                    <a:bodyPr/>
                    <a:lstStyle/>
                    <a:p>
                      <a:endParaRPr lang="en-GB" dirty="0"/>
                    </a:p>
                  </p:txBody>
                </p:sp>
              </p:grpSp>
              <p:sp>
                <p:nvSpPr>
                  <p:cNvPr id="1035" name="Freeform 913"/>
                  <p:cNvSpPr>
                    <a:spLocks/>
                  </p:cNvSpPr>
                  <p:nvPr/>
                </p:nvSpPr>
                <p:spPr bwMode="auto">
                  <a:xfrm>
                    <a:off x="2249" y="2756"/>
                    <a:ext cx="31" cy="11"/>
                  </a:xfrm>
                  <a:custGeom>
                    <a:avLst/>
                    <a:gdLst>
                      <a:gd name="T0" fmla="*/ 14 w 41"/>
                      <a:gd name="T1" fmla="*/ 1 h 15"/>
                      <a:gd name="T2" fmla="*/ 22 w 41"/>
                      <a:gd name="T3" fmla="*/ 3 h 15"/>
                      <a:gd name="T4" fmla="*/ 23 w 41"/>
                      <a:gd name="T5" fmla="*/ 7 h 15"/>
                      <a:gd name="T6" fmla="*/ 18 w 41"/>
                      <a:gd name="T7" fmla="*/ 6 h 15"/>
                      <a:gd name="T8" fmla="*/ 14 w 41"/>
                      <a:gd name="T9" fmla="*/ 8 h 15"/>
                      <a:gd name="T10" fmla="*/ 8 w 41"/>
                      <a:gd name="T11" fmla="*/ 7 h 15"/>
                      <a:gd name="T12" fmla="*/ 0 w 41"/>
                      <a:gd name="T13" fmla="*/ 3 h 15"/>
                      <a:gd name="T14" fmla="*/ 5 w 41"/>
                      <a:gd name="T15" fmla="*/ 0 h 15"/>
                      <a:gd name="T16" fmla="*/ 14 w 41"/>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5">
                        <a:moveTo>
                          <a:pt x="24" y="2"/>
                        </a:moveTo>
                        <a:lnTo>
                          <a:pt x="38" y="6"/>
                        </a:lnTo>
                        <a:lnTo>
                          <a:pt x="41" y="12"/>
                        </a:lnTo>
                        <a:lnTo>
                          <a:pt x="32" y="11"/>
                        </a:lnTo>
                        <a:lnTo>
                          <a:pt x="24" y="15"/>
                        </a:lnTo>
                        <a:lnTo>
                          <a:pt x="13" y="14"/>
                        </a:lnTo>
                        <a:lnTo>
                          <a:pt x="0" y="5"/>
                        </a:lnTo>
                        <a:lnTo>
                          <a:pt x="9" y="0"/>
                        </a:lnTo>
                        <a:lnTo>
                          <a:pt x="24" y="2"/>
                        </a:lnTo>
                        <a:close/>
                      </a:path>
                    </a:pathLst>
                  </a:custGeom>
                  <a:grpFill/>
                  <a:ln w="6350" cmpd="sng">
                    <a:solidFill>
                      <a:schemeClr val="bg1"/>
                    </a:solidFill>
                    <a:round/>
                    <a:headEnd/>
                    <a:tailEnd/>
                  </a:ln>
                </p:spPr>
                <p:txBody>
                  <a:bodyPr/>
                  <a:lstStyle/>
                  <a:p>
                    <a:endParaRPr lang="en-GB" dirty="0"/>
                  </a:p>
                </p:txBody>
              </p:sp>
              <p:grpSp>
                <p:nvGrpSpPr>
                  <p:cNvPr id="1036" name="Group 914"/>
                  <p:cNvGrpSpPr>
                    <a:grpSpLocks/>
                  </p:cNvGrpSpPr>
                  <p:nvPr/>
                </p:nvGrpSpPr>
                <p:grpSpPr bwMode="auto">
                  <a:xfrm>
                    <a:off x="2241" y="2628"/>
                    <a:ext cx="84" cy="91"/>
                    <a:chOff x="3044" y="3676"/>
                    <a:chExt cx="115" cy="122"/>
                  </a:xfrm>
                  <a:grpFill/>
                </p:grpSpPr>
                <p:sp>
                  <p:nvSpPr>
                    <p:cNvPr id="1040" name="Freeform 915"/>
                    <p:cNvSpPr>
                      <a:spLocks/>
                    </p:cNvSpPr>
                    <p:nvPr/>
                  </p:nvSpPr>
                  <p:spPr bwMode="auto">
                    <a:xfrm>
                      <a:off x="3044" y="3676"/>
                      <a:ext cx="21" cy="5"/>
                    </a:xfrm>
                    <a:custGeom>
                      <a:avLst/>
                      <a:gdLst>
                        <a:gd name="T0" fmla="*/ 18 w 21"/>
                        <a:gd name="T1" fmla="*/ 0 h 5"/>
                        <a:gd name="T2" fmla="*/ 21 w 21"/>
                        <a:gd name="T3" fmla="*/ 5 h 5"/>
                        <a:gd name="T4" fmla="*/ 0 w 21"/>
                        <a:gd name="T5" fmla="*/ 2 h 5"/>
                        <a:gd name="T6" fmla="*/ 18 w 2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5">
                          <a:moveTo>
                            <a:pt x="18" y="0"/>
                          </a:moveTo>
                          <a:lnTo>
                            <a:pt x="21" y="5"/>
                          </a:lnTo>
                          <a:lnTo>
                            <a:pt x="0" y="2"/>
                          </a:lnTo>
                          <a:lnTo>
                            <a:pt x="18" y="0"/>
                          </a:lnTo>
                          <a:close/>
                        </a:path>
                      </a:pathLst>
                    </a:custGeom>
                    <a:grpFill/>
                    <a:ln w="6350" cmpd="sng">
                      <a:solidFill>
                        <a:schemeClr val="bg1"/>
                      </a:solidFill>
                      <a:round/>
                      <a:headEnd/>
                      <a:tailEnd/>
                    </a:ln>
                  </p:spPr>
                  <p:txBody>
                    <a:bodyPr/>
                    <a:lstStyle/>
                    <a:p>
                      <a:endParaRPr lang="en-GB" dirty="0"/>
                    </a:p>
                  </p:txBody>
                </p:sp>
                <p:sp>
                  <p:nvSpPr>
                    <p:cNvPr id="1041" name="Freeform 916"/>
                    <p:cNvSpPr>
                      <a:spLocks/>
                    </p:cNvSpPr>
                    <p:nvPr/>
                  </p:nvSpPr>
                  <p:spPr bwMode="auto">
                    <a:xfrm>
                      <a:off x="3147" y="3790"/>
                      <a:ext cx="12" cy="8"/>
                    </a:xfrm>
                    <a:custGeom>
                      <a:avLst/>
                      <a:gdLst>
                        <a:gd name="T0" fmla="*/ 12 w 12"/>
                        <a:gd name="T1" fmla="*/ 0 h 8"/>
                        <a:gd name="T2" fmla="*/ 11 w 12"/>
                        <a:gd name="T3" fmla="*/ 6 h 8"/>
                        <a:gd name="T4" fmla="*/ 0 w 12"/>
                        <a:gd name="T5" fmla="*/ 8 h 8"/>
                        <a:gd name="T6" fmla="*/ 0 w 12"/>
                        <a:gd name="T7" fmla="*/ 5 h 8"/>
                        <a:gd name="T8" fmla="*/ 12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12" y="0"/>
                          </a:moveTo>
                          <a:lnTo>
                            <a:pt x="11" y="6"/>
                          </a:lnTo>
                          <a:lnTo>
                            <a:pt x="0" y="8"/>
                          </a:lnTo>
                          <a:lnTo>
                            <a:pt x="0" y="5"/>
                          </a:lnTo>
                          <a:lnTo>
                            <a:pt x="12" y="0"/>
                          </a:lnTo>
                          <a:close/>
                        </a:path>
                      </a:pathLst>
                    </a:custGeom>
                    <a:grpFill/>
                    <a:ln w="6350" cmpd="sng">
                      <a:solidFill>
                        <a:schemeClr val="bg1"/>
                      </a:solidFill>
                      <a:round/>
                      <a:headEnd/>
                      <a:tailEnd/>
                    </a:ln>
                  </p:spPr>
                  <p:txBody>
                    <a:bodyPr/>
                    <a:lstStyle/>
                    <a:p>
                      <a:endParaRPr lang="en-GB" dirty="0"/>
                    </a:p>
                  </p:txBody>
                </p:sp>
                <p:sp>
                  <p:nvSpPr>
                    <p:cNvPr id="1042" name="Freeform 917"/>
                    <p:cNvSpPr>
                      <a:spLocks/>
                    </p:cNvSpPr>
                    <p:nvPr/>
                  </p:nvSpPr>
                  <p:spPr bwMode="auto">
                    <a:xfrm>
                      <a:off x="3105" y="3720"/>
                      <a:ext cx="10" cy="12"/>
                    </a:xfrm>
                    <a:custGeom>
                      <a:avLst/>
                      <a:gdLst>
                        <a:gd name="T0" fmla="*/ 8 w 10"/>
                        <a:gd name="T1" fmla="*/ 9 h 12"/>
                        <a:gd name="T2" fmla="*/ 10 w 10"/>
                        <a:gd name="T3" fmla="*/ 12 h 12"/>
                        <a:gd name="T4" fmla="*/ 7 w 10"/>
                        <a:gd name="T5" fmla="*/ 12 h 12"/>
                        <a:gd name="T6" fmla="*/ 0 w 10"/>
                        <a:gd name="T7" fmla="*/ 0 h 12"/>
                        <a:gd name="T8" fmla="*/ 8 w 10"/>
                        <a:gd name="T9" fmla="*/ 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8" y="9"/>
                          </a:moveTo>
                          <a:lnTo>
                            <a:pt x="10" y="12"/>
                          </a:lnTo>
                          <a:lnTo>
                            <a:pt x="7" y="12"/>
                          </a:lnTo>
                          <a:lnTo>
                            <a:pt x="0" y="0"/>
                          </a:lnTo>
                          <a:lnTo>
                            <a:pt x="8" y="9"/>
                          </a:lnTo>
                          <a:close/>
                        </a:path>
                      </a:pathLst>
                    </a:custGeom>
                    <a:grpFill/>
                    <a:ln w="6350" cmpd="sng">
                      <a:solidFill>
                        <a:schemeClr val="bg1"/>
                      </a:solidFill>
                      <a:round/>
                      <a:headEnd/>
                      <a:tailEnd/>
                    </a:ln>
                  </p:spPr>
                  <p:txBody>
                    <a:bodyPr/>
                    <a:lstStyle/>
                    <a:p>
                      <a:endParaRPr lang="en-GB" dirty="0"/>
                    </a:p>
                  </p:txBody>
                </p:sp>
                <p:sp>
                  <p:nvSpPr>
                    <p:cNvPr id="1043" name="Freeform 918"/>
                    <p:cNvSpPr>
                      <a:spLocks/>
                    </p:cNvSpPr>
                    <p:nvPr/>
                  </p:nvSpPr>
                  <p:spPr bwMode="auto">
                    <a:xfrm>
                      <a:off x="3094" y="3710"/>
                      <a:ext cx="4" cy="11"/>
                    </a:xfrm>
                    <a:custGeom>
                      <a:avLst/>
                      <a:gdLst>
                        <a:gd name="T0" fmla="*/ 3 w 4"/>
                        <a:gd name="T1" fmla="*/ 0 h 11"/>
                        <a:gd name="T2" fmla="*/ 4 w 4"/>
                        <a:gd name="T3" fmla="*/ 11 h 11"/>
                        <a:gd name="T4" fmla="*/ 0 w 4"/>
                        <a:gd name="T5" fmla="*/ 6 h 11"/>
                        <a:gd name="T6" fmla="*/ 3 w 4"/>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1">
                          <a:moveTo>
                            <a:pt x="3" y="0"/>
                          </a:moveTo>
                          <a:lnTo>
                            <a:pt x="4" y="11"/>
                          </a:lnTo>
                          <a:lnTo>
                            <a:pt x="0" y="6"/>
                          </a:lnTo>
                          <a:lnTo>
                            <a:pt x="3" y="0"/>
                          </a:lnTo>
                          <a:close/>
                        </a:path>
                      </a:pathLst>
                    </a:custGeom>
                    <a:grpFill/>
                    <a:ln w="6350" cmpd="sng">
                      <a:solidFill>
                        <a:schemeClr val="bg1"/>
                      </a:solidFill>
                      <a:round/>
                      <a:headEnd/>
                      <a:tailEnd/>
                    </a:ln>
                  </p:spPr>
                  <p:txBody>
                    <a:bodyPr/>
                    <a:lstStyle/>
                    <a:p>
                      <a:endParaRPr lang="en-GB" dirty="0"/>
                    </a:p>
                  </p:txBody>
                </p:sp>
                <p:sp>
                  <p:nvSpPr>
                    <p:cNvPr id="1044" name="Freeform 919"/>
                    <p:cNvSpPr>
                      <a:spLocks/>
                    </p:cNvSpPr>
                    <p:nvPr/>
                  </p:nvSpPr>
                  <p:spPr bwMode="auto">
                    <a:xfrm>
                      <a:off x="3066" y="3731"/>
                      <a:ext cx="4" cy="10"/>
                    </a:xfrm>
                    <a:custGeom>
                      <a:avLst/>
                      <a:gdLst>
                        <a:gd name="T0" fmla="*/ 0 w 4"/>
                        <a:gd name="T1" fmla="*/ 5 h 10"/>
                        <a:gd name="T2" fmla="*/ 4 w 4"/>
                        <a:gd name="T3" fmla="*/ 0 h 10"/>
                        <a:gd name="T4" fmla="*/ 4 w 4"/>
                        <a:gd name="T5" fmla="*/ 10 h 10"/>
                        <a:gd name="T6" fmla="*/ 0 w 4"/>
                        <a:gd name="T7" fmla="*/ 5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0">
                          <a:moveTo>
                            <a:pt x="0" y="5"/>
                          </a:moveTo>
                          <a:lnTo>
                            <a:pt x="4" y="0"/>
                          </a:lnTo>
                          <a:lnTo>
                            <a:pt x="4" y="10"/>
                          </a:lnTo>
                          <a:lnTo>
                            <a:pt x="0" y="5"/>
                          </a:lnTo>
                          <a:close/>
                        </a:path>
                      </a:pathLst>
                    </a:custGeom>
                    <a:grpFill/>
                    <a:ln w="6350" cmpd="sng">
                      <a:solidFill>
                        <a:schemeClr val="bg1"/>
                      </a:solidFill>
                      <a:round/>
                      <a:headEnd/>
                      <a:tailEnd/>
                    </a:ln>
                  </p:spPr>
                  <p:txBody>
                    <a:bodyPr/>
                    <a:lstStyle/>
                    <a:p>
                      <a:endParaRPr lang="en-GB" dirty="0"/>
                    </a:p>
                  </p:txBody>
                </p:sp>
                <p:sp>
                  <p:nvSpPr>
                    <p:cNvPr id="1045" name="Freeform 920"/>
                    <p:cNvSpPr>
                      <a:spLocks/>
                    </p:cNvSpPr>
                    <p:nvPr/>
                  </p:nvSpPr>
                  <p:spPr bwMode="auto">
                    <a:xfrm>
                      <a:off x="3055" y="3710"/>
                      <a:ext cx="11" cy="17"/>
                    </a:xfrm>
                    <a:custGeom>
                      <a:avLst/>
                      <a:gdLst>
                        <a:gd name="T0" fmla="*/ 6 w 11"/>
                        <a:gd name="T1" fmla="*/ 2 h 17"/>
                        <a:gd name="T2" fmla="*/ 11 w 11"/>
                        <a:gd name="T3" fmla="*/ 10 h 17"/>
                        <a:gd name="T4" fmla="*/ 9 w 11"/>
                        <a:gd name="T5" fmla="*/ 17 h 17"/>
                        <a:gd name="T6" fmla="*/ 0 w 11"/>
                        <a:gd name="T7" fmla="*/ 10 h 17"/>
                        <a:gd name="T8" fmla="*/ 3 w 11"/>
                        <a:gd name="T9" fmla="*/ 0 h 17"/>
                        <a:gd name="T10" fmla="*/ 6 w 11"/>
                        <a:gd name="T11" fmla="*/ 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7">
                          <a:moveTo>
                            <a:pt x="6" y="2"/>
                          </a:moveTo>
                          <a:lnTo>
                            <a:pt x="11" y="10"/>
                          </a:lnTo>
                          <a:lnTo>
                            <a:pt x="9" y="17"/>
                          </a:lnTo>
                          <a:lnTo>
                            <a:pt x="0" y="10"/>
                          </a:lnTo>
                          <a:lnTo>
                            <a:pt x="3" y="0"/>
                          </a:lnTo>
                          <a:lnTo>
                            <a:pt x="6" y="2"/>
                          </a:lnTo>
                          <a:close/>
                        </a:path>
                      </a:pathLst>
                    </a:custGeom>
                    <a:grpFill/>
                    <a:ln w="6350" cmpd="sng">
                      <a:solidFill>
                        <a:schemeClr val="bg1"/>
                      </a:solidFill>
                      <a:round/>
                      <a:headEnd/>
                      <a:tailEnd/>
                    </a:ln>
                  </p:spPr>
                  <p:txBody>
                    <a:bodyPr/>
                    <a:lstStyle/>
                    <a:p>
                      <a:endParaRPr lang="en-GB" dirty="0"/>
                    </a:p>
                  </p:txBody>
                </p:sp>
                <p:sp>
                  <p:nvSpPr>
                    <p:cNvPr id="1046" name="Freeform 921"/>
                    <p:cNvSpPr>
                      <a:spLocks/>
                    </p:cNvSpPr>
                    <p:nvPr/>
                  </p:nvSpPr>
                  <p:spPr bwMode="auto">
                    <a:xfrm>
                      <a:off x="3076" y="3681"/>
                      <a:ext cx="4" cy="14"/>
                    </a:xfrm>
                    <a:custGeom>
                      <a:avLst/>
                      <a:gdLst>
                        <a:gd name="T0" fmla="*/ 4 w 4"/>
                        <a:gd name="T1" fmla="*/ 5 h 14"/>
                        <a:gd name="T2" fmla="*/ 3 w 4"/>
                        <a:gd name="T3" fmla="*/ 14 h 14"/>
                        <a:gd name="T4" fmla="*/ 0 w 4"/>
                        <a:gd name="T5" fmla="*/ 5 h 14"/>
                        <a:gd name="T6" fmla="*/ 3 w 4"/>
                        <a:gd name="T7" fmla="*/ 0 h 14"/>
                        <a:gd name="T8" fmla="*/ 4 w 4"/>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4" y="5"/>
                          </a:moveTo>
                          <a:lnTo>
                            <a:pt x="3" y="14"/>
                          </a:lnTo>
                          <a:lnTo>
                            <a:pt x="0" y="5"/>
                          </a:lnTo>
                          <a:lnTo>
                            <a:pt x="3" y="0"/>
                          </a:lnTo>
                          <a:lnTo>
                            <a:pt x="4" y="5"/>
                          </a:lnTo>
                          <a:close/>
                        </a:path>
                      </a:pathLst>
                    </a:custGeom>
                    <a:grpFill/>
                    <a:ln w="6350" cmpd="sng">
                      <a:solidFill>
                        <a:schemeClr val="bg1"/>
                      </a:solidFill>
                      <a:round/>
                      <a:headEnd/>
                      <a:tailEnd/>
                    </a:ln>
                  </p:spPr>
                  <p:txBody>
                    <a:bodyPr/>
                    <a:lstStyle/>
                    <a:p>
                      <a:endParaRPr lang="en-GB" dirty="0"/>
                    </a:p>
                  </p:txBody>
                </p:sp>
                <p:sp>
                  <p:nvSpPr>
                    <p:cNvPr id="1047" name="Freeform 922"/>
                    <p:cNvSpPr>
                      <a:spLocks/>
                    </p:cNvSpPr>
                    <p:nvPr/>
                  </p:nvSpPr>
                  <p:spPr bwMode="auto">
                    <a:xfrm>
                      <a:off x="3133" y="3760"/>
                      <a:ext cx="9" cy="11"/>
                    </a:xfrm>
                    <a:custGeom>
                      <a:avLst/>
                      <a:gdLst>
                        <a:gd name="T0" fmla="*/ 6 w 9"/>
                        <a:gd name="T1" fmla="*/ 5 h 11"/>
                        <a:gd name="T2" fmla="*/ 6 w 9"/>
                        <a:gd name="T3" fmla="*/ 11 h 11"/>
                        <a:gd name="T4" fmla="*/ 9 w 9"/>
                        <a:gd name="T5" fmla="*/ 2 h 11"/>
                        <a:gd name="T6" fmla="*/ 0 w 9"/>
                        <a:gd name="T7" fmla="*/ 0 h 11"/>
                        <a:gd name="T8" fmla="*/ 6 w 9"/>
                        <a:gd name="T9" fmla="*/ 5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6" y="5"/>
                          </a:moveTo>
                          <a:lnTo>
                            <a:pt x="6" y="11"/>
                          </a:lnTo>
                          <a:lnTo>
                            <a:pt x="9" y="2"/>
                          </a:lnTo>
                          <a:lnTo>
                            <a:pt x="0" y="0"/>
                          </a:lnTo>
                          <a:lnTo>
                            <a:pt x="6" y="5"/>
                          </a:lnTo>
                          <a:close/>
                        </a:path>
                      </a:pathLst>
                    </a:custGeom>
                    <a:grpFill/>
                    <a:ln w="6350" cmpd="sng">
                      <a:solidFill>
                        <a:schemeClr val="bg1"/>
                      </a:solidFill>
                      <a:round/>
                      <a:headEnd/>
                      <a:tailEnd/>
                    </a:ln>
                  </p:spPr>
                  <p:txBody>
                    <a:bodyPr/>
                    <a:lstStyle/>
                    <a:p>
                      <a:endParaRPr lang="en-GB" dirty="0"/>
                    </a:p>
                  </p:txBody>
                </p:sp>
              </p:grpSp>
              <p:sp>
                <p:nvSpPr>
                  <p:cNvPr id="1037" name="Freeform 923"/>
                  <p:cNvSpPr>
                    <a:spLocks/>
                  </p:cNvSpPr>
                  <p:nvPr/>
                </p:nvSpPr>
                <p:spPr bwMode="auto">
                  <a:xfrm>
                    <a:off x="2486" y="2872"/>
                    <a:ext cx="18" cy="14"/>
                  </a:xfrm>
                  <a:custGeom>
                    <a:avLst/>
                    <a:gdLst>
                      <a:gd name="T0" fmla="*/ 17 w 19"/>
                      <a:gd name="T1" fmla="*/ 0 h 14"/>
                      <a:gd name="T2" fmla="*/ 13 w 19"/>
                      <a:gd name="T3" fmla="*/ 12 h 14"/>
                      <a:gd name="T4" fmla="*/ 0 w 19"/>
                      <a:gd name="T5" fmla="*/ 14 h 14"/>
                      <a:gd name="T6" fmla="*/ 8 w 19"/>
                      <a:gd name="T7" fmla="*/ 7 h 14"/>
                      <a:gd name="T8" fmla="*/ 5 w 19"/>
                      <a:gd name="T9" fmla="*/ 0 h 14"/>
                      <a:gd name="T10" fmla="*/ 17 w 19"/>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4">
                        <a:moveTo>
                          <a:pt x="19" y="0"/>
                        </a:moveTo>
                        <a:lnTo>
                          <a:pt x="15" y="12"/>
                        </a:lnTo>
                        <a:lnTo>
                          <a:pt x="0" y="14"/>
                        </a:lnTo>
                        <a:lnTo>
                          <a:pt x="8" y="7"/>
                        </a:lnTo>
                        <a:lnTo>
                          <a:pt x="5" y="0"/>
                        </a:lnTo>
                        <a:lnTo>
                          <a:pt x="19" y="0"/>
                        </a:lnTo>
                        <a:close/>
                      </a:path>
                    </a:pathLst>
                  </a:custGeom>
                  <a:grpFill/>
                  <a:ln w="6350" cmpd="sng">
                    <a:solidFill>
                      <a:schemeClr val="bg1"/>
                    </a:solidFill>
                    <a:round/>
                    <a:headEnd/>
                    <a:tailEnd/>
                  </a:ln>
                </p:spPr>
                <p:txBody>
                  <a:bodyPr/>
                  <a:lstStyle/>
                  <a:p>
                    <a:endParaRPr lang="en-GB" dirty="0"/>
                  </a:p>
                </p:txBody>
              </p:sp>
              <p:sp>
                <p:nvSpPr>
                  <p:cNvPr id="1038" name="Freeform 924"/>
                  <p:cNvSpPr>
                    <a:spLocks/>
                  </p:cNvSpPr>
                  <p:nvPr/>
                </p:nvSpPr>
                <p:spPr bwMode="auto">
                  <a:xfrm>
                    <a:off x="2487" y="2787"/>
                    <a:ext cx="8" cy="8"/>
                  </a:xfrm>
                  <a:custGeom>
                    <a:avLst/>
                    <a:gdLst>
                      <a:gd name="T0" fmla="*/ 4 w 10"/>
                      <a:gd name="T1" fmla="*/ 0 h 10"/>
                      <a:gd name="T2" fmla="*/ 0 w 10"/>
                      <a:gd name="T3" fmla="*/ 2 h 10"/>
                      <a:gd name="T4" fmla="*/ 0 w 10"/>
                      <a:gd name="T5" fmla="*/ 6 h 10"/>
                      <a:gd name="T6" fmla="*/ 6 w 10"/>
                      <a:gd name="T7" fmla="*/ 2 h 10"/>
                      <a:gd name="T8" fmla="*/ 4 w 10"/>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6" y="0"/>
                        </a:moveTo>
                        <a:lnTo>
                          <a:pt x="0" y="3"/>
                        </a:lnTo>
                        <a:lnTo>
                          <a:pt x="0" y="10"/>
                        </a:lnTo>
                        <a:lnTo>
                          <a:pt x="10" y="4"/>
                        </a:lnTo>
                        <a:lnTo>
                          <a:pt x="6" y="0"/>
                        </a:lnTo>
                        <a:close/>
                      </a:path>
                    </a:pathLst>
                  </a:custGeom>
                  <a:grpFill/>
                  <a:ln w="6350" cmpd="sng">
                    <a:solidFill>
                      <a:schemeClr val="bg1"/>
                    </a:solidFill>
                    <a:round/>
                    <a:headEnd/>
                    <a:tailEnd/>
                  </a:ln>
                </p:spPr>
                <p:txBody>
                  <a:bodyPr/>
                  <a:lstStyle/>
                  <a:p>
                    <a:endParaRPr lang="en-GB" dirty="0"/>
                  </a:p>
                </p:txBody>
              </p:sp>
              <p:sp>
                <p:nvSpPr>
                  <p:cNvPr id="1039" name="Freeform 925"/>
                  <p:cNvSpPr>
                    <a:spLocks/>
                  </p:cNvSpPr>
                  <p:nvPr/>
                </p:nvSpPr>
                <p:spPr bwMode="auto">
                  <a:xfrm>
                    <a:off x="2497" y="2810"/>
                    <a:ext cx="4" cy="8"/>
                  </a:xfrm>
                  <a:custGeom>
                    <a:avLst/>
                    <a:gdLst>
                      <a:gd name="T0" fmla="*/ 0 w 9"/>
                      <a:gd name="T1" fmla="*/ 0 h 15"/>
                      <a:gd name="T2" fmla="*/ 2 w 9"/>
                      <a:gd name="T3" fmla="*/ 4 h 15"/>
                      <a:gd name="T4" fmla="*/ 1 w 9"/>
                      <a:gd name="T5" fmla="*/ 4 h 15"/>
                      <a:gd name="T6" fmla="*/ 0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0" y="0"/>
                        </a:moveTo>
                        <a:lnTo>
                          <a:pt x="9" y="15"/>
                        </a:lnTo>
                        <a:lnTo>
                          <a:pt x="4" y="15"/>
                        </a:lnTo>
                        <a:lnTo>
                          <a:pt x="0" y="0"/>
                        </a:lnTo>
                      </a:path>
                    </a:pathLst>
                  </a:custGeom>
                  <a:grpFill/>
                  <a:ln w="6350" cmpd="sng">
                    <a:solidFill>
                      <a:schemeClr val="bg1"/>
                    </a:solidFill>
                    <a:prstDash val="solid"/>
                    <a:round/>
                    <a:headEnd/>
                    <a:tailEnd/>
                  </a:ln>
                </p:spPr>
                <p:txBody>
                  <a:bodyPr/>
                  <a:lstStyle/>
                  <a:p>
                    <a:endParaRPr lang="en-GB" dirty="0"/>
                  </a:p>
                </p:txBody>
              </p:sp>
            </p:grpSp>
          </p:grpSp>
          <p:grpSp>
            <p:nvGrpSpPr>
              <p:cNvPr id="683" name="Group 926"/>
              <p:cNvGrpSpPr>
                <a:grpSpLocks/>
              </p:cNvGrpSpPr>
              <p:nvPr/>
            </p:nvGrpSpPr>
            <p:grpSpPr bwMode="auto">
              <a:xfrm>
                <a:off x="5797770" y="3647319"/>
                <a:ext cx="632406" cy="743073"/>
                <a:chOff x="5203" y="3274"/>
                <a:chExt cx="599" cy="701"/>
              </a:xfrm>
              <a:grpFill/>
            </p:grpSpPr>
            <p:sp>
              <p:nvSpPr>
                <p:cNvPr id="1001" name="Freeform 927"/>
                <p:cNvSpPr>
                  <a:spLocks/>
                </p:cNvSpPr>
                <p:nvPr/>
              </p:nvSpPr>
              <p:spPr bwMode="auto">
                <a:xfrm>
                  <a:off x="5203" y="3472"/>
                  <a:ext cx="44" cy="26"/>
                </a:xfrm>
                <a:custGeom>
                  <a:avLst/>
                  <a:gdLst>
                    <a:gd name="T0" fmla="*/ 33 w 44"/>
                    <a:gd name="T1" fmla="*/ 6 h 26"/>
                    <a:gd name="T2" fmla="*/ 44 w 44"/>
                    <a:gd name="T3" fmla="*/ 0 h 26"/>
                    <a:gd name="T4" fmla="*/ 33 w 44"/>
                    <a:gd name="T5" fmla="*/ 18 h 26"/>
                    <a:gd name="T6" fmla="*/ 15 w 44"/>
                    <a:gd name="T7" fmla="*/ 26 h 26"/>
                    <a:gd name="T8" fmla="*/ 5 w 44"/>
                    <a:gd name="T9" fmla="*/ 23 h 26"/>
                    <a:gd name="T10" fmla="*/ 0 w 44"/>
                    <a:gd name="T11" fmla="*/ 16 h 26"/>
                    <a:gd name="T12" fmla="*/ 14 w 44"/>
                    <a:gd name="T13" fmla="*/ 8 h 26"/>
                    <a:gd name="T14" fmla="*/ 33 w 44"/>
                    <a:gd name="T15" fmla="*/ 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26">
                      <a:moveTo>
                        <a:pt x="33" y="6"/>
                      </a:moveTo>
                      <a:lnTo>
                        <a:pt x="44" y="0"/>
                      </a:lnTo>
                      <a:lnTo>
                        <a:pt x="33" y="18"/>
                      </a:lnTo>
                      <a:lnTo>
                        <a:pt x="15" y="26"/>
                      </a:lnTo>
                      <a:lnTo>
                        <a:pt x="5" y="23"/>
                      </a:lnTo>
                      <a:lnTo>
                        <a:pt x="0" y="16"/>
                      </a:lnTo>
                      <a:lnTo>
                        <a:pt x="14" y="8"/>
                      </a:lnTo>
                      <a:lnTo>
                        <a:pt x="33" y="6"/>
                      </a:lnTo>
                      <a:close/>
                    </a:path>
                  </a:pathLst>
                </a:custGeom>
                <a:grpFill/>
                <a:ln w="6350" cmpd="sng">
                  <a:solidFill>
                    <a:schemeClr val="bg1"/>
                  </a:solidFill>
                  <a:round/>
                  <a:headEnd/>
                  <a:tailEnd/>
                </a:ln>
              </p:spPr>
              <p:txBody>
                <a:bodyPr/>
                <a:lstStyle/>
                <a:p>
                  <a:endParaRPr lang="en-GB" dirty="0"/>
                </a:p>
              </p:txBody>
            </p:sp>
            <p:sp>
              <p:nvSpPr>
                <p:cNvPr id="1002" name="Freeform 928"/>
                <p:cNvSpPr>
                  <a:spLocks/>
                </p:cNvSpPr>
                <p:nvPr/>
              </p:nvSpPr>
              <p:spPr bwMode="auto">
                <a:xfrm>
                  <a:off x="5325" y="3430"/>
                  <a:ext cx="192" cy="196"/>
                </a:xfrm>
                <a:custGeom>
                  <a:avLst/>
                  <a:gdLst>
                    <a:gd name="T0" fmla="*/ 7 w 192"/>
                    <a:gd name="T1" fmla="*/ 124 h 196"/>
                    <a:gd name="T2" fmla="*/ 37 w 192"/>
                    <a:gd name="T3" fmla="*/ 133 h 196"/>
                    <a:gd name="T4" fmla="*/ 60 w 192"/>
                    <a:gd name="T5" fmla="*/ 148 h 196"/>
                    <a:gd name="T6" fmla="*/ 79 w 192"/>
                    <a:gd name="T7" fmla="*/ 156 h 196"/>
                    <a:gd name="T8" fmla="*/ 84 w 192"/>
                    <a:gd name="T9" fmla="*/ 164 h 196"/>
                    <a:gd name="T10" fmla="*/ 94 w 192"/>
                    <a:gd name="T11" fmla="*/ 166 h 196"/>
                    <a:gd name="T12" fmla="*/ 96 w 192"/>
                    <a:gd name="T13" fmla="*/ 183 h 196"/>
                    <a:gd name="T14" fmla="*/ 118 w 192"/>
                    <a:gd name="T15" fmla="*/ 193 h 196"/>
                    <a:gd name="T16" fmla="*/ 134 w 192"/>
                    <a:gd name="T17" fmla="*/ 196 h 196"/>
                    <a:gd name="T18" fmla="*/ 153 w 192"/>
                    <a:gd name="T19" fmla="*/ 194 h 196"/>
                    <a:gd name="T20" fmla="*/ 167 w 192"/>
                    <a:gd name="T21" fmla="*/ 175 h 196"/>
                    <a:gd name="T22" fmla="*/ 180 w 192"/>
                    <a:gd name="T23" fmla="*/ 175 h 196"/>
                    <a:gd name="T24" fmla="*/ 188 w 192"/>
                    <a:gd name="T25" fmla="*/ 177 h 196"/>
                    <a:gd name="T26" fmla="*/ 192 w 192"/>
                    <a:gd name="T27" fmla="*/ 174 h 196"/>
                    <a:gd name="T28" fmla="*/ 180 w 192"/>
                    <a:gd name="T29" fmla="*/ 163 h 196"/>
                    <a:gd name="T30" fmla="*/ 177 w 192"/>
                    <a:gd name="T31" fmla="*/ 153 h 196"/>
                    <a:gd name="T32" fmla="*/ 173 w 192"/>
                    <a:gd name="T33" fmla="*/ 151 h 196"/>
                    <a:gd name="T34" fmla="*/ 174 w 192"/>
                    <a:gd name="T35" fmla="*/ 134 h 196"/>
                    <a:gd name="T36" fmla="*/ 167 w 192"/>
                    <a:gd name="T37" fmla="*/ 119 h 196"/>
                    <a:gd name="T38" fmla="*/ 142 w 192"/>
                    <a:gd name="T39" fmla="*/ 103 h 196"/>
                    <a:gd name="T40" fmla="*/ 129 w 192"/>
                    <a:gd name="T41" fmla="*/ 83 h 196"/>
                    <a:gd name="T42" fmla="*/ 133 w 192"/>
                    <a:gd name="T43" fmla="*/ 70 h 196"/>
                    <a:gd name="T44" fmla="*/ 144 w 192"/>
                    <a:gd name="T45" fmla="*/ 53 h 196"/>
                    <a:gd name="T46" fmla="*/ 143 w 192"/>
                    <a:gd name="T47" fmla="*/ 46 h 196"/>
                    <a:gd name="T48" fmla="*/ 147 w 192"/>
                    <a:gd name="T49" fmla="*/ 39 h 196"/>
                    <a:gd name="T50" fmla="*/ 131 w 192"/>
                    <a:gd name="T51" fmla="*/ 33 h 196"/>
                    <a:gd name="T52" fmla="*/ 119 w 192"/>
                    <a:gd name="T53" fmla="*/ 16 h 196"/>
                    <a:gd name="T54" fmla="*/ 118 w 192"/>
                    <a:gd name="T55" fmla="*/ 5 h 196"/>
                    <a:gd name="T56" fmla="*/ 110 w 192"/>
                    <a:gd name="T57" fmla="*/ 6 h 196"/>
                    <a:gd name="T58" fmla="*/ 108 w 192"/>
                    <a:gd name="T59" fmla="*/ 3 h 196"/>
                    <a:gd name="T60" fmla="*/ 83 w 192"/>
                    <a:gd name="T61" fmla="*/ 0 h 196"/>
                    <a:gd name="T62" fmla="*/ 74 w 192"/>
                    <a:gd name="T63" fmla="*/ 7 h 196"/>
                    <a:gd name="T64" fmla="*/ 62 w 192"/>
                    <a:gd name="T65" fmla="*/ 21 h 196"/>
                    <a:gd name="T66" fmla="*/ 51 w 192"/>
                    <a:gd name="T67" fmla="*/ 25 h 196"/>
                    <a:gd name="T68" fmla="*/ 49 w 192"/>
                    <a:gd name="T69" fmla="*/ 63 h 196"/>
                    <a:gd name="T70" fmla="*/ 46 w 192"/>
                    <a:gd name="T71" fmla="*/ 72 h 196"/>
                    <a:gd name="T72" fmla="*/ 0 w 192"/>
                    <a:gd name="T73" fmla="*/ 99 h 196"/>
                    <a:gd name="T74" fmla="*/ 7 w 192"/>
                    <a:gd name="T75" fmla="*/ 124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6">
                      <a:moveTo>
                        <a:pt x="7" y="124"/>
                      </a:moveTo>
                      <a:lnTo>
                        <a:pt x="37" y="133"/>
                      </a:lnTo>
                      <a:lnTo>
                        <a:pt x="60" y="148"/>
                      </a:lnTo>
                      <a:lnTo>
                        <a:pt x="79" y="156"/>
                      </a:lnTo>
                      <a:lnTo>
                        <a:pt x="84" y="164"/>
                      </a:lnTo>
                      <a:lnTo>
                        <a:pt x="94" y="166"/>
                      </a:lnTo>
                      <a:lnTo>
                        <a:pt x="96" y="183"/>
                      </a:lnTo>
                      <a:lnTo>
                        <a:pt x="118" y="193"/>
                      </a:lnTo>
                      <a:lnTo>
                        <a:pt x="134" y="196"/>
                      </a:lnTo>
                      <a:lnTo>
                        <a:pt x="153" y="194"/>
                      </a:lnTo>
                      <a:lnTo>
                        <a:pt x="167" y="175"/>
                      </a:lnTo>
                      <a:lnTo>
                        <a:pt x="180" y="175"/>
                      </a:lnTo>
                      <a:lnTo>
                        <a:pt x="188" y="177"/>
                      </a:lnTo>
                      <a:lnTo>
                        <a:pt x="192" y="174"/>
                      </a:lnTo>
                      <a:lnTo>
                        <a:pt x="180" y="163"/>
                      </a:lnTo>
                      <a:lnTo>
                        <a:pt x="177" y="153"/>
                      </a:lnTo>
                      <a:lnTo>
                        <a:pt x="173" y="151"/>
                      </a:lnTo>
                      <a:lnTo>
                        <a:pt x="174" y="134"/>
                      </a:lnTo>
                      <a:lnTo>
                        <a:pt x="167" y="119"/>
                      </a:lnTo>
                      <a:lnTo>
                        <a:pt x="142" y="103"/>
                      </a:lnTo>
                      <a:lnTo>
                        <a:pt x="129" y="83"/>
                      </a:lnTo>
                      <a:lnTo>
                        <a:pt x="133" y="70"/>
                      </a:lnTo>
                      <a:lnTo>
                        <a:pt x="144" y="53"/>
                      </a:lnTo>
                      <a:lnTo>
                        <a:pt x="143" y="46"/>
                      </a:lnTo>
                      <a:lnTo>
                        <a:pt x="147" y="39"/>
                      </a:lnTo>
                      <a:lnTo>
                        <a:pt x="131" y="33"/>
                      </a:lnTo>
                      <a:lnTo>
                        <a:pt x="119" y="16"/>
                      </a:lnTo>
                      <a:lnTo>
                        <a:pt x="118" y="5"/>
                      </a:lnTo>
                      <a:lnTo>
                        <a:pt x="110" y="6"/>
                      </a:lnTo>
                      <a:lnTo>
                        <a:pt x="108" y="3"/>
                      </a:lnTo>
                      <a:lnTo>
                        <a:pt x="83" y="0"/>
                      </a:lnTo>
                      <a:lnTo>
                        <a:pt x="74" y="7"/>
                      </a:lnTo>
                      <a:lnTo>
                        <a:pt x="62" y="21"/>
                      </a:lnTo>
                      <a:lnTo>
                        <a:pt x="51" y="25"/>
                      </a:lnTo>
                      <a:lnTo>
                        <a:pt x="49" y="63"/>
                      </a:lnTo>
                      <a:lnTo>
                        <a:pt x="46" y="72"/>
                      </a:lnTo>
                      <a:lnTo>
                        <a:pt x="0" y="99"/>
                      </a:lnTo>
                      <a:lnTo>
                        <a:pt x="7" y="124"/>
                      </a:lnTo>
                      <a:close/>
                    </a:path>
                  </a:pathLst>
                </a:custGeom>
                <a:grpFill/>
                <a:ln w="6350" cmpd="sng">
                  <a:solidFill>
                    <a:schemeClr val="bg1"/>
                  </a:solidFill>
                  <a:round/>
                  <a:headEnd/>
                  <a:tailEnd/>
                </a:ln>
              </p:spPr>
              <p:txBody>
                <a:bodyPr/>
                <a:lstStyle/>
                <a:p>
                  <a:endParaRPr lang="en-GB" dirty="0"/>
                </a:p>
              </p:txBody>
            </p:sp>
            <p:sp>
              <p:nvSpPr>
                <p:cNvPr id="1003" name="Freeform 929"/>
                <p:cNvSpPr>
                  <a:spLocks/>
                </p:cNvSpPr>
                <p:nvPr/>
              </p:nvSpPr>
              <p:spPr bwMode="auto">
                <a:xfrm>
                  <a:off x="5236" y="3531"/>
                  <a:ext cx="28" cy="90"/>
                </a:xfrm>
                <a:custGeom>
                  <a:avLst/>
                  <a:gdLst>
                    <a:gd name="T0" fmla="*/ 16 w 28"/>
                    <a:gd name="T1" fmla="*/ 87 h 90"/>
                    <a:gd name="T2" fmla="*/ 25 w 28"/>
                    <a:gd name="T3" fmla="*/ 41 h 90"/>
                    <a:gd name="T4" fmla="*/ 14 w 28"/>
                    <a:gd name="T5" fmla="*/ 42 h 90"/>
                    <a:gd name="T6" fmla="*/ 20 w 28"/>
                    <a:gd name="T7" fmla="*/ 33 h 90"/>
                    <a:gd name="T8" fmla="*/ 15 w 28"/>
                    <a:gd name="T9" fmla="*/ 32 h 90"/>
                    <a:gd name="T10" fmla="*/ 15 w 28"/>
                    <a:gd name="T11" fmla="*/ 23 h 90"/>
                    <a:gd name="T12" fmla="*/ 20 w 28"/>
                    <a:gd name="T13" fmla="*/ 16 h 90"/>
                    <a:gd name="T14" fmla="*/ 27 w 28"/>
                    <a:gd name="T15" fmla="*/ 20 h 90"/>
                    <a:gd name="T16" fmla="*/ 27 w 28"/>
                    <a:gd name="T17" fmla="*/ 12 h 90"/>
                    <a:gd name="T18" fmla="*/ 28 w 28"/>
                    <a:gd name="T19" fmla="*/ 0 h 90"/>
                    <a:gd name="T20" fmla="*/ 26 w 28"/>
                    <a:gd name="T21" fmla="*/ 3 h 90"/>
                    <a:gd name="T22" fmla="*/ 17 w 28"/>
                    <a:gd name="T23" fmla="*/ 2 h 90"/>
                    <a:gd name="T24" fmla="*/ 7 w 28"/>
                    <a:gd name="T25" fmla="*/ 36 h 90"/>
                    <a:gd name="T26" fmla="*/ 0 w 28"/>
                    <a:gd name="T27" fmla="*/ 45 h 90"/>
                    <a:gd name="T28" fmla="*/ 15 w 28"/>
                    <a:gd name="T29" fmla="*/ 90 h 90"/>
                    <a:gd name="T30" fmla="*/ 16 w 28"/>
                    <a:gd name="T31" fmla="*/ 8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90">
                      <a:moveTo>
                        <a:pt x="16" y="87"/>
                      </a:moveTo>
                      <a:lnTo>
                        <a:pt x="25" y="41"/>
                      </a:lnTo>
                      <a:lnTo>
                        <a:pt x="14" y="42"/>
                      </a:lnTo>
                      <a:lnTo>
                        <a:pt x="20" y="33"/>
                      </a:lnTo>
                      <a:lnTo>
                        <a:pt x="15" y="32"/>
                      </a:lnTo>
                      <a:lnTo>
                        <a:pt x="15" y="23"/>
                      </a:lnTo>
                      <a:lnTo>
                        <a:pt x="20" y="16"/>
                      </a:lnTo>
                      <a:lnTo>
                        <a:pt x="27" y="20"/>
                      </a:lnTo>
                      <a:lnTo>
                        <a:pt x="27" y="12"/>
                      </a:lnTo>
                      <a:lnTo>
                        <a:pt x="28" y="0"/>
                      </a:lnTo>
                      <a:lnTo>
                        <a:pt x="26" y="3"/>
                      </a:lnTo>
                      <a:lnTo>
                        <a:pt x="17" y="2"/>
                      </a:lnTo>
                      <a:lnTo>
                        <a:pt x="7" y="36"/>
                      </a:lnTo>
                      <a:lnTo>
                        <a:pt x="0" y="45"/>
                      </a:lnTo>
                      <a:lnTo>
                        <a:pt x="15" y="90"/>
                      </a:lnTo>
                      <a:lnTo>
                        <a:pt x="16" y="87"/>
                      </a:lnTo>
                      <a:close/>
                    </a:path>
                  </a:pathLst>
                </a:custGeom>
                <a:grpFill/>
                <a:ln w="6350" cmpd="sng">
                  <a:solidFill>
                    <a:schemeClr val="bg1"/>
                  </a:solidFill>
                  <a:round/>
                  <a:headEnd/>
                  <a:tailEnd/>
                </a:ln>
              </p:spPr>
              <p:txBody>
                <a:bodyPr/>
                <a:lstStyle/>
                <a:p>
                  <a:endParaRPr lang="en-GB" dirty="0"/>
                </a:p>
              </p:txBody>
            </p:sp>
            <p:sp>
              <p:nvSpPr>
                <p:cNvPr id="1004" name="Freeform 930"/>
                <p:cNvSpPr>
                  <a:spLocks/>
                </p:cNvSpPr>
                <p:nvPr/>
              </p:nvSpPr>
              <p:spPr bwMode="auto">
                <a:xfrm>
                  <a:off x="5250" y="3529"/>
                  <a:ext cx="82" cy="95"/>
                </a:xfrm>
                <a:custGeom>
                  <a:avLst/>
                  <a:gdLst>
                    <a:gd name="T0" fmla="*/ 75 w 82"/>
                    <a:gd name="T1" fmla="*/ 0 h 95"/>
                    <a:gd name="T2" fmla="*/ 32 w 82"/>
                    <a:gd name="T3" fmla="*/ 23 h 95"/>
                    <a:gd name="T4" fmla="*/ 18 w 82"/>
                    <a:gd name="T5" fmla="*/ 14 h 95"/>
                    <a:gd name="T6" fmla="*/ 13 w 82"/>
                    <a:gd name="T7" fmla="*/ 14 h 95"/>
                    <a:gd name="T8" fmla="*/ 13 w 82"/>
                    <a:gd name="T9" fmla="*/ 22 h 95"/>
                    <a:gd name="T10" fmla="*/ 6 w 82"/>
                    <a:gd name="T11" fmla="*/ 18 h 95"/>
                    <a:gd name="T12" fmla="*/ 1 w 82"/>
                    <a:gd name="T13" fmla="*/ 25 h 95"/>
                    <a:gd name="T14" fmla="*/ 1 w 82"/>
                    <a:gd name="T15" fmla="*/ 34 h 95"/>
                    <a:gd name="T16" fmla="*/ 6 w 82"/>
                    <a:gd name="T17" fmla="*/ 35 h 95"/>
                    <a:gd name="T18" fmla="*/ 0 w 82"/>
                    <a:gd name="T19" fmla="*/ 44 h 95"/>
                    <a:gd name="T20" fmla="*/ 11 w 82"/>
                    <a:gd name="T21" fmla="*/ 43 h 95"/>
                    <a:gd name="T22" fmla="*/ 2 w 82"/>
                    <a:gd name="T23" fmla="*/ 89 h 95"/>
                    <a:gd name="T24" fmla="*/ 2 w 82"/>
                    <a:gd name="T25" fmla="*/ 93 h 95"/>
                    <a:gd name="T26" fmla="*/ 24 w 82"/>
                    <a:gd name="T27" fmla="*/ 95 h 95"/>
                    <a:gd name="T28" fmla="*/ 35 w 82"/>
                    <a:gd name="T29" fmla="*/ 79 h 95"/>
                    <a:gd name="T30" fmla="*/ 50 w 82"/>
                    <a:gd name="T31" fmla="*/ 76 h 95"/>
                    <a:gd name="T32" fmla="*/ 53 w 82"/>
                    <a:gd name="T33" fmla="*/ 67 h 95"/>
                    <a:gd name="T34" fmla="*/ 61 w 82"/>
                    <a:gd name="T35" fmla="*/ 62 h 95"/>
                    <a:gd name="T36" fmla="*/ 40 w 82"/>
                    <a:gd name="T37" fmla="*/ 40 h 95"/>
                    <a:gd name="T38" fmla="*/ 77 w 82"/>
                    <a:gd name="T39" fmla="*/ 33 h 95"/>
                    <a:gd name="T40" fmla="*/ 82 w 82"/>
                    <a:gd name="T41" fmla="*/ 25 h 95"/>
                    <a:gd name="T42" fmla="*/ 75 w 82"/>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2" h="95">
                      <a:moveTo>
                        <a:pt x="75" y="0"/>
                      </a:moveTo>
                      <a:lnTo>
                        <a:pt x="32" y="23"/>
                      </a:lnTo>
                      <a:lnTo>
                        <a:pt x="18" y="14"/>
                      </a:lnTo>
                      <a:lnTo>
                        <a:pt x="13" y="14"/>
                      </a:lnTo>
                      <a:lnTo>
                        <a:pt x="13" y="22"/>
                      </a:lnTo>
                      <a:lnTo>
                        <a:pt x="6" y="18"/>
                      </a:lnTo>
                      <a:lnTo>
                        <a:pt x="1" y="25"/>
                      </a:lnTo>
                      <a:lnTo>
                        <a:pt x="1" y="34"/>
                      </a:lnTo>
                      <a:lnTo>
                        <a:pt x="6" y="35"/>
                      </a:lnTo>
                      <a:lnTo>
                        <a:pt x="0" y="44"/>
                      </a:lnTo>
                      <a:lnTo>
                        <a:pt x="11" y="43"/>
                      </a:lnTo>
                      <a:lnTo>
                        <a:pt x="2" y="89"/>
                      </a:lnTo>
                      <a:lnTo>
                        <a:pt x="2" y="93"/>
                      </a:lnTo>
                      <a:lnTo>
                        <a:pt x="24" y="95"/>
                      </a:lnTo>
                      <a:lnTo>
                        <a:pt x="35" y="79"/>
                      </a:lnTo>
                      <a:lnTo>
                        <a:pt x="50" y="76"/>
                      </a:lnTo>
                      <a:lnTo>
                        <a:pt x="53" y="67"/>
                      </a:lnTo>
                      <a:lnTo>
                        <a:pt x="61" y="62"/>
                      </a:lnTo>
                      <a:lnTo>
                        <a:pt x="40" y="40"/>
                      </a:lnTo>
                      <a:lnTo>
                        <a:pt x="77" y="33"/>
                      </a:lnTo>
                      <a:lnTo>
                        <a:pt x="82" y="25"/>
                      </a:lnTo>
                      <a:lnTo>
                        <a:pt x="75" y="0"/>
                      </a:lnTo>
                      <a:close/>
                    </a:path>
                  </a:pathLst>
                </a:custGeom>
                <a:grpFill/>
                <a:ln w="6350" cmpd="sng">
                  <a:solidFill>
                    <a:schemeClr val="bg1"/>
                  </a:solidFill>
                  <a:round/>
                  <a:headEnd/>
                  <a:tailEnd/>
                </a:ln>
              </p:spPr>
              <p:txBody>
                <a:bodyPr/>
                <a:lstStyle/>
                <a:p>
                  <a:endParaRPr lang="en-GB" dirty="0"/>
                </a:p>
              </p:txBody>
            </p:sp>
            <p:sp>
              <p:nvSpPr>
                <p:cNvPr id="1005" name="Freeform 931"/>
                <p:cNvSpPr>
                  <a:spLocks/>
                </p:cNvSpPr>
                <p:nvPr/>
              </p:nvSpPr>
              <p:spPr bwMode="auto">
                <a:xfrm>
                  <a:off x="5478" y="3605"/>
                  <a:ext cx="33" cy="32"/>
                </a:xfrm>
                <a:custGeom>
                  <a:avLst/>
                  <a:gdLst>
                    <a:gd name="T0" fmla="*/ 33 w 33"/>
                    <a:gd name="T1" fmla="*/ 32 h 32"/>
                    <a:gd name="T2" fmla="*/ 21 w 33"/>
                    <a:gd name="T3" fmla="*/ 32 h 32"/>
                    <a:gd name="T4" fmla="*/ 16 w 33"/>
                    <a:gd name="T5" fmla="*/ 24 h 32"/>
                    <a:gd name="T6" fmla="*/ 0 w 33"/>
                    <a:gd name="T7" fmla="*/ 19 h 32"/>
                    <a:gd name="T8" fmla="*/ 14 w 33"/>
                    <a:gd name="T9" fmla="*/ 0 h 32"/>
                    <a:gd name="T10" fmla="*/ 27 w 33"/>
                    <a:gd name="T11" fmla="*/ 0 h 32"/>
                    <a:gd name="T12" fmla="*/ 31 w 33"/>
                    <a:gd name="T13" fmla="*/ 8 h 32"/>
                    <a:gd name="T14" fmla="*/ 21 w 33"/>
                    <a:gd name="T15" fmla="*/ 16 h 32"/>
                    <a:gd name="T16" fmla="*/ 28 w 33"/>
                    <a:gd name="T17" fmla="*/ 17 h 32"/>
                    <a:gd name="T18" fmla="*/ 33 w 33"/>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2">
                      <a:moveTo>
                        <a:pt x="33" y="32"/>
                      </a:moveTo>
                      <a:lnTo>
                        <a:pt x="21" y="32"/>
                      </a:lnTo>
                      <a:lnTo>
                        <a:pt x="16" y="24"/>
                      </a:lnTo>
                      <a:lnTo>
                        <a:pt x="0" y="19"/>
                      </a:lnTo>
                      <a:lnTo>
                        <a:pt x="14" y="0"/>
                      </a:lnTo>
                      <a:lnTo>
                        <a:pt x="27" y="0"/>
                      </a:lnTo>
                      <a:lnTo>
                        <a:pt x="31" y="8"/>
                      </a:lnTo>
                      <a:lnTo>
                        <a:pt x="21" y="16"/>
                      </a:lnTo>
                      <a:lnTo>
                        <a:pt x="28" y="17"/>
                      </a:lnTo>
                      <a:lnTo>
                        <a:pt x="33" y="32"/>
                      </a:lnTo>
                      <a:close/>
                    </a:path>
                  </a:pathLst>
                </a:custGeom>
                <a:grpFill/>
                <a:ln w="6350" cmpd="sng">
                  <a:solidFill>
                    <a:schemeClr val="bg1"/>
                  </a:solidFill>
                  <a:round/>
                  <a:headEnd/>
                  <a:tailEnd/>
                </a:ln>
              </p:spPr>
              <p:txBody>
                <a:bodyPr/>
                <a:lstStyle/>
                <a:p>
                  <a:endParaRPr lang="en-GB" dirty="0"/>
                </a:p>
              </p:txBody>
            </p:sp>
            <p:sp>
              <p:nvSpPr>
                <p:cNvPr id="1006" name="Freeform 932"/>
                <p:cNvSpPr>
                  <a:spLocks/>
                </p:cNvSpPr>
                <p:nvPr/>
              </p:nvSpPr>
              <p:spPr bwMode="auto">
                <a:xfrm>
                  <a:off x="5253" y="3496"/>
                  <a:ext cx="33" cy="38"/>
                </a:xfrm>
                <a:custGeom>
                  <a:avLst/>
                  <a:gdLst>
                    <a:gd name="T0" fmla="*/ 11 w 33"/>
                    <a:gd name="T1" fmla="*/ 35 h 38"/>
                    <a:gd name="T2" fmla="*/ 9 w 33"/>
                    <a:gd name="T3" fmla="*/ 38 h 38"/>
                    <a:gd name="T4" fmla="*/ 0 w 33"/>
                    <a:gd name="T5" fmla="*/ 37 h 38"/>
                    <a:gd name="T6" fmla="*/ 20 w 33"/>
                    <a:gd name="T7" fmla="*/ 0 h 38"/>
                    <a:gd name="T8" fmla="*/ 29 w 33"/>
                    <a:gd name="T9" fmla="*/ 0 h 38"/>
                    <a:gd name="T10" fmla="*/ 27 w 33"/>
                    <a:gd name="T11" fmla="*/ 4 h 38"/>
                    <a:gd name="T12" fmla="*/ 33 w 33"/>
                    <a:gd name="T13" fmla="*/ 12 h 38"/>
                    <a:gd name="T14" fmla="*/ 26 w 33"/>
                    <a:gd name="T15" fmla="*/ 18 h 38"/>
                    <a:gd name="T16" fmla="*/ 27 w 33"/>
                    <a:gd name="T17" fmla="*/ 20 h 38"/>
                    <a:gd name="T18" fmla="*/ 21 w 33"/>
                    <a:gd name="T19" fmla="*/ 21 h 38"/>
                    <a:gd name="T20" fmla="*/ 21 w 33"/>
                    <a:gd name="T21" fmla="*/ 27 h 38"/>
                    <a:gd name="T22" fmla="*/ 11 w 33"/>
                    <a:gd name="T23" fmla="*/ 35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8">
                      <a:moveTo>
                        <a:pt x="11" y="35"/>
                      </a:moveTo>
                      <a:lnTo>
                        <a:pt x="9" y="38"/>
                      </a:lnTo>
                      <a:lnTo>
                        <a:pt x="0" y="37"/>
                      </a:lnTo>
                      <a:lnTo>
                        <a:pt x="20" y="0"/>
                      </a:lnTo>
                      <a:lnTo>
                        <a:pt x="29" y="0"/>
                      </a:lnTo>
                      <a:lnTo>
                        <a:pt x="27" y="4"/>
                      </a:lnTo>
                      <a:lnTo>
                        <a:pt x="33" y="12"/>
                      </a:lnTo>
                      <a:lnTo>
                        <a:pt x="26" y="18"/>
                      </a:lnTo>
                      <a:lnTo>
                        <a:pt x="27" y="20"/>
                      </a:lnTo>
                      <a:lnTo>
                        <a:pt x="21" y="21"/>
                      </a:lnTo>
                      <a:lnTo>
                        <a:pt x="21" y="27"/>
                      </a:lnTo>
                      <a:lnTo>
                        <a:pt x="11" y="35"/>
                      </a:lnTo>
                      <a:close/>
                    </a:path>
                  </a:pathLst>
                </a:custGeom>
                <a:grpFill/>
                <a:ln w="6350" cmpd="sng">
                  <a:solidFill>
                    <a:schemeClr val="bg1"/>
                  </a:solidFill>
                  <a:round/>
                  <a:headEnd/>
                  <a:tailEnd/>
                </a:ln>
              </p:spPr>
              <p:txBody>
                <a:bodyPr/>
                <a:lstStyle/>
                <a:p>
                  <a:endParaRPr lang="en-GB" dirty="0"/>
                </a:p>
              </p:txBody>
            </p:sp>
            <p:sp>
              <p:nvSpPr>
                <p:cNvPr id="1007" name="Freeform 933"/>
                <p:cNvSpPr>
                  <a:spLocks/>
                </p:cNvSpPr>
                <p:nvPr/>
              </p:nvSpPr>
              <p:spPr bwMode="auto">
                <a:xfrm>
                  <a:off x="5582" y="3716"/>
                  <a:ext cx="152" cy="171"/>
                </a:xfrm>
                <a:custGeom>
                  <a:avLst/>
                  <a:gdLst>
                    <a:gd name="T0" fmla="*/ 20 w 152"/>
                    <a:gd name="T1" fmla="*/ 171 h 171"/>
                    <a:gd name="T2" fmla="*/ 42 w 152"/>
                    <a:gd name="T3" fmla="*/ 163 h 171"/>
                    <a:gd name="T4" fmla="*/ 57 w 152"/>
                    <a:gd name="T5" fmla="*/ 164 h 171"/>
                    <a:gd name="T6" fmla="*/ 69 w 152"/>
                    <a:gd name="T7" fmla="*/ 147 h 171"/>
                    <a:gd name="T8" fmla="*/ 85 w 152"/>
                    <a:gd name="T9" fmla="*/ 143 h 171"/>
                    <a:gd name="T10" fmla="*/ 93 w 152"/>
                    <a:gd name="T11" fmla="*/ 128 h 171"/>
                    <a:gd name="T12" fmla="*/ 113 w 152"/>
                    <a:gd name="T13" fmla="*/ 122 h 171"/>
                    <a:gd name="T14" fmla="*/ 112 w 152"/>
                    <a:gd name="T15" fmla="*/ 101 h 171"/>
                    <a:gd name="T16" fmla="*/ 117 w 152"/>
                    <a:gd name="T17" fmla="*/ 94 h 171"/>
                    <a:gd name="T18" fmla="*/ 122 w 152"/>
                    <a:gd name="T19" fmla="*/ 89 h 171"/>
                    <a:gd name="T20" fmla="*/ 127 w 152"/>
                    <a:gd name="T21" fmla="*/ 93 h 171"/>
                    <a:gd name="T22" fmla="*/ 148 w 152"/>
                    <a:gd name="T23" fmla="*/ 64 h 171"/>
                    <a:gd name="T24" fmla="*/ 152 w 152"/>
                    <a:gd name="T25" fmla="*/ 52 h 171"/>
                    <a:gd name="T26" fmla="*/ 142 w 152"/>
                    <a:gd name="T27" fmla="*/ 44 h 171"/>
                    <a:gd name="T28" fmla="*/ 131 w 152"/>
                    <a:gd name="T29" fmla="*/ 28 h 171"/>
                    <a:gd name="T30" fmla="*/ 95 w 152"/>
                    <a:gd name="T31" fmla="*/ 15 h 171"/>
                    <a:gd name="T32" fmla="*/ 84 w 152"/>
                    <a:gd name="T33" fmla="*/ 0 h 171"/>
                    <a:gd name="T34" fmla="*/ 73 w 152"/>
                    <a:gd name="T35" fmla="*/ 1 h 171"/>
                    <a:gd name="T36" fmla="*/ 78 w 152"/>
                    <a:gd name="T37" fmla="*/ 17 h 171"/>
                    <a:gd name="T38" fmla="*/ 67 w 152"/>
                    <a:gd name="T39" fmla="*/ 21 h 171"/>
                    <a:gd name="T40" fmla="*/ 63 w 152"/>
                    <a:gd name="T41" fmla="*/ 46 h 171"/>
                    <a:gd name="T42" fmla="*/ 73 w 152"/>
                    <a:gd name="T43" fmla="*/ 62 h 171"/>
                    <a:gd name="T44" fmla="*/ 58 w 152"/>
                    <a:gd name="T45" fmla="*/ 102 h 171"/>
                    <a:gd name="T46" fmla="*/ 0 w 152"/>
                    <a:gd name="T47" fmla="*/ 123 h 171"/>
                    <a:gd name="T48" fmla="*/ 20 w 152"/>
                    <a:gd name="T49" fmla="*/ 17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2" h="171">
                      <a:moveTo>
                        <a:pt x="20" y="171"/>
                      </a:moveTo>
                      <a:lnTo>
                        <a:pt x="42" y="163"/>
                      </a:lnTo>
                      <a:lnTo>
                        <a:pt x="57" y="164"/>
                      </a:lnTo>
                      <a:lnTo>
                        <a:pt x="69" y="147"/>
                      </a:lnTo>
                      <a:lnTo>
                        <a:pt x="85" y="143"/>
                      </a:lnTo>
                      <a:lnTo>
                        <a:pt x="93" y="128"/>
                      </a:lnTo>
                      <a:lnTo>
                        <a:pt x="113" y="122"/>
                      </a:lnTo>
                      <a:lnTo>
                        <a:pt x="112" y="101"/>
                      </a:lnTo>
                      <a:lnTo>
                        <a:pt x="117" y="94"/>
                      </a:lnTo>
                      <a:lnTo>
                        <a:pt x="122" y="89"/>
                      </a:lnTo>
                      <a:lnTo>
                        <a:pt x="127" y="93"/>
                      </a:lnTo>
                      <a:lnTo>
                        <a:pt x="148" y="64"/>
                      </a:lnTo>
                      <a:lnTo>
                        <a:pt x="152" y="52"/>
                      </a:lnTo>
                      <a:lnTo>
                        <a:pt x="142" y="44"/>
                      </a:lnTo>
                      <a:lnTo>
                        <a:pt x="131" y="28"/>
                      </a:lnTo>
                      <a:lnTo>
                        <a:pt x="95" y="15"/>
                      </a:lnTo>
                      <a:lnTo>
                        <a:pt x="84" y="0"/>
                      </a:lnTo>
                      <a:lnTo>
                        <a:pt x="73" y="1"/>
                      </a:lnTo>
                      <a:lnTo>
                        <a:pt x="78" y="17"/>
                      </a:lnTo>
                      <a:lnTo>
                        <a:pt x="67" y="21"/>
                      </a:lnTo>
                      <a:lnTo>
                        <a:pt x="63" y="46"/>
                      </a:lnTo>
                      <a:lnTo>
                        <a:pt x="73" y="62"/>
                      </a:lnTo>
                      <a:lnTo>
                        <a:pt x="58" y="102"/>
                      </a:lnTo>
                      <a:lnTo>
                        <a:pt x="0" y="123"/>
                      </a:lnTo>
                      <a:lnTo>
                        <a:pt x="20" y="171"/>
                      </a:lnTo>
                      <a:close/>
                    </a:path>
                  </a:pathLst>
                </a:custGeom>
                <a:grpFill/>
                <a:ln w="6350" cmpd="sng">
                  <a:solidFill>
                    <a:schemeClr val="bg1"/>
                  </a:solidFill>
                  <a:round/>
                  <a:headEnd/>
                  <a:tailEnd/>
                </a:ln>
              </p:spPr>
              <p:txBody>
                <a:bodyPr/>
                <a:lstStyle/>
                <a:p>
                  <a:endParaRPr lang="en-GB" dirty="0"/>
                </a:p>
              </p:txBody>
            </p:sp>
            <p:grpSp>
              <p:nvGrpSpPr>
                <p:cNvPr id="1008" name="Group 934"/>
                <p:cNvGrpSpPr>
                  <a:grpSpLocks/>
                </p:cNvGrpSpPr>
                <p:nvPr/>
              </p:nvGrpSpPr>
              <p:grpSpPr bwMode="auto">
                <a:xfrm>
                  <a:off x="5552" y="3686"/>
                  <a:ext cx="22" cy="37"/>
                  <a:chOff x="5552" y="3686"/>
                  <a:chExt cx="22" cy="37"/>
                </a:xfrm>
                <a:grpFill/>
              </p:grpSpPr>
              <p:sp>
                <p:nvSpPr>
                  <p:cNvPr id="1022" name="Freeform 935"/>
                  <p:cNvSpPr>
                    <a:spLocks/>
                  </p:cNvSpPr>
                  <p:nvPr/>
                </p:nvSpPr>
                <p:spPr bwMode="auto">
                  <a:xfrm>
                    <a:off x="5552" y="3686"/>
                    <a:ext cx="4" cy="7"/>
                  </a:xfrm>
                  <a:custGeom>
                    <a:avLst/>
                    <a:gdLst>
                      <a:gd name="T0" fmla="*/ 4 w 4"/>
                      <a:gd name="T1" fmla="*/ 1 h 7"/>
                      <a:gd name="T2" fmla="*/ 0 w 4"/>
                      <a:gd name="T3" fmla="*/ 0 h 7"/>
                      <a:gd name="T4" fmla="*/ 1 w 4"/>
                      <a:gd name="T5" fmla="*/ 7 h 7"/>
                      <a:gd name="T6" fmla="*/ 4 w 4"/>
                      <a:gd name="T7" fmla="*/ 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4" y="1"/>
                        </a:moveTo>
                        <a:lnTo>
                          <a:pt x="0" y="0"/>
                        </a:lnTo>
                        <a:lnTo>
                          <a:pt x="1" y="7"/>
                        </a:lnTo>
                        <a:lnTo>
                          <a:pt x="4" y="1"/>
                        </a:lnTo>
                        <a:close/>
                      </a:path>
                    </a:pathLst>
                  </a:custGeom>
                  <a:grpFill/>
                  <a:ln w="6350" cmpd="sng">
                    <a:solidFill>
                      <a:schemeClr val="bg1"/>
                    </a:solidFill>
                    <a:round/>
                    <a:headEnd/>
                    <a:tailEnd/>
                  </a:ln>
                </p:spPr>
                <p:txBody>
                  <a:bodyPr/>
                  <a:lstStyle/>
                  <a:p>
                    <a:endParaRPr lang="en-GB" dirty="0"/>
                  </a:p>
                </p:txBody>
              </p:sp>
              <p:sp>
                <p:nvSpPr>
                  <p:cNvPr id="1023" name="Freeform 936"/>
                  <p:cNvSpPr>
                    <a:spLocks/>
                  </p:cNvSpPr>
                  <p:nvPr/>
                </p:nvSpPr>
                <p:spPr bwMode="auto">
                  <a:xfrm>
                    <a:off x="5558" y="3689"/>
                    <a:ext cx="16" cy="34"/>
                  </a:xfrm>
                  <a:custGeom>
                    <a:avLst/>
                    <a:gdLst>
                      <a:gd name="T0" fmla="*/ 13 w 16"/>
                      <a:gd name="T1" fmla="*/ 32 h 34"/>
                      <a:gd name="T2" fmla="*/ 16 w 16"/>
                      <a:gd name="T3" fmla="*/ 6 h 34"/>
                      <a:gd name="T4" fmla="*/ 8 w 16"/>
                      <a:gd name="T5" fmla="*/ 0 h 34"/>
                      <a:gd name="T6" fmla="*/ 0 w 16"/>
                      <a:gd name="T7" fmla="*/ 14 h 34"/>
                      <a:gd name="T8" fmla="*/ 0 w 16"/>
                      <a:gd name="T9" fmla="*/ 30 h 34"/>
                      <a:gd name="T10" fmla="*/ 6 w 16"/>
                      <a:gd name="T11" fmla="*/ 34 h 34"/>
                      <a:gd name="T12" fmla="*/ 13 w 16"/>
                      <a:gd name="T13" fmla="*/ 3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4">
                        <a:moveTo>
                          <a:pt x="13" y="32"/>
                        </a:moveTo>
                        <a:lnTo>
                          <a:pt x="16" y="6"/>
                        </a:lnTo>
                        <a:lnTo>
                          <a:pt x="8" y="0"/>
                        </a:lnTo>
                        <a:lnTo>
                          <a:pt x="0" y="14"/>
                        </a:lnTo>
                        <a:lnTo>
                          <a:pt x="0" y="30"/>
                        </a:lnTo>
                        <a:lnTo>
                          <a:pt x="6" y="34"/>
                        </a:lnTo>
                        <a:lnTo>
                          <a:pt x="13" y="32"/>
                        </a:lnTo>
                        <a:close/>
                      </a:path>
                    </a:pathLst>
                  </a:custGeom>
                  <a:grpFill/>
                  <a:ln w="6350" cmpd="sng">
                    <a:solidFill>
                      <a:schemeClr val="bg1"/>
                    </a:solidFill>
                    <a:round/>
                    <a:headEnd/>
                    <a:tailEnd/>
                  </a:ln>
                </p:spPr>
                <p:txBody>
                  <a:bodyPr/>
                  <a:lstStyle/>
                  <a:p>
                    <a:endParaRPr lang="en-GB" dirty="0"/>
                  </a:p>
                </p:txBody>
              </p:sp>
            </p:grpSp>
            <p:sp>
              <p:nvSpPr>
                <p:cNvPr id="1009" name="Freeform 937"/>
                <p:cNvSpPr>
                  <a:spLocks/>
                </p:cNvSpPr>
                <p:nvPr/>
              </p:nvSpPr>
              <p:spPr bwMode="auto">
                <a:xfrm>
                  <a:off x="5247" y="3554"/>
                  <a:ext cx="408" cy="354"/>
                </a:xfrm>
                <a:custGeom>
                  <a:avLst/>
                  <a:gdLst>
                    <a:gd name="T0" fmla="*/ 154 w 408"/>
                    <a:gd name="T1" fmla="*/ 338 h 354"/>
                    <a:gd name="T2" fmla="*/ 146 w 408"/>
                    <a:gd name="T3" fmla="*/ 314 h 354"/>
                    <a:gd name="T4" fmla="*/ 135 w 408"/>
                    <a:gd name="T5" fmla="*/ 305 h 354"/>
                    <a:gd name="T6" fmla="*/ 125 w 408"/>
                    <a:gd name="T7" fmla="*/ 290 h 354"/>
                    <a:gd name="T8" fmla="*/ 121 w 408"/>
                    <a:gd name="T9" fmla="*/ 275 h 354"/>
                    <a:gd name="T10" fmla="*/ 109 w 408"/>
                    <a:gd name="T11" fmla="*/ 263 h 354"/>
                    <a:gd name="T12" fmla="*/ 89 w 408"/>
                    <a:gd name="T13" fmla="*/ 250 h 354"/>
                    <a:gd name="T14" fmla="*/ 84 w 408"/>
                    <a:gd name="T15" fmla="*/ 225 h 354"/>
                    <a:gd name="T16" fmla="*/ 84 w 408"/>
                    <a:gd name="T17" fmla="*/ 215 h 354"/>
                    <a:gd name="T18" fmla="*/ 72 w 408"/>
                    <a:gd name="T19" fmla="*/ 186 h 354"/>
                    <a:gd name="T20" fmla="*/ 60 w 408"/>
                    <a:gd name="T21" fmla="*/ 176 h 354"/>
                    <a:gd name="T22" fmla="*/ 53 w 408"/>
                    <a:gd name="T23" fmla="*/ 175 h 354"/>
                    <a:gd name="T24" fmla="*/ 45 w 408"/>
                    <a:gd name="T25" fmla="*/ 151 h 354"/>
                    <a:gd name="T26" fmla="*/ 10 w 408"/>
                    <a:gd name="T27" fmla="*/ 94 h 354"/>
                    <a:gd name="T28" fmla="*/ 0 w 408"/>
                    <a:gd name="T29" fmla="*/ 93 h 354"/>
                    <a:gd name="T30" fmla="*/ 5 w 408"/>
                    <a:gd name="T31" fmla="*/ 64 h 354"/>
                    <a:gd name="T32" fmla="*/ 5 w 408"/>
                    <a:gd name="T33" fmla="*/ 68 h 354"/>
                    <a:gd name="T34" fmla="*/ 27 w 408"/>
                    <a:gd name="T35" fmla="*/ 70 h 354"/>
                    <a:gd name="T36" fmla="*/ 38 w 408"/>
                    <a:gd name="T37" fmla="*/ 54 h 354"/>
                    <a:gd name="T38" fmla="*/ 53 w 408"/>
                    <a:gd name="T39" fmla="*/ 51 h 354"/>
                    <a:gd name="T40" fmla="*/ 56 w 408"/>
                    <a:gd name="T41" fmla="*/ 42 h 354"/>
                    <a:gd name="T42" fmla="*/ 64 w 408"/>
                    <a:gd name="T43" fmla="*/ 37 h 354"/>
                    <a:gd name="T44" fmla="*/ 43 w 408"/>
                    <a:gd name="T45" fmla="*/ 15 h 354"/>
                    <a:gd name="T46" fmla="*/ 80 w 408"/>
                    <a:gd name="T47" fmla="*/ 8 h 354"/>
                    <a:gd name="T48" fmla="*/ 85 w 408"/>
                    <a:gd name="T49" fmla="*/ 0 h 354"/>
                    <a:gd name="T50" fmla="*/ 115 w 408"/>
                    <a:gd name="T51" fmla="*/ 9 h 354"/>
                    <a:gd name="T52" fmla="*/ 138 w 408"/>
                    <a:gd name="T53" fmla="*/ 24 h 354"/>
                    <a:gd name="T54" fmla="*/ 157 w 408"/>
                    <a:gd name="T55" fmla="*/ 32 h 354"/>
                    <a:gd name="T56" fmla="*/ 162 w 408"/>
                    <a:gd name="T57" fmla="*/ 40 h 354"/>
                    <a:gd name="T58" fmla="*/ 172 w 408"/>
                    <a:gd name="T59" fmla="*/ 42 h 354"/>
                    <a:gd name="T60" fmla="*/ 174 w 408"/>
                    <a:gd name="T61" fmla="*/ 59 h 354"/>
                    <a:gd name="T62" fmla="*/ 196 w 408"/>
                    <a:gd name="T63" fmla="*/ 69 h 354"/>
                    <a:gd name="T64" fmla="*/ 212 w 408"/>
                    <a:gd name="T65" fmla="*/ 70 h 354"/>
                    <a:gd name="T66" fmla="*/ 231 w 408"/>
                    <a:gd name="T67" fmla="*/ 70 h 354"/>
                    <a:gd name="T68" fmla="*/ 247 w 408"/>
                    <a:gd name="T69" fmla="*/ 75 h 354"/>
                    <a:gd name="T70" fmla="*/ 252 w 408"/>
                    <a:gd name="T71" fmla="*/ 83 h 354"/>
                    <a:gd name="T72" fmla="*/ 264 w 408"/>
                    <a:gd name="T73" fmla="*/ 83 h 354"/>
                    <a:gd name="T74" fmla="*/ 272 w 408"/>
                    <a:gd name="T75" fmla="*/ 98 h 354"/>
                    <a:gd name="T76" fmla="*/ 282 w 408"/>
                    <a:gd name="T77" fmla="*/ 107 h 354"/>
                    <a:gd name="T78" fmla="*/ 284 w 408"/>
                    <a:gd name="T79" fmla="*/ 114 h 354"/>
                    <a:gd name="T80" fmla="*/ 298 w 408"/>
                    <a:gd name="T81" fmla="*/ 123 h 354"/>
                    <a:gd name="T82" fmla="*/ 301 w 408"/>
                    <a:gd name="T83" fmla="*/ 133 h 354"/>
                    <a:gd name="T84" fmla="*/ 299 w 408"/>
                    <a:gd name="T85" fmla="*/ 142 h 354"/>
                    <a:gd name="T86" fmla="*/ 311 w 408"/>
                    <a:gd name="T87" fmla="*/ 165 h 354"/>
                    <a:gd name="T88" fmla="*/ 317 w 408"/>
                    <a:gd name="T89" fmla="*/ 169 h 354"/>
                    <a:gd name="T90" fmla="*/ 329 w 408"/>
                    <a:gd name="T91" fmla="*/ 186 h 354"/>
                    <a:gd name="T92" fmla="*/ 335 w 408"/>
                    <a:gd name="T93" fmla="*/ 202 h 354"/>
                    <a:gd name="T94" fmla="*/ 394 w 408"/>
                    <a:gd name="T95" fmla="*/ 212 h 354"/>
                    <a:gd name="T96" fmla="*/ 398 w 408"/>
                    <a:gd name="T97" fmla="*/ 208 h 354"/>
                    <a:gd name="T98" fmla="*/ 408 w 408"/>
                    <a:gd name="T99" fmla="*/ 224 h 354"/>
                    <a:gd name="T100" fmla="*/ 393 w 408"/>
                    <a:gd name="T101" fmla="*/ 264 h 354"/>
                    <a:gd name="T102" fmla="*/ 335 w 408"/>
                    <a:gd name="T103" fmla="*/ 285 h 354"/>
                    <a:gd name="T104" fmla="*/ 274 w 408"/>
                    <a:gd name="T105" fmla="*/ 300 h 354"/>
                    <a:gd name="T106" fmla="*/ 225 w 408"/>
                    <a:gd name="T107" fmla="*/ 354 h 354"/>
                    <a:gd name="T108" fmla="*/ 225 w 408"/>
                    <a:gd name="T109" fmla="*/ 332 h 354"/>
                    <a:gd name="T110" fmla="*/ 190 w 408"/>
                    <a:gd name="T111" fmla="*/ 319 h 354"/>
                    <a:gd name="T112" fmla="*/ 170 w 408"/>
                    <a:gd name="T113" fmla="*/ 324 h 354"/>
                    <a:gd name="T114" fmla="*/ 154 w 408"/>
                    <a:gd name="T115" fmla="*/ 338 h 3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8" h="354">
                      <a:moveTo>
                        <a:pt x="154" y="338"/>
                      </a:moveTo>
                      <a:lnTo>
                        <a:pt x="146" y="314"/>
                      </a:lnTo>
                      <a:lnTo>
                        <a:pt x="135" y="305"/>
                      </a:lnTo>
                      <a:lnTo>
                        <a:pt x="125" y="290"/>
                      </a:lnTo>
                      <a:lnTo>
                        <a:pt x="121" y="275"/>
                      </a:lnTo>
                      <a:lnTo>
                        <a:pt x="109" y="263"/>
                      </a:lnTo>
                      <a:lnTo>
                        <a:pt x="89" y="250"/>
                      </a:lnTo>
                      <a:lnTo>
                        <a:pt x="84" y="225"/>
                      </a:lnTo>
                      <a:lnTo>
                        <a:pt x="84" y="215"/>
                      </a:lnTo>
                      <a:lnTo>
                        <a:pt x="72" y="186"/>
                      </a:lnTo>
                      <a:lnTo>
                        <a:pt x="60" y="176"/>
                      </a:lnTo>
                      <a:lnTo>
                        <a:pt x="53" y="175"/>
                      </a:lnTo>
                      <a:lnTo>
                        <a:pt x="45" y="151"/>
                      </a:lnTo>
                      <a:lnTo>
                        <a:pt x="10" y="94"/>
                      </a:lnTo>
                      <a:lnTo>
                        <a:pt x="0" y="93"/>
                      </a:lnTo>
                      <a:lnTo>
                        <a:pt x="5" y="64"/>
                      </a:lnTo>
                      <a:lnTo>
                        <a:pt x="5" y="68"/>
                      </a:lnTo>
                      <a:lnTo>
                        <a:pt x="27" y="70"/>
                      </a:lnTo>
                      <a:lnTo>
                        <a:pt x="38" y="54"/>
                      </a:lnTo>
                      <a:lnTo>
                        <a:pt x="53" y="51"/>
                      </a:lnTo>
                      <a:lnTo>
                        <a:pt x="56" y="42"/>
                      </a:lnTo>
                      <a:lnTo>
                        <a:pt x="64" y="37"/>
                      </a:lnTo>
                      <a:lnTo>
                        <a:pt x="43" y="15"/>
                      </a:lnTo>
                      <a:lnTo>
                        <a:pt x="80" y="8"/>
                      </a:lnTo>
                      <a:lnTo>
                        <a:pt x="85" y="0"/>
                      </a:lnTo>
                      <a:lnTo>
                        <a:pt x="115" y="9"/>
                      </a:lnTo>
                      <a:lnTo>
                        <a:pt x="138" y="24"/>
                      </a:lnTo>
                      <a:lnTo>
                        <a:pt x="157" y="32"/>
                      </a:lnTo>
                      <a:lnTo>
                        <a:pt x="162" y="40"/>
                      </a:lnTo>
                      <a:lnTo>
                        <a:pt x="172" y="42"/>
                      </a:lnTo>
                      <a:lnTo>
                        <a:pt x="174" y="59"/>
                      </a:lnTo>
                      <a:lnTo>
                        <a:pt x="196" y="69"/>
                      </a:lnTo>
                      <a:lnTo>
                        <a:pt x="212" y="70"/>
                      </a:lnTo>
                      <a:lnTo>
                        <a:pt x="231" y="70"/>
                      </a:lnTo>
                      <a:lnTo>
                        <a:pt x="247" y="75"/>
                      </a:lnTo>
                      <a:lnTo>
                        <a:pt x="252" y="83"/>
                      </a:lnTo>
                      <a:lnTo>
                        <a:pt x="264" y="83"/>
                      </a:lnTo>
                      <a:lnTo>
                        <a:pt x="272" y="98"/>
                      </a:lnTo>
                      <a:lnTo>
                        <a:pt x="282" y="107"/>
                      </a:lnTo>
                      <a:lnTo>
                        <a:pt x="284" y="114"/>
                      </a:lnTo>
                      <a:lnTo>
                        <a:pt x="298" y="123"/>
                      </a:lnTo>
                      <a:lnTo>
                        <a:pt x="301" y="133"/>
                      </a:lnTo>
                      <a:lnTo>
                        <a:pt x="299" y="142"/>
                      </a:lnTo>
                      <a:lnTo>
                        <a:pt x="311" y="165"/>
                      </a:lnTo>
                      <a:lnTo>
                        <a:pt x="317" y="169"/>
                      </a:lnTo>
                      <a:lnTo>
                        <a:pt x="329" y="186"/>
                      </a:lnTo>
                      <a:lnTo>
                        <a:pt x="335" y="202"/>
                      </a:lnTo>
                      <a:lnTo>
                        <a:pt x="394" y="212"/>
                      </a:lnTo>
                      <a:lnTo>
                        <a:pt x="398" y="208"/>
                      </a:lnTo>
                      <a:lnTo>
                        <a:pt x="408" y="224"/>
                      </a:lnTo>
                      <a:lnTo>
                        <a:pt x="393" y="264"/>
                      </a:lnTo>
                      <a:lnTo>
                        <a:pt x="335" y="285"/>
                      </a:lnTo>
                      <a:lnTo>
                        <a:pt x="274" y="300"/>
                      </a:lnTo>
                      <a:lnTo>
                        <a:pt x="225" y="354"/>
                      </a:lnTo>
                      <a:lnTo>
                        <a:pt x="225" y="332"/>
                      </a:lnTo>
                      <a:lnTo>
                        <a:pt x="190" y="319"/>
                      </a:lnTo>
                      <a:lnTo>
                        <a:pt x="170" y="324"/>
                      </a:lnTo>
                      <a:lnTo>
                        <a:pt x="154" y="338"/>
                      </a:lnTo>
                      <a:close/>
                    </a:path>
                  </a:pathLst>
                </a:custGeom>
                <a:grpFill/>
                <a:ln w="6350" cmpd="sng">
                  <a:solidFill>
                    <a:schemeClr val="bg1"/>
                  </a:solidFill>
                  <a:round/>
                  <a:headEnd/>
                  <a:tailEnd/>
                </a:ln>
              </p:spPr>
              <p:txBody>
                <a:bodyPr/>
                <a:lstStyle/>
                <a:p>
                  <a:endParaRPr lang="en-GB" dirty="0"/>
                </a:p>
              </p:txBody>
            </p:sp>
            <p:sp>
              <p:nvSpPr>
                <p:cNvPr id="1010" name="Freeform 938"/>
                <p:cNvSpPr>
                  <a:spLocks/>
                </p:cNvSpPr>
                <p:nvPr/>
              </p:nvSpPr>
              <p:spPr bwMode="auto">
                <a:xfrm>
                  <a:off x="5263" y="3434"/>
                  <a:ext cx="136" cy="118"/>
                </a:xfrm>
                <a:custGeom>
                  <a:avLst/>
                  <a:gdLst>
                    <a:gd name="T0" fmla="*/ 62 w 136"/>
                    <a:gd name="T1" fmla="*/ 95 h 118"/>
                    <a:gd name="T2" fmla="*/ 19 w 136"/>
                    <a:gd name="T3" fmla="*/ 118 h 118"/>
                    <a:gd name="T4" fmla="*/ 5 w 136"/>
                    <a:gd name="T5" fmla="*/ 109 h 118"/>
                    <a:gd name="T6" fmla="*/ 0 w 136"/>
                    <a:gd name="T7" fmla="*/ 109 h 118"/>
                    <a:gd name="T8" fmla="*/ 1 w 136"/>
                    <a:gd name="T9" fmla="*/ 97 h 118"/>
                    <a:gd name="T10" fmla="*/ 11 w 136"/>
                    <a:gd name="T11" fmla="*/ 89 h 118"/>
                    <a:gd name="T12" fmla="*/ 11 w 136"/>
                    <a:gd name="T13" fmla="*/ 83 h 118"/>
                    <a:gd name="T14" fmla="*/ 17 w 136"/>
                    <a:gd name="T15" fmla="*/ 82 h 118"/>
                    <a:gd name="T16" fmla="*/ 16 w 136"/>
                    <a:gd name="T17" fmla="*/ 80 h 118"/>
                    <a:gd name="T18" fmla="*/ 23 w 136"/>
                    <a:gd name="T19" fmla="*/ 74 h 118"/>
                    <a:gd name="T20" fmla="*/ 17 w 136"/>
                    <a:gd name="T21" fmla="*/ 66 h 118"/>
                    <a:gd name="T22" fmla="*/ 19 w 136"/>
                    <a:gd name="T23" fmla="*/ 62 h 118"/>
                    <a:gd name="T24" fmla="*/ 10 w 136"/>
                    <a:gd name="T25" fmla="*/ 62 h 118"/>
                    <a:gd name="T26" fmla="*/ 9 w 136"/>
                    <a:gd name="T27" fmla="*/ 36 h 118"/>
                    <a:gd name="T28" fmla="*/ 9 w 136"/>
                    <a:gd name="T29" fmla="*/ 31 h 118"/>
                    <a:gd name="T30" fmla="*/ 13 w 136"/>
                    <a:gd name="T31" fmla="*/ 35 h 118"/>
                    <a:gd name="T32" fmla="*/ 17 w 136"/>
                    <a:gd name="T33" fmla="*/ 26 h 118"/>
                    <a:gd name="T34" fmla="*/ 23 w 136"/>
                    <a:gd name="T35" fmla="*/ 26 h 118"/>
                    <a:gd name="T36" fmla="*/ 20 w 136"/>
                    <a:gd name="T37" fmla="*/ 20 h 118"/>
                    <a:gd name="T38" fmla="*/ 23 w 136"/>
                    <a:gd name="T39" fmla="*/ 11 h 118"/>
                    <a:gd name="T40" fmla="*/ 39 w 136"/>
                    <a:gd name="T41" fmla="*/ 16 h 118"/>
                    <a:gd name="T42" fmla="*/ 57 w 136"/>
                    <a:gd name="T43" fmla="*/ 9 h 118"/>
                    <a:gd name="T44" fmla="*/ 72 w 136"/>
                    <a:gd name="T45" fmla="*/ 15 h 118"/>
                    <a:gd name="T46" fmla="*/ 102 w 136"/>
                    <a:gd name="T47" fmla="*/ 3 h 118"/>
                    <a:gd name="T48" fmla="*/ 122 w 136"/>
                    <a:gd name="T49" fmla="*/ 5 h 118"/>
                    <a:gd name="T50" fmla="*/ 130 w 136"/>
                    <a:gd name="T51" fmla="*/ 0 h 118"/>
                    <a:gd name="T52" fmla="*/ 136 w 136"/>
                    <a:gd name="T53" fmla="*/ 3 h 118"/>
                    <a:gd name="T54" fmla="*/ 124 w 136"/>
                    <a:gd name="T55" fmla="*/ 17 h 118"/>
                    <a:gd name="T56" fmla="*/ 113 w 136"/>
                    <a:gd name="T57" fmla="*/ 21 h 118"/>
                    <a:gd name="T58" fmla="*/ 111 w 136"/>
                    <a:gd name="T59" fmla="*/ 59 h 118"/>
                    <a:gd name="T60" fmla="*/ 108 w 136"/>
                    <a:gd name="T61" fmla="*/ 68 h 118"/>
                    <a:gd name="T62" fmla="*/ 62 w 136"/>
                    <a:gd name="T63" fmla="*/ 95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18">
                      <a:moveTo>
                        <a:pt x="62" y="95"/>
                      </a:moveTo>
                      <a:lnTo>
                        <a:pt x="19" y="118"/>
                      </a:lnTo>
                      <a:lnTo>
                        <a:pt x="5" y="109"/>
                      </a:lnTo>
                      <a:lnTo>
                        <a:pt x="0" y="109"/>
                      </a:lnTo>
                      <a:lnTo>
                        <a:pt x="1" y="97"/>
                      </a:lnTo>
                      <a:lnTo>
                        <a:pt x="11" y="89"/>
                      </a:lnTo>
                      <a:lnTo>
                        <a:pt x="11" y="83"/>
                      </a:lnTo>
                      <a:lnTo>
                        <a:pt x="17" y="82"/>
                      </a:lnTo>
                      <a:lnTo>
                        <a:pt x="16" y="80"/>
                      </a:lnTo>
                      <a:lnTo>
                        <a:pt x="23" y="74"/>
                      </a:lnTo>
                      <a:lnTo>
                        <a:pt x="17" y="66"/>
                      </a:lnTo>
                      <a:lnTo>
                        <a:pt x="19" y="62"/>
                      </a:lnTo>
                      <a:lnTo>
                        <a:pt x="10" y="62"/>
                      </a:lnTo>
                      <a:lnTo>
                        <a:pt x="9" y="36"/>
                      </a:lnTo>
                      <a:lnTo>
                        <a:pt x="9" y="31"/>
                      </a:lnTo>
                      <a:lnTo>
                        <a:pt x="13" y="35"/>
                      </a:lnTo>
                      <a:lnTo>
                        <a:pt x="17" y="26"/>
                      </a:lnTo>
                      <a:lnTo>
                        <a:pt x="23" y="26"/>
                      </a:lnTo>
                      <a:lnTo>
                        <a:pt x="20" y="20"/>
                      </a:lnTo>
                      <a:lnTo>
                        <a:pt x="23" y="11"/>
                      </a:lnTo>
                      <a:lnTo>
                        <a:pt x="39" y="16"/>
                      </a:lnTo>
                      <a:lnTo>
                        <a:pt x="57" y="9"/>
                      </a:lnTo>
                      <a:lnTo>
                        <a:pt x="72" y="15"/>
                      </a:lnTo>
                      <a:lnTo>
                        <a:pt x="102" y="3"/>
                      </a:lnTo>
                      <a:lnTo>
                        <a:pt x="122" y="5"/>
                      </a:lnTo>
                      <a:lnTo>
                        <a:pt x="130" y="0"/>
                      </a:lnTo>
                      <a:lnTo>
                        <a:pt x="136" y="3"/>
                      </a:lnTo>
                      <a:lnTo>
                        <a:pt x="124" y="17"/>
                      </a:lnTo>
                      <a:lnTo>
                        <a:pt x="113" y="21"/>
                      </a:lnTo>
                      <a:lnTo>
                        <a:pt x="111" y="59"/>
                      </a:lnTo>
                      <a:lnTo>
                        <a:pt x="108" y="68"/>
                      </a:lnTo>
                      <a:lnTo>
                        <a:pt x="62" y="95"/>
                      </a:lnTo>
                      <a:close/>
                    </a:path>
                  </a:pathLst>
                </a:custGeom>
                <a:grpFill/>
                <a:ln w="6350" cmpd="sng">
                  <a:solidFill>
                    <a:schemeClr val="bg1"/>
                  </a:solidFill>
                  <a:round/>
                  <a:headEnd/>
                  <a:tailEnd/>
                </a:ln>
              </p:spPr>
              <p:txBody>
                <a:bodyPr/>
                <a:lstStyle/>
                <a:p>
                  <a:endParaRPr lang="en-GB" dirty="0"/>
                </a:p>
              </p:txBody>
            </p:sp>
            <p:sp>
              <p:nvSpPr>
                <p:cNvPr id="1011" name="Freeform 939"/>
                <p:cNvSpPr>
                  <a:spLocks/>
                </p:cNvSpPr>
                <p:nvPr/>
              </p:nvSpPr>
              <p:spPr bwMode="auto">
                <a:xfrm>
                  <a:off x="5564" y="3691"/>
                  <a:ext cx="102" cy="75"/>
                </a:xfrm>
                <a:custGeom>
                  <a:avLst/>
                  <a:gdLst>
                    <a:gd name="T0" fmla="*/ 102 w 102"/>
                    <a:gd name="T1" fmla="*/ 25 h 75"/>
                    <a:gd name="T2" fmla="*/ 101 w 102"/>
                    <a:gd name="T3" fmla="*/ 9 h 75"/>
                    <a:gd name="T4" fmla="*/ 97 w 102"/>
                    <a:gd name="T5" fmla="*/ 8 h 75"/>
                    <a:gd name="T6" fmla="*/ 97 w 102"/>
                    <a:gd name="T7" fmla="*/ 0 h 75"/>
                    <a:gd name="T8" fmla="*/ 65 w 102"/>
                    <a:gd name="T9" fmla="*/ 34 h 75"/>
                    <a:gd name="T10" fmla="*/ 65 w 102"/>
                    <a:gd name="T11" fmla="*/ 38 h 75"/>
                    <a:gd name="T12" fmla="*/ 56 w 102"/>
                    <a:gd name="T13" fmla="*/ 42 h 75"/>
                    <a:gd name="T14" fmla="*/ 31 w 102"/>
                    <a:gd name="T15" fmla="*/ 40 h 75"/>
                    <a:gd name="T16" fmla="*/ 24 w 102"/>
                    <a:gd name="T17" fmla="*/ 44 h 75"/>
                    <a:gd name="T18" fmla="*/ 14 w 102"/>
                    <a:gd name="T19" fmla="*/ 44 h 75"/>
                    <a:gd name="T20" fmla="*/ 12 w 102"/>
                    <a:gd name="T21" fmla="*/ 39 h 75"/>
                    <a:gd name="T22" fmla="*/ 7 w 102"/>
                    <a:gd name="T23" fmla="*/ 38 h 75"/>
                    <a:gd name="T24" fmla="*/ 7 w 102"/>
                    <a:gd name="T25" fmla="*/ 30 h 75"/>
                    <a:gd name="T26" fmla="*/ 0 w 102"/>
                    <a:gd name="T27" fmla="*/ 32 h 75"/>
                    <a:gd name="T28" fmla="*/ 12 w 102"/>
                    <a:gd name="T29" fmla="*/ 49 h 75"/>
                    <a:gd name="T30" fmla="*/ 18 w 102"/>
                    <a:gd name="T31" fmla="*/ 65 h 75"/>
                    <a:gd name="T32" fmla="*/ 77 w 102"/>
                    <a:gd name="T33" fmla="*/ 75 h 75"/>
                    <a:gd name="T34" fmla="*/ 81 w 102"/>
                    <a:gd name="T35" fmla="*/ 71 h 75"/>
                    <a:gd name="T36" fmla="*/ 85 w 102"/>
                    <a:gd name="T37" fmla="*/ 46 h 75"/>
                    <a:gd name="T38" fmla="*/ 96 w 102"/>
                    <a:gd name="T39" fmla="*/ 42 h 75"/>
                    <a:gd name="T40" fmla="*/ 91 w 102"/>
                    <a:gd name="T41" fmla="*/ 26 h 75"/>
                    <a:gd name="T42" fmla="*/ 102 w 102"/>
                    <a:gd name="T43" fmla="*/ 25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75">
                      <a:moveTo>
                        <a:pt x="102" y="25"/>
                      </a:moveTo>
                      <a:lnTo>
                        <a:pt x="101" y="9"/>
                      </a:lnTo>
                      <a:lnTo>
                        <a:pt x="97" y="8"/>
                      </a:lnTo>
                      <a:lnTo>
                        <a:pt x="97" y="0"/>
                      </a:lnTo>
                      <a:lnTo>
                        <a:pt x="65" y="34"/>
                      </a:lnTo>
                      <a:lnTo>
                        <a:pt x="65" y="38"/>
                      </a:lnTo>
                      <a:lnTo>
                        <a:pt x="56" y="42"/>
                      </a:lnTo>
                      <a:lnTo>
                        <a:pt x="31" y="40"/>
                      </a:lnTo>
                      <a:lnTo>
                        <a:pt x="24" y="44"/>
                      </a:lnTo>
                      <a:lnTo>
                        <a:pt x="14" y="44"/>
                      </a:lnTo>
                      <a:lnTo>
                        <a:pt x="12" y="39"/>
                      </a:lnTo>
                      <a:lnTo>
                        <a:pt x="7" y="38"/>
                      </a:lnTo>
                      <a:lnTo>
                        <a:pt x="7" y="30"/>
                      </a:lnTo>
                      <a:lnTo>
                        <a:pt x="0" y="32"/>
                      </a:lnTo>
                      <a:lnTo>
                        <a:pt x="12" y="49"/>
                      </a:lnTo>
                      <a:lnTo>
                        <a:pt x="18" y="65"/>
                      </a:lnTo>
                      <a:lnTo>
                        <a:pt x="77" y="75"/>
                      </a:lnTo>
                      <a:lnTo>
                        <a:pt x="81" y="71"/>
                      </a:lnTo>
                      <a:lnTo>
                        <a:pt x="85" y="46"/>
                      </a:lnTo>
                      <a:lnTo>
                        <a:pt x="96" y="42"/>
                      </a:lnTo>
                      <a:lnTo>
                        <a:pt x="91" y="26"/>
                      </a:lnTo>
                      <a:lnTo>
                        <a:pt x="102" y="25"/>
                      </a:lnTo>
                      <a:close/>
                    </a:path>
                  </a:pathLst>
                </a:custGeom>
                <a:grpFill/>
                <a:ln w="6350" cmpd="sng">
                  <a:solidFill>
                    <a:schemeClr val="bg1"/>
                  </a:solidFill>
                  <a:round/>
                  <a:headEnd/>
                  <a:tailEnd/>
                </a:ln>
              </p:spPr>
              <p:txBody>
                <a:bodyPr/>
                <a:lstStyle/>
                <a:p>
                  <a:endParaRPr lang="en-GB" dirty="0"/>
                </a:p>
              </p:txBody>
            </p:sp>
            <p:grpSp>
              <p:nvGrpSpPr>
                <p:cNvPr id="1012" name="Group 940"/>
                <p:cNvGrpSpPr>
                  <a:grpSpLocks/>
                </p:cNvGrpSpPr>
                <p:nvPr/>
              </p:nvGrpSpPr>
              <p:grpSpPr bwMode="auto">
                <a:xfrm>
                  <a:off x="5400" y="3839"/>
                  <a:ext cx="230" cy="136"/>
                  <a:chOff x="5400" y="3839"/>
                  <a:chExt cx="230" cy="136"/>
                </a:xfrm>
                <a:grpFill/>
              </p:grpSpPr>
              <p:sp>
                <p:nvSpPr>
                  <p:cNvPr id="1020" name="Freeform 941"/>
                  <p:cNvSpPr>
                    <a:spLocks/>
                  </p:cNvSpPr>
                  <p:nvPr/>
                </p:nvSpPr>
                <p:spPr bwMode="auto">
                  <a:xfrm>
                    <a:off x="5612" y="3966"/>
                    <a:ext cx="18" cy="9"/>
                  </a:xfrm>
                  <a:custGeom>
                    <a:avLst/>
                    <a:gdLst>
                      <a:gd name="T0" fmla="*/ 18 w 18"/>
                      <a:gd name="T1" fmla="*/ 1 h 9"/>
                      <a:gd name="T2" fmla="*/ 17 w 18"/>
                      <a:gd name="T3" fmla="*/ 5 h 9"/>
                      <a:gd name="T4" fmla="*/ 11 w 18"/>
                      <a:gd name="T5" fmla="*/ 9 h 9"/>
                      <a:gd name="T6" fmla="*/ 0 w 18"/>
                      <a:gd name="T7" fmla="*/ 4 h 9"/>
                      <a:gd name="T8" fmla="*/ 2 w 18"/>
                      <a:gd name="T9" fmla="*/ 0 h 9"/>
                      <a:gd name="T10" fmla="*/ 18 w 18"/>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9">
                        <a:moveTo>
                          <a:pt x="18" y="1"/>
                        </a:moveTo>
                        <a:lnTo>
                          <a:pt x="17" y="5"/>
                        </a:lnTo>
                        <a:lnTo>
                          <a:pt x="11" y="9"/>
                        </a:lnTo>
                        <a:lnTo>
                          <a:pt x="0" y="4"/>
                        </a:lnTo>
                        <a:lnTo>
                          <a:pt x="2" y="0"/>
                        </a:lnTo>
                        <a:lnTo>
                          <a:pt x="18" y="1"/>
                        </a:lnTo>
                        <a:close/>
                      </a:path>
                    </a:pathLst>
                  </a:custGeom>
                  <a:grpFill/>
                  <a:ln w="6350" cmpd="sng">
                    <a:solidFill>
                      <a:schemeClr val="bg1"/>
                    </a:solidFill>
                    <a:round/>
                    <a:headEnd/>
                    <a:tailEnd/>
                  </a:ln>
                </p:spPr>
                <p:txBody>
                  <a:bodyPr/>
                  <a:lstStyle/>
                  <a:p>
                    <a:endParaRPr lang="en-GB" dirty="0"/>
                  </a:p>
                </p:txBody>
              </p:sp>
              <p:sp>
                <p:nvSpPr>
                  <p:cNvPr id="1021" name="Freeform 942"/>
                  <p:cNvSpPr>
                    <a:spLocks/>
                  </p:cNvSpPr>
                  <p:nvPr/>
                </p:nvSpPr>
                <p:spPr bwMode="auto">
                  <a:xfrm>
                    <a:off x="5400" y="3839"/>
                    <a:ext cx="202" cy="127"/>
                  </a:xfrm>
                  <a:custGeom>
                    <a:avLst/>
                    <a:gdLst>
                      <a:gd name="T0" fmla="*/ 72 w 202"/>
                      <a:gd name="T1" fmla="*/ 69 h 127"/>
                      <a:gd name="T2" fmla="*/ 121 w 202"/>
                      <a:gd name="T3" fmla="*/ 15 h 127"/>
                      <a:gd name="T4" fmla="*/ 182 w 202"/>
                      <a:gd name="T5" fmla="*/ 0 h 127"/>
                      <a:gd name="T6" fmla="*/ 202 w 202"/>
                      <a:gd name="T7" fmla="*/ 48 h 127"/>
                      <a:gd name="T8" fmla="*/ 190 w 202"/>
                      <a:gd name="T9" fmla="*/ 57 h 127"/>
                      <a:gd name="T10" fmla="*/ 187 w 202"/>
                      <a:gd name="T11" fmla="*/ 69 h 127"/>
                      <a:gd name="T12" fmla="*/ 136 w 202"/>
                      <a:gd name="T13" fmla="*/ 86 h 127"/>
                      <a:gd name="T14" fmla="*/ 126 w 202"/>
                      <a:gd name="T15" fmla="*/ 91 h 127"/>
                      <a:gd name="T16" fmla="*/ 119 w 202"/>
                      <a:gd name="T17" fmla="*/ 99 h 127"/>
                      <a:gd name="T18" fmla="*/ 101 w 202"/>
                      <a:gd name="T19" fmla="*/ 102 h 127"/>
                      <a:gd name="T20" fmla="*/ 82 w 202"/>
                      <a:gd name="T21" fmla="*/ 113 h 127"/>
                      <a:gd name="T22" fmla="*/ 62 w 202"/>
                      <a:gd name="T23" fmla="*/ 113 h 127"/>
                      <a:gd name="T24" fmla="*/ 44 w 202"/>
                      <a:gd name="T25" fmla="*/ 126 h 127"/>
                      <a:gd name="T26" fmla="*/ 18 w 202"/>
                      <a:gd name="T27" fmla="*/ 127 h 127"/>
                      <a:gd name="T28" fmla="*/ 13 w 202"/>
                      <a:gd name="T29" fmla="*/ 117 h 127"/>
                      <a:gd name="T30" fmla="*/ 5 w 202"/>
                      <a:gd name="T31" fmla="*/ 79 h 127"/>
                      <a:gd name="T32" fmla="*/ 0 w 202"/>
                      <a:gd name="T33" fmla="*/ 74 h 127"/>
                      <a:gd name="T34" fmla="*/ 4 w 202"/>
                      <a:gd name="T35" fmla="*/ 63 h 127"/>
                      <a:gd name="T36" fmla="*/ 1 w 202"/>
                      <a:gd name="T37" fmla="*/ 53 h 127"/>
                      <a:gd name="T38" fmla="*/ 17 w 202"/>
                      <a:gd name="T39" fmla="*/ 39 h 127"/>
                      <a:gd name="T40" fmla="*/ 37 w 202"/>
                      <a:gd name="T41" fmla="*/ 34 h 127"/>
                      <a:gd name="T42" fmla="*/ 72 w 202"/>
                      <a:gd name="T43" fmla="*/ 47 h 127"/>
                      <a:gd name="T44" fmla="*/ 72 w 202"/>
                      <a:gd name="T45" fmla="*/ 69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 h="127">
                        <a:moveTo>
                          <a:pt x="72" y="69"/>
                        </a:moveTo>
                        <a:lnTo>
                          <a:pt x="121" y="15"/>
                        </a:lnTo>
                        <a:lnTo>
                          <a:pt x="182" y="0"/>
                        </a:lnTo>
                        <a:lnTo>
                          <a:pt x="202" y="48"/>
                        </a:lnTo>
                        <a:lnTo>
                          <a:pt x="190" y="57"/>
                        </a:lnTo>
                        <a:lnTo>
                          <a:pt x="187" y="69"/>
                        </a:lnTo>
                        <a:lnTo>
                          <a:pt x="136" y="86"/>
                        </a:lnTo>
                        <a:lnTo>
                          <a:pt x="126" y="91"/>
                        </a:lnTo>
                        <a:lnTo>
                          <a:pt x="119" y="99"/>
                        </a:lnTo>
                        <a:lnTo>
                          <a:pt x="101" y="102"/>
                        </a:lnTo>
                        <a:lnTo>
                          <a:pt x="82" y="113"/>
                        </a:lnTo>
                        <a:lnTo>
                          <a:pt x="62" y="113"/>
                        </a:lnTo>
                        <a:lnTo>
                          <a:pt x="44" y="126"/>
                        </a:lnTo>
                        <a:lnTo>
                          <a:pt x="18" y="127"/>
                        </a:lnTo>
                        <a:lnTo>
                          <a:pt x="13" y="117"/>
                        </a:lnTo>
                        <a:lnTo>
                          <a:pt x="5" y="79"/>
                        </a:lnTo>
                        <a:lnTo>
                          <a:pt x="0" y="74"/>
                        </a:lnTo>
                        <a:lnTo>
                          <a:pt x="4" y="63"/>
                        </a:lnTo>
                        <a:lnTo>
                          <a:pt x="1" y="53"/>
                        </a:lnTo>
                        <a:lnTo>
                          <a:pt x="17" y="39"/>
                        </a:lnTo>
                        <a:lnTo>
                          <a:pt x="37" y="34"/>
                        </a:lnTo>
                        <a:lnTo>
                          <a:pt x="72" y="47"/>
                        </a:lnTo>
                        <a:lnTo>
                          <a:pt x="72" y="69"/>
                        </a:lnTo>
                        <a:close/>
                      </a:path>
                    </a:pathLst>
                  </a:custGeom>
                  <a:grpFill/>
                  <a:ln w="6350" cmpd="sng">
                    <a:solidFill>
                      <a:schemeClr val="bg1"/>
                    </a:solidFill>
                    <a:round/>
                    <a:headEnd/>
                    <a:tailEnd/>
                  </a:ln>
                </p:spPr>
                <p:txBody>
                  <a:bodyPr/>
                  <a:lstStyle/>
                  <a:p>
                    <a:endParaRPr lang="en-GB" dirty="0"/>
                  </a:p>
                </p:txBody>
              </p:sp>
            </p:grpSp>
            <p:grpSp>
              <p:nvGrpSpPr>
                <p:cNvPr id="1013" name="Group 943"/>
                <p:cNvGrpSpPr>
                  <a:grpSpLocks/>
                </p:cNvGrpSpPr>
                <p:nvPr/>
              </p:nvGrpSpPr>
              <p:grpSpPr bwMode="auto">
                <a:xfrm>
                  <a:off x="5431" y="3371"/>
                  <a:ext cx="371" cy="340"/>
                  <a:chOff x="5431" y="3371"/>
                  <a:chExt cx="371" cy="340"/>
                </a:xfrm>
                <a:grpFill/>
              </p:grpSpPr>
              <p:sp>
                <p:nvSpPr>
                  <p:cNvPr id="1018" name="Freeform 944"/>
                  <p:cNvSpPr>
                    <a:spLocks/>
                  </p:cNvSpPr>
                  <p:nvPr/>
                </p:nvSpPr>
                <p:spPr bwMode="auto">
                  <a:xfrm>
                    <a:off x="5647" y="3674"/>
                    <a:ext cx="18" cy="9"/>
                  </a:xfrm>
                  <a:custGeom>
                    <a:avLst/>
                    <a:gdLst>
                      <a:gd name="T0" fmla="*/ 18 w 18"/>
                      <a:gd name="T1" fmla="*/ 0 h 9"/>
                      <a:gd name="T2" fmla="*/ 10 w 18"/>
                      <a:gd name="T3" fmla="*/ 0 h 9"/>
                      <a:gd name="T4" fmla="*/ 0 w 18"/>
                      <a:gd name="T5" fmla="*/ 9 h 9"/>
                      <a:gd name="T6" fmla="*/ 18 w 1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9">
                        <a:moveTo>
                          <a:pt x="18" y="0"/>
                        </a:moveTo>
                        <a:lnTo>
                          <a:pt x="10" y="0"/>
                        </a:lnTo>
                        <a:lnTo>
                          <a:pt x="0" y="9"/>
                        </a:lnTo>
                        <a:lnTo>
                          <a:pt x="18" y="0"/>
                        </a:lnTo>
                        <a:close/>
                      </a:path>
                    </a:pathLst>
                  </a:custGeom>
                  <a:grpFill/>
                  <a:ln w="6350" cmpd="sng">
                    <a:solidFill>
                      <a:schemeClr val="bg1"/>
                    </a:solidFill>
                    <a:round/>
                    <a:headEnd/>
                    <a:tailEnd/>
                  </a:ln>
                </p:spPr>
                <p:txBody>
                  <a:bodyPr/>
                  <a:lstStyle/>
                  <a:p>
                    <a:endParaRPr lang="en-GB" dirty="0"/>
                  </a:p>
                </p:txBody>
              </p:sp>
              <p:sp>
                <p:nvSpPr>
                  <p:cNvPr id="1019" name="Freeform 945"/>
                  <p:cNvSpPr>
                    <a:spLocks/>
                  </p:cNvSpPr>
                  <p:nvPr/>
                </p:nvSpPr>
                <p:spPr bwMode="auto">
                  <a:xfrm>
                    <a:off x="5431" y="3371"/>
                    <a:ext cx="371" cy="340"/>
                  </a:xfrm>
                  <a:custGeom>
                    <a:avLst/>
                    <a:gdLst>
                      <a:gd name="T0" fmla="*/ 192 w 371"/>
                      <a:gd name="T1" fmla="*/ 73 h 340"/>
                      <a:gd name="T2" fmla="*/ 200 w 371"/>
                      <a:gd name="T3" fmla="*/ 56 h 340"/>
                      <a:gd name="T4" fmla="*/ 252 w 371"/>
                      <a:gd name="T5" fmla="*/ 36 h 340"/>
                      <a:gd name="T6" fmla="*/ 294 w 371"/>
                      <a:gd name="T7" fmla="*/ 55 h 340"/>
                      <a:gd name="T8" fmla="*/ 321 w 371"/>
                      <a:gd name="T9" fmla="*/ 80 h 340"/>
                      <a:gd name="T10" fmla="*/ 333 w 371"/>
                      <a:gd name="T11" fmla="*/ 98 h 340"/>
                      <a:gd name="T12" fmla="*/ 325 w 371"/>
                      <a:gd name="T13" fmla="*/ 134 h 340"/>
                      <a:gd name="T14" fmla="*/ 317 w 371"/>
                      <a:gd name="T15" fmla="*/ 141 h 340"/>
                      <a:gd name="T16" fmla="*/ 323 w 371"/>
                      <a:gd name="T17" fmla="*/ 152 h 340"/>
                      <a:gd name="T18" fmla="*/ 322 w 371"/>
                      <a:gd name="T19" fmla="*/ 193 h 340"/>
                      <a:gd name="T20" fmla="*/ 341 w 371"/>
                      <a:gd name="T21" fmla="*/ 207 h 340"/>
                      <a:gd name="T22" fmla="*/ 325 w 371"/>
                      <a:gd name="T23" fmla="*/ 238 h 340"/>
                      <a:gd name="T24" fmla="*/ 361 w 371"/>
                      <a:gd name="T25" fmla="*/ 275 h 340"/>
                      <a:gd name="T26" fmla="*/ 371 w 371"/>
                      <a:gd name="T27" fmla="*/ 297 h 340"/>
                      <a:gd name="T28" fmla="*/ 351 w 371"/>
                      <a:gd name="T29" fmla="*/ 312 h 340"/>
                      <a:gd name="T30" fmla="*/ 339 w 371"/>
                      <a:gd name="T31" fmla="*/ 340 h 340"/>
                      <a:gd name="T32" fmla="*/ 248 w 371"/>
                      <a:gd name="T33" fmla="*/ 302 h 340"/>
                      <a:gd name="T34" fmla="*/ 203 w 371"/>
                      <a:gd name="T35" fmla="*/ 311 h 340"/>
                      <a:gd name="T36" fmla="*/ 180 w 371"/>
                      <a:gd name="T37" fmla="*/ 302 h 340"/>
                      <a:gd name="T38" fmla="*/ 160 w 371"/>
                      <a:gd name="T39" fmla="*/ 289 h 340"/>
                      <a:gd name="T40" fmla="*/ 131 w 371"/>
                      <a:gd name="T41" fmla="*/ 259 h 340"/>
                      <a:gd name="T42" fmla="*/ 114 w 371"/>
                      <a:gd name="T43" fmla="*/ 232 h 340"/>
                      <a:gd name="T44" fmla="*/ 91 w 371"/>
                      <a:gd name="T45" fmla="*/ 221 h 340"/>
                      <a:gd name="T46" fmla="*/ 74 w 371"/>
                      <a:gd name="T47" fmla="*/ 222 h 340"/>
                      <a:gd name="T48" fmla="*/ 67 w 371"/>
                      <a:gd name="T49" fmla="*/ 210 h 340"/>
                      <a:gd name="T50" fmla="*/ 61 w 371"/>
                      <a:gd name="T51" fmla="*/ 178 h 340"/>
                      <a:gd name="T52" fmla="*/ 23 w 371"/>
                      <a:gd name="T53" fmla="*/ 142 h 340"/>
                      <a:gd name="T54" fmla="*/ 38 w 371"/>
                      <a:gd name="T55" fmla="*/ 112 h 340"/>
                      <a:gd name="T56" fmla="*/ 41 w 371"/>
                      <a:gd name="T57" fmla="*/ 98 h 340"/>
                      <a:gd name="T58" fmla="*/ 13 w 371"/>
                      <a:gd name="T59" fmla="*/ 75 h 340"/>
                      <a:gd name="T60" fmla="*/ 12 w 371"/>
                      <a:gd name="T61" fmla="*/ 58 h 340"/>
                      <a:gd name="T62" fmla="*/ 3 w 371"/>
                      <a:gd name="T63" fmla="*/ 21 h 340"/>
                      <a:gd name="T64" fmla="*/ 9 w 371"/>
                      <a:gd name="T65" fmla="*/ 0 h 340"/>
                      <a:gd name="T66" fmla="*/ 25 w 371"/>
                      <a:gd name="T67" fmla="*/ 23 h 340"/>
                      <a:gd name="T68" fmla="*/ 49 w 371"/>
                      <a:gd name="T69" fmla="*/ 24 h 340"/>
                      <a:gd name="T70" fmla="*/ 71 w 371"/>
                      <a:gd name="T71" fmla="*/ 5 h 340"/>
                      <a:gd name="T72" fmla="*/ 80 w 371"/>
                      <a:gd name="T73" fmla="*/ 20 h 340"/>
                      <a:gd name="T74" fmla="*/ 91 w 371"/>
                      <a:gd name="T75" fmla="*/ 33 h 340"/>
                      <a:gd name="T76" fmla="*/ 116 w 371"/>
                      <a:gd name="T77" fmla="*/ 60 h 340"/>
                      <a:gd name="T78" fmla="*/ 145 w 371"/>
                      <a:gd name="T79" fmla="*/ 80 h 3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1" h="340">
                        <a:moveTo>
                          <a:pt x="177" y="74"/>
                        </a:moveTo>
                        <a:lnTo>
                          <a:pt x="192" y="73"/>
                        </a:lnTo>
                        <a:lnTo>
                          <a:pt x="189" y="59"/>
                        </a:lnTo>
                        <a:lnTo>
                          <a:pt x="200" y="56"/>
                        </a:lnTo>
                        <a:lnTo>
                          <a:pt x="218" y="43"/>
                        </a:lnTo>
                        <a:lnTo>
                          <a:pt x="252" y="36"/>
                        </a:lnTo>
                        <a:lnTo>
                          <a:pt x="259" y="45"/>
                        </a:lnTo>
                        <a:lnTo>
                          <a:pt x="294" y="55"/>
                        </a:lnTo>
                        <a:lnTo>
                          <a:pt x="298" y="65"/>
                        </a:lnTo>
                        <a:lnTo>
                          <a:pt x="321" y="80"/>
                        </a:lnTo>
                        <a:lnTo>
                          <a:pt x="331" y="80"/>
                        </a:lnTo>
                        <a:lnTo>
                          <a:pt x="333" y="98"/>
                        </a:lnTo>
                        <a:lnTo>
                          <a:pt x="329" y="122"/>
                        </a:lnTo>
                        <a:lnTo>
                          <a:pt x="325" y="134"/>
                        </a:lnTo>
                        <a:lnTo>
                          <a:pt x="317" y="138"/>
                        </a:lnTo>
                        <a:lnTo>
                          <a:pt x="317" y="141"/>
                        </a:lnTo>
                        <a:lnTo>
                          <a:pt x="317" y="147"/>
                        </a:lnTo>
                        <a:lnTo>
                          <a:pt x="323" y="152"/>
                        </a:lnTo>
                        <a:lnTo>
                          <a:pt x="318" y="166"/>
                        </a:lnTo>
                        <a:lnTo>
                          <a:pt x="322" y="193"/>
                        </a:lnTo>
                        <a:lnTo>
                          <a:pt x="334" y="198"/>
                        </a:lnTo>
                        <a:lnTo>
                          <a:pt x="341" y="207"/>
                        </a:lnTo>
                        <a:lnTo>
                          <a:pt x="338" y="219"/>
                        </a:lnTo>
                        <a:lnTo>
                          <a:pt x="325" y="238"/>
                        </a:lnTo>
                        <a:lnTo>
                          <a:pt x="339" y="262"/>
                        </a:lnTo>
                        <a:lnTo>
                          <a:pt x="361" y="275"/>
                        </a:lnTo>
                        <a:lnTo>
                          <a:pt x="362" y="293"/>
                        </a:lnTo>
                        <a:lnTo>
                          <a:pt x="371" y="297"/>
                        </a:lnTo>
                        <a:lnTo>
                          <a:pt x="366" y="307"/>
                        </a:lnTo>
                        <a:lnTo>
                          <a:pt x="351" y="312"/>
                        </a:lnTo>
                        <a:lnTo>
                          <a:pt x="344" y="319"/>
                        </a:lnTo>
                        <a:lnTo>
                          <a:pt x="339" y="340"/>
                        </a:lnTo>
                        <a:lnTo>
                          <a:pt x="258" y="328"/>
                        </a:lnTo>
                        <a:lnTo>
                          <a:pt x="248" y="302"/>
                        </a:lnTo>
                        <a:lnTo>
                          <a:pt x="238" y="297"/>
                        </a:lnTo>
                        <a:lnTo>
                          <a:pt x="203" y="311"/>
                        </a:lnTo>
                        <a:lnTo>
                          <a:pt x="182" y="307"/>
                        </a:lnTo>
                        <a:lnTo>
                          <a:pt x="180" y="302"/>
                        </a:lnTo>
                        <a:lnTo>
                          <a:pt x="166" y="297"/>
                        </a:lnTo>
                        <a:lnTo>
                          <a:pt x="160" y="289"/>
                        </a:lnTo>
                        <a:lnTo>
                          <a:pt x="141" y="281"/>
                        </a:lnTo>
                        <a:lnTo>
                          <a:pt x="131" y="259"/>
                        </a:lnTo>
                        <a:lnTo>
                          <a:pt x="125" y="253"/>
                        </a:lnTo>
                        <a:lnTo>
                          <a:pt x="114" y="232"/>
                        </a:lnTo>
                        <a:lnTo>
                          <a:pt x="104" y="236"/>
                        </a:lnTo>
                        <a:lnTo>
                          <a:pt x="91" y="221"/>
                        </a:lnTo>
                        <a:lnTo>
                          <a:pt x="86" y="233"/>
                        </a:lnTo>
                        <a:lnTo>
                          <a:pt x="74" y="222"/>
                        </a:lnTo>
                        <a:lnTo>
                          <a:pt x="71" y="212"/>
                        </a:lnTo>
                        <a:lnTo>
                          <a:pt x="67" y="210"/>
                        </a:lnTo>
                        <a:lnTo>
                          <a:pt x="68" y="193"/>
                        </a:lnTo>
                        <a:lnTo>
                          <a:pt x="61" y="178"/>
                        </a:lnTo>
                        <a:lnTo>
                          <a:pt x="36" y="162"/>
                        </a:lnTo>
                        <a:lnTo>
                          <a:pt x="23" y="142"/>
                        </a:lnTo>
                        <a:lnTo>
                          <a:pt x="27" y="129"/>
                        </a:lnTo>
                        <a:lnTo>
                          <a:pt x="38" y="112"/>
                        </a:lnTo>
                        <a:lnTo>
                          <a:pt x="37" y="105"/>
                        </a:lnTo>
                        <a:lnTo>
                          <a:pt x="41" y="98"/>
                        </a:lnTo>
                        <a:lnTo>
                          <a:pt x="25" y="92"/>
                        </a:lnTo>
                        <a:lnTo>
                          <a:pt x="13" y="75"/>
                        </a:lnTo>
                        <a:lnTo>
                          <a:pt x="12" y="64"/>
                        </a:lnTo>
                        <a:lnTo>
                          <a:pt x="12" y="58"/>
                        </a:lnTo>
                        <a:lnTo>
                          <a:pt x="3" y="49"/>
                        </a:lnTo>
                        <a:lnTo>
                          <a:pt x="3" y="21"/>
                        </a:lnTo>
                        <a:lnTo>
                          <a:pt x="0" y="11"/>
                        </a:lnTo>
                        <a:lnTo>
                          <a:pt x="9" y="0"/>
                        </a:lnTo>
                        <a:lnTo>
                          <a:pt x="12" y="4"/>
                        </a:lnTo>
                        <a:lnTo>
                          <a:pt x="25" y="23"/>
                        </a:lnTo>
                        <a:lnTo>
                          <a:pt x="37" y="24"/>
                        </a:lnTo>
                        <a:lnTo>
                          <a:pt x="49" y="24"/>
                        </a:lnTo>
                        <a:lnTo>
                          <a:pt x="58" y="10"/>
                        </a:lnTo>
                        <a:lnTo>
                          <a:pt x="71" y="5"/>
                        </a:lnTo>
                        <a:lnTo>
                          <a:pt x="77" y="7"/>
                        </a:lnTo>
                        <a:lnTo>
                          <a:pt x="80" y="20"/>
                        </a:lnTo>
                        <a:lnTo>
                          <a:pt x="74" y="25"/>
                        </a:lnTo>
                        <a:lnTo>
                          <a:pt x="91" y="33"/>
                        </a:lnTo>
                        <a:lnTo>
                          <a:pt x="96" y="55"/>
                        </a:lnTo>
                        <a:lnTo>
                          <a:pt x="116" y="60"/>
                        </a:lnTo>
                        <a:lnTo>
                          <a:pt x="126" y="72"/>
                        </a:lnTo>
                        <a:lnTo>
                          <a:pt x="145" y="80"/>
                        </a:lnTo>
                        <a:lnTo>
                          <a:pt x="177" y="74"/>
                        </a:lnTo>
                        <a:close/>
                      </a:path>
                    </a:pathLst>
                  </a:custGeom>
                  <a:grpFill/>
                  <a:ln w="6350" cmpd="sng">
                    <a:solidFill>
                      <a:schemeClr val="bg1"/>
                    </a:solidFill>
                    <a:round/>
                    <a:headEnd/>
                    <a:tailEnd/>
                  </a:ln>
                </p:spPr>
                <p:txBody>
                  <a:bodyPr/>
                  <a:lstStyle/>
                  <a:p>
                    <a:endParaRPr lang="en-GB" dirty="0"/>
                  </a:p>
                </p:txBody>
              </p:sp>
            </p:grpSp>
            <p:sp>
              <p:nvSpPr>
                <p:cNvPr id="1014" name="Freeform 946"/>
                <p:cNvSpPr>
                  <a:spLocks/>
                </p:cNvSpPr>
                <p:nvPr/>
              </p:nvSpPr>
              <p:spPr bwMode="auto">
                <a:xfrm>
                  <a:off x="5347" y="3274"/>
                  <a:ext cx="132" cy="67"/>
                </a:xfrm>
                <a:custGeom>
                  <a:avLst/>
                  <a:gdLst>
                    <a:gd name="T0" fmla="*/ 71 w 132"/>
                    <a:gd name="T1" fmla="*/ 67 h 67"/>
                    <a:gd name="T2" fmla="*/ 57 w 132"/>
                    <a:gd name="T3" fmla="*/ 53 h 67"/>
                    <a:gd name="T4" fmla="*/ 48 w 132"/>
                    <a:gd name="T5" fmla="*/ 55 h 67"/>
                    <a:gd name="T6" fmla="*/ 33 w 132"/>
                    <a:gd name="T7" fmla="*/ 52 h 67"/>
                    <a:gd name="T8" fmla="*/ 37 w 132"/>
                    <a:gd name="T9" fmla="*/ 49 h 67"/>
                    <a:gd name="T10" fmla="*/ 37 w 132"/>
                    <a:gd name="T11" fmla="*/ 41 h 67"/>
                    <a:gd name="T12" fmla="*/ 29 w 132"/>
                    <a:gd name="T13" fmla="*/ 21 h 67"/>
                    <a:gd name="T14" fmla="*/ 9 w 132"/>
                    <a:gd name="T15" fmla="*/ 10 h 67"/>
                    <a:gd name="T16" fmla="*/ 0 w 132"/>
                    <a:gd name="T17" fmla="*/ 2 h 67"/>
                    <a:gd name="T18" fmla="*/ 17 w 132"/>
                    <a:gd name="T19" fmla="*/ 0 h 67"/>
                    <a:gd name="T20" fmla="*/ 39 w 132"/>
                    <a:gd name="T21" fmla="*/ 8 h 67"/>
                    <a:gd name="T22" fmla="*/ 61 w 132"/>
                    <a:gd name="T23" fmla="*/ 9 h 67"/>
                    <a:gd name="T24" fmla="*/ 82 w 132"/>
                    <a:gd name="T25" fmla="*/ 24 h 67"/>
                    <a:gd name="T26" fmla="*/ 96 w 132"/>
                    <a:gd name="T27" fmla="*/ 19 h 67"/>
                    <a:gd name="T28" fmla="*/ 105 w 132"/>
                    <a:gd name="T29" fmla="*/ 21 h 67"/>
                    <a:gd name="T30" fmla="*/ 115 w 132"/>
                    <a:gd name="T31" fmla="*/ 26 h 67"/>
                    <a:gd name="T32" fmla="*/ 115 w 132"/>
                    <a:gd name="T33" fmla="*/ 34 h 67"/>
                    <a:gd name="T34" fmla="*/ 129 w 132"/>
                    <a:gd name="T35" fmla="*/ 42 h 67"/>
                    <a:gd name="T36" fmla="*/ 125 w 132"/>
                    <a:gd name="T37" fmla="*/ 49 h 67"/>
                    <a:gd name="T38" fmla="*/ 132 w 132"/>
                    <a:gd name="T39" fmla="*/ 57 h 67"/>
                    <a:gd name="T40" fmla="*/ 132 w 132"/>
                    <a:gd name="T41" fmla="*/ 62 h 67"/>
                    <a:gd name="T42" fmla="*/ 108 w 132"/>
                    <a:gd name="T43" fmla="*/ 54 h 67"/>
                    <a:gd name="T44" fmla="*/ 101 w 132"/>
                    <a:gd name="T45" fmla="*/ 58 h 67"/>
                    <a:gd name="T46" fmla="*/ 97 w 132"/>
                    <a:gd name="T47" fmla="*/ 60 h 67"/>
                    <a:gd name="T48" fmla="*/ 71 w 132"/>
                    <a:gd name="T49" fmla="*/ 6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2" h="67">
                      <a:moveTo>
                        <a:pt x="71" y="67"/>
                      </a:moveTo>
                      <a:lnTo>
                        <a:pt x="57" y="53"/>
                      </a:lnTo>
                      <a:lnTo>
                        <a:pt x="48" y="55"/>
                      </a:lnTo>
                      <a:lnTo>
                        <a:pt x="33" y="52"/>
                      </a:lnTo>
                      <a:lnTo>
                        <a:pt x="37" y="49"/>
                      </a:lnTo>
                      <a:lnTo>
                        <a:pt x="37" y="41"/>
                      </a:lnTo>
                      <a:lnTo>
                        <a:pt x="29" y="21"/>
                      </a:lnTo>
                      <a:lnTo>
                        <a:pt x="9" y="10"/>
                      </a:lnTo>
                      <a:lnTo>
                        <a:pt x="0" y="2"/>
                      </a:lnTo>
                      <a:lnTo>
                        <a:pt x="17" y="0"/>
                      </a:lnTo>
                      <a:lnTo>
                        <a:pt x="39" y="8"/>
                      </a:lnTo>
                      <a:lnTo>
                        <a:pt x="61" y="9"/>
                      </a:lnTo>
                      <a:lnTo>
                        <a:pt x="82" y="24"/>
                      </a:lnTo>
                      <a:lnTo>
                        <a:pt x="96" y="19"/>
                      </a:lnTo>
                      <a:lnTo>
                        <a:pt x="105" y="21"/>
                      </a:lnTo>
                      <a:lnTo>
                        <a:pt x="115" y="26"/>
                      </a:lnTo>
                      <a:lnTo>
                        <a:pt x="115" y="34"/>
                      </a:lnTo>
                      <a:lnTo>
                        <a:pt x="129" y="42"/>
                      </a:lnTo>
                      <a:lnTo>
                        <a:pt x="125" y="49"/>
                      </a:lnTo>
                      <a:lnTo>
                        <a:pt x="132" y="57"/>
                      </a:lnTo>
                      <a:lnTo>
                        <a:pt x="132" y="62"/>
                      </a:lnTo>
                      <a:lnTo>
                        <a:pt x="108" y="54"/>
                      </a:lnTo>
                      <a:lnTo>
                        <a:pt x="101" y="58"/>
                      </a:lnTo>
                      <a:lnTo>
                        <a:pt x="97" y="60"/>
                      </a:lnTo>
                      <a:lnTo>
                        <a:pt x="71" y="67"/>
                      </a:lnTo>
                      <a:close/>
                    </a:path>
                  </a:pathLst>
                </a:custGeom>
                <a:grpFill/>
                <a:ln w="6350" cmpd="sng">
                  <a:solidFill>
                    <a:schemeClr val="bg1"/>
                  </a:solidFill>
                  <a:round/>
                  <a:headEnd/>
                  <a:tailEnd/>
                </a:ln>
              </p:spPr>
              <p:txBody>
                <a:bodyPr/>
                <a:lstStyle/>
                <a:p>
                  <a:endParaRPr lang="en-GB" dirty="0"/>
                </a:p>
              </p:txBody>
            </p:sp>
            <p:sp>
              <p:nvSpPr>
                <p:cNvPr id="1015" name="Freeform 947"/>
                <p:cNvSpPr>
                  <a:spLocks/>
                </p:cNvSpPr>
                <p:nvPr/>
              </p:nvSpPr>
              <p:spPr bwMode="auto">
                <a:xfrm>
                  <a:off x="5448" y="3316"/>
                  <a:ext cx="103" cy="88"/>
                </a:xfrm>
                <a:custGeom>
                  <a:avLst/>
                  <a:gdLst>
                    <a:gd name="T0" fmla="*/ 32 w 103"/>
                    <a:gd name="T1" fmla="*/ 79 h 88"/>
                    <a:gd name="T2" fmla="*/ 27 w 103"/>
                    <a:gd name="T3" fmla="*/ 70 h 88"/>
                    <a:gd name="T4" fmla="*/ 29 w 103"/>
                    <a:gd name="T5" fmla="*/ 69 h 88"/>
                    <a:gd name="T6" fmla="*/ 29 w 103"/>
                    <a:gd name="T7" fmla="*/ 59 h 88"/>
                    <a:gd name="T8" fmla="*/ 24 w 103"/>
                    <a:gd name="T9" fmla="*/ 59 h 88"/>
                    <a:gd name="T10" fmla="*/ 15 w 103"/>
                    <a:gd name="T11" fmla="*/ 51 h 88"/>
                    <a:gd name="T12" fmla="*/ 18 w 103"/>
                    <a:gd name="T13" fmla="*/ 42 h 88"/>
                    <a:gd name="T14" fmla="*/ 9 w 103"/>
                    <a:gd name="T15" fmla="*/ 35 h 88"/>
                    <a:gd name="T16" fmla="*/ 10 w 103"/>
                    <a:gd name="T17" fmla="*/ 25 h 88"/>
                    <a:gd name="T18" fmla="*/ 4 w 103"/>
                    <a:gd name="T19" fmla="*/ 23 h 88"/>
                    <a:gd name="T20" fmla="*/ 0 w 103"/>
                    <a:gd name="T21" fmla="*/ 16 h 88"/>
                    <a:gd name="T22" fmla="*/ 7 w 103"/>
                    <a:gd name="T23" fmla="*/ 12 h 88"/>
                    <a:gd name="T24" fmla="*/ 31 w 103"/>
                    <a:gd name="T25" fmla="*/ 20 h 88"/>
                    <a:gd name="T26" fmla="*/ 31 w 103"/>
                    <a:gd name="T27" fmla="*/ 15 h 88"/>
                    <a:gd name="T28" fmla="*/ 24 w 103"/>
                    <a:gd name="T29" fmla="*/ 7 h 88"/>
                    <a:gd name="T30" fmla="*/ 28 w 103"/>
                    <a:gd name="T31" fmla="*/ 0 h 88"/>
                    <a:gd name="T32" fmla="*/ 42 w 103"/>
                    <a:gd name="T33" fmla="*/ 9 h 88"/>
                    <a:gd name="T34" fmla="*/ 45 w 103"/>
                    <a:gd name="T35" fmla="*/ 17 h 88"/>
                    <a:gd name="T36" fmla="*/ 56 w 103"/>
                    <a:gd name="T37" fmla="*/ 18 h 88"/>
                    <a:gd name="T38" fmla="*/ 66 w 103"/>
                    <a:gd name="T39" fmla="*/ 4 h 88"/>
                    <a:gd name="T40" fmla="*/ 75 w 103"/>
                    <a:gd name="T41" fmla="*/ 13 h 88"/>
                    <a:gd name="T42" fmla="*/ 88 w 103"/>
                    <a:gd name="T43" fmla="*/ 34 h 88"/>
                    <a:gd name="T44" fmla="*/ 100 w 103"/>
                    <a:gd name="T45" fmla="*/ 36 h 88"/>
                    <a:gd name="T46" fmla="*/ 103 w 103"/>
                    <a:gd name="T47" fmla="*/ 42 h 88"/>
                    <a:gd name="T48" fmla="*/ 94 w 103"/>
                    <a:gd name="T49" fmla="*/ 40 h 88"/>
                    <a:gd name="T50" fmla="*/ 88 w 103"/>
                    <a:gd name="T51" fmla="*/ 46 h 88"/>
                    <a:gd name="T52" fmla="*/ 81 w 103"/>
                    <a:gd name="T53" fmla="*/ 75 h 88"/>
                    <a:gd name="T54" fmla="*/ 74 w 103"/>
                    <a:gd name="T55" fmla="*/ 71 h 88"/>
                    <a:gd name="T56" fmla="*/ 74 w 103"/>
                    <a:gd name="T57" fmla="*/ 88 h 88"/>
                    <a:gd name="T58" fmla="*/ 57 w 103"/>
                    <a:gd name="T59" fmla="*/ 80 h 88"/>
                    <a:gd name="T60" fmla="*/ 63 w 103"/>
                    <a:gd name="T61" fmla="*/ 75 h 88"/>
                    <a:gd name="T62" fmla="*/ 60 w 103"/>
                    <a:gd name="T63" fmla="*/ 62 h 88"/>
                    <a:gd name="T64" fmla="*/ 54 w 103"/>
                    <a:gd name="T65" fmla="*/ 60 h 88"/>
                    <a:gd name="T66" fmla="*/ 41 w 103"/>
                    <a:gd name="T67" fmla="*/ 65 h 88"/>
                    <a:gd name="T68" fmla="*/ 32 w 103"/>
                    <a:gd name="T69" fmla="*/ 79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 h="88">
                      <a:moveTo>
                        <a:pt x="32" y="79"/>
                      </a:moveTo>
                      <a:lnTo>
                        <a:pt x="27" y="70"/>
                      </a:lnTo>
                      <a:lnTo>
                        <a:pt x="29" y="69"/>
                      </a:lnTo>
                      <a:lnTo>
                        <a:pt x="29" y="59"/>
                      </a:lnTo>
                      <a:lnTo>
                        <a:pt x="24" y="59"/>
                      </a:lnTo>
                      <a:lnTo>
                        <a:pt x="15" y="51"/>
                      </a:lnTo>
                      <a:lnTo>
                        <a:pt x="18" y="42"/>
                      </a:lnTo>
                      <a:lnTo>
                        <a:pt x="9" y="35"/>
                      </a:lnTo>
                      <a:lnTo>
                        <a:pt x="10" y="25"/>
                      </a:lnTo>
                      <a:lnTo>
                        <a:pt x="4" y="23"/>
                      </a:lnTo>
                      <a:lnTo>
                        <a:pt x="0" y="16"/>
                      </a:lnTo>
                      <a:lnTo>
                        <a:pt x="7" y="12"/>
                      </a:lnTo>
                      <a:lnTo>
                        <a:pt x="31" y="20"/>
                      </a:lnTo>
                      <a:lnTo>
                        <a:pt x="31" y="15"/>
                      </a:lnTo>
                      <a:lnTo>
                        <a:pt x="24" y="7"/>
                      </a:lnTo>
                      <a:lnTo>
                        <a:pt x="28" y="0"/>
                      </a:lnTo>
                      <a:lnTo>
                        <a:pt x="42" y="9"/>
                      </a:lnTo>
                      <a:lnTo>
                        <a:pt x="45" y="17"/>
                      </a:lnTo>
                      <a:lnTo>
                        <a:pt x="56" y="18"/>
                      </a:lnTo>
                      <a:lnTo>
                        <a:pt x="66" y="4"/>
                      </a:lnTo>
                      <a:lnTo>
                        <a:pt x="75" y="13"/>
                      </a:lnTo>
                      <a:lnTo>
                        <a:pt x="88" y="34"/>
                      </a:lnTo>
                      <a:lnTo>
                        <a:pt x="100" y="36"/>
                      </a:lnTo>
                      <a:lnTo>
                        <a:pt x="103" y="42"/>
                      </a:lnTo>
                      <a:lnTo>
                        <a:pt x="94" y="40"/>
                      </a:lnTo>
                      <a:lnTo>
                        <a:pt x="88" y="46"/>
                      </a:lnTo>
                      <a:lnTo>
                        <a:pt x="81" y="75"/>
                      </a:lnTo>
                      <a:lnTo>
                        <a:pt x="74" y="71"/>
                      </a:lnTo>
                      <a:lnTo>
                        <a:pt x="74" y="88"/>
                      </a:lnTo>
                      <a:lnTo>
                        <a:pt x="57" y="80"/>
                      </a:lnTo>
                      <a:lnTo>
                        <a:pt x="63" y="75"/>
                      </a:lnTo>
                      <a:lnTo>
                        <a:pt x="60" y="62"/>
                      </a:lnTo>
                      <a:lnTo>
                        <a:pt x="54" y="60"/>
                      </a:lnTo>
                      <a:lnTo>
                        <a:pt x="41" y="65"/>
                      </a:lnTo>
                      <a:lnTo>
                        <a:pt x="32" y="79"/>
                      </a:lnTo>
                      <a:close/>
                    </a:path>
                  </a:pathLst>
                </a:custGeom>
                <a:grpFill/>
                <a:ln w="6350" cmpd="sng">
                  <a:solidFill>
                    <a:schemeClr val="bg1"/>
                  </a:solidFill>
                  <a:round/>
                  <a:headEnd/>
                  <a:tailEnd/>
                </a:ln>
              </p:spPr>
              <p:txBody>
                <a:bodyPr/>
                <a:lstStyle/>
                <a:p>
                  <a:endParaRPr lang="en-GB" dirty="0"/>
                </a:p>
              </p:txBody>
            </p:sp>
            <p:sp>
              <p:nvSpPr>
                <p:cNvPr id="1016" name="Freeform 948"/>
                <p:cNvSpPr>
                  <a:spLocks/>
                </p:cNvSpPr>
                <p:nvPr/>
              </p:nvSpPr>
              <p:spPr bwMode="auto">
                <a:xfrm>
                  <a:off x="5418" y="3332"/>
                  <a:ext cx="62" cy="63"/>
                </a:xfrm>
                <a:custGeom>
                  <a:avLst/>
                  <a:gdLst>
                    <a:gd name="T0" fmla="*/ 0 w 62"/>
                    <a:gd name="T1" fmla="*/ 9 h 63"/>
                    <a:gd name="T2" fmla="*/ 26 w 62"/>
                    <a:gd name="T3" fmla="*/ 2 h 63"/>
                    <a:gd name="T4" fmla="*/ 30 w 62"/>
                    <a:gd name="T5" fmla="*/ 0 h 63"/>
                    <a:gd name="T6" fmla="*/ 34 w 62"/>
                    <a:gd name="T7" fmla="*/ 7 h 63"/>
                    <a:gd name="T8" fmla="*/ 40 w 62"/>
                    <a:gd name="T9" fmla="*/ 9 h 63"/>
                    <a:gd name="T10" fmla="*/ 39 w 62"/>
                    <a:gd name="T11" fmla="*/ 19 h 63"/>
                    <a:gd name="T12" fmla="*/ 48 w 62"/>
                    <a:gd name="T13" fmla="*/ 26 h 63"/>
                    <a:gd name="T14" fmla="*/ 45 w 62"/>
                    <a:gd name="T15" fmla="*/ 35 h 63"/>
                    <a:gd name="T16" fmla="*/ 54 w 62"/>
                    <a:gd name="T17" fmla="*/ 43 h 63"/>
                    <a:gd name="T18" fmla="*/ 59 w 62"/>
                    <a:gd name="T19" fmla="*/ 43 h 63"/>
                    <a:gd name="T20" fmla="*/ 59 w 62"/>
                    <a:gd name="T21" fmla="*/ 53 h 63"/>
                    <a:gd name="T22" fmla="*/ 57 w 62"/>
                    <a:gd name="T23" fmla="*/ 54 h 63"/>
                    <a:gd name="T24" fmla="*/ 62 w 62"/>
                    <a:gd name="T25" fmla="*/ 63 h 63"/>
                    <a:gd name="T26" fmla="*/ 50 w 62"/>
                    <a:gd name="T27" fmla="*/ 63 h 63"/>
                    <a:gd name="T28" fmla="*/ 45 w 62"/>
                    <a:gd name="T29" fmla="*/ 45 h 63"/>
                    <a:gd name="T30" fmla="*/ 37 w 62"/>
                    <a:gd name="T31" fmla="*/ 45 h 63"/>
                    <a:gd name="T32" fmla="*/ 30 w 62"/>
                    <a:gd name="T33" fmla="*/ 40 h 63"/>
                    <a:gd name="T34" fmla="*/ 25 w 62"/>
                    <a:gd name="T35" fmla="*/ 43 h 63"/>
                    <a:gd name="T36" fmla="*/ 22 w 62"/>
                    <a:gd name="T37" fmla="*/ 39 h 63"/>
                    <a:gd name="T38" fmla="*/ 7 w 62"/>
                    <a:gd name="T39" fmla="*/ 29 h 63"/>
                    <a:gd name="T40" fmla="*/ 0 w 62"/>
                    <a:gd name="T41" fmla="*/ 9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63">
                      <a:moveTo>
                        <a:pt x="0" y="9"/>
                      </a:moveTo>
                      <a:lnTo>
                        <a:pt x="26" y="2"/>
                      </a:lnTo>
                      <a:lnTo>
                        <a:pt x="30" y="0"/>
                      </a:lnTo>
                      <a:lnTo>
                        <a:pt x="34" y="7"/>
                      </a:lnTo>
                      <a:lnTo>
                        <a:pt x="40" y="9"/>
                      </a:lnTo>
                      <a:lnTo>
                        <a:pt x="39" y="19"/>
                      </a:lnTo>
                      <a:lnTo>
                        <a:pt x="48" y="26"/>
                      </a:lnTo>
                      <a:lnTo>
                        <a:pt x="45" y="35"/>
                      </a:lnTo>
                      <a:lnTo>
                        <a:pt x="54" y="43"/>
                      </a:lnTo>
                      <a:lnTo>
                        <a:pt x="59" y="43"/>
                      </a:lnTo>
                      <a:lnTo>
                        <a:pt x="59" y="53"/>
                      </a:lnTo>
                      <a:lnTo>
                        <a:pt x="57" y="54"/>
                      </a:lnTo>
                      <a:lnTo>
                        <a:pt x="62" y="63"/>
                      </a:lnTo>
                      <a:lnTo>
                        <a:pt x="50" y="63"/>
                      </a:lnTo>
                      <a:lnTo>
                        <a:pt x="45" y="45"/>
                      </a:lnTo>
                      <a:lnTo>
                        <a:pt x="37" y="45"/>
                      </a:lnTo>
                      <a:lnTo>
                        <a:pt x="30" y="40"/>
                      </a:lnTo>
                      <a:lnTo>
                        <a:pt x="25" y="43"/>
                      </a:lnTo>
                      <a:lnTo>
                        <a:pt x="22" y="39"/>
                      </a:lnTo>
                      <a:lnTo>
                        <a:pt x="7" y="29"/>
                      </a:lnTo>
                      <a:lnTo>
                        <a:pt x="0" y="9"/>
                      </a:lnTo>
                      <a:close/>
                    </a:path>
                  </a:pathLst>
                </a:custGeom>
                <a:grpFill/>
                <a:ln w="6350" cmpd="sng">
                  <a:solidFill>
                    <a:schemeClr val="bg1"/>
                  </a:solidFill>
                  <a:round/>
                  <a:headEnd/>
                  <a:tailEnd/>
                </a:ln>
              </p:spPr>
              <p:txBody>
                <a:bodyPr/>
                <a:lstStyle/>
                <a:p>
                  <a:endParaRPr lang="en-GB" dirty="0"/>
                </a:p>
              </p:txBody>
            </p:sp>
            <p:sp>
              <p:nvSpPr>
                <p:cNvPr id="1017" name="Freeform 949"/>
                <p:cNvSpPr>
                  <a:spLocks/>
                </p:cNvSpPr>
                <p:nvPr/>
              </p:nvSpPr>
              <p:spPr bwMode="auto">
                <a:xfrm>
                  <a:off x="5443" y="3372"/>
                  <a:ext cx="25" cy="23"/>
                </a:xfrm>
                <a:custGeom>
                  <a:avLst/>
                  <a:gdLst>
                    <a:gd name="T0" fmla="*/ 0 w 25"/>
                    <a:gd name="T1" fmla="*/ 3 h 23"/>
                    <a:gd name="T2" fmla="*/ 5 w 25"/>
                    <a:gd name="T3" fmla="*/ 0 h 23"/>
                    <a:gd name="T4" fmla="*/ 12 w 25"/>
                    <a:gd name="T5" fmla="*/ 5 h 23"/>
                    <a:gd name="T6" fmla="*/ 20 w 25"/>
                    <a:gd name="T7" fmla="*/ 5 h 23"/>
                    <a:gd name="T8" fmla="*/ 25 w 25"/>
                    <a:gd name="T9" fmla="*/ 23 h 23"/>
                    <a:gd name="T10" fmla="*/ 13 w 25"/>
                    <a:gd name="T11" fmla="*/ 22 h 23"/>
                    <a:gd name="T12" fmla="*/ 0 w 25"/>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3">
                      <a:moveTo>
                        <a:pt x="0" y="3"/>
                      </a:moveTo>
                      <a:lnTo>
                        <a:pt x="5" y="0"/>
                      </a:lnTo>
                      <a:lnTo>
                        <a:pt x="12" y="5"/>
                      </a:lnTo>
                      <a:lnTo>
                        <a:pt x="20" y="5"/>
                      </a:lnTo>
                      <a:lnTo>
                        <a:pt x="25" y="23"/>
                      </a:lnTo>
                      <a:lnTo>
                        <a:pt x="13" y="22"/>
                      </a:lnTo>
                      <a:lnTo>
                        <a:pt x="0" y="3"/>
                      </a:lnTo>
                      <a:close/>
                    </a:path>
                  </a:pathLst>
                </a:custGeom>
                <a:grpFill/>
                <a:ln w="6350" cmpd="sng">
                  <a:solidFill>
                    <a:schemeClr val="bg1"/>
                  </a:solidFill>
                  <a:round/>
                  <a:headEnd/>
                  <a:tailEnd/>
                </a:ln>
              </p:spPr>
              <p:txBody>
                <a:bodyPr/>
                <a:lstStyle/>
                <a:p>
                  <a:endParaRPr lang="en-GB" dirty="0"/>
                </a:p>
              </p:txBody>
            </p:sp>
          </p:grpSp>
          <p:grpSp>
            <p:nvGrpSpPr>
              <p:cNvPr id="684" name="Group 1017"/>
              <p:cNvGrpSpPr>
                <a:grpSpLocks/>
              </p:cNvGrpSpPr>
              <p:nvPr/>
            </p:nvGrpSpPr>
            <p:grpSpPr bwMode="auto">
              <a:xfrm>
                <a:off x="7452518" y="4861053"/>
                <a:ext cx="1439219" cy="881419"/>
                <a:chOff x="6772" y="4418"/>
                <a:chExt cx="1365" cy="832"/>
              </a:xfrm>
              <a:grpFill/>
            </p:grpSpPr>
            <p:grpSp>
              <p:nvGrpSpPr>
                <p:cNvPr id="985" name="Group 1018"/>
                <p:cNvGrpSpPr>
                  <a:grpSpLocks/>
                </p:cNvGrpSpPr>
                <p:nvPr/>
              </p:nvGrpSpPr>
              <p:grpSpPr bwMode="auto">
                <a:xfrm>
                  <a:off x="7803" y="4921"/>
                  <a:ext cx="334" cy="329"/>
                  <a:chOff x="7803" y="4921"/>
                  <a:chExt cx="334" cy="329"/>
                </a:xfrm>
                <a:grpFill/>
              </p:grpSpPr>
              <p:sp>
                <p:nvSpPr>
                  <p:cNvPr id="997" name="Freeform 1019"/>
                  <p:cNvSpPr>
                    <a:spLocks/>
                  </p:cNvSpPr>
                  <p:nvPr/>
                </p:nvSpPr>
                <p:spPr bwMode="auto">
                  <a:xfrm>
                    <a:off x="8127" y="5154"/>
                    <a:ext cx="10" cy="8"/>
                  </a:xfrm>
                  <a:custGeom>
                    <a:avLst/>
                    <a:gdLst>
                      <a:gd name="T0" fmla="*/ 10 w 10"/>
                      <a:gd name="T1" fmla="*/ 0 h 8"/>
                      <a:gd name="T2" fmla="*/ 5 w 10"/>
                      <a:gd name="T3" fmla="*/ 8 h 8"/>
                      <a:gd name="T4" fmla="*/ 3 w 10"/>
                      <a:gd name="T5" fmla="*/ 2 h 8"/>
                      <a:gd name="T6" fmla="*/ 0 w 10"/>
                      <a:gd name="T7" fmla="*/ 1 h 8"/>
                      <a:gd name="T8" fmla="*/ 1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10" y="0"/>
                        </a:moveTo>
                        <a:lnTo>
                          <a:pt x="5" y="8"/>
                        </a:lnTo>
                        <a:lnTo>
                          <a:pt x="3" y="2"/>
                        </a:lnTo>
                        <a:lnTo>
                          <a:pt x="0" y="1"/>
                        </a:lnTo>
                        <a:lnTo>
                          <a:pt x="10" y="0"/>
                        </a:lnTo>
                        <a:close/>
                      </a:path>
                    </a:pathLst>
                  </a:custGeom>
                  <a:grpFill/>
                  <a:ln w="6350" cmpd="sng">
                    <a:solidFill>
                      <a:schemeClr val="bg1"/>
                    </a:solidFill>
                    <a:round/>
                    <a:headEnd/>
                    <a:tailEnd/>
                  </a:ln>
                </p:spPr>
                <p:txBody>
                  <a:bodyPr/>
                  <a:lstStyle/>
                  <a:p>
                    <a:endParaRPr lang="en-GB" dirty="0"/>
                  </a:p>
                </p:txBody>
              </p:sp>
              <p:sp>
                <p:nvSpPr>
                  <p:cNvPr id="998" name="Freeform 1020"/>
                  <p:cNvSpPr>
                    <a:spLocks/>
                  </p:cNvSpPr>
                  <p:nvPr/>
                </p:nvSpPr>
                <p:spPr bwMode="auto">
                  <a:xfrm>
                    <a:off x="7922" y="4921"/>
                    <a:ext cx="112" cy="174"/>
                  </a:xfrm>
                  <a:custGeom>
                    <a:avLst/>
                    <a:gdLst>
                      <a:gd name="T0" fmla="*/ 4 w 112"/>
                      <a:gd name="T1" fmla="*/ 0 h 174"/>
                      <a:gd name="T2" fmla="*/ 9 w 112"/>
                      <a:gd name="T3" fmla="*/ 11 h 174"/>
                      <a:gd name="T4" fmla="*/ 13 w 112"/>
                      <a:gd name="T5" fmla="*/ 9 h 174"/>
                      <a:gd name="T6" fmla="*/ 31 w 112"/>
                      <a:gd name="T7" fmla="*/ 20 h 174"/>
                      <a:gd name="T8" fmla="*/ 36 w 112"/>
                      <a:gd name="T9" fmla="*/ 34 h 174"/>
                      <a:gd name="T10" fmla="*/ 31 w 112"/>
                      <a:gd name="T11" fmla="*/ 34 h 174"/>
                      <a:gd name="T12" fmla="*/ 43 w 112"/>
                      <a:gd name="T13" fmla="*/ 48 h 174"/>
                      <a:gd name="T14" fmla="*/ 40 w 112"/>
                      <a:gd name="T15" fmla="*/ 58 h 174"/>
                      <a:gd name="T16" fmla="*/ 49 w 112"/>
                      <a:gd name="T17" fmla="*/ 59 h 174"/>
                      <a:gd name="T18" fmla="*/ 53 w 112"/>
                      <a:gd name="T19" fmla="*/ 66 h 174"/>
                      <a:gd name="T20" fmla="*/ 53 w 112"/>
                      <a:gd name="T21" fmla="*/ 50 h 174"/>
                      <a:gd name="T22" fmla="*/ 59 w 112"/>
                      <a:gd name="T23" fmla="*/ 54 h 174"/>
                      <a:gd name="T24" fmla="*/ 64 w 112"/>
                      <a:gd name="T25" fmla="*/ 76 h 174"/>
                      <a:gd name="T26" fmla="*/ 85 w 112"/>
                      <a:gd name="T27" fmla="*/ 84 h 174"/>
                      <a:gd name="T28" fmla="*/ 104 w 112"/>
                      <a:gd name="T29" fmla="*/ 73 h 174"/>
                      <a:gd name="T30" fmla="*/ 112 w 112"/>
                      <a:gd name="T31" fmla="*/ 77 h 174"/>
                      <a:gd name="T32" fmla="*/ 108 w 112"/>
                      <a:gd name="T33" fmla="*/ 99 h 174"/>
                      <a:gd name="T34" fmla="*/ 103 w 112"/>
                      <a:gd name="T35" fmla="*/ 102 h 174"/>
                      <a:gd name="T36" fmla="*/ 103 w 112"/>
                      <a:gd name="T37" fmla="*/ 113 h 174"/>
                      <a:gd name="T38" fmla="*/ 87 w 112"/>
                      <a:gd name="T39" fmla="*/ 114 h 174"/>
                      <a:gd name="T40" fmla="*/ 80 w 112"/>
                      <a:gd name="T41" fmla="*/ 121 h 174"/>
                      <a:gd name="T42" fmla="*/ 84 w 112"/>
                      <a:gd name="T43" fmla="*/ 129 h 174"/>
                      <a:gd name="T44" fmla="*/ 77 w 112"/>
                      <a:gd name="T45" fmla="*/ 146 h 174"/>
                      <a:gd name="T46" fmla="*/ 54 w 112"/>
                      <a:gd name="T47" fmla="*/ 174 h 174"/>
                      <a:gd name="T48" fmla="*/ 40 w 112"/>
                      <a:gd name="T49" fmla="*/ 167 h 174"/>
                      <a:gd name="T50" fmla="*/ 49 w 112"/>
                      <a:gd name="T51" fmla="*/ 152 h 174"/>
                      <a:gd name="T52" fmla="*/ 49 w 112"/>
                      <a:gd name="T53" fmla="*/ 138 h 174"/>
                      <a:gd name="T54" fmla="*/ 21 w 112"/>
                      <a:gd name="T55" fmla="*/ 118 h 174"/>
                      <a:gd name="T56" fmla="*/ 25 w 112"/>
                      <a:gd name="T57" fmla="*/ 112 h 174"/>
                      <a:gd name="T58" fmla="*/ 36 w 112"/>
                      <a:gd name="T59" fmla="*/ 106 h 174"/>
                      <a:gd name="T60" fmla="*/ 40 w 112"/>
                      <a:gd name="T61" fmla="*/ 88 h 174"/>
                      <a:gd name="T62" fmla="*/ 43 w 112"/>
                      <a:gd name="T63" fmla="*/ 87 h 174"/>
                      <a:gd name="T64" fmla="*/ 43 w 112"/>
                      <a:gd name="T65" fmla="*/ 69 h 174"/>
                      <a:gd name="T66" fmla="*/ 38 w 112"/>
                      <a:gd name="T67" fmla="*/ 64 h 174"/>
                      <a:gd name="T68" fmla="*/ 41 w 112"/>
                      <a:gd name="T69" fmla="*/ 59 h 174"/>
                      <a:gd name="T70" fmla="*/ 35 w 112"/>
                      <a:gd name="T71" fmla="*/ 60 h 174"/>
                      <a:gd name="T72" fmla="*/ 31 w 112"/>
                      <a:gd name="T73" fmla="*/ 54 h 174"/>
                      <a:gd name="T74" fmla="*/ 31 w 112"/>
                      <a:gd name="T75" fmla="*/ 41 h 174"/>
                      <a:gd name="T76" fmla="*/ 26 w 112"/>
                      <a:gd name="T77" fmla="*/ 41 h 174"/>
                      <a:gd name="T78" fmla="*/ 28 w 112"/>
                      <a:gd name="T79" fmla="*/ 45 h 174"/>
                      <a:gd name="T80" fmla="*/ 16 w 112"/>
                      <a:gd name="T81" fmla="*/ 30 h 174"/>
                      <a:gd name="T82" fmla="*/ 14 w 112"/>
                      <a:gd name="T83" fmla="*/ 25 h 174"/>
                      <a:gd name="T84" fmla="*/ 16 w 112"/>
                      <a:gd name="T85" fmla="*/ 20 h 174"/>
                      <a:gd name="T86" fmla="*/ 13 w 112"/>
                      <a:gd name="T87" fmla="*/ 24 h 174"/>
                      <a:gd name="T88" fmla="*/ 10 w 112"/>
                      <a:gd name="T89" fmla="*/ 20 h 174"/>
                      <a:gd name="T90" fmla="*/ 0 w 112"/>
                      <a:gd name="T91" fmla="*/ 1 h 174"/>
                      <a:gd name="T92" fmla="*/ 4 w 112"/>
                      <a:gd name="T93" fmla="*/ 0 h 1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2" h="174">
                        <a:moveTo>
                          <a:pt x="4" y="0"/>
                        </a:moveTo>
                        <a:lnTo>
                          <a:pt x="9" y="11"/>
                        </a:lnTo>
                        <a:lnTo>
                          <a:pt x="13" y="9"/>
                        </a:lnTo>
                        <a:lnTo>
                          <a:pt x="31" y="20"/>
                        </a:lnTo>
                        <a:lnTo>
                          <a:pt x="36" y="34"/>
                        </a:lnTo>
                        <a:lnTo>
                          <a:pt x="31" y="34"/>
                        </a:lnTo>
                        <a:lnTo>
                          <a:pt x="43" y="48"/>
                        </a:lnTo>
                        <a:lnTo>
                          <a:pt x="40" y="58"/>
                        </a:lnTo>
                        <a:lnTo>
                          <a:pt x="49" y="59"/>
                        </a:lnTo>
                        <a:lnTo>
                          <a:pt x="53" y="66"/>
                        </a:lnTo>
                        <a:lnTo>
                          <a:pt x="53" y="50"/>
                        </a:lnTo>
                        <a:lnTo>
                          <a:pt x="59" y="54"/>
                        </a:lnTo>
                        <a:lnTo>
                          <a:pt x="64" y="76"/>
                        </a:lnTo>
                        <a:lnTo>
                          <a:pt x="85" y="84"/>
                        </a:lnTo>
                        <a:lnTo>
                          <a:pt x="104" y="73"/>
                        </a:lnTo>
                        <a:lnTo>
                          <a:pt x="112" y="77"/>
                        </a:lnTo>
                        <a:lnTo>
                          <a:pt x="108" y="99"/>
                        </a:lnTo>
                        <a:lnTo>
                          <a:pt x="103" y="102"/>
                        </a:lnTo>
                        <a:lnTo>
                          <a:pt x="103" y="113"/>
                        </a:lnTo>
                        <a:lnTo>
                          <a:pt x="87" y="114"/>
                        </a:lnTo>
                        <a:lnTo>
                          <a:pt x="80" y="121"/>
                        </a:lnTo>
                        <a:lnTo>
                          <a:pt x="84" y="129"/>
                        </a:lnTo>
                        <a:lnTo>
                          <a:pt x="77" y="146"/>
                        </a:lnTo>
                        <a:lnTo>
                          <a:pt x="54" y="174"/>
                        </a:lnTo>
                        <a:lnTo>
                          <a:pt x="40" y="167"/>
                        </a:lnTo>
                        <a:lnTo>
                          <a:pt x="49" y="152"/>
                        </a:lnTo>
                        <a:lnTo>
                          <a:pt x="49" y="138"/>
                        </a:lnTo>
                        <a:lnTo>
                          <a:pt x="21" y="118"/>
                        </a:lnTo>
                        <a:lnTo>
                          <a:pt x="25" y="112"/>
                        </a:lnTo>
                        <a:lnTo>
                          <a:pt x="36" y="106"/>
                        </a:lnTo>
                        <a:lnTo>
                          <a:pt x="40" y="88"/>
                        </a:lnTo>
                        <a:lnTo>
                          <a:pt x="43" y="87"/>
                        </a:lnTo>
                        <a:lnTo>
                          <a:pt x="43" y="69"/>
                        </a:lnTo>
                        <a:lnTo>
                          <a:pt x="38" y="64"/>
                        </a:lnTo>
                        <a:lnTo>
                          <a:pt x="41" y="59"/>
                        </a:lnTo>
                        <a:lnTo>
                          <a:pt x="35" y="60"/>
                        </a:lnTo>
                        <a:lnTo>
                          <a:pt x="31" y="54"/>
                        </a:lnTo>
                        <a:lnTo>
                          <a:pt x="31" y="41"/>
                        </a:lnTo>
                        <a:lnTo>
                          <a:pt x="26" y="41"/>
                        </a:lnTo>
                        <a:lnTo>
                          <a:pt x="28" y="45"/>
                        </a:lnTo>
                        <a:lnTo>
                          <a:pt x="16" y="30"/>
                        </a:lnTo>
                        <a:lnTo>
                          <a:pt x="14" y="25"/>
                        </a:lnTo>
                        <a:lnTo>
                          <a:pt x="16" y="20"/>
                        </a:lnTo>
                        <a:lnTo>
                          <a:pt x="13" y="24"/>
                        </a:lnTo>
                        <a:lnTo>
                          <a:pt x="10" y="20"/>
                        </a:lnTo>
                        <a:lnTo>
                          <a:pt x="0" y="1"/>
                        </a:lnTo>
                        <a:lnTo>
                          <a:pt x="4" y="0"/>
                        </a:lnTo>
                        <a:close/>
                      </a:path>
                    </a:pathLst>
                  </a:custGeom>
                  <a:grpFill/>
                  <a:ln w="6350" cmpd="sng">
                    <a:solidFill>
                      <a:schemeClr val="bg1"/>
                    </a:solidFill>
                    <a:round/>
                    <a:headEnd/>
                    <a:tailEnd/>
                  </a:ln>
                </p:spPr>
                <p:txBody>
                  <a:bodyPr/>
                  <a:lstStyle/>
                  <a:p>
                    <a:endParaRPr lang="en-GB" dirty="0"/>
                  </a:p>
                </p:txBody>
              </p:sp>
              <p:sp>
                <p:nvSpPr>
                  <p:cNvPr id="999" name="Freeform 1021"/>
                  <p:cNvSpPr>
                    <a:spLocks/>
                  </p:cNvSpPr>
                  <p:nvPr/>
                </p:nvSpPr>
                <p:spPr bwMode="auto">
                  <a:xfrm>
                    <a:off x="7803" y="5069"/>
                    <a:ext cx="149" cy="165"/>
                  </a:xfrm>
                  <a:custGeom>
                    <a:avLst/>
                    <a:gdLst>
                      <a:gd name="T0" fmla="*/ 109 w 149"/>
                      <a:gd name="T1" fmla="*/ 13 h 165"/>
                      <a:gd name="T2" fmla="*/ 118 w 149"/>
                      <a:gd name="T3" fmla="*/ 0 h 165"/>
                      <a:gd name="T4" fmla="*/ 129 w 149"/>
                      <a:gd name="T5" fmla="*/ 20 h 165"/>
                      <a:gd name="T6" fmla="*/ 142 w 149"/>
                      <a:gd name="T7" fmla="*/ 11 h 165"/>
                      <a:gd name="T8" fmla="*/ 143 w 149"/>
                      <a:gd name="T9" fmla="*/ 11 h 165"/>
                      <a:gd name="T10" fmla="*/ 142 w 149"/>
                      <a:gd name="T11" fmla="*/ 20 h 165"/>
                      <a:gd name="T12" fmla="*/ 145 w 149"/>
                      <a:gd name="T13" fmla="*/ 13 h 165"/>
                      <a:gd name="T14" fmla="*/ 149 w 149"/>
                      <a:gd name="T15" fmla="*/ 15 h 165"/>
                      <a:gd name="T16" fmla="*/ 147 w 149"/>
                      <a:gd name="T17" fmla="*/ 19 h 165"/>
                      <a:gd name="T18" fmla="*/ 149 w 149"/>
                      <a:gd name="T19" fmla="*/ 33 h 165"/>
                      <a:gd name="T20" fmla="*/ 132 w 149"/>
                      <a:gd name="T21" fmla="*/ 60 h 165"/>
                      <a:gd name="T22" fmla="*/ 122 w 149"/>
                      <a:gd name="T23" fmla="*/ 69 h 165"/>
                      <a:gd name="T24" fmla="*/ 120 w 149"/>
                      <a:gd name="T25" fmla="*/ 81 h 165"/>
                      <a:gd name="T26" fmla="*/ 127 w 149"/>
                      <a:gd name="T27" fmla="*/ 88 h 165"/>
                      <a:gd name="T28" fmla="*/ 114 w 149"/>
                      <a:gd name="T29" fmla="*/ 83 h 165"/>
                      <a:gd name="T30" fmla="*/ 101 w 149"/>
                      <a:gd name="T31" fmla="*/ 93 h 165"/>
                      <a:gd name="T32" fmla="*/ 96 w 149"/>
                      <a:gd name="T33" fmla="*/ 91 h 165"/>
                      <a:gd name="T34" fmla="*/ 81 w 149"/>
                      <a:gd name="T35" fmla="*/ 145 h 165"/>
                      <a:gd name="T36" fmla="*/ 60 w 149"/>
                      <a:gd name="T37" fmla="*/ 161 h 165"/>
                      <a:gd name="T38" fmla="*/ 49 w 149"/>
                      <a:gd name="T39" fmla="*/ 165 h 165"/>
                      <a:gd name="T40" fmla="*/ 25 w 149"/>
                      <a:gd name="T41" fmla="*/ 156 h 165"/>
                      <a:gd name="T42" fmla="*/ 22 w 149"/>
                      <a:gd name="T43" fmla="*/ 150 h 165"/>
                      <a:gd name="T44" fmla="*/ 4 w 149"/>
                      <a:gd name="T45" fmla="*/ 150 h 165"/>
                      <a:gd name="T46" fmla="*/ 7 w 149"/>
                      <a:gd name="T47" fmla="*/ 142 h 165"/>
                      <a:gd name="T48" fmla="*/ 2 w 149"/>
                      <a:gd name="T49" fmla="*/ 147 h 165"/>
                      <a:gd name="T50" fmla="*/ 4 w 149"/>
                      <a:gd name="T51" fmla="*/ 142 h 165"/>
                      <a:gd name="T52" fmla="*/ 0 w 149"/>
                      <a:gd name="T53" fmla="*/ 142 h 165"/>
                      <a:gd name="T54" fmla="*/ 7 w 149"/>
                      <a:gd name="T55" fmla="*/ 137 h 165"/>
                      <a:gd name="T56" fmla="*/ 9 w 149"/>
                      <a:gd name="T57" fmla="*/ 133 h 165"/>
                      <a:gd name="T58" fmla="*/ 5 w 149"/>
                      <a:gd name="T59" fmla="*/ 131 h 165"/>
                      <a:gd name="T60" fmla="*/ 7 w 149"/>
                      <a:gd name="T61" fmla="*/ 126 h 165"/>
                      <a:gd name="T62" fmla="*/ 14 w 149"/>
                      <a:gd name="T63" fmla="*/ 126 h 165"/>
                      <a:gd name="T64" fmla="*/ 10 w 149"/>
                      <a:gd name="T65" fmla="*/ 123 h 165"/>
                      <a:gd name="T66" fmla="*/ 11 w 149"/>
                      <a:gd name="T67" fmla="*/ 117 h 165"/>
                      <a:gd name="T68" fmla="*/ 15 w 149"/>
                      <a:gd name="T69" fmla="*/ 115 h 165"/>
                      <a:gd name="T70" fmla="*/ 19 w 149"/>
                      <a:gd name="T71" fmla="*/ 118 h 165"/>
                      <a:gd name="T72" fmla="*/ 19 w 149"/>
                      <a:gd name="T73" fmla="*/ 112 h 165"/>
                      <a:gd name="T74" fmla="*/ 32 w 149"/>
                      <a:gd name="T75" fmla="*/ 92 h 165"/>
                      <a:gd name="T76" fmla="*/ 50 w 149"/>
                      <a:gd name="T77" fmla="*/ 87 h 165"/>
                      <a:gd name="T78" fmla="*/ 85 w 149"/>
                      <a:gd name="T79" fmla="*/ 59 h 165"/>
                      <a:gd name="T80" fmla="*/ 95 w 149"/>
                      <a:gd name="T81" fmla="*/ 33 h 165"/>
                      <a:gd name="T82" fmla="*/ 105 w 149"/>
                      <a:gd name="T83" fmla="*/ 26 h 165"/>
                      <a:gd name="T84" fmla="*/ 109 w 149"/>
                      <a:gd name="T85" fmla="*/ 13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165">
                        <a:moveTo>
                          <a:pt x="109" y="13"/>
                        </a:moveTo>
                        <a:lnTo>
                          <a:pt x="118" y="0"/>
                        </a:lnTo>
                        <a:lnTo>
                          <a:pt x="129" y="20"/>
                        </a:lnTo>
                        <a:lnTo>
                          <a:pt x="142" y="11"/>
                        </a:lnTo>
                        <a:lnTo>
                          <a:pt x="143" y="11"/>
                        </a:lnTo>
                        <a:lnTo>
                          <a:pt x="142" y="20"/>
                        </a:lnTo>
                        <a:lnTo>
                          <a:pt x="145" y="13"/>
                        </a:lnTo>
                        <a:lnTo>
                          <a:pt x="149" y="15"/>
                        </a:lnTo>
                        <a:lnTo>
                          <a:pt x="147" y="19"/>
                        </a:lnTo>
                        <a:lnTo>
                          <a:pt x="149" y="33"/>
                        </a:lnTo>
                        <a:lnTo>
                          <a:pt x="132" y="60"/>
                        </a:lnTo>
                        <a:lnTo>
                          <a:pt x="122" y="69"/>
                        </a:lnTo>
                        <a:lnTo>
                          <a:pt x="120" y="81"/>
                        </a:lnTo>
                        <a:lnTo>
                          <a:pt x="127" y="88"/>
                        </a:lnTo>
                        <a:lnTo>
                          <a:pt x="114" y="83"/>
                        </a:lnTo>
                        <a:lnTo>
                          <a:pt x="101" y="93"/>
                        </a:lnTo>
                        <a:lnTo>
                          <a:pt x="96" y="91"/>
                        </a:lnTo>
                        <a:lnTo>
                          <a:pt x="81" y="145"/>
                        </a:lnTo>
                        <a:lnTo>
                          <a:pt x="60" y="161"/>
                        </a:lnTo>
                        <a:lnTo>
                          <a:pt x="49" y="165"/>
                        </a:lnTo>
                        <a:lnTo>
                          <a:pt x="25" y="156"/>
                        </a:lnTo>
                        <a:lnTo>
                          <a:pt x="22" y="150"/>
                        </a:lnTo>
                        <a:lnTo>
                          <a:pt x="4" y="150"/>
                        </a:lnTo>
                        <a:lnTo>
                          <a:pt x="7" y="142"/>
                        </a:lnTo>
                        <a:lnTo>
                          <a:pt x="2" y="147"/>
                        </a:lnTo>
                        <a:lnTo>
                          <a:pt x="4" y="142"/>
                        </a:lnTo>
                        <a:lnTo>
                          <a:pt x="0" y="142"/>
                        </a:lnTo>
                        <a:lnTo>
                          <a:pt x="7" y="137"/>
                        </a:lnTo>
                        <a:lnTo>
                          <a:pt x="9" y="133"/>
                        </a:lnTo>
                        <a:lnTo>
                          <a:pt x="5" y="131"/>
                        </a:lnTo>
                        <a:lnTo>
                          <a:pt x="7" y="126"/>
                        </a:lnTo>
                        <a:lnTo>
                          <a:pt x="14" y="126"/>
                        </a:lnTo>
                        <a:lnTo>
                          <a:pt x="10" y="123"/>
                        </a:lnTo>
                        <a:lnTo>
                          <a:pt x="11" y="117"/>
                        </a:lnTo>
                        <a:lnTo>
                          <a:pt x="15" y="115"/>
                        </a:lnTo>
                        <a:lnTo>
                          <a:pt x="19" y="118"/>
                        </a:lnTo>
                        <a:lnTo>
                          <a:pt x="19" y="112"/>
                        </a:lnTo>
                        <a:lnTo>
                          <a:pt x="32" y="92"/>
                        </a:lnTo>
                        <a:lnTo>
                          <a:pt x="50" y="87"/>
                        </a:lnTo>
                        <a:lnTo>
                          <a:pt x="85" y="59"/>
                        </a:lnTo>
                        <a:lnTo>
                          <a:pt x="95" y="33"/>
                        </a:lnTo>
                        <a:lnTo>
                          <a:pt x="105" y="26"/>
                        </a:lnTo>
                        <a:lnTo>
                          <a:pt x="109" y="13"/>
                        </a:lnTo>
                        <a:close/>
                      </a:path>
                    </a:pathLst>
                  </a:custGeom>
                  <a:grpFill/>
                  <a:ln w="6350" cmpd="sng">
                    <a:solidFill>
                      <a:schemeClr val="bg1"/>
                    </a:solidFill>
                    <a:round/>
                    <a:headEnd/>
                    <a:tailEnd/>
                  </a:ln>
                </p:spPr>
                <p:txBody>
                  <a:bodyPr/>
                  <a:lstStyle/>
                  <a:p>
                    <a:endParaRPr lang="en-GB" dirty="0"/>
                  </a:p>
                </p:txBody>
              </p:sp>
              <p:sp>
                <p:nvSpPr>
                  <p:cNvPr id="1000" name="Freeform 1022"/>
                  <p:cNvSpPr>
                    <a:spLocks/>
                  </p:cNvSpPr>
                  <p:nvPr/>
                </p:nvSpPr>
                <p:spPr bwMode="auto">
                  <a:xfrm>
                    <a:off x="7823" y="5234"/>
                    <a:ext cx="11" cy="16"/>
                  </a:xfrm>
                  <a:custGeom>
                    <a:avLst/>
                    <a:gdLst>
                      <a:gd name="T0" fmla="*/ 7 w 11"/>
                      <a:gd name="T1" fmla="*/ 1 h 16"/>
                      <a:gd name="T2" fmla="*/ 11 w 11"/>
                      <a:gd name="T3" fmla="*/ 11 h 16"/>
                      <a:gd name="T4" fmla="*/ 0 w 11"/>
                      <a:gd name="T5" fmla="*/ 16 h 16"/>
                      <a:gd name="T6" fmla="*/ 4 w 11"/>
                      <a:gd name="T7" fmla="*/ 0 h 16"/>
                      <a:gd name="T8" fmla="*/ 7 w 11"/>
                      <a:gd name="T9" fmla="*/ 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6">
                        <a:moveTo>
                          <a:pt x="7" y="1"/>
                        </a:moveTo>
                        <a:lnTo>
                          <a:pt x="11" y="11"/>
                        </a:lnTo>
                        <a:lnTo>
                          <a:pt x="0" y="16"/>
                        </a:lnTo>
                        <a:lnTo>
                          <a:pt x="4" y="0"/>
                        </a:lnTo>
                        <a:lnTo>
                          <a:pt x="7" y="1"/>
                        </a:lnTo>
                        <a:close/>
                      </a:path>
                    </a:pathLst>
                  </a:custGeom>
                  <a:grpFill/>
                  <a:ln w="6350" cmpd="sng">
                    <a:solidFill>
                      <a:schemeClr val="bg1"/>
                    </a:solidFill>
                    <a:round/>
                    <a:headEnd/>
                    <a:tailEnd/>
                  </a:ln>
                </p:spPr>
                <p:txBody>
                  <a:bodyPr/>
                  <a:lstStyle/>
                  <a:p>
                    <a:endParaRPr lang="en-GB" dirty="0"/>
                  </a:p>
                </p:txBody>
              </p:sp>
            </p:grpSp>
            <p:grpSp>
              <p:nvGrpSpPr>
                <p:cNvPr id="986" name="Group 1023"/>
                <p:cNvGrpSpPr>
                  <a:grpSpLocks/>
                </p:cNvGrpSpPr>
                <p:nvPr/>
              </p:nvGrpSpPr>
              <p:grpSpPr bwMode="auto">
                <a:xfrm>
                  <a:off x="6772" y="4418"/>
                  <a:ext cx="783" cy="729"/>
                  <a:chOff x="6772" y="4418"/>
                  <a:chExt cx="783" cy="729"/>
                </a:xfrm>
                <a:grpFill/>
              </p:grpSpPr>
              <p:sp>
                <p:nvSpPr>
                  <p:cNvPr id="987" name="Freeform 1024"/>
                  <p:cNvSpPr>
                    <a:spLocks/>
                  </p:cNvSpPr>
                  <p:nvPr/>
                </p:nvSpPr>
                <p:spPr bwMode="auto">
                  <a:xfrm>
                    <a:off x="7225" y="4948"/>
                    <a:ext cx="29" cy="10"/>
                  </a:xfrm>
                  <a:custGeom>
                    <a:avLst/>
                    <a:gdLst>
                      <a:gd name="T0" fmla="*/ 0 w 29"/>
                      <a:gd name="T1" fmla="*/ 4 h 10"/>
                      <a:gd name="T2" fmla="*/ 15 w 29"/>
                      <a:gd name="T3" fmla="*/ 0 h 10"/>
                      <a:gd name="T4" fmla="*/ 29 w 29"/>
                      <a:gd name="T5" fmla="*/ 7 h 10"/>
                      <a:gd name="T6" fmla="*/ 7 w 29"/>
                      <a:gd name="T7" fmla="*/ 10 h 10"/>
                      <a:gd name="T8" fmla="*/ 2 w 29"/>
                      <a:gd name="T9" fmla="*/ 10 h 10"/>
                      <a:gd name="T10" fmla="*/ 0 w 29"/>
                      <a:gd name="T11" fmla="*/ 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0">
                        <a:moveTo>
                          <a:pt x="0" y="4"/>
                        </a:moveTo>
                        <a:lnTo>
                          <a:pt x="15" y="0"/>
                        </a:lnTo>
                        <a:lnTo>
                          <a:pt x="29" y="7"/>
                        </a:lnTo>
                        <a:lnTo>
                          <a:pt x="7" y="10"/>
                        </a:lnTo>
                        <a:lnTo>
                          <a:pt x="2" y="10"/>
                        </a:lnTo>
                        <a:lnTo>
                          <a:pt x="0" y="4"/>
                        </a:lnTo>
                        <a:close/>
                      </a:path>
                    </a:pathLst>
                  </a:custGeom>
                  <a:grpFill/>
                  <a:ln w="6350" cmpd="sng">
                    <a:solidFill>
                      <a:schemeClr val="bg1"/>
                    </a:solidFill>
                    <a:round/>
                    <a:headEnd/>
                    <a:tailEnd/>
                  </a:ln>
                </p:spPr>
                <p:txBody>
                  <a:bodyPr/>
                  <a:lstStyle/>
                  <a:p>
                    <a:endParaRPr lang="en-GB" dirty="0"/>
                  </a:p>
                </p:txBody>
              </p:sp>
              <p:sp>
                <p:nvSpPr>
                  <p:cNvPr id="988" name="Freeform 1025"/>
                  <p:cNvSpPr>
                    <a:spLocks/>
                  </p:cNvSpPr>
                  <p:nvPr/>
                </p:nvSpPr>
                <p:spPr bwMode="auto">
                  <a:xfrm>
                    <a:off x="6772" y="4418"/>
                    <a:ext cx="783" cy="616"/>
                  </a:xfrm>
                  <a:custGeom>
                    <a:avLst/>
                    <a:gdLst>
                      <a:gd name="T0" fmla="*/ 24 w 783"/>
                      <a:gd name="T1" fmla="*/ 225 h 616"/>
                      <a:gd name="T2" fmla="*/ 84 w 783"/>
                      <a:gd name="T3" fmla="*/ 201 h 616"/>
                      <a:gd name="T4" fmla="*/ 148 w 783"/>
                      <a:gd name="T5" fmla="*/ 178 h 616"/>
                      <a:gd name="T6" fmla="*/ 172 w 783"/>
                      <a:gd name="T7" fmla="*/ 136 h 616"/>
                      <a:gd name="T8" fmla="*/ 199 w 783"/>
                      <a:gd name="T9" fmla="*/ 137 h 616"/>
                      <a:gd name="T10" fmla="*/ 199 w 783"/>
                      <a:gd name="T11" fmla="*/ 111 h 616"/>
                      <a:gd name="T12" fmla="*/ 215 w 783"/>
                      <a:gd name="T13" fmla="*/ 112 h 616"/>
                      <a:gd name="T14" fmla="*/ 227 w 783"/>
                      <a:gd name="T15" fmla="*/ 87 h 616"/>
                      <a:gd name="T16" fmla="*/ 242 w 783"/>
                      <a:gd name="T17" fmla="*/ 80 h 616"/>
                      <a:gd name="T18" fmla="*/ 264 w 783"/>
                      <a:gd name="T19" fmla="*/ 63 h 616"/>
                      <a:gd name="T20" fmla="*/ 290 w 783"/>
                      <a:gd name="T21" fmla="*/ 88 h 616"/>
                      <a:gd name="T22" fmla="*/ 317 w 783"/>
                      <a:gd name="T23" fmla="*/ 85 h 616"/>
                      <a:gd name="T24" fmla="*/ 330 w 783"/>
                      <a:gd name="T25" fmla="*/ 55 h 616"/>
                      <a:gd name="T26" fmla="*/ 337 w 783"/>
                      <a:gd name="T27" fmla="*/ 38 h 616"/>
                      <a:gd name="T28" fmla="*/ 364 w 783"/>
                      <a:gd name="T29" fmla="*/ 34 h 616"/>
                      <a:gd name="T30" fmla="*/ 358 w 783"/>
                      <a:gd name="T31" fmla="*/ 13 h 616"/>
                      <a:gd name="T32" fmla="*/ 377 w 783"/>
                      <a:gd name="T33" fmla="*/ 19 h 616"/>
                      <a:gd name="T34" fmla="*/ 406 w 783"/>
                      <a:gd name="T35" fmla="*/ 29 h 616"/>
                      <a:gd name="T36" fmla="*/ 437 w 783"/>
                      <a:gd name="T37" fmla="*/ 30 h 616"/>
                      <a:gd name="T38" fmla="*/ 452 w 783"/>
                      <a:gd name="T39" fmla="*/ 34 h 616"/>
                      <a:gd name="T40" fmla="*/ 451 w 783"/>
                      <a:gd name="T41" fmla="*/ 51 h 616"/>
                      <a:gd name="T42" fmla="*/ 438 w 783"/>
                      <a:gd name="T43" fmla="*/ 62 h 616"/>
                      <a:gd name="T44" fmla="*/ 450 w 783"/>
                      <a:gd name="T45" fmla="*/ 107 h 616"/>
                      <a:gd name="T46" fmla="*/ 505 w 783"/>
                      <a:gd name="T47" fmla="*/ 132 h 616"/>
                      <a:gd name="T48" fmla="*/ 550 w 783"/>
                      <a:gd name="T49" fmla="*/ 88 h 616"/>
                      <a:gd name="T50" fmla="*/ 563 w 783"/>
                      <a:gd name="T51" fmla="*/ 6 h 616"/>
                      <a:gd name="T52" fmla="*/ 579 w 783"/>
                      <a:gd name="T53" fmla="*/ 25 h 616"/>
                      <a:gd name="T54" fmla="*/ 597 w 783"/>
                      <a:gd name="T55" fmla="*/ 75 h 616"/>
                      <a:gd name="T56" fmla="*/ 634 w 783"/>
                      <a:gd name="T57" fmla="*/ 124 h 616"/>
                      <a:gd name="T58" fmla="*/ 654 w 783"/>
                      <a:gd name="T59" fmla="*/ 172 h 616"/>
                      <a:gd name="T60" fmla="*/ 693 w 783"/>
                      <a:gd name="T61" fmla="*/ 193 h 616"/>
                      <a:gd name="T62" fmla="*/ 708 w 783"/>
                      <a:gd name="T63" fmla="*/ 239 h 616"/>
                      <a:gd name="T64" fmla="*/ 728 w 783"/>
                      <a:gd name="T65" fmla="*/ 236 h 616"/>
                      <a:gd name="T66" fmla="*/ 775 w 783"/>
                      <a:gd name="T67" fmla="*/ 338 h 616"/>
                      <a:gd name="T68" fmla="*/ 739 w 783"/>
                      <a:gd name="T69" fmla="*/ 483 h 616"/>
                      <a:gd name="T70" fmla="*/ 719 w 783"/>
                      <a:gd name="T71" fmla="*/ 534 h 616"/>
                      <a:gd name="T72" fmla="*/ 653 w 783"/>
                      <a:gd name="T73" fmla="*/ 605 h 616"/>
                      <a:gd name="T74" fmla="*/ 645 w 783"/>
                      <a:gd name="T75" fmla="*/ 616 h 616"/>
                      <a:gd name="T76" fmla="*/ 618 w 783"/>
                      <a:gd name="T77" fmla="*/ 590 h 616"/>
                      <a:gd name="T78" fmla="*/ 585 w 783"/>
                      <a:gd name="T79" fmla="*/ 607 h 616"/>
                      <a:gd name="T80" fmla="*/ 528 w 783"/>
                      <a:gd name="T81" fmla="*/ 585 h 616"/>
                      <a:gd name="T82" fmla="*/ 514 w 783"/>
                      <a:gd name="T83" fmla="*/ 543 h 616"/>
                      <a:gd name="T84" fmla="*/ 490 w 783"/>
                      <a:gd name="T85" fmla="*/ 521 h 616"/>
                      <a:gd name="T86" fmla="*/ 460 w 783"/>
                      <a:gd name="T87" fmla="*/ 520 h 616"/>
                      <a:gd name="T88" fmla="*/ 479 w 783"/>
                      <a:gd name="T89" fmla="*/ 481 h 616"/>
                      <a:gd name="T90" fmla="*/ 466 w 783"/>
                      <a:gd name="T91" fmla="*/ 485 h 616"/>
                      <a:gd name="T92" fmla="*/ 425 w 783"/>
                      <a:gd name="T93" fmla="*/ 506 h 616"/>
                      <a:gd name="T94" fmla="*/ 417 w 783"/>
                      <a:gd name="T95" fmla="*/ 473 h 616"/>
                      <a:gd name="T96" fmla="*/ 392 w 783"/>
                      <a:gd name="T97" fmla="*/ 450 h 616"/>
                      <a:gd name="T98" fmla="*/ 344 w 783"/>
                      <a:gd name="T99" fmla="*/ 434 h 616"/>
                      <a:gd name="T100" fmla="*/ 211 w 783"/>
                      <a:gd name="T101" fmla="*/ 469 h 616"/>
                      <a:gd name="T102" fmla="*/ 111 w 783"/>
                      <a:gd name="T103" fmla="*/ 503 h 616"/>
                      <a:gd name="T104" fmla="*/ 57 w 783"/>
                      <a:gd name="T105" fmla="*/ 511 h 616"/>
                      <a:gd name="T106" fmla="*/ 44 w 783"/>
                      <a:gd name="T107" fmla="*/ 482 h 616"/>
                      <a:gd name="T108" fmla="*/ 33 w 783"/>
                      <a:gd name="T109" fmla="*/ 383 h 616"/>
                      <a:gd name="T110" fmla="*/ 4 w 783"/>
                      <a:gd name="T111" fmla="*/ 319 h 616"/>
                      <a:gd name="T112" fmla="*/ 14 w 783"/>
                      <a:gd name="T113" fmla="*/ 321 h 616"/>
                      <a:gd name="T114" fmla="*/ 10 w 783"/>
                      <a:gd name="T115" fmla="*/ 257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3" h="616">
                        <a:moveTo>
                          <a:pt x="15" y="225"/>
                        </a:moveTo>
                        <a:lnTo>
                          <a:pt x="16" y="222"/>
                        </a:lnTo>
                        <a:lnTo>
                          <a:pt x="18" y="239"/>
                        </a:lnTo>
                        <a:lnTo>
                          <a:pt x="24" y="225"/>
                        </a:lnTo>
                        <a:lnTo>
                          <a:pt x="42" y="220"/>
                        </a:lnTo>
                        <a:lnTo>
                          <a:pt x="51" y="208"/>
                        </a:lnTo>
                        <a:lnTo>
                          <a:pt x="67" y="198"/>
                        </a:lnTo>
                        <a:lnTo>
                          <a:pt x="84" y="201"/>
                        </a:lnTo>
                        <a:lnTo>
                          <a:pt x="106" y="192"/>
                        </a:lnTo>
                        <a:lnTo>
                          <a:pt x="113" y="186"/>
                        </a:lnTo>
                        <a:lnTo>
                          <a:pt x="122" y="187"/>
                        </a:lnTo>
                        <a:lnTo>
                          <a:pt x="148" y="178"/>
                        </a:lnTo>
                        <a:lnTo>
                          <a:pt x="160" y="170"/>
                        </a:lnTo>
                        <a:lnTo>
                          <a:pt x="166" y="157"/>
                        </a:lnTo>
                        <a:lnTo>
                          <a:pt x="176" y="147"/>
                        </a:lnTo>
                        <a:lnTo>
                          <a:pt x="172" y="136"/>
                        </a:lnTo>
                        <a:lnTo>
                          <a:pt x="176" y="127"/>
                        </a:lnTo>
                        <a:lnTo>
                          <a:pt x="185" y="121"/>
                        </a:lnTo>
                        <a:lnTo>
                          <a:pt x="187" y="114"/>
                        </a:lnTo>
                        <a:lnTo>
                          <a:pt x="199" y="137"/>
                        </a:lnTo>
                        <a:lnTo>
                          <a:pt x="200" y="128"/>
                        </a:lnTo>
                        <a:lnTo>
                          <a:pt x="204" y="128"/>
                        </a:lnTo>
                        <a:lnTo>
                          <a:pt x="199" y="118"/>
                        </a:lnTo>
                        <a:lnTo>
                          <a:pt x="199" y="111"/>
                        </a:lnTo>
                        <a:lnTo>
                          <a:pt x="207" y="110"/>
                        </a:lnTo>
                        <a:lnTo>
                          <a:pt x="211" y="116"/>
                        </a:lnTo>
                        <a:lnTo>
                          <a:pt x="217" y="117"/>
                        </a:lnTo>
                        <a:lnTo>
                          <a:pt x="215" y="112"/>
                        </a:lnTo>
                        <a:lnTo>
                          <a:pt x="220" y="103"/>
                        </a:lnTo>
                        <a:lnTo>
                          <a:pt x="219" y="97"/>
                        </a:lnTo>
                        <a:lnTo>
                          <a:pt x="229" y="95"/>
                        </a:lnTo>
                        <a:lnTo>
                          <a:pt x="227" y="87"/>
                        </a:lnTo>
                        <a:lnTo>
                          <a:pt x="234" y="89"/>
                        </a:lnTo>
                        <a:lnTo>
                          <a:pt x="231" y="79"/>
                        </a:lnTo>
                        <a:lnTo>
                          <a:pt x="242" y="77"/>
                        </a:lnTo>
                        <a:lnTo>
                          <a:pt x="242" y="80"/>
                        </a:lnTo>
                        <a:lnTo>
                          <a:pt x="246" y="77"/>
                        </a:lnTo>
                        <a:lnTo>
                          <a:pt x="246" y="65"/>
                        </a:lnTo>
                        <a:lnTo>
                          <a:pt x="249" y="70"/>
                        </a:lnTo>
                        <a:lnTo>
                          <a:pt x="264" y="63"/>
                        </a:lnTo>
                        <a:lnTo>
                          <a:pt x="278" y="69"/>
                        </a:lnTo>
                        <a:lnTo>
                          <a:pt x="289" y="80"/>
                        </a:lnTo>
                        <a:lnTo>
                          <a:pt x="284" y="99"/>
                        </a:lnTo>
                        <a:lnTo>
                          <a:pt x="290" y="88"/>
                        </a:lnTo>
                        <a:lnTo>
                          <a:pt x="296" y="83"/>
                        </a:lnTo>
                        <a:lnTo>
                          <a:pt x="308" y="83"/>
                        </a:lnTo>
                        <a:lnTo>
                          <a:pt x="318" y="90"/>
                        </a:lnTo>
                        <a:lnTo>
                          <a:pt x="317" y="85"/>
                        </a:lnTo>
                        <a:lnTo>
                          <a:pt x="319" y="83"/>
                        </a:lnTo>
                        <a:lnTo>
                          <a:pt x="312" y="74"/>
                        </a:lnTo>
                        <a:lnTo>
                          <a:pt x="322" y="57"/>
                        </a:lnTo>
                        <a:lnTo>
                          <a:pt x="330" y="55"/>
                        </a:lnTo>
                        <a:lnTo>
                          <a:pt x="330" y="51"/>
                        </a:lnTo>
                        <a:lnTo>
                          <a:pt x="328" y="51"/>
                        </a:lnTo>
                        <a:lnTo>
                          <a:pt x="329" y="43"/>
                        </a:lnTo>
                        <a:lnTo>
                          <a:pt x="337" y="38"/>
                        </a:lnTo>
                        <a:lnTo>
                          <a:pt x="343" y="43"/>
                        </a:lnTo>
                        <a:lnTo>
                          <a:pt x="342" y="36"/>
                        </a:lnTo>
                        <a:lnTo>
                          <a:pt x="345" y="33"/>
                        </a:lnTo>
                        <a:lnTo>
                          <a:pt x="364" y="34"/>
                        </a:lnTo>
                        <a:lnTo>
                          <a:pt x="374" y="29"/>
                        </a:lnTo>
                        <a:lnTo>
                          <a:pt x="374" y="20"/>
                        </a:lnTo>
                        <a:lnTo>
                          <a:pt x="362" y="14"/>
                        </a:lnTo>
                        <a:lnTo>
                          <a:pt x="358" y="13"/>
                        </a:lnTo>
                        <a:lnTo>
                          <a:pt x="363" y="10"/>
                        </a:lnTo>
                        <a:lnTo>
                          <a:pt x="366" y="13"/>
                        </a:lnTo>
                        <a:lnTo>
                          <a:pt x="368" y="11"/>
                        </a:lnTo>
                        <a:lnTo>
                          <a:pt x="377" y="19"/>
                        </a:lnTo>
                        <a:lnTo>
                          <a:pt x="379" y="15"/>
                        </a:lnTo>
                        <a:lnTo>
                          <a:pt x="384" y="21"/>
                        </a:lnTo>
                        <a:lnTo>
                          <a:pt x="397" y="23"/>
                        </a:lnTo>
                        <a:lnTo>
                          <a:pt x="406" y="29"/>
                        </a:lnTo>
                        <a:lnTo>
                          <a:pt x="416" y="28"/>
                        </a:lnTo>
                        <a:lnTo>
                          <a:pt x="425" y="33"/>
                        </a:lnTo>
                        <a:lnTo>
                          <a:pt x="440" y="26"/>
                        </a:lnTo>
                        <a:lnTo>
                          <a:pt x="437" y="30"/>
                        </a:lnTo>
                        <a:lnTo>
                          <a:pt x="441" y="30"/>
                        </a:lnTo>
                        <a:lnTo>
                          <a:pt x="441" y="39"/>
                        </a:lnTo>
                        <a:lnTo>
                          <a:pt x="450" y="26"/>
                        </a:lnTo>
                        <a:lnTo>
                          <a:pt x="452" y="34"/>
                        </a:lnTo>
                        <a:lnTo>
                          <a:pt x="458" y="34"/>
                        </a:lnTo>
                        <a:lnTo>
                          <a:pt x="451" y="44"/>
                        </a:lnTo>
                        <a:lnTo>
                          <a:pt x="453" y="48"/>
                        </a:lnTo>
                        <a:lnTo>
                          <a:pt x="451" y="51"/>
                        </a:lnTo>
                        <a:lnTo>
                          <a:pt x="446" y="50"/>
                        </a:lnTo>
                        <a:lnTo>
                          <a:pt x="445" y="55"/>
                        </a:lnTo>
                        <a:lnTo>
                          <a:pt x="441" y="53"/>
                        </a:lnTo>
                        <a:lnTo>
                          <a:pt x="438" y="62"/>
                        </a:lnTo>
                        <a:lnTo>
                          <a:pt x="442" y="60"/>
                        </a:lnTo>
                        <a:lnTo>
                          <a:pt x="433" y="87"/>
                        </a:lnTo>
                        <a:lnTo>
                          <a:pt x="448" y="94"/>
                        </a:lnTo>
                        <a:lnTo>
                          <a:pt x="450" y="107"/>
                        </a:lnTo>
                        <a:lnTo>
                          <a:pt x="466" y="105"/>
                        </a:lnTo>
                        <a:lnTo>
                          <a:pt x="482" y="119"/>
                        </a:lnTo>
                        <a:lnTo>
                          <a:pt x="499" y="123"/>
                        </a:lnTo>
                        <a:lnTo>
                          <a:pt x="505" y="132"/>
                        </a:lnTo>
                        <a:lnTo>
                          <a:pt x="521" y="142"/>
                        </a:lnTo>
                        <a:lnTo>
                          <a:pt x="535" y="137"/>
                        </a:lnTo>
                        <a:lnTo>
                          <a:pt x="543" y="118"/>
                        </a:lnTo>
                        <a:lnTo>
                          <a:pt x="550" y="88"/>
                        </a:lnTo>
                        <a:lnTo>
                          <a:pt x="548" y="59"/>
                        </a:lnTo>
                        <a:lnTo>
                          <a:pt x="553" y="39"/>
                        </a:lnTo>
                        <a:lnTo>
                          <a:pt x="550" y="35"/>
                        </a:lnTo>
                        <a:lnTo>
                          <a:pt x="563" y="6"/>
                        </a:lnTo>
                        <a:lnTo>
                          <a:pt x="571" y="0"/>
                        </a:lnTo>
                        <a:lnTo>
                          <a:pt x="573" y="6"/>
                        </a:lnTo>
                        <a:lnTo>
                          <a:pt x="574" y="21"/>
                        </a:lnTo>
                        <a:lnTo>
                          <a:pt x="579" y="25"/>
                        </a:lnTo>
                        <a:lnTo>
                          <a:pt x="579" y="33"/>
                        </a:lnTo>
                        <a:lnTo>
                          <a:pt x="584" y="39"/>
                        </a:lnTo>
                        <a:lnTo>
                          <a:pt x="592" y="72"/>
                        </a:lnTo>
                        <a:lnTo>
                          <a:pt x="597" y="75"/>
                        </a:lnTo>
                        <a:lnTo>
                          <a:pt x="608" y="72"/>
                        </a:lnTo>
                        <a:lnTo>
                          <a:pt x="623" y="87"/>
                        </a:lnTo>
                        <a:lnTo>
                          <a:pt x="627" y="118"/>
                        </a:lnTo>
                        <a:lnTo>
                          <a:pt x="634" y="124"/>
                        </a:lnTo>
                        <a:lnTo>
                          <a:pt x="639" y="156"/>
                        </a:lnTo>
                        <a:lnTo>
                          <a:pt x="643" y="159"/>
                        </a:lnTo>
                        <a:lnTo>
                          <a:pt x="644" y="167"/>
                        </a:lnTo>
                        <a:lnTo>
                          <a:pt x="654" y="172"/>
                        </a:lnTo>
                        <a:lnTo>
                          <a:pt x="665" y="172"/>
                        </a:lnTo>
                        <a:lnTo>
                          <a:pt x="669" y="183"/>
                        </a:lnTo>
                        <a:lnTo>
                          <a:pt x="679" y="185"/>
                        </a:lnTo>
                        <a:lnTo>
                          <a:pt x="693" y="193"/>
                        </a:lnTo>
                        <a:lnTo>
                          <a:pt x="690" y="201"/>
                        </a:lnTo>
                        <a:lnTo>
                          <a:pt x="696" y="205"/>
                        </a:lnTo>
                        <a:lnTo>
                          <a:pt x="704" y="218"/>
                        </a:lnTo>
                        <a:lnTo>
                          <a:pt x="708" y="239"/>
                        </a:lnTo>
                        <a:lnTo>
                          <a:pt x="713" y="237"/>
                        </a:lnTo>
                        <a:lnTo>
                          <a:pt x="716" y="230"/>
                        </a:lnTo>
                        <a:lnTo>
                          <a:pt x="726" y="240"/>
                        </a:lnTo>
                        <a:lnTo>
                          <a:pt x="728" y="236"/>
                        </a:lnTo>
                        <a:lnTo>
                          <a:pt x="732" y="260"/>
                        </a:lnTo>
                        <a:lnTo>
                          <a:pt x="760" y="284"/>
                        </a:lnTo>
                        <a:lnTo>
                          <a:pt x="775" y="309"/>
                        </a:lnTo>
                        <a:lnTo>
                          <a:pt x="775" y="338"/>
                        </a:lnTo>
                        <a:lnTo>
                          <a:pt x="783" y="373"/>
                        </a:lnTo>
                        <a:lnTo>
                          <a:pt x="772" y="431"/>
                        </a:lnTo>
                        <a:lnTo>
                          <a:pt x="762" y="454"/>
                        </a:lnTo>
                        <a:lnTo>
                          <a:pt x="739" y="483"/>
                        </a:lnTo>
                        <a:lnTo>
                          <a:pt x="741" y="489"/>
                        </a:lnTo>
                        <a:lnTo>
                          <a:pt x="729" y="521"/>
                        </a:lnTo>
                        <a:lnTo>
                          <a:pt x="727" y="518"/>
                        </a:lnTo>
                        <a:lnTo>
                          <a:pt x="719" y="534"/>
                        </a:lnTo>
                        <a:lnTo>
                          <a:pt x="714" y="575"/>
                        </a:lnTo>
                        <a:lnTo>
                          <a:pt x="702" y="582"/>
                        </a:lnTo>
                        <a:lnTo>
                          <a:pt x="679" y="585"/>
                        </a:lnTo>
                        <a:lnTo>
                          <a:pt x="653" y="605"/>
                        </a:lnTo>
                        <a:lnTo>
                          <a:pt x="643" y="605"/>
                        </a:lnTo>
                        <a:lnTo>
                          <a:pt x="643" y="610"/>
                        </a:lnTo>
                        <a:lnTo>
                          <a:pt x="648" y="609"/>
                        </a:lnTo>
                        <a:lnTo>
                          <a:pt x="645" y="616"/>
                        </a:lnTo>
                        <a:lnTo>
                          <a:pt x="628" y="601"/>
                        </a:lnTo>
                        <a:lnTo>
                          <a:pt x="625" y="593"/>
                        </a:lnTo>
                        <a:lnTo>
                          <a:pt x="614" y="596"/>
                        </a:lnTo>
                        <a:lnTo>
                          <a:pt x="618" y="590"/>
                        </a:lnTo>
                        <a:lnTo>
                          <a:pt x="614" y="583"/>
                        </a:lnTo>
                        <a:lnTo>
                          <a:pt x="605" y="589"/>
                        </a:lnTo>
                        <a:lnTo>
                          <a:pt x="610" y="592"/>
                        </a:lnTo>
                        <a:lnTo>
                          <a:pt x="585" y="607"/>
                        </a:lnTo>
                        <a:lnTo>
                          <a:pt x="568" y="597"/>
                        </a:lnTo>
                        <a:lnTo>
                          <a:pt x="555" y="593"/>
                        </a:lnTo>
                        <a:lnTo>
                          <a:pt x="549" y="596"/>
                        </a:lnTo>
                        <a:lnTo>
                          <a:pt x="528" y="585"/>
                        </a:lnTo>
                        <a:lnTo>
                          <a:pt x="520" y="573"/>
                        </a:lnTo>
                        <a:lnTo>
                          <a:pt x="515" y="562"/>
                        </a:lnTo>
                        <a:lnTo>
                          <a:pt x="516" y="553"/>
                        </a:lnTo>
                        <a:lnTo>
                          <a:pt x="514" y="543"/>
                        </a:lnTo>
                        <a:lnTo>
                          <a:pt x="505" y="532"/>
                        </a:lnTo>
                        <a:lnTo>
                          <a:pt x="507" y="524"/>
                        </a:lnTo>
                        <a:lnTo>
                          <a:pt x="484" y="530"/>
                        </a:lnTo>
                        <a:lnTo>
                          <a:pt x="490" y="521"/>
                        </a:lnTo>
                        <a:lnTo>
                          <a:pt x="490" y="510"/>
                        </a:lnTo>
                        <a:lnTo>
                          <a:pt x="482" y="497"/>
                        </a:lnTo>
                        <a:lnTo>
                          <a:pt x="475" y="518"/>
                        </a:lnTo>
                        <a:lnTo>
                          <a:pt x="460" y="520"/>
                        </a:lnTo>
                        <a:lnTo>
                          <a:pt x="461" y="513"/>
                        </a:lnTo>
                        <a:lnTo>
                          <a:pt x="469" y="512"/>
                        </a:lnTo>
                        <a:lnTo>
                          <a:pt x="470" y="495"/>
                        </a:lnTo>
                        <a:lnTo>
                          <a:pt x="479" y="481"/>
                        </a:lnTo>
                        <a:lnTo>
                          <a:pt x="481" y="472"/>
                        </a:lnTo>
                        <a:lnTo>
                          <a:pt x="476" y="456"/>
                        </a:lnTo>
                        <a:lnTo>
                          <a:pt x="475" y="467"/>
                        </a:lnTo>
                        <a:lnTo>
                          <a:pt x="466" y="485"/>
                        </a:lnTo>
                        <a:lnTo>
                          <a:pt x="450" y="494"/>
                        </a:lnTo>
                        <a:lnTo>
                          <a:pt x="441" y="506"/>
                        </a:lnTo>
                        <a:lnTo>
                          <a:pt x="441" y="516"/>
                        </a:lnTo>
                        <a:lnTo>
                          <a:pt x="425" y="506"/>
                        </a:lnTo>
                        <a:lnTo>
                          <a:pt x="425" y="503"/>
                        </a:lnTo>
                        <a:lnTo>
                          <a:pt x="431" y="506"/>
                        </a:lnTo>
                        <a:lnTo>
                          <a:pt x="430" y="499"/>
                        </a:lnTo>
                        <a:lnTo>
                          <a:pt x="417" y="473"/>
                        </a:lnTo>
                        <a:lnTo>
                          <a:pt x="406" y="467"/>
                        </a:lnTo>
                        <a:lnTo>
                          <a:pt x="408" y="458"/>
                        </a:lnTo>
                        <a:lnTo>
                          <a:pt x="391" y="447"/>
                        </a:lnTo>
                        <a:lnTo>
                          <a:pt x="392" y="450"/>
                        </a:lnTo>
                        <a:lnTo>
                          <a:pt x="377" y="444"/>
                        </a:lnTo>
                        <a:lnTo>
                          <a:pt x="371" y="447"/>
                        </a:lnTo>
                        <a:lnTo>
                          <a:pt x="358" y="437"/>
                        </a:lnTo>
                        <a:lnTo>
                          <a:pt x="344" y="434"/>
                        </a:lnTo>
                        <a:lnTo>
                          <a:pt x="310" y="435"/>
                        </a:lnTo>
                        <a:lnTo>
                          <a:pt x="289" y="447"/>
                        </a:lnTo>
                        <a:lnTo>
                          <a:pt x="250" y="450"/>
                        </a:lnTo>
                        <a:lnTo>
                          <a:pt x="211" y="469"/>
                        </a:lnTo>
                        <a:lnTo>
                          <a:pt x="202" y="487"/>
                        </a:lnTo>
                        <a:lnTo>
                          <a:pt x="132" y="489"/>
                        </a:lnTo>
                        <a:lnTo>
                          <a:pt x="121" y="502"/>
                        </a:lnTo>
                        <a:lnTo>
                          <a:pt x="111" y="503"/>
                        </a:lnTo>
                        <a:lnTo>
                          <a:pt x="98" y="513"/>
                        </a:lnTo>
                        <a:lnTo>
                          <a:pt x="92" y="513"/>
                        </a:lnTo>
                        <a:lnTo>
                          <a:pt x="91" y="517"/>
                        </a:lnTo>
                        <a:lnTo>
                          <a:pt x="57" y="511"/>
                        </a:lnTo>
                        <a:lnTo>
                          <a:pt x="45" y="499"/>
                        </a:lnTo>
                        <a:lnTo>
                          <a:pt x="37" y="497"/>
                        </a:lnTo>
                        <a:lnTo>
                          <a:pt x="37" y="482"/>
                        </a:lnTo>
                        <a:lnTo>
                          <a:pt x="44" y="482"/>
                        </a:lnTo>
                        <a:lnTo>
                          <a:pt x="49" y="472"/>
                        </a:lnTo>
                        <a:lnTo>
                          <a:pt x="49" y="437"/>
                        </a:lnTo>
                        <a:lnTo>
                          <a:pt x="35" y="407"/>
                        </a:lnTo>
                        <a:lnTo>
                          <a:pt x="33" y="383"/>
                        </a:lnTo>
                        <a:lnTo>
                          <a:pt x="19" y="355"/>
                        </a:lnTo>
                        <a:lnTo>
                          <a:pt x="14" y="335"/>
                        </a:lnTo>
                        <a:lnTo>
                          <a:pt x="0" y="317"/>
                        </a:lnTo>
                        <a:lnTo>
                          <a:pt x="4" y="319"/>
                        </a:lnTo>
                        <a:lnTo>
                          <a:pt x="8" y="326"/>
                        </a:lnTo>
                        <a:lnTo>
                          <a:pt x="13" y="324"/>
                        </a:lnTo>
                        <a:lnTo>
                          <a:pt x="10" y="314"/>
                        </a:lnTo>
                        <a:lnTo>
                          <a:pt x="14" y="321"/>
                        </a:lnTo>
                        <a:lnTo>
                          <a:pt x="19" y="314"/>
                        </a:lnTo>
                        <a:lnTo>
                          <a:pt x="3" y="279"/>
                        </a:lnTo>
                        <a:lnTo>
                          <a:pt x="3" y="270"/>
                        </a:lnTo>
                        <a:lnTo>
                          <a:pt x="10" y="257"/>
                        </a:lnTo>
                        <a:lnTo>
                          <a:pt x="9" y="235"/>
                        </a:lnTo>
                        <a:lnTo>
                          <a:pt x="15" y="225"/>
                        </a:lnTo>
                        <a:close/>
                      </a:path>
                    </a:pathLst>
                  </a:custGeom>
                  <a:grpFill/>
                  <a:ln w="6350" cmpd="sng">
                    <a:solidFill>
                      <a:schemeClr val="bg1"/>
                    </a:solidFill>
                    <a:round/>
                    <a:headEnd/>
                    <a:tailEnd/>
                  </a:ln>
                </p:spPr>
                <p:txBody>
                  <a:bodyPr/>
                  <a:lstStyle/>
                  <a:p>
                    <a:endParaRPr lang="en-GB" dirty="0"/>
                  </a:p>
                </p:txBody>
              </p:sp>
              <p:sp>
                <p:nvSpPr>
                  <p:cNvPr id="989" name="Freeform 1026"/>
                  <p:cNvSpPr>
                    <a:spLocks/>
                  </p:cNvSpPr>
                  <p:nvPr/>
                </p:nvSpPr>
                <p:spPr bwMode="auto">
                  <a:xfrm>
                    <a:off x="7451" y="5063"/>
                    <a:ext cx="6" cy="4"/>
                  </a:xfrm>
                  <a:custGeom>
                    <a:avLst/>
                    <a:gdLst>
                      <a:gd name="T0" fmla="*/ 0 w 6"/>
                      <a:gd name="T1" fmla="*/ 3 h 4"/>
                      <a:gd name="T2" fmla="*/ 4 w 6"/>
                      <a:gd name="T3" fmla="*/ 0 h 4"/>
                      <a:gd name="T4" fmla="*/ 6 w 6"/>
                      <a:gd name="T5" fmla="*/ 4 h 4"/>
                      <a:gd name="T6" fmla="*/ 0 w 6"/>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lnTo>
                          <a:pt x="4" y="0"/>
                        </a:lnTo>
                        <a:lnTo>
                          <a:pt x="6" y="4"/>
                        </a:lnTo>
                        <a:lnTo>
                          <a:pt x="0" y="3"/>
                        </a:lnTo>
                        <a:close/>
                      </a:path>
                    </a:pathLst>
                  </a:custGeom>
                  <a:grpFill/>
                  <a:ln w="6350" cmpd="sng">
                    <a:solidFill>
                      <a:schemeClr val="bg1"/>
                    </a:solidFill>
                    <a:round/>
                    <a:headEnd/>
                    <a:tailEnd/>
                  </a:ln>
                </p:spPr>
                <p:txBody>
                  <a:bodyPr/>
                  <a:lstStyle/>
                  <a:p>
                    <a:endParaRPr lang="en-GB" dirty="0"/>
                  </a:p>
                </p:txBody>
              </p:sp>
              <p:sp>
                <p:nvSpPr>
                  <p:cNvPr id="990" name="Freeform 1027"/>
                  <p:cNvSpPr>
                    <a:spLocks/>
                  </p:cNvSpPr>
                  <p:nvPr/>
                </p:nvSpPr>
                <p:spPr bwMode="auto">
                  <a:xfrm>
                    <a:off x="7223" y="4480"/>
                    <a:ext cx="9" cy="10"/>
                  </a:xfrm>
                  <a:custGeom>
                    <a:avLst/>
                    <a:gdLst>
                      <a:gd name="T0" fmla="*/ 0 w 9"/>
                      <a:gd name="T1" fmla="*/ 0 h 10"/>
                      <a:gd name="T2" fmla="*/ 6 w 9"/>
                      <a:gd name="T3" fmla="*/ 0 h 10"/>
                      <a:gd name="T4" fmla="*/ 9 w 9"/>
                      <a:gd name="T5" fmla="*/ 8 h 10"/>
                      <a:gd name="T6" fmla="*/ 1 w 9"/>
                      <a:gd name="T7" fmla="*/ 10 h 10"/>
                      <a:gd name="T8" fmla="*/ 0 w 9"/>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0" y="0"/>
                        </a:moveTo>
                        <a:lnTo>
                          <a:pt x="6" y="0"/>
                        </a:lnTo>
                        <a:lnTo>
                          <a:pt x="9" y="8"/>
                        </a:lnTo>
                        <a:lnTo>
                          <a:pt x="1" y="10"/>
                        </a:lnTo>
                        <a:lnTo>
                          <a:pt x="0" y="0"/>
                        </a:lnTo>
                        <a:close/>
                      </a:path>
                    </a:pathLst>
                  </a:custGeom>
                  <a:grpFill/>
                  <a:ln w="6350" cmpd="sng">
                    <a:solidFill>
                      <a:schemeClr val="bg1"/>
                    </a:solidFill>
                    <a:round/>
                    <a:headEnd/>
                    <a:tailEnd/>
                  </a:ln>
                </p:spPr>
                <p:txBody>
                  <a:bodyPr/>
                  <a:lstStyle/>
                  <a:p>
                    <a:endParaRPr lang="en-GB" dirty="0"/>
                  </a:p>
                </p:txBody>
              </p:sp>
              <p:sp>
                <p:nvSpPr>
                  <p:cNvPr id="991" name="Freeform 1028"/>
                  <p:cNvSpPr>
                    <a:spLocks/>
                  </p:cNvSpPr>
                  <p:nvPr/>
                </p:nvSpPr>
                <p:spPr bwMode="auto">
                  <a:xfrm>
                    <a:off x="7104" y="4429"/>
                    <a:ext cx="21" cy="14"/>
                  </a:xfrm>
                  <a:custGeom>
                    <a:avLst/>
                    <a:gdLst>
                      <a:gd name="T0" fmla="*/ 0 w 21"/>
                      <a:gd name="T1" fmla="*/ 0 h 14"/>
                      <a:gd name="T2" fmla="*/ 6 w 21"/>
                      <a:gd name="T3" fmla="*/ 5 h 14"/>
                      <a:gd name="T4" fmla="*/ 17 w 21"/>
                      <a:gd name="T5" fmla="*/ 0 h 14"/>
                      <a:gd name="T6" fmla="*/ 21 w 21"/>
                      <a:gd name="T7" fmla="*/ 7 h 14"/>
                      <a:gd name="T8" fmla="*/ 11 w 21"/>
                      <a:gd name="T9" fmla="*/ 14 h 14"/>
                      <a:gd name="T10" fmla="*/ 2 w 21"/>
                      <a:gd name="T11" fmla="*/ 8 h 14"/>
                      <a:gd name="T12" fmla="*/ 0 w 21"/>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4">
                        <a:moveTo>
                          <a:pt x="0" y="0"/>
                        </a:moveTo>
                        <a:lnTo>
                          <a:pt x="6" y="5"/>
                        </a:lnTo>
                        <a:lnTo>
                          <a:pt x="17" y="0"/>
                        </a:lnTo>
                        <a:lnTo>
                          <a:pt x="21" y="7"/>
                        </a:lnTo>
                        <a:lnTo>
                          <a:pt x="11" y="14"/>
                        </a:lnTo>
                        <a:lnTo>
                          <a:pt x="2" y="8"/>
                        </a:lnTo>
                        <a:lnTo>
                          <a:pt x="0" y="0"/>
                        </a:lnTo>
                        <a:close/>
                      </a:path>
                    </a:pathLst>
                  </a:custGeom>
                  <a:grpFill/>
                  <a:ln w="6350" cmpd="sng">
                    <a:solidFill>
                      <a:schemeClr val="bg1"/>
                    </a:solidFill>
                    <a:round/>
                    <a:headEnd/>
                    <a:tailEnd/>
                  </a:ln>
                </p:spPr>
                <p:txBody>
                  <a:bodyPr/>
                  <a:lstStyle/>
                  <a:p>
                    <a:endParaRPr lang="en-GB" dirty="0"/>
                  </a:p>
                </p:txBody>
              </p:sp>
              <p:sp>
                <p:nvSpPr>
                  <p:cNvPr id="992" name="Freeform 1029"/>
                  <p:cNvSpPr>
                    <a:spLocks/>
                  </p:cNvSpPr>
                  <p:nvPr/>
                </p:nvSpPr>
                <p:spPr bwMode="auto">
                  <a:xfrm>
                    <a:off x="7097" y="4433"/>
                    <a:ext cx="10" cy="9"/>
                  </a:xfrm>
                  <a:custGeom>
                    <a:avLst/>
                    <a:gdLst>
                      <a:gd name="T0" fmla="*/ 2 w 10"/>
                      <a:gd name="T1" fmla="*/ 9 h 9"/>
                      <a:gd name="T2" fmla="*/ 0 w 10"/>
                      <a:gd name="T3" fmla="*/ 5 h 9"/>
                      <a:gd name="T4" fmla="*/ 4 w 10"/>
                      <a:gd name="T5" fmla="*/ 0 h 9"/>
                      <a:gd name="T6" fmla="*/ 10 w 10"/>
                      <a:gd name="T7" fmla="*/ 8 h 9"/>
                      <a:gd name="T8" fmla="*/ 2 w 10"/>
                      <a:gd name="T9" fmla="*/ 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2" y="9"/>
                        </a:moveTo>
                        <a:lnTo>
                          <a:pt x="0" y="5"/>
                        </a:lnTo>
                        <a:lnTo>
                          <a:pt x="4" y="0"/>
                        </a:lnTo>
                        <a:lnTo>
                          <a:pt x="10" y="8"/>
                        </a:lnTo>
                        <a:lnTo>
                          <a:pt x="2" y="9"/>
                        </a:lnTo>
                        <a:close/>
                      </a:path>
                    </a:pathLst>
                  </a:custGeom>
                  <a:grpFill/>
                  <a:ln w="6350" cmpd="sng">
                    <a:solidFill>
                      <a:schemeClr val="bg1"/>
                    </a:solidFill>
                    <a:round/>
                    <a:headEnd/>
                    <a:tailEnd/>
                  </a:ln>
                </p:spPr>
                <p:txBody>
                  <a:bodyPr/>
                  <a:lstStyle/>
                  <a:p>
                    <a:endParaRPr lang="en-GB" dirty="0"/>
                  </a:p>
                </p:txBody>
              </p:sp>
              <p:sp>
                <p:nvSpPr>
                  <p:cNvPr id="993" name="Freeform 1030"/>
                  <p:cNvSpPr>
                    <a:spLocks/>
                  </p:cNvSpPr>
                  <p:nvPr/>
                </p:nvSpPr>
                <p:spPr bwMode="auto">
                  <a:xfrm>
                    <a:off x="7277" y="4532"/>
                    <a:ext cx="11" cy="7"/>
                  </a:xfrm>
                  <a:custGeom>
                    <a:avLst/>
                    <a:gdLst>
                      <a:gd name="T0" fmla="*/ 7 w 11"/>
                      <a:gd name="T1" fmla="*/ 0 h 7"/>
                      <a:gd name="T2" fmla="*/ 11 w 11"/>
                      <a:gd name="T3" fmla="*/ 3 h 7"/>
                      <a:gd name="T4" fmla="*/ 1 w 11"/>
                      <a:gd name="T5" fmla="*/ 7 h 7"/>
                      <a:gd name="T6" fmla="*/ 0 w 11"/>
                      <a:gd name="T7" fmla="*/ 4 h 7"/>
                      <a:gd name="T8" fmla="*/ 7 w 1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7" y="0"/>
                        </a:moveTo>
                        <a:lnTo>
                          <a:pt x="11" y="3"/>
                        </a:lnTo>
                        <a:lnTo>
                          <a:pt x="1" y="7"/>
                        </a:lnTo>
                        <a:lnTo>
                          <a:pt x="0" y="4"/>
                        </a:lnTo>
                        <a:lnTo>
                          <a:pt x="7" y="0"/>
                        </a:lnTo>
                        <a:close/>
                      </a:path>
                    </a:pathLst>
                  </a:custGeom>
                  <a:grpFill/>
                  <a:ln w="6350" cmpd="sng">
                    <a:solidFill>
                      <a:schemeClr val="bg1"/>
                    </a:solidFill>
                    <a:round/>
                    <a:headEnd/>
                    <a:tailEnd/>
                  </a:ln>
                </p:spPr>
                <p:txBody>
                  <a:bodyPr/>
                  <a:lstStyle/>
                  <a:p>
                    <a:endParaRPr lang="en-GB" dirty="0"/>
                  </a:p>
                </p:txBody>
              </p:sp>
              <p:sp>
                <p:nvSpPr>
                  <p:cNvPr id="994" name="Freeform 1031"/>
                  <p:cNvSpPr>
                    <a:spLocks/>
                  </p:cNvSpPr>
                  <p:nvPr/>
                </p:nvSpPr>
                <p:spPr bwMode="auto">
                  <a:xfrm>
                    <a:off x="7547" y="4703"/>
                    <a:ext cx="5" cy="19"/>
                  </a:xfrm>
                  <a:custGeom>
                    <a:avLst/>
                    <a:gdLst>
                      <a:gd name="T0" fmla="*/ 1 w 5"/>
                      <a:gd name="T1" fmla="*/ 0 h 19"/>
                      <a:gd name="T2" fmla="*/ 5 w 5"/>
                      <a:gd name="T3" fmla="*/ 9 h 19"/>
                      <a:gd name="T4" fmla="*/ 0 w 5"/>
                      <a:gd name="T5" fmla="*/ 19 h 19"/>
                      <a:gd name="T6" fmla="*/ 1 w 5"/>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9">
                        <a:moveTo>
                          <a:pt x="1" y="0"/>
                        </a:moveTo>
                        <a:lnTo>
                          <a:pt x="5" y="9"/>
                        </a:lnTo>
                        <a:lnTo>
                          <a:pt x="0" y="19"/>
                        </a:lnTo>
                        <a:lnTo>
                          <a:pt x="1" y="0"/>
                        </a:lnTo>
                        <a:close/>
                      </a:path>
                    </a:pathLst>
                  </a:custGeom>
                  <a:grpFill/>
                  <a:ln w="6350" cmpd="sng">
                    <a:solidFill>
                      <a:schemeClr val="bg1"/>
                    </a:solidFill>
                    <a:round/>
                    <a:headEnd/>
                    <a:tailEnd/>
                  </a:ln>
                </p:spPr>
                <p:txBody>
                  <a:bodyPr/>
                  <a:lstStyle/>
                  <a:p>
                    <a:endParaRPr lang="en-GB" dirty="0"/>
                  </a:p>
                </p:txBody>
              </p:sp>
              <p:sp>
                <p:nvSpPr>
                  <p:cNvPr id="995" name="Freeform 1032"/>
                  <p:cNvSpPr>
                    <a:spLocks/>
                  </p:cNvSpPr>
                  <p:nvPr/>
                </p:nvSpPr>
                <p:spPr bwMode="auto">
                  <a:xfrm>
                    <a:off x="7446" y="5049"/>
                    <a:ext cx="9" cy="13"/>
                  </a:xfrm>
                  <a:custGeom>
                    <a:avLst/>
                    <a:gdLst>
                      <a:gd name="T0" fmla="*/ 0 w 9"/>
                      <a:gd name="T1" fmla="*/ 0 h 13"/>
                      <a:gd name="T2" fmla="*/ 8 w 9"/>
                      <a:gd name="T3" fmla="*/ 5 h 13"/>
                      <a:gd name="T4" fmla="*/ 9 w 9"/>
                      <a:gd name="T5" fmla="*/ 11 h 13"/>
                      <a:gd name="T6" fmla="*/ 5 w 9"/>
                      <a:gd name="T7" fmla="*/ 13 h 13"/>
                      <a:gd name="T8" fmla="*/ 0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0" y="0"/>
                        </a:moveTo>
                        <a:lnTo>
                          <a:pt x="8" y="5"/>
                        </a:lnTo>
                        <a:lnTo>
                          <a:pt x="9" y="11"/>
                        </a:lnTo>
                        <a:lnTo>
                          <a:pt x="5" y="13"/>
                        </a:lnTo>
                        <a:lnTo>
                          <a:pt x="0" y="0"/>
                        </a:lnTo>
                        <a:close/>
                      </a:path>
                    </a:pathLst>
                  </a:custGeom>
                  <a:grpFill/>
                  <a:ln w="6350" cmpd="sng">
                    <a:solidFill>
                      <a:schemeClr val="bg1"/>
                    </a:solidFill>
                    <a:round/>
                    <a:headEnd/>
                    <a:tailEnd/>
                  </a:ln>
                </p:spPr>
                <p:txBody>
                  <a:bodyPr/>
                  <a:lstStyle/>
                  <a:p>
                    <a:endParaRPr lang="en-GB" dirty="0"/>
                  </a:p>
                </p:txBody>
              </p:sp>
              <p:sp>
                <p:nvSpPr>
                  <p:cNvPr id="996" name="Freeform 1033"/>
                  <p:cNvSpPr>
                    <a:spLocks/>
                  </p:cNvSpPr>
                  <p:nvPr/>
                </p:nvSpPr>
                <p:spPr bwMode="auto">
                  <a:xfrm>
                    <a:off x="7385" y="5072"/>
                    <a:ext cx="70" cy="75"/>
                  </a:xfrm>
                  <a:custGeom>
                    <a:avLst/>
                    <a:gdLst>
                      <a:gd name="T0" fmla="*/ 0 w 70"/>
                      <a:gd name="T1" fmla="*/ 0 h 75"/>
                      <a:gd name="T2" fmla="*/ 0 w 70"/>
                      <a:gd name="T3" fmla="*/ 15 h 75"/>
                      <a:gd name="T4" fmla="*/ 15 w 70"/>
                      <a:gd name="T5" fmla="*/ 41 h 75"/>
                      <a:gd name="T6" fmla="*/ 12 w 70"/>
                      <a:gd name="T7" fmla="*/ 45 h 75"/>
                      <a:gd name="T8" fmla="*/ 9 w 70"/>
                      <a:gd name="T9" fmla="*/ 37 h 75"/>
                      <a:gd name="T10" fmla="*/ 12 w 70"/>
                      <a:gd name="T11" fmla="*/ 54 h 75"/>
                      <a:gd name="T12" fmla="*/ 21 w 70"/>
                      <a:gd name="T13" fmla="*/ 66 h 75"/>
                      <a:gd name="T14" fmla="*/ 29 w 70"/>
                      <a:gd name="T15" fmla="*/ 69 h 75"/>
                      <a:gd name="T16" fmla="*/ 25 w 70"/>
                      <a:gd name="T17" fmla="*/ 74 h 75"/>
                      <a:gd name="T18" fmla="*/ 41 w 70"/>
                      <a:gd name="T19" fmla="*/ 75 h 75"/>
                      <a:gd name="T20" fmla="*/ 45 w 70"/>
                      <a:gd name="T21" fmla="*/ 66 h 75"/>
                      <a:gd name="T22" fmla="*/ 50 w 70"/>
                      <a:gd name="T23" fmla="*/ 67 h 75"/>
                      <a:gd name="T24" fmla="*/ 55 w 70"/>
                      <a:gd name="T25" fmla="*/ 55 h 75"/>
                      <a:gd name="T26" fmla="*/ 62 w 70"/>
                      <a:gd name="T27" fmla="*/ 54 h 75"/>
                      <a:gd name="T28" fmla="*/ 69 w 70"/>
                      <a:gd name="T29" fmla="*/ 34 h 75"/>
                      <a:gd name="T30" fmla="*/ 70 w 70"/>
                      <a:gd name="T31" fmla="*/ 16 h 75"/>
                      <a:gd name="T32" fmla="*/ 65 w 70"/>
                      <a:gd name="T33" fmla="*/ 4 h 75"/>
                      <a:gd name="T34" fmla="*/ 35 w 70"/>
                      <a:gd name="T35" fmla="*/ 12 h 75"/>
                      <a:gd name="T36" fmla="*/ 0 w 70"/>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75">
                        <a:moveTo>
                          <a:pt x="0" y="0"/>
                        </a:moveTo>
                        <a:lnTo>
                          <a:pt x="0" y="15"/>
                        </a:lnTo>
                        <a:lnTo>
                          <a:pt x="15" y="41"/>
                        </a:lnTo>
                        <a:lnTo>
                          <a:pt x="12" y="45"/>
                        </a:lnTo>
                        <a:lnTo>
                          <a:pt x="9" y="37"/>
                        </a:lnTo>
                        <a:lnTo>
                          <a:pt x="12" y="54"/>
                        </a:lnTo>
                        <a:lnTo>
                          <a:pt x="21" y="66"/>
                        </a:lnTo>
                        <a:lnTo>
                          <a:pt x="29" y="69"/>
                        </a:lnTo>
                        <a:lnTo>
                          <a:pt x="25" y="74"/>
                        </a:lnTo>
                        <a:lnTo>
                          <a:pt x="41" y="75"/>
                        </a:lnTo>
                        <a:lnTo>
                          <a:pt x="45" y="66"/>
                        </a:lnTo>
                        <a:lnTo>
                          <a:pt x="50" y="67"/>
                        </a:lnTo>
                        <a:lnTo>
                          <a:pt x="55" y="55"/>
                        </a:lnTo>
                        <a:lnTo>
                          <a:pt x="62" y="54"/>
                        </a:lnTo>
                        <a:lnTo>
                          <a:pt x="69" y="34"/>
                        </a:lnTo>
                        <a:lnTo>
                          <a:pt x="70" y="16"/>
                        </a:lnTo>
                        <a:lnTo>
                          <a:pt x="65" y="4"/>
                        </a:lnTo>
                        <a:lnTo>
                          <a:pt x="35" y="12"/>
                        </a:lnTo>
                        <a:lnTo>
                          <a:pt x="0" y="0"/>
                        </a:lnTo>
                        <a:close/>
                      </a:path>
                    </a:pathLst>
                  </a:custGeom>
                  <a:grpFill/>
                  <a:ln w="6350" cmpd="sng">
                    <a:solidFill>
                      <a:schemeClr val="bg1"/>
                    </a:solidFill>
                    <a:round/>
                    <a:headEnd/>
                    <a:tailEnd/>
                  </a:ln>
                </p:spPr>
                <p:txBody>
                  <a:bodyPr/>
                  <a:lstStyle/>
                  <a:p>
                    <a:endParaRPr lang="en-GB" dirty="0"/>
                  </a:p>
                </p:txBody>
              </p:sp>
            </p:grpSp>
          </p:grpSp>
          <p:grpSp>
            <p:nvGrpSpPr>
              <p:cNvPr id="685" name="Group 1060"/>
              <p:cNvGrpSpPr>
                <a:grpSpLocks/>
              </p:cNvGrpSpPr>
              <p:nvPr/>
            </p:nvGrpSpPr>
            <p:grpSpPr bwMode="auto">
              <a:xfrm>
                <a:off x="6088451" y="3272217"/>
                <a:ext cx="2546637" cy="1614508"/>
                <a:chOff x="3683" y="1865"/>
                <a:chExt cx="1970" cy="1242"/>
              </a:xfrm>
              <a:grpFill/>
            </p:grpSpPr>
            <p:sp>
              <p:nvSpPr>
                <p:cNvPr id="835" name="Freeform 1061"/>
                <p:cNvSpPr>
                  <a:spLocks/>
                </p:cNvSpPr>
                <p:nvPr/>
              </p:nvSpPr>
              <p:spPr bwMode="auto">
                <a:xfrm>
                  <a:off x="4205" y="2764"/>
                  <a:ext cx="35" cy="61"/>
                </a:xfrm>
                <a:custGeom>
                  <a:avLst/>
                  <a:gdLst>
                    <a:gd name="T0" fmla="*/ 6 w 43"/>
                    <a:gd name="T1" fmla="*/ 0 h 75"/>
                    <a:gd name="T2" fmla="*/ 4 w 43"/>
                    <a:gd name="T3" fmla="*/ 1 h 75"/>
                    <a:gd name="T4" fmla="*/ 8 w 43"/>
                    <a:gd name="T5" fmla="*/ 4 h 75"/>
                    <a:gd name="T6" fmla="*/ 6 w 43"/>
                    <a:gd name="T7" fmla="*/ 6 h 75"/>
                    <a:gd name="T8" fmla="*/ 2 w 43"/>
                    <a:gd name="T9" fmla="*/ 22 h 75"/>
                    <a:gd name="T10" fmla="*/ 0 w 43"/>
                    <a:gd name="T11" fmla="*/ 22 h 75"/>
                    <a:gd name="T12" fmla="*/ 2 w 43"/>
                    <a:gd name="T13" fmla="*/ 38 h 75"/>
                    <a:gd name="T14" fmla="*/ 7 w 43"/>
                    <a:gd name="T15" fmla="*/ 48 h 75"/>
                    <a:gd name="T16" fmla="*/ 15 w 43"/>
                    <a:gd name="T17" fmla="*/ 50 h 75"/>
                    <a:gd name="T18" fmla="*/ 28 w 43"/>
                    <a:gd name="T19" fmla="*/ 40 h 75"/>
                    <a:gd name="T20" fmla="*/ 28 w 43"/>
                    <a:gd name="T21" fmla="*/ 29 h 75"/>
                    <a:gd name="T22" fmla="*/ 16 w 43"/>
                    <a:gd name="T23" fmla="*/ 8 h 75"/>
                    <a:gd name="T24" fmla="*/ 9 w 43"/>
                    <a:gd name="T25" fmla="*/ 1 h 75"/>
                    <a:gd name="T26" fmla="*/ 6 w 43"/>
                    <a:gd name="T27" fmla="*/ 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75">
                      <a:moveTo>
                        <a:pt x="8" y="0"/>
                      </a:moveTo>
                      <a:lnTo>
                        <a:pt x="6" y="1"/>
                      </a:lnTo>
                      <a:lnTo>
                        <a:pt x="12" y="6"/>
                      </a:lnTo>
                      <a:lnTo>
                        <a:pt x="8" y="8"/>
                      </a:lnTo>
                      <a:lnTo>
                        <a:pt x="3" y="33"/>
                      </a:lnTo>
                      <a:lnTo>
                        <a:pt x="0" y="33"/>
                      </a:lnTo>
                      <a:lnTo>
                        <a:pt x="3" y="58"/>
                      </a:lnTo>
                      <a:lnTo>
                        <a:pt x="10" y="73"/>
                      </a:lnTo>
                      <a:lnTo>
                        <a:pt x="22" y="75"/>
                      </a:lnTo>
                      <a:lnTo>
                        <a:pt x="42" y="60"/>
                      </a:lnTo>
                      <a:lnTo>
                        <a:pt x="43" y="44"/>
                      </a:lnTo>
                      <a:lnTo>
                        <a:pt x="24" y="12"/>
                      </a:lnTo>
                      <a:lnTo>
                        <a:pt x="13" y="1"/>
                      </a:lnTo>
                      <a:lnTo>
                        <a:pt x="8" y="0"/>
                      </a:lnTo>
                      <a:close/>
                    </a:path>
                  </a:pathLst>
                </a:custGeom>
                <a:grpFill/>
                <a:ln w="6350" cmpd="sng">
                  <a:solidFill>
                    <a:schemeClr val="bg1"/>
                  </a:solidFill>
                  <a:round/>
                  <a:headEnd/>
                  <a:tailEnd/>
                </a:ln>
              </p:spPr>
              <p:txBody>
                <a:bodyPr/>
                <a:lstStyle/>
                <a:p>
                  <a:endParaRPr lang="en-GB" dirty="0"/>
                </a:p>
              </p:txBody>
            </p:sp>
            <p:grpSp>
              <p:nvGrpSpPr>
                <p:cNvPr id="836" name="Group 1062"/>
                <p:cNvGrpSpPr>
                  <a:grpSpLocks/>
                </p:cNvGrpSpPr>
                <p:nvPr/>
              </p:nvGrpSpPr>
              <p:grpSpPr bwMode="auto">
                <a:xfrm>
                  <a:off x="5583" y="2738"/>
                  <a:ext cx="70" cy="48"/>
                  <a:chOff x="7808" y="3991"/>
                  <a:chExt cx="86" cy="58"/>
                </a:xfrm>
                <a:grpFill/>
              </p:grpSpPr>
              <p:sp>
                <p:nvSpPr>
                  <p:cNvPr id="982" name="Freeform 1063"/>
                  <p:cNvSpPr>
                    <a:spLocks/>
                  </p:cNvSpPr>
                  <p:nvPr/>
                </p:nvSpPr>
                <p:spPr bwMode="auto">
                  <a:xfrm>
                    <a:off x="7888" y="4040"/>
                    <a:ext cx="6" cy="9"/>
                  </a:xfrm>
                  <a:custGeom>
                    <a:avLst/>
                    <a:gdLst>
                      <a:gd name="T0" fmla="*/ 0 w 6"/>
                      <a:gd name="T1" fmla="*/ 0 h 9"/>
                      <a:gd name="T2" fmla="*/ 6 w 6"/>
                      <a:gd name="T3" fmla="*/ 5 h 9"/>
                      <a:gd name="T4" fmla="*/ 5 w 6"/>
                      <a:gd name="T5" fmla="*/ 9 h 9"/>
                      <a:gd name="T6" fmla="*/ 0 w 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0" y="0"/>
                        </a:moveTo>
                        <a:lnTo>
                          <a:pt x="6" y="5"/>
                        </a:lnTo>
                        <a:lnTo>
                          <a:pt x="5" y="9"/>
                        </a:lnTo>
                        <a:lnTo>
                          <a:pt x="0" y="0"/>
                        </a:lnTo>
                        <a:close/>
                      </a:path>
                    </a:pathLst>
                  </a:custGeom>
                  <a:grpFill/>
                  <a:ln w="6350" cmpd="sng">
                    <a:solidFill>
                      <a:schemeClr val="bg1"/>
                    </a:solidFill>
                    <a:round/>
                    <a:headEnd/>
                    <a:tailEnd/>
                  </a:ln>
                </p:spPr>
                <p:txBody>
                  <a:bodyPr/>
                  <a:lstStyle/>
                  <a:p>
                    <a:endParaRPr lang="en-GB" dirty="0"/>
                  </a:p>
                </p:txBody>
              </p:sp>
              <p:sp>
                <p:nvSpPr>
                  <p:cNvPr id="983" name="Freeform 1064"/>
                  <p:cNvSpPr>
                    <a:spLocks/>
                  </p:cNvSpPr>
                  <p:nvPr/>
                </p:nvSpPr>
                <p:spPr bwMode="auto">
                  <a:xfrm>
                    <a:off x="7808" y="3991"/>
                    <a:ext cx="6" cy="5"/>
                  </a:xfrm>
                  <a:custGeom>
                    <a:avLst/>
                    <a:gdLst>
                      <a:gd name="T0" fmla="*/ 2 w 6"/>
                      <a:gd name="T1" fmla="*/ 0 h 5"/>
                      <a:gd name="T2" fmla="*/ 6 w 6"/>
                      <a:gd name="T3" fmla="*/ 0 h 5"/>
                      <a:gd name="T4" fmla="*/ 0 w 6"/>
                      <a:gd name="T5" fmla="*/ 5 h 5"/>
                      <a:gd name="T6" fmla="*/ 0 w 6"/>
                      <a:gd name="T7" fmla="*/ 1 h 5"/>
                      <a:gd name="T8" fmla="*/ 2 w 6"/>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2" y="0"/>
                        </a:moveTo>
                        <a:lnTo>
                          <a:pt x="6" y="0"/>
                        </a:lnTo>
                        <a:lnTo>
                          <a:pt x="0" y="5"/>
                        </a:lnTo>
                        <a:lnTo>
                          <a:pt x="0" y="1"/>
                        </a:lnTo>
                        <a:lnTo>
                          <a:pt x="2" y="0"/>
                        </a:lnTo>
                        <a:close/>
                      </a:path>
                    </a:pathLst>
                  </a:custGeom>
                  <a:grpFill/>
                  <a:ln w="6350" cmpd="sng">
                    <a:solidFill>
                      <a:schemeClr val="bg1"/>
                    </a:solidFill>
                    <a:round/>
                    <a:headEnd/>
                    <a:tailEnd/>
                  </a:ln>
                </p:spPr>
                <p:txBody>
                  <a:bodyPr/>
                  <a:lstStyle/>
                  <a:p>
                    <a:endParaRPr lang="en-GB" dirty="0"/>
                  </a:p>
                </p:txBody>
              </p:sp>
              <p:sp>
                <p:nvSpPr>
                  <p:cNvPr id="984" name="Freeform 1065"/>
                  <p:cNvSpPr>
                    <a:spLocks/>
                  </p:cNvSpPr>
                  <p:nvPr/>
                </p:nvSpPr>
                <p:spPr bwMode="auto">
                  <a:xfrm>
                    <a:off x="7812" y="4033"/>
                    <a:ext cx="13" cy="11"/>
                  </a:xfrm>
                  <a:custGeom>
                    <a:avLst/>
                    <a:gdLst>
                      <a:gd name="T0" fmla="*/ 0 w 13"/>
                      <a:gd name="T1" fmla="*/ 0 h 11"/>
                      <a:gd name="T2" fmla="*/ 10 w 13"/>
                      <a:gd name="T3" fmla="*/ 0 h 11"/>
                      <a:gd name="T4" fmla="*/ 13 w 13"/>
                      <a:gd name="T5" fmla="*/ 11 h 11"/>
                      <a:gd name="T6" fmla="*/ 8 w 13"/>
                      <a:gd name="T7" fmla="*/ 3 h 11"/>
                      <a:gd name="T8" fmla="*/ 0 w 13"/>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0" y="0"/>
                        </a:moveTo>
                        <a:lnTo>
                          <a:pt x="10" y="0"/>
                        </a:lnTo>
                        <a:lnTo>
                          <a:pt x="13" y="11"/>
                        </a:lnTo>
                        <a:lnTo>
                          <a:pt x="8" y="3"/>
                        </a:lnTo>
                        <a:lnTo>
                          <a:pt x="0" y="0"/>
                        </a:lnTo>
                        <a:close/>
                      </a:path>
                    </a:pathLst>
                  </a:custGeom>
                  <a:grpFill/>
                  <a:ln w="6350" cmpd="sng">
                    <a:solidFill>
                      <a:schemeClr val="bg1"/>
                    </a:solidFill>
                    <a:round/>
                    <a:headEnd/>
                    <a:tailEnd/>
                  </a:ln>
                </p:spPr>
                <p:txBody>
                  <a:bodyPr/>
                  <a:lstStyle/>
                  <a:p>
                    <a:endParaRPr lang="en-GB" dirty="0"/>
                  </a:p>
                </p:txBody>
              </p:sp>
            </p:grpSp>
            <p:sp>
              <p:nvSpPr>
                <p:cNvPr id="837" name="Freeform 1066"/>
                <p:cNvSpPr>
                  <a:spLocks/>
                </p:cNvSpPr>
                <p:nvPr/>
              </p:nvSpPr>
              <p:spPr bwMode="auto">
                <a:xfrm>
                  <a:off x="3902" y="2260"/>
                  <a:ext cx="228" cy="175"/>
                </a:xfrm>
                <a:custGeom>
                  <a:avLst/>
                  <a:gdLst>
                    <a:gd name="T0" fmla="*/ 93 w 279"/>
                    <a:gd name="T1" fmla="*/ 20 h 214"/>
                    <a:gd name="T2" fmla="*/ 109 w 279"/>
                    <a:gd name="T3" fmla="*/ 20 h 214"/>
                    <a:gd name="T4" fmla="*/ 117 w 279"/>
                    <a:gd name="T5" fmla="*/ 14 h 214"/>
                    <a:gd name="T6" fmla="*/ 127 w 279"/>
                    <a:gd name="T7" fmla="*/ 13 h 214"/>
                    <a:gd name="T8" fmla="*/ 135 w 279"/>
                    <a:gd name="T9" fmla="*/ 0 h 214"/>
                    <a:gd name="T10" fmla="*/ 139 w 279"/>
                    <a:gd name="T11" fmla="*/ 8 h 214"/>
                    <a:gd name="T12" fmla="*/ 141 w 279"/>
                    <a:gd name="T13" fmla="*/ 23 h 214"/>
                    <a:gd name="T14" fmla="*/ 168 w 279"/>
                    <a:gd name="T15" fmla="*/ 16 h 214"/>
                    <a:gd name="T16" fmla="*/ 173 w 279"/>
                    <a:gd name="T17" fmla="*/ 20 h 214"/>
                    <a:gd name="T18" fmla="*/ 186 w 279"/>
                    <a:gd name="T19" fmla="*/ 19 h 214"/>
                    <a:gd name="T20" fmla="*/ 181 w 279"/>
                    <a:gd name="T21" fmla="*/ 23 h 214"/>
                    <a:gd name="T22" fmla="*/ 172 w 279"/>
                    <a:gd name="T23" fmla="*/ 27 h 214"/>
                    <a:gd name="T24" fmla="*/ 141 w 279"/>
                    <a:gd name="T25" fmla="*/ 38 h 214"/>
                    <a:gd name="T26" fmla="*/ 145 w 279"/>
                    <a:gd name="T27" fmla="*/ 49 h 214"/>
                    <a:gd name="T28" fmla="*/ 136 w 279"/>
                    <a:gd name="T29" fmla="*/ 65 h 214"/>
                    <a:gd name="T30" fmla="*/ 136 w 279"/>
                    <a:gd name="T31" fmla="*/ 72 h 214"/>
                    <a:gd name="T32" fmla="*/ 128 w 279"/>
                    <a:gd name="T33" fmla="*/ 82 h 214"/>
                    <a:gd name="T34" fmla="*/ 113 w 279"/>
                    <a:gd name="T35" fmla="*/ 97 h 214"/>
                    <a:gd name="T36" fmla="*/ 109 w 279"/>
                    <a:gd name="T37" fmla="*/ 110 h 214"/>
                    <a:gd name="T38" fmla="*/ 99 w 279"/>
                    <a:gd name="T39" fmla="*/ 106 h 214"/>
                    <a:gd name="T40" fmla="*/ 95 w 279"/>
                    <a:gd name="T41" fmla="*/ 113 h 214"/>
                    <a:gd name="T42" fmla="*/ 77 w 279"/>
                    <a:gd name="T43" fmla="*/ 119 h 214"/>
                    <a:gd name="T44" fmla="*/ 75 w 279"/>
                    <a:gd name="T45" fmla="*/ 137 h 214"/>
                    <a:gd name="T46" fmla="*/ 51 w 279"/>
                    <a:gd name="T47" fmla="*/ 140 h 214"/>
                    <a:gd name="T48" fmla="*/ 38 w 279"/>
                    <a:gd name="T49" fmla="*/ 141 h 214"/>
                    <a:gd name="T50" fmla="*/ 6 w 279"/>
                    <a:gd name="T51" fmla="*/ 137 h 214"/>
                    <a:gd name="T52" fmla="*/ 16 w 279"/>
                    <a:gd name="T53" fmla="*/ 115 h 214"/>
                    <a:gd name="T54" fmla="*/ 3 w 279"/>
                    <a:gd name="T55" fmla="*/ 106 h 214"/>
                    <a:gd name="T56" fmla="*/ 4 w 279"/>
                    <a:gd name="T57" fmla="*/ 79 h 214"/>
                    <a:gd name="T58" fmla="*/ 0 w 279"/>
                    <a:gd name="T59" fmla="*/ 72 h 214"/>
                    <a:gd name="T60" fmla="*/ 6 w 279"/>
                    <a:gd name="T61" fmla="*/ 67 h 214"/>
                    <a:gd name="T62" fmla="*/ 11 w 279"/>
                    <a:gd name="T63" fmla="*/ 43 h 214"/>
                    <a:gd name="T64" fmla="*/ 14 w 279"/>
                    <a:gd name="T65" fmla="*/ 49 h 214"/>
                    <a:gd name="T66" fmla="*/ 34 w 279"/>
                    <a:gd name="T67" fmla="*/ 50 h 214"/>
                    <a:gd name="T68" fmla="*/ 34 w 279"/>
                    <a:gd name="T69" fmla="*/ 43 h 214"/>
                    <a:gd name="T70" fmla="*/ 58 w 279"/>
                    <a:gd name="T71" fmla="*/ 20 h 214"/>
                    <a:gd name="T72" fmla="*/ 68 w 279"/>
                    <a:gd name="T73" fmla="*/ 16 h 2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9" h="214">
                      <a:moveTo>
                        <a:pt x="119" y="26"/>
                      </a:moveTo>
                      <a:lnTo>
                        <a:pt x="140" y="30"/>
                      </a:lnTo>
                      <a:lnTo>
                        <a:pt x="147" y="38"/>
                      </a:lnTo>
                      <a:lnTo>
                        <a:pt x="163" y="29"/>
                      </a:lnTo>
                      <a:lnTo>
                        <a:pt x="172" y="34"/>
                      </a:lnTo>
                      <a:lnTo>
                        <a:pt x="175" y="21"/>
                      </a:lnTo>
                      <a:lnTo>
                        <a:pt x="188" y="24"/>
                      </a:lnTo>
                      <a:lnTo>
                        <a:pt x="191" y="19"/>
                      </a:lnTo>
                      <a:lnTo>
                        <a:pt x="189" y="15"/>
                      </a:lnTo>
                      <a:lnTo>
                        <a:pt x="202" y="0"/>
                      </a:lnTo>
                      <a:lnTo>
                        <a:pt x="210" y="5"/>
                      </a:lnTo>
                      <a:lnTo>
                        <a:pt x="208" y="12"/>
                      </a:lnTo>
                      <a:lnTo>
                        <a:pt x="214" y="15"/>
                      </a:lnTo>
                      <a:lnTo>
                        <a:pt x="212" y="34"/>
                      </a:lnTo>
                      <a:lnTo>
                        <a:pt x="217" y="45"/>
                      </a:lnTo>
                      <a:lnTo>
                        <a:pt x="252" y="25"/>
                      </a:lnTo>
                      <a:lnTo>
                        <a:pt x="258" y="26"/>
                      </a:lnTo>
                      <a:lnTo>
                        <a:pt x="259" y="31"/>
                      </a:lnTo>
                      <a:lnTo>
                        <a:pt x="271" y="28"/>
                      </a:lnTo>
                      <a:lnTo>
                        <a:pt x="279" y="28"/>
                      </a:lnTo>
                      <a:lnTo>
                        <a:pt x="277" y="31"/>
                      </a:lnTo>
                      <a:lnTo>
                        <a:pt x="271" y="34"/>
                      </a:lnTo>
                      <a:lnTo>
                        <a:pt x="275" y="36"/>
                      </a:lnTo>
                      <a:lnTo>
                        <a:pt x="257" y="40"/>
                      </a:lnTo>
                      <a:lnTo>
                        <a:pt x="236" y="41"/>
                      </a:lnTo>
                      <a:lnTo>
                        <a:pt x="210" y="57"/>
                      </a:lnTo>
                      <a:lnTo>
                        <a:pt x="208" y="59"/>
                      </a:lnTo>
                      <a:lnTo>
                        <a:pt x="217" y="73"/>
                      </a:lnTo>
                      <a:lnTo>
                        <a:pt x="216" y="81"/>
                      </a:lnTo>
                      <a:lnTo>
                        <a:pt x="204" y="97"/>
                      </a:lnTo>
                      <a:lnTo>
                        <a:pt x="207" y="100"/>
                      </a:lnTo>
                      <a:lnTo>
                        <a:pt x="203" y="108"/>
                      </a:lnTo>
                      <a:lnTo>
                        <a:pt x="184" y="108"/>
                      </a:lnTo>
                      <a:lnTo>
                        <a:pt x="192" y="122"/>
                      </a:lnTo>
                      <a:lnTo>
                        <a:pt x="175" y="129"/>
                      </a:lnTo>
                      <a:lnTo>
                        <a:pt x="169" y="146"/>
                      </a:lnTo>
                      <a:lnTo>
                        <a:pt x="171" y="157"/>
                      </a:lnTo>
                      <a:lnTo>
                        <a:pt x="163" y="164"/>
                      </a:lnTo>
                      <a:lnTo>
                        <a:pt x="157" y="159"/>
                      </a:lnTo>
                      <a:lnTo>
                        <a:pt x="148" y="159"/>
                      </a:lnTo>
                      <a:lnTo>
                        <a:pt x="139" y="167"/>
                      </a:lnTo>
                      <a:lnTo>
                        <a:pt x="142" y="169"/>
                      </a:lnTo>
                      <a:lnTo>
                        <a:pt x="123" y="171"/>
                      </a:lnTo>
                      <a:lnTo>
                        <a:pt x="115" y="179"/>
                      </a:lnTo>
                      <a:lnTo>
                        <a:pt x="114" y="202"/>
                      </a:lnTo>
                      <a:lnTo>
                        <a:pt x="112" y="204"/>
                      </a:lnTo>
                      <a:lnTo>
                        <a:pt x="89" y="210"/>
                      </a:lnTo>
                      <a:lnTo>
                        <a:pt x="76" y="209"/>
                      </a:lnTo>
                      <a:lnTo>
                        <a:pt x="70" y="214"/>
                      </a:lnTo>
                      <a:lnTo>
                        <a:pt x="57" y="210"/>
                      </a:lnTo>
                      <a:lnTo>
                        <a:pt x="37" y="214"/>
                      </a:lnTo>
                      <a:lnTo>
                        <a:pt x="8" y="204"/>
                      </a:lnTo>
                      <a:lnTo>
                        <a:pt x="21" y="185"/>
                      </a:lnTo>
                      <a:lnTo>
                        <a:pt x="24" y="173"/>
                      </a:lnTo>
                      <a:lnTo>
                        <a:pt x="17" y="164"/>
                      </a:lnTo>
                      <a:lnTo>
                        <a:pt x="5" y="159"/>
                      </a:lnTo>
                      <a:lnTo>
                        <a:pt x="1" y="132"/>
                      </a:lnTo>
                      <a:lnTo>
                        <a:pt x="6" y="118"/>
                      </a:lnTo>
                      <a:lnTo>
                        <a:pt x="0" y="113"/>
                      </a:lnTo>
                      <a:lnTo>
                        <a:pt x="0" y="107"/>
                      </a:lnTo>
                      <a:lnTo>
                        <a:pt x="0" y="104"/>
                      </a:lnTo>
                      <a:lnTo>
                        <a:pt x="8" y="100"/>
                      </a:lnTo>
                      <a:lnTo>
                        <a:pt x="12" y="88"/>
                      </a:lnTo>
                      <a:lnTo>
                        <a:pt x="16" y="64"/>
                      </a:lnTo>
                      <a:lnTo>
                        <a:pt x="15" y="69"/>
                      </a:lnTo>
                      <a:lnTo>
                        <a:pt x="21" y="73"/>
                      </a:lnTo>
                      <a:lnTo>
                        <a:pt x="44" y="79"/>
                      </a:lnTo>
                      <a:lnTo>
                        <a:pt x="50" y="74"/>
                      </a:lnTo>
                      <a:lnTo>
                        <a:pt x="54" y="68"/>
                      </a:lnTo>
                      <a:lnTo>
                        <a:pt x="51" y="64"/>
                      </a:lnTo>
                      <a:lnTo>
                        <a:pt x="79" y="52"/>
                      </a:lnTo>
                      <a:lnTo>
                        <a:pt x="87" y="30"/>
                      </a:lnTo>
                      <a:lnTo>
                        <a:pt x="96" y="30"/>
                      </a:lnTo>
                      <a:lnTo>
                        <a:pt x="102" y="24"/>
                      </a:lnTo>
                      <a:lnTo>
                        <a:pt x="119" y="26"/>
                      </a:lnTo>
                      <a:close/>
                    </a:path>
                  </a:pathLst>
                </a:custGeom>
                <a:grpFill/>
                <a:ln w="6350" cmpd="sng">
                  <a:solidFill>
                    <a:schemeClr val="bg1"/>
                  </a:solidFill>
                  <a:round/>
                  <a:headEnd/>
                  <a:tailEnd/>
                </a:ln>
              </p:spPr>
              <p:txBody>
                <a:bodyPr/>
                <a:lstStyle/>
                <a:p>
                  <a:endParaRPr lang="en-GB" dirty="0"/>
                </a:p>
              </p:txBody>
            </p:sp>
            <p:sp>
              <p:nvSpPr>
                <p:cNvPr id="838" name="Freeform 1067"/>
                <p:cNvSpPr>
                  <a:spLocks/>
                </p:cNvSpPr>
                <p:nvPr/>
              </p:nvSpPr>
              <p:spPr bwMode="auto">
                <a:xfrm>
                  <a:off x="3831" y="2489"/>
                  <a:ext cx="5" cy="12"/>
                </a:xfrm>
                <a:custGeom>
                  <a:avLst/>
                  <a:gdLst>
                    <a:gd name="T0" fmla="*/ 3 w 6"/>
                    <a:gd name="T1" fmla="*/ 10 h 14"/>
                    <a:gd name="T2" fmla="*/ 4 w 6"/>
                    <a:gd name="T3" fmla="*/ 0 h 14"/>
                    <a:gd name="T4" fmla="*/ 0 w 6"/>
                    <a:gd name="T5" fmla="*/ 3 h 14"/>
                    <a:gd name="T6" fmla="*/ 0 w 6"/>
                    <a:gd name="T7" fmla="*/ 9 h 14"/>
                    <a:gd name="T8" fmla="*/ 3 w 6"/>
                    <a:gd name="T9" fmla="*/ 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4">
                      <a:moveTo>
                        <a:pt x="4" y="14"/>
                      </a:moveTo>
                      <a:lnTo>
                        <a:pt x="6" y="0"/>
                      </a:lnTo>
                      <a:lnTo>
                        <a:pt x="0" y="5"/>
                      </a:lnTo>
                      <a:lnTo>
                        <a:pt x="0" y="13"/>
                      </a:lnTo>
                      <a:lnTo>
                        <a:pt x="4" y="14"/>
                      </a:lnTo>
                      <a:close/>
                    </a:path>
                  </a:pathLst>
                </a:custGeom>
                <a:grpFill/>
                <a:ln w="6350" cmpd="sng">
                  <a:solidFill>
                    <a:schemeClr val="bg1"/>
                  </a:solidFill>
                  <a:round/>
                  <a:headEnd/>
                  <a:tailEnd/>
                </a:ln>
              </p:spPr>
              <p:txBody>
                <a:bodyPr/>
                <a:lstStyle/>
                <a:p>
                  <a:endParaRPr lang="en-GB" dirty="0"/>
                </a:p>
              </p:txBody>
            </p:sp>
            <p:sp>
              <p:nvSpPr>
                <p:cNvPr id="839" name="Freeform 1068"/>
                <p:cNvSpPr>
                  <a:spLocks/>
                </p:cNvSpPr>
                <p:nvPr/>
              </p:nvSpPr>
              <p:spPr bwMode="auto">
                <a:xfrm>
                  <a:off x="3909" y="2290"/>
                  <a:ext cx="264" cy="244"/>
                </a:xfrm>
                <a:custGeom>
                  <a:avLst/>
                  <a:gdLst>
                    <a:gd name="T0" fmla="*/ 85 w 324"/>
                    <a:gd name="T1" fmla="*/ 197 h 299"/>
                    <a:gd name="T2" fmla="*/ 76 w 324"/>
                    <a:gd name="T3" fmla="*/ 184 h 299"/>
                    <a:gd name="T4" fmla="*/ 52 w 324"/>
                    <a:gd name="T5" fmla="*/ 177 h 299"/>
                    <a:gd name="T6" fmla="*/ 48 w 324"/>
                    <a:gd name="T7" fmla="*/ 180 h 299"/>
                    <a:gd name="T8" fmla="*/ 16 w 324"/>
                    <a:gd name="T9" fmla="*/ 180 h 299"/>
                    <a:gd name="T10" fmla="*/ 9 w 324"/>
                    <a:gd name="T11" fmla="*/ 180 h 299"/>
                    <a:gd name="T12" fmla="*/ 17 w 324"/>
                    <a:gd name="T13" fmla="*/ 161 h 299"/>
                    <a:gd name="T14" fmla="*/ 30 w 324"/>
                    <a:gd name="T15" fmla="*/ 151 h 299"/>
                    <a:gd name="T16" fmla="*/ 24 w 324"/>
                    <a:gd name="T17" fmla="*/ 136 h 299"/>
                    <a:gd name="T18" fmla="*/ 0 w 324"/>
                    <a:gd name="T19" fmla="*/ 112 h 299"/>
                    <a:gd name="T20" fmla="*/ 33 w 324"/>
                    <a:gd name="T21" fmla="*/ 116 h 299"/>
                    <a:gd name="T22" fmla="*/ 45 w 324"/>
                    <a:gd name="T23" fmla="*/ 115 h 299"/>
                    <a:gd name="T24" fmla="*/ 69 w 324"/>
                    <a:gd name="T25" fmla="*/ 112 h 299"/>
                    <a:gd name="T26" fmla="*/ 71 w 324"/>
                    <a:gd name="T27" fmla="*/ 95 h 299"/>
                    <a:gd name="T28" fmla="*/ 89 w 324"/>
                    <a:gd name="T29" fmla="*/ 89 h 299"/>
                    <a:gd name="T30" fmla="*/ 93 w 324"/>
                    <a:gd name="T31" fmla="*/ 82 h 299"/>
                    <a:gd name="T32" fmla="*/ 103 w 324"/>
                    <a:gd name="T33" fmla="*/ 85 h 299"/>
                    <a:gd name="T34" fmla="*/ 107 w 324"/>
                    <a:gd name="T35" fmla="*/ 73 h 299"/>
                    <a:gd name="T36" fmla="*/ 122 w 324"/>
                    <a:gd name="T37" fmla="*/ 57 h 299"/>
                    <a:gd name="T38" fmla="*/ 130 w 324"/>
                    <a:gd name="T39" fmla="*/ 48 h 299"/>
                    <a:gd name="T40" fmla="*/ 130 w 324"/>
                    <a:gd name="T41" fmla="*/ 41 h 299"/>
                    <a:gd name="T42" fmla="*/ 139 w 324"/>
                    <a:gd name="T43" fmla="*/ 24 h 299"/>
                    <a:gd name="T44" fmla="*/ 134 w 324"/>
                    <a:gd name="T45" fmla="*/ 14 h 299"/>
                    <a:gd name="T46" fmla="*/ 165 w 324"/>
                    <a:gd name="T47" fmla="*/ 2 h 299"/>
                    <a:gd name="T48" fmla="*/ 187 w 324"/>
                    <a:gd name="T49" fmla="*/ 2 h 299"/>
                    <a:gd name="T50" fmla="*/ 191 w 324"/>
                    <a:gd name="T51" fmla="*/ 6 h 299"/>
                    <a:gd name="T52" fmla="*/ 194 w 324"/>
                    <a:gd name="T53" fmla="*/ 16 h 299"/>
                    <a:gd name="T54" fmla="*/ 202 w 324"/>
                    <a:gd name="T55" fmla="*/ 18 h 299"/>
                    <a:gd name="T56" fmla="*/ 215 w 324"/>
                    <a:gd name="T57" fmla="*/ 25 h 299"/>
                    <a:gd name="T58" fmla="*/ 205 w 324"/>
                    <a:gd name="T59" fmla="*/ 37 h 299"/>
                    <a:gd name="T60" fmla="*/ 188 w 324"/>
                    <a:gd name="T61" fmla="*/ 39 h 299"/>
                    <a:gd name="T62" fmla="*/ 167 w 324"/>
                    <a:gd name="T63" fmla="*/ 36 h 299"/>
                    <a:gd name="T64" fmla="*/ 168 w 324"/>
                    <a:gd name="T65" fmla="*/ 43 h 299"/>
                    <a:gd name="T66" fmla="*/ 171 w 324"/>
                    <a:gd name="T67" fmla="*/ 49 h 299"/>
                    <a:gd name="T68" fmla="*/ 171 w 324"/>
                    <a:gd name="T69" fmla="*/ 55 h 299"/>
                    <a:gd name="T70" fmla="*/ 172 w 324"/>
                    <a:gd name="T71" fmla="*/ 65 h 299"/>
                    <a:gd name="T72" fmla="*/ 178 w 324"/>
                    <a:gd name="T73" fmla="*/ 71 h 299"/>
                    <a:gd name="T74" fmla="*/ 187 w 324"/>
                    <a:gd name="T75" fmla="*/ 76 h 299"/>
                    <a:gd name="T76" fmla="*/ 175 w 324"/>
                    <a:gd name="T77" fmla="*/ 85 h 299"/>
                    <a:gd name="T78" fmla="*/ 175 w 324"/>
                    <a:gd name="T79" fmla="*/ 91 h 299"/>
                    <a:gd name="T80" fmla="*/ 172 w 324"/>
                    <a:gd name="T81" fmla="*/ 96 h 299"/>
                    <a:gd name="T82" fmla="*/ 166 w 324"/>
                    <a:gd name="T83" fmla="*/ 109 h 299"/>
                    <a:gd name="T84" fmla="*/ 154 w 324"/>
                    <a:gd name="T85" fmla="*/ 125 h 299"/>
                    <a:gd name="T86" fmla="*/ 141 w 324"/>
                    <a:gd name="T87" fmla="*/ 140 h 299"/>
                    <a:gd name="T88" fmla="*/ 124 w 324"/>
                    <a:gd name="T89" fmla="*/ 138 h 299"/>
                    <a:gd name="T90" fmla="*/ 111 w 324"/>
                    <a:gd name="T91" fmla="*/ 159 h 299"/>
                    <a:gd name="T92" fmla="*/ 119 w 324"/>
                    <a:gd name="T93" fmla="*/ 169 h 299"/>
                    <a:gd name="T94" fmla="*/ 131 w 324"/>
                    <a:gd name="T95" fmla="*/ 190 h 299"/>
                    <a:gd name="T96" fmla="*/ 124 w 324"/>
                    <a:gd name="T97" fmla="*/ 190 h 299"/>
                    <a:gd name="T98" fmla="*/ 102 w 324"/>
                    <a:gd name="T99" fmla="*/ 190 h 299"/>
                    <a:gd name="T100" fmla="*/ 95 w 324"/>
                    <a:gd name="T101" fmla="*/ 197 h 2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299">
                      <a:moveTo>
                        <a:pt x="137" y="299"/>
                      </a:moveTo>
                      <a:lnTo>
                        <a:pt x="128" y="296"/>
                      </a:lnTo>
                      <a:lnTo>
                        <a:pt x="121" y="279"/>
                      </a:lnTo>
                      <a:lnTo>
                        <a:pt x="114" y="276"/>
                      </a:lnTo>
                      <a:lnTo>
                        <a:pt x="108" y="265"/>
                      </a:lnTo>
                      <a:lnTo>
                        <a:pt x="79" y="266"/>
                      </a:lnTo>
                      <a:lnTo>
                        <a:pt x="75" y="265"/>
                      </a:lnTo>
                      <a:lnTo>
                        <a:pt x="72" y="270"/>
                      </a:lnTo>
                      <a:lnTo>
                        <a:pt x="63" y="265"/>
                      </a:lnTo>
                      <a:lnTo>
                        <a:pt x="24" y="269"/>
                      </a:lnTo>
                      <a:lnTo>
                        <a:pt x="17" y="272"/>
                      </a:lnTo>
                      <a:lnTo>
                        <a:pt x="14" y="270"/>
                      </a:lnTo>
                      <a:lnTo>
                        <a:pt x="19" y="249"/>
                      </a:lnTo>
                      <a:lnTo>
                        <a:pt x="26" y="242"/>
                      </a:lnTo>
                      <a:lnTo>
                        <a:pt x="41" y="237"/>
                      </a:lnTo>
                      <a:lnTo>
                        <a:pt x="46" y="227"/>
                      </a:lnTo>
                      <a:lnTo>
                        <a:pt x="37" y="223"/>
                      </a:lnTo>
                      <a:lnTo>
                        <a:pt x="36" y="205"/>
                      </a:lnTo>
                      <a:lnTo>
                        <a:pt x="14" y="192"/>
                      </a:lnTo>
                      <a:lnTo>
                        <a:pt x="0" y="168"/>
                      </a:lnTo>
                      <a:lnTo>
                        <a:pt x="29" y="178"/>
                      </a:lnTo>
                      <a:lnTo>
                        <a:pt x="49" y="174"/>
                      </a:lnTo>
                      <a:lnTo>
                        <a:pt x="62" y="178"/>
                      </a:lnTo>
                      <a:lnTo>
                        <a:pt x="68" y="173"/>
                      </a:lnTo>
                      <a:lnTo>
                        <a:pt x="81" y="174"/>
                      </a:lnTo>
                      <a:lnTo>
                        <a:pt x="104" y="168"/>
                      </a:lnTo>
                      <a:lnTo>
                        <a:pt x="106" y="166"/>
                      </a:lnTo>
                      <a:lnTo>
                        <a:pt x="107" y="143"/>
                      </a:lnTo>
                      <a:lnTo>
                        <a:pt x="115" y="135"/>
                      </a:lnTo>
                      <a:lnTo>
                        <a:pt x="134" y="133"/>
                      </a:lnTo>
                      <a:lnTo>
                        <a:pt x="131" y="131"/>
                      </a:lnTo>
                      <a:lnTo>
                        <a:pt x="140" y="123"/>
                      </a:lnTo>
                      <a:lnTo>
                        <a:pt x="149" y="123"/>
                      </a:lnTo>
                      <a:lnTo>
                        <a:pt x="155" y="128"/>
                      </a:lnTo>
                      <a:lnTo>
                        <a:pt x="163" y="121"/>
                      </a:lnTo>
                      <a:lnTo>
                        <a:pt x="161" y="110"/>
                      </a:lnTo>
                      <a:lnTo>
                        <a:pt x="167" y="93"/>
                      </a:lnTo>
                      <a:lnTo>
                        <a:pt x="184" y="86"/>
                      </a:lnTo>
                      <a:lnTo>
                        <a:pt x="176" y="72"/>
                      </a:lnTo>
                      <a:lnTo>
                        <a:pt x="195" y="72"/>
                      </a:lnTo>
                      <a:lnTo>
                        <a:pt x="199" y="64"/>
                      </a:lnTo>
                      <a:lnTo>
                        <a:pt x="196" y="61"/>
                      </a:lnTo>
                      <a:lnTo>
                        <a:pt x="208" y="45"/>
                      </a:lnTo>
                      <a:lnTo>
                        <a:pt x="209" y="37"/>
                      </a:lnTo>
                      <a:lnTo>
                        <a:pt x="200" y="23"/>
                      </a:lnTo>
                      <a:lnTo>
                        <a:pt x="202" y="21"/>
                      </a:lnTo>
                      <a:lnTo>
                        <a:pt x="228" y="5"/>
                      </a:lnTo>
                      <a:lnTo>
                        <a:pt x="249" y="4"/>
                      </a:lnTo>
                      <a:lnTo>
                        <a:pt x="267" y="0"/>
                      </a:lnTo>
                      <a:lnTo>
                        <a:pt x="281" y="3"/>
                      </a:lnTo>
                      <a:lnTo>
                        <a:pt x="282" y="9"/>
                      </a:lnTo>
                      <a:lnTo>
                        <a:pt x="289" y="9"/>
                      </a:lnTo>
                      <a:lnTo>
                        <a:pt x="293" y="14"/>
                      </a:lnTo>
                      <a:lnTo>
                        <a:pt x="292" y="23"/>
                      </a:lnTo>
                      <a:lnTo>
                        <a:pt x="297" y="28"/>
                      </a:lnTo>
                      <a:lnTo>
                        <a:pt x="304" y="27"/>
                      </a:lnTo>
                      <a:lnTo>
                        <a:pt x="307" y="32"/>
                      </a:lnTo>
                      <a:lnTo>
                        <a:pt x="324" y="38"/>
                      </a:lnTo>
                      <a:lnTo>
                        <a:pt x="312" y="47"/>
                      </a:lnTo>
                      <a:lnTo>
                        <a:pt x="308" y="55"/>
                      </a:lnTo>
                      <a:lnTo>
                        <a:pt x="301" y="54"/>
                      </a:lnTo>
                      <a:lnTo>
                        <a:pt x="284" y="59"/>
                      </a:lnTo>
                      <a:lnTo>
                        <a:pt x="259" y="52"/>
                      </a:lnTo>
                      <a:lnTo>
                        <a:pt x="252" y="54"/>
                      </a:lnTo>
                      <a:lnTo>
                        <a:pt x="250" y="63"/>
                      </a:lnTo>
                      <a:lnTo>
                        <a:pt x="253" y="65"/>
                      </a:lnTo>
                      <a:lnTo>
                        <a:pt x="251" y="69"/>
                      </a:lnTo>
                      <a:lnTo>
                        <a:pt x="258" y="73"/>
                      </a:lnTo>
                      <a:lnTo>
                        <a:pt x="253" y="77"/>
                      </a:lnTo>
                      <a:lnTo>
                        <a:pt x="258" y="83"/>
                      </a:lnTo>
                      <a:lnTo>
                        <a:pt x="252" y="90"/>
                      </a:lnTo>
                      <a:lnTo>
                        <a:pt x="259" y="98"/>
                      </a:lnTo>
                      <a:lnTo>
                        <a:pt x="267" y="100"/>
                      </a:lnTo>
                      <a:lnTo>
                        <a:pt x="268" y="107"/>
                      </a:lnTo>
                      <a:lnTo>
                        <a:pt x="278" y="108"/>
                      </a:lnTo>
                      <a:lnTo>
                        <a:pt x="281" y="114"/>
                      </a:lnTo>
                      <a:lnTo>
                        <a:pt x="267" y="121"/>
                      </a:lnTo>
                      <a:lnTo>
                        <a:pt x="264" y="127"/>
                      </a:lnTo>
                      <a:lnTo>
                        <a:pt x="268" y="131"/>
                      </a:lnTo>
                      <a:lnTo>
                        <a:pt x="264" y="136"/>
                      </a:lnTo>
                      <a:lnTo>
                        <a:pt x="271" y="140"/>
                      </a:lnTo>
                      <a:lnTo>
                        <a:pt x="259" y="145"/>
                      </a:lnTo>
                      <a:lnTo>
                        <a:pt x="251" y="157"/>
                      </a:lnTo>
                      <a:lnTo>
                        <a:pt x="250" y="164"/>
                      </a:lnTo>
                      <a:lnTo>
                        <a:pt x="243" y="167"/>
                      </a:lnTo>
                      <a:lnTo>
                        <a:pt x="232" y="187"/>
                      </a:lnTo>
                      <a:lnTo>
                        <a:pt x="222" y="193"/>
                      </a:lnTo>
                      <a:lnTo>
                        <a:pt x="212" y="210"/>
                      </a:lnTo>
                      <a:lnTo>
                        <a:pt x="193" y="215"/>
                      </a:lnTo>
                      <a:lnTo>
                        <a:pt x="186" y="207"/>
                      </a:lnTo>
                      <a:lnTo>
                        <a:pt x="169" y="229"/>
                      </a:lnTo>
                      <a:lnTo>
                        <a:pt x="167" y="239"/>
                      </a:lnTo>
                      <a:lnTo>
                        <a:pt x="181" y="242"/>
                      </a:lnTo>
                      <a:lnTo>
                        <a:pt x="179" y="254"/>
                      </a:lnTo>
                      <a:lnTo>
                        <a:pt x="189" y="259"/>
                      </a:lnTo>
                      <a:lnTo>
                        <a:pt x="198" y="286"/>
                      </a:lnTo>
                      <a:lnTo>
                        <a:pt x="191" y="290"/>
                      </a:lnTo>
                      <a:lnTo>
                        <a:pt x="186" y="285"/>
                      </a:lnTo>
                      <a:lnTo>
                        <a:pt x="177" y="291"/>
                      </a:lnTo>
                      <a:lnTo>
                        <a:pt x="154" y="286"/>
                      </a:lnTo>
                      <a:lnTo>
                        <a:pt x="153" y="295"/>
                      </a:lnTo>
                      <a:lnTo>
                        <a:pt x="143" y="295"/>
                      </a:lnTo>
                      <a:lnTo>
                        <a:pt x="137" y="299"/>
                      </a:lnTo>
                      <a:close/>
                    </a:path>
                  </a:pathLst>
                </a:custGeom>
                <a:grpFill/>
                <a:ln w="6350" cmpd="sng">
                  <a:solidFill>
                    <a:schemeClr val="bg1"/>
                  </a:solidFill>
                  <a:round/>
                  <a:headEnd/>
                  <a:tailEnd/>
                </a:ln>
              </p:spPr>
              <p:txBody>
                <a:bodyPr/>
                <a:lstStyle/>
                <a:p>
                  <a:endParaRPr lang="en-GB" dirty="0"/>
                </a:p>
              </p:txBody>
            </p:sp>
            <p:sp>
              <p:nvSpPr>
                <p:cNvPr id="840" name="Freeform 1069"/>
                <p:cNvSpPr>
                  <a:spLocks/>
                </p:cNvSpPr>
                <p:nvPr/>
              </p:nvSpPr>
              <p:spPr bwMode="auto">
                <a:xfrm>
                  <a:off x="5117" y="1872"/>
                  <a:ext cx="13" cy="15"/>
                </a:xfrm>
                <a:custGeom>
                  <a:avLst/>
                  <a:gdLst>
                    <a:gd name="T0" fmla="*/ 0 w 16"/>
                    <a:gd name="T1" fmla="*/ 10 h 19"/>
                    <a:gd name="T2" fmla="*/ 5 w 16"/>
                    <a:gd name="T3" fmla="*/ 12 h 19"/>
                    <a:gd name="T4" fmla="*/ 11 w 16"/>
                    <a:gd name="T5" fmla="*/ 3 h 19"/>
                    <a:gd name="T6" fmla="*/ 4 w 16"/>
                    <a:gd name="T7" fmla="*/ 0 h 19"/>
                    <a:gd name="T8" fmla="*/ 1 w 16"/>
                    <a:gd name="T9" fmla="*/ 8 h 19"/>
                    <a:gd name="T10" fmla="*/ 0 w 16"/>
                    <a:gd name="T11" fmla="*/ 1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0" y="16"/>
                      </a:moveTo>
                      <a:lnTo>
                        <a:pt x="7" y="19"/>
                      </a:lnTo>
                      <a:lnTo>
                        <a:pt x="16" y="5"/>
                      </a:lnTo>
                      <a:lnTo>
                        <a:pt x="6" y="0"/>
                      </a:lnTo>
                      <a:lnTo>
                        <a:pt x="1" y="13"/>
                      </a:lnTo>
                      <a:lnTo>
                        <a:pt x="0" y="16"/>
                      </a:lnTo>
                      <a:close/>
                    </a:path>
                  </a:pathLst>
                </a:custGeom>
                <a:grpFill/>
                <a:ln w="6350" cmpd="sng">
                  <a:solidFill>
                    <a:schemeClr val="bg1"/>
                  </a:solidFill>
                  <a:round/>
                  <a:headEnd/>
                  <a:tailEnd/>
                </a:ln>
              </p:spPr>
              <p:txBody>
                <a:bodyPr/>
                <a:lstStyle/>
                <a:p>
                  <a:endParaRPr lang="en-GB" dirty="0"/>
                </a:p>
              </p:txBody>
            </p:sp>
            <p:sp>
              <p:nvSpPr>
                <p:cNvPr id="841" name="Freeform 1070"/>
                <p:cNvSpPr>
                  <a:spLocks/>
                </p:cNvSpPr>
                <p:nvPr/>
              </p:nvSpPr>
              <p:spPr bwMode="auto">
                <a:xfrm>
                  <a:off x="4749" y="2839"/>
                  <a:ext cx="22" cy="17"/>
                </a:xfrm>
                <a:custGeom>
                  <a:avLst/>
                  <a:gdLst>
                    <a:gd name="T0" fmla="*/ 0 w 27"/>
                    <a:gd name="T1" fmla="*/ 6 h 21"/>
                    <a:gd name="T2" fmla="*/ 12 w 27"/>
                    <a:gd name="T3" fmla="*/ 0 h 21"/>
                    <a:gd name="T4" fmla="*/ 15 w 27"/>
                    <a:gd name="T5" fmla="*/ 2 h 21"/>
                    <a:gd name="T6" fmla="*/ 18 w 27"/>
                    <a:gd name="T7" fmla="*/ 9 h 21"/>
                    <a:gd name="T8" fmla="*/ 12 w 27"/>
                    <a:gd name="T9" fmla="*/ 4 h 21"/>
                    <a:gd name="T10" fmla="*/ 7 w 27"/>
                    <a:gd name="T11" fmla="*/ 14 h 21"/>
                    <a:gd name="T12" fmla="*/ 0 w 27"/>
                    <a:gd name="T13" fmla="*/ 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1">
                      <a:moveTo>
                        <a:pt x="0" y="10"/>
                      </a:moveTo>
                      <a:lnTo>
                        <a:pt x="18" y="0"/>
                      </a:lnTo>
                      <a:lnTo>
                        <a:pt x="23" y="4"/>
                      </a:lnTo>
                      <a:lnTo>
                        <a:pt x="27" y="14"/>
                      </a:lnTo>
                      <a:lnTo>
                        <a:pt x="18" y="6"/>
                      </a:lnTo>
                      <a:lnTo>
                        <a:pt x="11" y="21"/>
                      </a:lnTo>
                      <a:lnTo>
                        <a:pt x="0" y="10"/>
                      </a:lnTo>
                      <a:close/>
                    </a:path>
                  </a:pathLst>
                </a:custGeom>
                <a:grpFill/>
                <a:ln w="6350" cmpd="sng">
                  <a:solidFill>
                    <a:schemeClr val="bg1"/>
                  </a:solidFill>
                  <a:round/>
                  <a:headEnd/>
                  <a:tailEnd/>
                </a:ln>
              </p:spPr>
              <p:txBody>
                <a:bodyPr/>
                <a:lstStyle/>
                <a:p>
                  <a:endParaRPr lang="en-GB" dirty="0"/>
                </a:p>
              </p:txBody>
            </p:sp>
            <p:grpSp>
              <p:nvGrpSpPr>
                <p:cNvPr id="842" name="Group 1071"/>
                <p:cNvGrpSpPr>
                  <a:grpSpLocks/>
                </p:cNvGrpSpPr>
                <p:nvPr/>
              </p:nvGrpSpPr>
              <p:grpSpPr bwMode="auto">
                <a:xfrm>
                  <a:off x="5395" y="3003"/>
                  <a:ext cx="120" cy="104"/>
                  <a:chOff x="7578" y="4316"/>
                  <a:chExt cx="147" cy="127"/>
                </a:xfrm>
                <a:grpFill/>
              </p:grpSpPr>
              <p:sp>
                <p:nvSpPr>
                  <p:cNvPr id="973" name="Freeform 1072"/>
                  <p:cNvSpPr>
                    <a:spLocks/>
                  </p:cNvSpPr>
                  <p:nvPr/>
                </p:nvSpPr>
                <p:spPr bwMode="auto">
                  <a:xfrm>
                    <a:off x="7677" y="4439"/>
                    <a:ext cx="8" cy="4"/>
                  </a:xfrm>
                  <a:custGeom>
                    <a:avLst/>
                    <a:gdLst>
                      <a:gd name="T0" fmla="*/ 0 w 8"/>
                      <a:gd name="T1" fmla="*/ 3 h 4"/>
                      <a:gd name="T2" fmla="*/ 3 w 8"/>
                      <a:gd name="T3" fmla="*/ 0 h 4"/>
                      <a:gd name="T4" fmla="*/ 8 w 8"/>
                      <a:gd name="T5" fmla="*/ 4 h 4"/>
                      <a:gd name="T6" fmla="*/ 0 w 8"/>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4">
                        <a:moveTo>
                          <a:pt x="0" y="3"/>
                        </a:moveTo>
                        <a:lnTo>
                          <a:pt x="3" y="0"/>
                        </a:lnTo>
                        <a:lnTo>
                          <a:pt x="8" y="4"/>
                        </a:lnTo>
                        <a:lnTo>
                          <a:pt x="0" y="3"/>
                        </a:lnTo>
                        <a:close/>
                      </a:path>
                    </a:pathLst>
                  </a:custGeom>
                  <a:grpFill/>
                  <a:ln w="6350" cmpd="sng">
                    <a:solidFill>
                      <a:schemeClr val="bg1"/>
                    </a:solidFill>
                    <a:round/>
                    <a:headEnd/>
                    <a:tailEnd/>
                  </a:ln>
                </p:spPr>
                <p:txBody>
                  <a:bodyPr/>
                  <a:lstStyle/>
                  <a:p>
                    <a:endParaRPr lang="en-GB" dirty="0"/>
                  </a:p>
                </p:txBody>
              </p:sp>
              <p:sp>
                <p:nvSpPr>
                  <p:cNvPr id="974" name="Freeform 1073"/>
                  <p:cNvSpPr>
                    <a:spLocks/>
                  </p:cNvSpPr>
                  <p:nvPr/>
                </p:nvSpPr>
                <p:spPr bwMode="auto">
                  <a:xfrm>
                    <a:off x="7706" y="4409"/>
                    <a:ext cx="19" cy="12"/>
                  </a:xfrm>
                  <a:custGeom>
                    <a:avLst/>
                    <a:gdLst>
                      <a:gd name="T0" fmla="*/ 0 w 19"/>
                      <a:gd name="T1" fmla="*/ 0 h 12"/>
                      <a:gd name="T2" fmla="*/ 14 w 19"/>
                      <a:gd name="T3" fmla="*/ 6 h 12"/>
                      <a:gd name="T4" fmla="*/ 19 w 19"/>
                      <a:gd name="T5" fmla="*/ 12 h 12"/>
                      <a:gd name="T6" fmla="*/ 9 w 19"/>
                      <a:gd name="T7" fmla="*/ 10 h 12"/>
                      <a:gd name="T8" fmla="*/ 0 w 1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2">
                        <a:moveTo>
                          <a:pt x="0" y="0"/>
                        </a:moveTo>
                        <a:lnTo>
                          <a:pt x="14" y="6"/>
                        </a:lnTo>
                        <a:lnTo>
                          <a:pt x="19" y="12"/>
                        </a:lnTo>
                        <a:lnTo>
                          <a:pt x="9" y="10"/>
                        </a:lnTo>
                        <a:lnTo>
                          <a:pt x="0" y="0"/>
                        </a:lnTo>
                        <a:close/>
                      </a:path>
                    </a:pathLst>
                  </a:custGeom>
                  <a:grpFill/>
                  <a:ln w="6350" cmpd="sng">
                    <a:solidFill>
                      <a:schemeClr val="bg1"/>
                    </a:solidFill>
                    <a:round/>
                    <a:headEnd/>
                    <a:tailEnd/>
                  </a:ln>
                </p:spPr>
                <p:txBody>
                  <a:bodyPr/>
                  <a:lstStyle/>
                  <a:p>
                    <a:endParaRPr lang="en-GB" dirty="0"/>
                  </a:p>
                </p:txBody>
              </p:sp>
              <p:sp>
                <p:nvSpPr>
                  <p:cNvPr id="975" name="Freeform 1074"/>
                  <p:cNvSpPr>
                    <a:spLocks/>
                  </p:cNvSpPr>
                  <p:nvPr/>
                </p:nvSpPr>
                <p:spPr bwMode="auto">
                  <a:xfrm>
                    <a:off x="7671" y="4392"/>
                    <a:ext cx="25" cy="11"/>
                  </a:xfrm>
                  <a:custGeom>
                    <a:avLst/>
                    <a:gdLst>
                      <a:gd name="T0" fmla="*/ 0 w 25"/>
                      <a:gd name="T1" fmla="*/ 0 h 11"/>
                      <a:gd name="T2" fmla="*/ 15 w 25"/>
                      <a:gd name="T3" fmla="*/ 1 h 11"/>
                      <a:gd name="T4" fmla="*/ 25 w 25"/>
                      <a:gd name="T5" fmla="*/ 11 h 11"/>
                      <a:gd name="T6" fmla="*/ 9 w 25"/>
                      <a:gd name="T7" fmla="*/ 11 h 11"/>
                      <a:gd name="T8" fmla="*/ 0 w 25"/>
                      <a:gd name="T9" fmla="*/ 5 h 11"/>
                      <a:gd name="T10" fmla="*/ 0 w 25"/>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1">
                        <a:moveTo>
                          <a:pt x="0" y="0"/>
                        </a:moveTo>
                        <a:lnTo>
                          <a:pt x="15" y="1"/>
                        </a:lnTo>
                        <a:lnTo>
                          <a:pt x="25" y="11"/>
                        </a:lnTo>
                        <a:lnTo>
                          <a:pt x="9" y="11"/>
                        </a:lnTo>
                        <a:lnTo>
                          <a:pt x="0" y="5"/>
                        </a:lnTo>
                        <a:lnTo>
                          <a:pt x="0" y="0"/>
                        </a:lnTo>
                        <a:close/>
                      </a:path>
                    </a:pathLst>
                  </a:custGeom>
                  <a:grpFill/>
                  <a:ln w="6350" cmpd="sng">
                    <a:solidFill>
                      <a:schemeClr val="bg1"/>
                    </a:solidFill>
                    <a:round/>
                    <a:headEnd/>
                    <a:tailEnd/>
                  </a:ln>
                </p:spPr>
                <p:txBody>
                  <a:bodyPr/>
                  <a:lstStyle/>
                  <a:p>
                    <a:endParaRPr lang="en-GB" dirty="0"/>
                  </a:p>
                </p:txBody>
              </p:sp>
              <p:sp>
                <p:nvSpPr>
                  <p:cNvPr id="976" name="Freeform 1075"/>
                  <p:cNvSpPr>
                    <a:spLocks/>
                  </p:cNvSpPr>
                  <p:nvPr/>
                </p:nvSpPr>
                <p:spPr bwMode="auto">
                  <a:xfrm>
                    <a:off x="7692" y="4374"/>
                    <a:ext cx="18" cy="24"/>
                  </a:xfrm>
                  <a:custGeom>
                    <a:avLst/>
                    <a:gdLst>
                      <a:gd name="T0" fmla="*/ 0 w 18"/>
                      <a:gd name="T1" fmla="*/ 0 h 24"/>
                      <a:gd name="T2" fmla="*/ 18 w 18"/>
                      <a:gd name="T3" fmla="*/ 24 h 24"/>
                      <a:gd name="T4" fmla="*/ 8 w 18"/>
                      <a:gd name="T5" fmla="*/ 16 h 24"/>
                      <a:gd name="T6" fmla="*/ 0 w 18"/>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0"/>
                        </a:moveTo>
                        <a:lnTo>
                          <a:pt x="18" y="24"/>
                        </a:lnTo>
                        <a:lnTo>
                          <a:pt x="8" y="16"/>
                        </a:lnTo>
                        <a:lnTo>
                          <a:pt x="0" y="0"/>
                        </a:lnTo>
                        <a:close/>
                      </a:path>
                    </a:pathLst>
                  </a:custGeom>
                  <a:grpFill/>
                  <a:ln w="6350" cmpd="sng">
                    <a:solidFill>
                      <a:schemeClr val="bg1"/>
                    </a:solidFill>
                    <a:round/>
                    <a:headEnd/>
                    <a:tailEnd/>
                  </a:ln>
                </p:spPr>
                <p:txBody>
                  <a:bodyPr/>
                  <a:lstStyle/>
                  <a:p>
                    <a:endParaRPr lang="en-GB" dirty="0"/>
                  </a:p>
                </p:txBody>
              </p:sp>
              <p:sp>
                <p:nvSpPr>
                  <p:cNvPr id="977" name="Freeform 1076"/>
                  <p:cNvSpPr>
                    <a:spLocks/>
                  </p:cNvSpPr>
                  <p:nvPr/>
                </p:nvSpPr>
                <p:spPr bwMode="auto">
                  <a:xfrm>
                    <a:off x="7651" y="4358"/>
                    <a:ext cx="25" cy="17"/>
                  </a:xfrm>
                  <a:custGeom>
                    <a:avLst/>
                    <a:gdLst>
                      <a:gd name="T0" fmla="*/ 0 w 25"/>
                      <a:gd name="T1" fmla="*/ 0 h 17"/>
                      <a:gd name="T2" fmla="*/ 22 w 25"/>
                      <a:gd name="T3" fmla="*/ 11 h 17"/>
                      <a:gd name="T4" fmla="*/ 25 w 25"/>
                      <a:gd name="T5" fmla="*/ 17 h 17"/>
                      <a:gd name="T6" fmla="*/ 5 w 25"/>
                      <a:gd name="T7" fmla="*/ 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2" y="11"/>
                        </a:lnTo>
                        <a:lnTo>
                          <a:pt x="25" y="17"/>
                        </a:lnTo>
                        <a:lnTo>
                          <a:pt x="5" y="6"/>
                        </a:lnTo>
                        <a:lnTo>
                          <a:pt x="0" y="0"/>
                        </a:lnTo>
                        <a:close/>
                      </a:path>
                    </a:pathLst>
                  </a:custGeom>
                  <a:grpFill/>
                  <a:ln w="6350" cmpd="sng">
                    <a:solidFill>
                      <a:schemeClr val="bg1"/>
                    </a:solidFill>
                    <a:round/>
                    <a:headEnd/>
                    <a:tailEnd/>
                  </a:ln>
                </p:spPr>
                <p:txBody>
                  <a:bodyPr/>
                  <a:lstStyle/>
                  <a:p>
                    <a:endParaRPr lang="en-GB" dirty="0"/>
                  </a:p>
                </p:txBody>
              </p:sp>
              <p:sp>
                <p:nvSpPr>
                  <p:cNvPr id="978" name="Freeform 1077"/>
                  <p:cNvSpPr>
                    <a:spLocks/>
                  </p:cNvSpPr>
                  <p:nvPr/>
                </p:nvSpPr>
                <p:spPr bwMode="auto">
                  <a:xfrm>
                    <a:off x="7627" y="4365"/>
                    <a:ext cx="10" cy="10"/>
                  </a:xfrm>
                  <a:custGeom>
                    <a:avLst/>
                    <a:gdLst>
                      <a:gd name="T0" fmla="*/ 0 w 10"/>
                      <a:gd name="T1" fmla="*/ 5 h 10"/>
                      <a:gd name="T2" fmla="*/ 0 w 10"/>
                      <a:gd name="T3" fmla="*/ 2 h 10"/>
                      <a:gd name="T4" fmla="*/ 5 w 10"/>
                      <a:gd name="T5" fmla="*/ 0 h 10"/>
                      <a:gd name="T6" fmla="*/ 10 w 10"/>
                      <a:gd name="T7" fmla="*/ 10 h 10"/>
                      <a:gd name="T8" fmla="*/ 0 w 10"/>
                      <a:gd name="T9" fmla="*/ 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0" y="5"/>
                        </a:moveTo>
                        <a:lnTo>
                          <a:pt x="0" y="2"/>
                        </a:lnTo>
                        <a:lnTo>
                          <a:pt x="5" y="0"/>
                        </a:lnTo>
                        <a:lnTo>
                          <a:pt x="10" y="10"/>
                        </a:lnTo>
                        <a:lnTo>
                          <a:pt x="0" y="5"/>
                        </a:lnTo>
                        <a:close/>
                      </a:path>
                    </a:pathLst>
                  </a:custGeom>
                  <a:grpFill/>
                  <a:ln w="6350" cmpd="sng">
                    <a:solidFill>
                      <a:schemeClr val="bg1"/>
                    </a:solidFill>
                    <a:round/>
                    <a:headEnd/>
                    <a:tailEnd/>
                  </a:ln>
                </p:spPr>
                <p:txBody>
                  <a:bodyPr/>
                  <a:lstStyle/>
                  <a:p>
                    <a:endParaRPr lang="en-GB" dirty="0"/>
                  </a:p>
                </p:txBody>
              </p:sp>
              <p:sp>
                <p:nvSpPr>
                  <p:cNvPr id="979" name="Freeform 1078"/>
                  <p:cNvSpPr>
                    <a:spLocks/>
                  </p:cNvSpPr>
                  <p:nvPr/>
                </p:nvSpPr>
                <p:spPr bwMode="auto">
                  <a:xfrm>
                    <a:off x="7622" y="4362"/>
                    <a:ext cx="2" cy="6"/>
                  </a:xfrm>
                  <a:custGeom>
                    <a:avLst/>
                    <a:gdLst>
                      <a:gd name="T0" fmla="*/ 2 w 2"/>
                      <a:gd name="T1" fmla="*/ 1 h 6"/>
                      <a:gd name="T2" fmla="*/ 1 w 2"/>
                      <a:gd name="T3" fmla="*/ 6 h 6"/>
                      <a:gd name="T4" fmla="*/ 0 w 2"/>
                      <a:gd name="T5" fmla="*/ 0 h 6"/>
                      <a:gd name="T6" fmla="*/ 2 w 2"/>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1"/>
                        </a:moveTo>
                        <a:lnTo>
                          <a:pt x="1" y="6"/>
                        </a:lnTo>
                        <a:lnTo>
                          <a:pt x="0" y="0"/>
                        </a:lnTo>
                        <a:lnTo>
                          <a:pt x="2" y="1"/>
                        </a:lnTo>
                        <a:close/>
                      </a:path>
                    </a:pathLst>
                  </a:custGeom>
                  <a:grpFill/>
                  <a:ln w="6350" cmpd="sng">
                    <a:solidFill>
                      <a:schemeClr val="bg1"/>
                    </a:solidFill>
                    <a:round/>
                    <a:headEnd/>
                    <a:tailEnd/>
                  </a:ln>
                </p:spPr>
                <p:txBody>
                  <a:bodyPr/>
                  <a:lstStyle/>
                  <a:p>
                    <a:endParaRPr lang="en-GB" dirty="0"/>
                  </a:p>
                </p:txBody>
              </p:sp>
              <p:sp>
                <p:nvSpPr>
                  <p:cNvPr id="980" name="Freeform 1079"/>
                  <p:cNvSpPr>
                    <a:spLocks/>
                  </p:cNvSpPr>
                  <p:nvPr/>
                </p:nvSpPr>
                <p:spPr bwMode="auto">
                  <a:xfrm>
                    <a:off x="7612" y="4340"/>
                    <a:ext cx="20" cy="13"/>
                  </a:xfrm>
                  <a:custGeom>
                    <a:avLst/>
                    <a:gdLst>
                      <a:gd name="T0" fmla="*/ 0 w 20"/>
                      <a:gd name="T1" fmla="*/ 0 h 13"/>
                      <a:gd name="T2" fmla="*/ 20 w 20"/>
                      <a:gd name="T3" fmla="*/ 13 h 13"/>
                      <a:gd name="T4" fmla="*/ 9 w 20"/>
                      <a:gd name="T5" fmla="*/ 10 h 13"/>
                      <a:gd name="T6" fmla="*/ 0 w 20"/>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3">
                        <a:moveTo>
                          <a:pt x="0" y="0"/>
                        </a:moveTo>
                        <a:lnTo>
                          <a:pt x="20" y="13"/>
                        </a:lnTo>
                        <a:lnTo>
                          <a:pt x="9" y="10"/>
                        </a:lnTo>
                        <a:lnTo>
                          <a:pt x="0" y="0"/>
                        </a:lnTo>
                        <a:close/>
                      </a:path>
                    </a:pathLst>
                  </a:custGeom>
                  <a:grpFill/>
                  <a:ln w="6350" cmpd="sng">
                    <a:solidFill>
                      <a:schemeClr val="bg1"/>
                    </a:solidFill>
                    <a:round/>
                    <a:headEnd/>
                    <a:tailEnd/>
                  </a:ln>
                </p:spPr>
                <p:txBody>
                  <a:bodyPr/>
                  <a:lstStyle/>
                  <a:p>
                    <a:endParaRPr lang="en-GB" dirty="0"/>
                  </a:p>
                </p:txBody>
              </p:sp>
              <p:sp>
                <p:nvSpPr>
                  <p:cNvPr id="981" name="Freeform 1080"/>
                  <p:cNvSpPr>
                    <a:spLocks/>
                  </p:cNvSpPr>
                  <p:nvPr/>
                </p:nvSpPr>
                <p:spPr bwMode="auto">
                  <a:xfrm>
                    <a:off x="7578" y="4316"/>
                    <a:ext cx="23" cy="28"/>
                  </a:xfrm>
                  <a:custGeom>
                    <a:avLst/>
                    <a:gdLst>
                      <a:gd name="T0" fmla="*/ 0 w 23"/>
                      <a:gd name="T1" fmla="*/ 0 h 28"/>
                      <a:gd name="T2" fmla="*/ 4 w 23"/>
                      <a:gd name="T3" fmla="*/ 2 h 28"/>
                      <a:gd name="T4" fmla="*/ 23 w 23"/>
                      <a:gd name="T5" fmla="*/ 20 h 28"/>
                      <a:gd name="T6" fmla="*/ 23 w 23"/>
                      <a:gd name="T7" fmla="*/ 27 h 28"/>
                      <a:gd name="T8" fmla="*/ 16 w 23"/>
                      <a:gd name="T9" fmla="*/ 28 h 28"/>
                      <a:gd name="T10" fmla="*/ 10 w 23"/>
                      <a:gd name="T11" fmla="*/ 24 h 28"/>
                      <a:gd name="T12" fmla="*/ 9 w 23"/>
                      <a:gd name="T13" fmla="*/ 17 h 28"/>
                      <a:gd name="T14" fmla="*/ 0 w 23"/>
                      <a:gd name="T15" fmla="*/ 8 h 28"/>
                      <a:gd name="T16" fmla="*/ 0 w 23"/>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8">
                        <a:moveTo>
                          <a:pt x="0" y="0"/>
                        </a:moveTo>
                        <a:lnTo>
                          <a:pt x="4" y="2"/>
                        </a:lnTo>
                        <a:lnTo>
                          <a:pt x="23" y="20"/>
                        </a:lnTo>
                        <a:lnTo>
                          <a:pt x="23" y="27"/>
                        </a:lnTo>
                        <a:lnTo>
                          <a:pt x="16" y="28"/>
                        </a:lnTo>
                        <a:lnTo>
                          <a:pt x="10" y="24"/>
                        </a:lnTo>
                        <a:lnTo>
                          <a:pt x="9" y="17"/>
                        </a:lnTo>
                        <a:lnTo>
                          <a:pt x="0" y="8"/>
                        </a:lnTo>
                        <a:lnTo>
                          <a:pt x="0" y="0"/>
                        </a:lnTo>
                        <a:close/>
                      </a:path>
                    </a:pathLst>
                  </a:custGeom>
                  <a:grpFill/>
                  <a:ln w="6350" cmpd="sng">
                    <a:solidFill>
                      <a:schemeClr val="bg1"/>
                    </a:solidFill>
                    <a:round/>
                    <a:headEnd/>
                    <a:tailEnd/>
                  </a:ln>
                </p:spPr>
                <p:txBody>
                  <a:bodyPr/>
                  <a:lstStyle/>
                  <a:p>
                    <a:endParaRPr lang="en-GB" dirty="0"/>
                  </a:p>
                </p:txBody>
              </p:sp>
            </p:grpSp>
            <p:sp>
              <p:nvSpPr>
                <p:cNvPr id="843" name="Freeform 1081"/>
                <p:cNvSpPr>
                  <a:spLocks/>
                </p:cNvSpPr>
                <p:nvPr/>
              </p:nvSpPr>
              <p:spPr bwMode="auto">
                <a:xfrm>
                  <a:off x="5286" y="3006"/>
                  <a:ext cx="4" cy="4"/>
                </a:xfrm>
                <a:custGeom>
                  <a:avLst/>
                  <a:gdLst>
                    <a:gd name="T0" fmla="*/ 0 w 5"/>
                    <a:gd name="T1" fmla="*/ 0 h 5"/>
                    <a:gd name="T2" fmla="*/ 3 w 5"/>
                    <a:gd name="T3" fmla="*/ 1 h 5"/>
                    <a:gd name="T4" fmla="*/ 3 w 5"/>
                    <a:gd name="T5" fmla="*/ 3 h 5"/>
                    <a:gd name="T6" fmla="*/ 0 w 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0" y="0"/>
                      </a:moveTo>
                      <a:lnTo>
                        <a:pt x="5" y="1"/>
                      </a:lnTo>
                      <a:lnTo>
                        <a:pt x="5" y="5"/>
                      </a:lnTo>
                      <a:lnTo>
                        <a:pt x="0" y="0"/>
                      </a:lnTo>
                      <a:close/>
                    </a:path>
                  </a:pathLst>
                </a:custGeom>
                <a:grpFill/>
                <a:ln w="6350" cmpd="sng">
                  <a:solidFill>
                    <a:schemeClr val="bg1"/>
                  </a:solidFill>
                  <a:round/>
                  <a:headEnd/>
                  <a:tailEnd/>
                </a:ln>
              </p:spPr>
              <p:txBody>
                <a:bodyPr/>
                <a:lstStyle/>
                <a:p>
                  <a:endParaRPr lang="en-GB" dirty="0"/>
                </a:p>
              </p:txBody>
            </p:sp>
            <p:grpSp>
              <p:nvGrpSpPr>
                <p:cNvPr id="844" name="Group 1082"/>
                <p:cNvGrpSpPr>
                  <a:grpSpLocks/>
                </p:cNvGrpSpPr>
                <p:nvPr/>
              </p:nvGrpSpPr>
              <p:grpSpPr bwMode="auto">
                <a:xfrm>
                  <a:off x="5176" y="2950"/>
                  <a:ext cx="194" cy="137"/>
                  <a:chOff x="7310" y="4250"/>
                  <a:chExt cx="238" cy="168"/>
                </a:xfrm>
                <a:grpFill/>
              </p:grpSpPr>
              <p:sp>
                <p:nvSpPr>
                  <p:cNvPr id="967" name="Freeform 1083"/>
                  <p:cNvSpPr>
                    <a:spLocks/>
                  </p:cNvSpPr>
                  <p:nvPr/>
                </p:nvSpPr>
                <p:spPr bwMode="auto">
                  <a:xfrm>
                    <a:off x="7420" y="4250"/>
                    <a:ext cx="10" cy="5"/>
                  </a:xfrm>
                  <a:custGeom>
                    <a:avLst/>
                    <a:gdLst>
                      <a:gd name="T0" fmla="*/ 0 w 10"/>
                      <a:gd name="T1" fmla="*/ 0 h 5"/>
                      <a:gd name="T2" fmla="*/ 10 w 10"/>
                      <a:gd name="T3" fmla="*/ 0 h 5"/>
                      <a:gd name="T4" fmla="*/ 7 w 10"/>
                      <a:gd name="T5" fmla="*/ 5 h 5"/>
                      <a:gd name="T6" fmla="*/ 1 w 10"/>
                      <a:gd name="T7" fmla="*/ 5 h 5"/>
                      <a:gd name="T8" fmla="*/ 0 w 10"/>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5">
                        <a:moveTo>
                          <a:pt x="0" y="0"/>
                        </a:moveTo>
                        <a:lnTo>
                          <a:pt x="10" y="0"/>
                        </a:lnTo>
                        <a:lnTo>
                          <a:pt x="7" y="5"/>
                        </a:lnTo>
                        <a:lnTo>
                          <a:pt x="1" y="5"/>
                        </a:lnTo>
                        <a:lnTo>
                          <a:pt x="0" y="0"/>
                        </a:lnTo>
                        <a:close/>
                      </a:path>
                    </a:pathLst>
                  </a:custGeom>
                  <a:grpFill/>
                  <a:ln w="6350" cmpd="sng">
                    <a:solidFill>
                      <a:schemeClr val="bg1"/>
                    </a:solidFill>
                    <a:round/>
                    <a:headEnd/>
                    <a:tailEnd/>
                  </a:ln>
                </p:spPr>
                <p:txBody>
                  <a:bodyPr/>
                  <a:lstStyle/>
                  <a:p>
                    <a:endParaRPr lang="en-GB" dirty="0"/>
                  </a:p>
                </p:txBody>
              </p:sp>
              <p:sp>
                <p:nvSpPr>
                  <p:cNvPr id="968" name="Freeform 1084"/>
                  <p:cNvSpPr>
                    <a:spLocks/>
                  </p:cNvSpPr>
                  <p:nvPr/>
                </p:nvSpPr>
                <p:spPr bwMode="auto">
                  <a:xfrm>
                    <a:off x="7310" y="4261"/>
                    <a:ext cx="193" cy="157"/>
                  </a:xfrm>
                  <a:custGeom>
                    <a:avLst/>
                    <a:gdLst>
                      <a:gd name="T0" fmla="*/ 2 w 193"/>
                      <a:gd name="T1" fmla="*/ 48 h 157"/>
                      <a:gd name="T2" fmla="*/ 1 w 193"/>
                      <a:gd name="T3" fmla="*/ 0 h 157"/>
                      <a:gd name="T4" fmla="*/ 66 w 193"/>
                      <a:gd name="T5" fmla="*/ 24 h 157"/>
                      <a:gd name="T6" fmla="*/ 89 w 193"/>
                      <a:gd name="T7" fmla="*/ 40 h 157"/>
                      <a:gd name="T8" fmla="*/ 96 w 193"/>
                      <a:gd name="T9" fmla="*/ 57 h 157"/>
                      <a:gd name="T10" fmla="*/ 131 w 193"/>
                      <a:gd name="T11" fmla="*/ 69 h 157"/>
                      <a:gd name="T12" fmla="*/ 135 w 193"/>
                      <a:gd name="T13" fmla="*/ 82 h 157"/>
                      <a:gd name="T14" fmla="*/ 119 w 193"/>
                      <a:gd name="T15" fmla="*/ 84 h 157"/>
                      <a:gd name="T16" fmla="*/ 124 w 193"/>
                      <a:gd name="T17" fmla="*/ 95 h 157"/>
                      <a:gd name="T18" fmla="*/ 137 w 193"/>
                      <a:gd name="T19" fmla="*/ 107 h 157"/>
                      <a:gd name="T20" fmla="*/ 150 w 193"/>
                      <a:gd name="T21" fmla="*/ 124 h 157"/>
                      <a:gd name="T22" fmla="*/ 160 w 193"/>
                      <a:gd name="T23" fmla="*/ 126 h 157"/>
                      <a:gd name="T24" fmla="*/ 161 w 193"/>
                      <a:gd name="T25" fmla="*/ 134 h 157"/>
                      <a:gd name="T26" fmla="*/ 176 w 193"/>
                      <a:gd name="T27" fmla="*/ 139 h 157"/>
                      <a:gd name="T28" fmla="*/ 173 w 193"/>
                      <a:gd name="T29" fmla="*/ 143 h 157"/>
                      <a:gd name="T30" fmla="*/ 193 w 193"/>
                      <a:gd name="T31" fmla="*/ 149 h 157"/>
                      <a:gd name="T32" fmla="*/ 183 w 193"/>
                      <a:gd name="T33" fmla="*/ 152 h 157"/>
                      <a:gd name="T34" fmla="*/ 189 w 193"/>
                      <a:gd name="T35" fmla="*/ 154 h 157"/>
                      <a:gd name="T36" fmla="*/ 183 w 193"/>
                      <a:gd name="T37" fmla="*/ 157 h 157"/>
                      <a:gd name="T38" fmla="*/ 175 w 193"/>
                      <a:gd name="T39" fmla="*/ 153 h 157"/>
                      <a:gd name="T40" fmla="*/ 134 w 193"/>
                      <a:gd name="T41" fmla="*/ 146 h 157"/>
                      <a:gd name="T42" fmla="*/ 117 w 193"/>
                      <a:gd name="T43" fmla="*/ 131 h 157"/>
                      <a:gd name="T44" fmla="*/ 117 w 193"/>
                      <a:gd name="T45" fmla="*/ 127 h 157"/>
                      <a:gd name="T46" fmla="*/ 111 w 193"/>
                      <a:gd name="T47" fmla="*/ 126 h 157"/>
                      <a:gd name="T48" fmla="*/ 102 w 193"/>
                      <a:gd name="T49" fmla="*/ 111 h 157"/>
                      <a:gd name="T50" fmla="*/ 67 w 193"/>
                      <a:gd name="T51" fmla="*/ 97 h 157"/>
                      <a:gd name="T52" fmla="*/ 61 w 193"/>
                      <a:gd name="T53" fmla="*/ 99 h 157"/>
                      <a:gd name="T54" fmla="*/ 55 w 193"/>
                      <a:gd name="T55" fmla="*/ 98 h 157"/>
                      <a:gd name="T56" fmla="*/ 56 w 193"/>
                      <a:gd name="T57" fmla="*/ 104 h 157"/>
                      <a:gd name="T58" fmla="*/ 50 w 193"/>
                      <a:gd name="T59" fmla="*/ 106 h 157"/>
                      <a:gd name="T60" fmla="*/ 49 w 193"/>
                      <a:gd name="T61" fmla="*/ 109 h 157"/>
                      <a:gd name="T62" fmla="*/ 40 w 193"/>
                      <a:gd name="T63" fmla="*/ 113 h 157"/>
                      <a:gd name="T64" fmla="*/ 46 w 193"/>
                      <a:gd name="T65" fmla="*/ 123 h 157"/>
                      <a:gd name="T66" fmla="*/ 36 w 193"/>
                      <a:gd name="T67" fmla="*/ 131 h 157"/>
                      <a:gd name="T68" fmla="*/ 5 w 193"/>
                      <a:gd name="T69" fmla="*/ 128 h 157"/>
                      <a:gd name="T70" fmla="*/ 0 w 193"/>
                      <a:gd name="T71" fmla="*/ 83 h 157"/>
                      <a:gd name="T72" fmla="*/ 2 w 193"/>
                      <a:gd name="T73" fmla="*/ 48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57">
                        <a:moveTo>
                          <a:pt x="2" y="48"/>
                        </a:moveTo>
                        <a:lnTo>
                          <a:pt x="1" y="0"/>
                        </a:lnTo>
                        <a:lnTo>
                          <a:pt x="66" y="24"/>
                        </a:lnTo>
                        <a:lnTo>
                          <a:pt x="89" y="40"/>
                        </a:lnTo>
                        <a:lnTo>
                          <a:pt x="96" y="57"/>
                        </a:lnTo>
                        <a:lnTo>
                          <a:pt x="131" y="69"/>
                        </a:lnTo>
                        <a:lnTo>
                          <a:pt x="135" y="82"/>
                        </a:lnTo>
                        <a:lnTo>
                          <a:pt x="119" y="84"/>
                        </a:lnTo>
                        <a:lnTo>
                          <a:pt x="124" y="95"/>
                        </a:lnTo>
                        <a:lnTo>
                          <a:pt x="137" y="107"/>
                        </a:lnTo>
                        <a:lnTo>
                          <a:pt x="150" y="124"/>
                        </a:lnTo>
                        <a:lnTo>
                          <a:pt x="160" y="126"/>
                        </a:lnTo>
                        <a:lnTo>
                          <a:pt x="161" y="134"/>
                        </a:lnTo>
                        <a:lnTo>
                          <a:pt x="176" y="139"/>
                        </a:lnTo>
                        <a:lnTo>
                          <a:pt x="173" y="143"/>
                        </a:lnTo>
                        <a:lnTo>
                          <a:pt x="193" y="149"/>
                        </a:lnTo>
                        <a:lnTo>
                          <a:pt x="183" y="152"/>
                        </a:lnTo>
                        <a:lnTo>
                          <a:pt x="189" y="154"/>
                        </a:lnTo>
                        <a:lnTo>
                          <a:pt x="183" y="157"/>
                        </a:lnTo>
                        <a:lnTo>
                          <a:pt x="175" y="153"/>
                        </a:lnTo>
                        <a:lnTo>
                          <a:pt x="134" y="146"/>
                        </a:lnTo>
                        <a:lnTo>
                          <a:pt x="117" y="131"/>
                        </a:lnTo>
                        <a:lnTo>
                          <a:pt x="117" y="127"/>
                        </a:lnTo>
                        <a:lnTo>
                          <a:pt x="111" y="126"/>
                        </a:lnTo>
                        <a:lnTo>
                          <a:pt x="102" y="111"/>
                        </a:lnTo>
                        <a:lnTo>
                          <a:pt x="67" y="97"/>
                        </a:lnTo>
                        <a:lnTo>
                          <a:pt x="61" y="99"/>
                        </a:lnTo>
                        <a:lnTo>
                          <a:pt x="55" y="98"/>
                        </a:lnTo>
                        <a:lnTo>
                          <a:pt x="56" y="104"/>
                        </a:lnTo>
                        <a:lnTo>
                          <a:pt x="50" y="106"/>
                        </a:lnTo>
                        <a:lnTo>
                          <a:pt x="49" y="109"/>
                        </a:lnTo>
                        <a:lnTo>
                          <a:pt x="40" y="113"/>
                        </a:lnTo>
                        <a:lnTo>
                          <a:pt x="46" y="123"/>
                        </a:lnTo>
                        <a:lnTo>
                          <a:pt x="36" y="131"/>
                        </a:lnTo>
                        <a:lnTo>
                          <a:pt x="5" y="128"/>
                        </a:lnTo>
                        <a:lnTo>
                          <a:pt x="0" y="83"/>
                        </a:lnTo>
                        <a:lnTo>
                          <a:pt x="2" y="48"/>
                        </a:lnTo>
                        <a:close/>
                      </a:path>
                    </a:pathLst>
                  </a:custGeom>
                  <a:grpFill/>
                  <a:ln w="6350" cmpd="sng">
                    <a:solidFill>
                      <a:schemeClr val="bg1"/>
                    </a:solidFill>
                    <a:round/>
                    <a:headEnd/>
                    <a:tailEnd/>
                  </a:ln>
                </p:spPr>
                <p:txBody>
                  <a:bodyPr/>
                  <a:lstStyle/>
                  <a:p>
                    <a:endParaRPr lang="en-GB" dirty="0"/>
                  </a:p>
                </p:txBody>
              </p:sp>
              <p:sp>
                <p:nvSpPr>
                  <p:cNvPr id="969" name="Freeform 1085"/>
                  <p:cNvSpPr>
                    <a:spLocks/>
                  </p:cNvSpPr>
                  <p:nvPr/>
                </p:nvSpPr>
                <p:spPr bwMode="auto">
                  <a:xfrm>
                    <a:off x="7496" y="4393"/>
                    <a:ext cx="9" cy="7"/>
                  </a:xfrm>
                  <a:custGeom>
                    <a:avLst/>
                    <a:gdLst>
                      <a:gd name="T0" fmla="*/ 0 w 9"/>
                      <a:gd name="T1" fmla="*/ 0 h 7"/>
                      <a:gd name="T2" fmla="*/ 8 w 9"/>
                      <a:gd name="T3" fmla="*/ 2 h 7"/>
                      <a:gd name="T4" fmla="*/ 9 w 9"/>
                      <a:gd name="T5" fmla="*/ 7 h 7"/>
                      <a:gd name="T6" fmla="*/ 2 w 9"/>
                      <a:gd name="T7" fmla="*/ 6 h 7"/>
                      <a:gd name="T8" fmla="*/ 0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0" y="0"/>
                        </a:moveTo>
                        <a:lnTo>
                          <a:pt x="8" y="2"/>
                        </a:lnTo>
                        <a:lnTo>
                          <a:pt x="9" y="7"/>
                        </a:lnTo>
                        <a:lnTo>
                          <a:pt x="2" y="6"/>
                        </a:lnTo>
                        <a:lnTo>
                          <a:pt x="0" y="0"/>
                        </a:lnTo>
                        <a:close/>
                      </a:path>
                    </a:pathLst>
                  </a:custGeom>
                  <a:grpFill/>
                  <a:ln w="6350" cmpd="sng">
                    <a:solidFill>
                      <a:schemeClr val="bg1"/>
                    </a:solidFill>
                    <a:round/>
                    <a:headEnd/>
                    <a:tailEnd/>
                  </a:ln>
                </p:spPr>
                <p:txBody>
                  <a:bodyPr/>
                  <a:lstStyle/>
                  <a:p>
                    <a:endParaRPr lang="en-GB" dirty="0"/>
                  </a:p>
                </p:txBody>
              </p:sp>
              <p:sp>
                <p:nvSpPr>
                  <p:cNvPr id="970" name="Freeform 1086"/>
                  <p:cNvSpPr>
                    <a:spLocks/>
                  </p:cNvSpPr>
                  <p:nvPr/>
                </p:nvSpPr>
                <p:spPr bwMode="auto">
                  <a:xfrm>
                    <a:off x="7454" y="4294"/>
                    <a:ext cx="78" cy="40"/>
                  </a:xfrm>
                  <a:custGeom>
                    <a:avLst/>
                    <a:gdLst>
                      <a:gd name="T0" fmla="*/ 0 w 78"/>
                      <a:gd name="T1" fmla="*/ 25 h 40"/>
                      <a:gd name="T2" fmla="*/ 27 w 78"/>
                      <a:gd name="T3" fmla="*/ 25 h 40"/>
                      <a:gd name="T4" fmla="*/ 35 w 78"/>
                      <a:gd name="T5" fmla="*/ 15 h 40"/>
                      <a:gd name="T6" fmla="*/ 34 w 78"/>
                      <a:gd name="T7" fmla="*/ 22 h 40"/>
                      <a:gd name="T8" fmla="*/ 47 w 78"/>
                      <a:gd name="T9" fmla="*/ 24 h 40"/>
                      <a:gd name="T10" fmla="*/ 65 w 78"/>
                      <a:gd name="T11" fmla="*/ 11 h 40"/>
                      <a:gd name="T12" fmla="*/ 64 w 78"/>
                      <a:gd name="T13" fmla="*/ 1 h 40"/>
                      <a:gd name="T14" fmla="*/ 74 w 78"/>
                      <a:gd name="T15" fmla="*/ 0 h 40"/>
                      <a:gd name="T16" fmla="*/ 78 w 78"/>
                      <a:gd name="T17" fmla="*/ 5 h 40"/>
                      <a:gd name="T18" fmla="*/ 71 w 78"/>
                      <a:gd name="T19" fmla="*/ 25 h 40"/>
                      <a:gd name="T20" fmla="*/ 65 w 78"/>
                      <a:gd name="T21" fmla="*/ 25 h 40"/>
                      <a:gd name="T22" fmla="*/ 59 w 78"/>
                      <a:gd name="T23" fmla="*/ 34 h 40"/>
                      <a:gd name="T24" fmla="*/ 46 w 78"/>
                      <a:gd name="T25" fmla="*/ 39 h 40"/>
                      <a:gd name="T26" fmla="*/ 27 w 78"/>
                      <a:gd name="T27" fmla="*/ 40 h 40"/>
                      <a:gd name="T28" fmla="*/ 22 w 78"/>
                      <a:gd name="T29" fmla="*/ 36 h 40"/>
                      <a:gd name="T30" fmla="*/ 16 w 78"/>
                      <a:gd name="T31" fmla="*/ 37 h 40"/>
                      <a:gd name="T32" fmla="*/ 5 w 78"/>
                      <a:gd name="T33" fmla="*/ 31 h 40"/>
                      <a:gd name="T34" fmla="*/ 0 w 78"/>
                      <a:gd name="T35" fmla="*/ 2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 h="40">
                        <a:moveTo>
                          <a:pt x="0" y="25"/>
                        </a:moveTo>
                        <a:lnTo>
                          <a:pt x="27" y="25"/>
                        </a:lnTo>
                        <a:lnTo>
                          <a:pt x="35" y="15"/>
                        </a:lnTo>
                        <a:lnTo>
                          <a:pt x="34" y="22"/>
                        </a:lnTo>
                        <a:lnTo>
                          <a:pt x="47" y="24"/>
                        </a:lnTo>
                        <a:lnTo>
                          <a:pt x="65" y="11"/>
                        </a:lnTo>
                        <a:lnTo>
                          <a:pt x="64" y="1"/>
                        </a:lnTo>
                        <a:lnTo>
                          <a:pt x="74" y="0"/>
                        </a:lnTo>
                        <a:lnTo>
                          <a:pt x="78" y="5"/>
                        </a:lnTo>
                        <a:lnTo>
                          <a:pt x="71" y="25"/>
                        </a:lnTo>
                        <a:lnTo>
                          <a:pt x="65" y="25"/>
                        </a:lnTo>
                        <a:lnTo>
                          <a:pt x="59" y="34"/>
                        </a:lnTo>
                        <a:lnTo>
                          <a:pt x="46" y="39"/>
                        </a:lnTo>
                        <a:lnTo>
                          <a:pt x="27" y="40"/>
                        </a:lnTo>
                        <a:lnTo>
                          <a:pt x="22" y="36"/>
                        </a:lnTo>
                        <a:lnTo>
                          <a:pt x="16" y="37"/>
                        </a:lnTo>
                        <a:lnTo>
                          <a:pt x="5" y="31"/>
                        </a:lnTo>
                        <a:lnTo>
                          <a:pt x="0" y="25"/>
                        </a:lnTo>
                        <a:close/>
                      </a:path>
                    </a:pathLst>
                  </a:custGeom>
                  <a:grpFill/>
                  <a:ln w="6350" cmpd="sng">
                    <a:solidFill>
                      <a:schemeClr val="bg1"/>
                    </a:solidFill>
                    <a:round/>
                    <a:headEnd/>
                    <a:tailEnd/>
                  </a:ln>
                </p:spPr>
                <p:txBody>
                  <a:bodyPr/>
                  <a:lstStyle/>
                  <a:p>
                    <a:endParaRPr lang="en-GB" dirty="0"/>
                  </a:p>
                </p:txBody>
              </p:sp>
              <p:sp>
                <p:nvSpPr>
                  <p:cNvPr id="971" name="Freeform 1087"/>
                  <p:cNvSpPr>
                    <a:spLocks/>
                  </p:cNvSpPr>
                  <p:nvPr/>
                </p:nvSpPr>
                <p:spPr bwMode="auto">
                  <a:xfrm>
                    <a:off x="7533" y="4281"/>
                    <a:ext cx="15" cy="23"/>
                  </a:xfrm>
                  <a:custGeom>
                    <a:avLst/>
                    <a:gdLst>
                      <a:gd name="T0" fmla="*/ 11 w 15"/>
                      <a:gd name="T1" fmla="*/ 8 h 23"/>
                      <a:gd name="T2" fmla="*/ 15 w 15"/>
                      <a:gd name="T3" fmla="*/ 15 h 23"/>
                      <a:gd name="T4" fmla="*/ 11 w 15"/>
                      <a:gd name="T5" fmla="*/ 23 h 23"/>
                      <a:gd name="T6" fmla="*/ 9 w 15"/>
                      <a:gd name="T7" fmla="*/ 23 h 23"/>
                      <a:gd name="T8" fmla="*/ 0 w 15"/>
                      <a:gd name="T9" fmla="*/ 0 h 23"/>
                      <a:gd name="T10" fmla="*/ 11 w 15"/>
                      <a:gd name="T11" fmla="*/ 8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3">
                        <a:moveTo>
                          <a:pt x="11" y="8"/>
                        </a:moveTo>
                        <a:lnTo>
                          <a:pt x="15" y="15"/>
                        </a:lnTo>
                        <a:lnTo>
                          <a:pt x="11" y="23"/>
                        </a:lnTo>
                        <a:lnTo>
                          <a:pt x="9" y="23"/>
                        </a:lnTo>
                        <a:lnTo>
                          <a:pt x="0" y="0"/>
                        </a:lnTo>
                        <a:lnTo>
                          <a:pt x="11" y="8"/>
                        </a:lnTo>
                        <a:close/>
                      </a:path>
                    </a:pathLst>
                  </a:custGeom>
                  <a:grpFill/>
                  <a:ln w="6350" cmpd="sng">
                    <a:solidFill>
                      <a:schemeClr val="bg1"/>
                    </a:solidFill>
                    <a:round/>
                    <a:headEnd/>
                    <a:tailEnd/>
                  </a:ln>
                </p:spPr>
                <p:txBody>
                  <a:bodyPr/>
                  <a:lstStyle/>
                  <a:p>
                    <a:endParaRPr lang="en-GB" dirty="0"/>
                  </a:p>
                </p:txBody>
              </p:sp>
              <p:sp>
                <p:nvSpPr>
                  <p:cNvPr id="972" name="Freeform 1088"/>
                  <p:cNvSpPr>
                    <a:spLocks/>
                  </p:cNvSpPr>
                  <p:nvPr/>
                </p:nvSpPr>
                <p:spPr bwMode="auto">
                  <a:xfrm>
                    <a:off x="7486" y="4259"/>
                    <a:ext cx="9" cy="5"/>
                  </a:xfrm>
                  <a:custGeom>
                    <a:avLst/>
                    <a:gdLst>
                      <a:gd name="T0" fmla="*/ 0 w 9"/>
                      <a:gd name="T1" fmla="*/ 1 h 5"/>
                      <a:gd name="T2" fmla="*/ 7 w 9"/>
                      <a:gd name="T3" fmla="*/ 0 h 5"/>
                      <a:gd name="T4" fmla="*/ 9 w 9"/>
                      <a:gd name="T5" fmla="*/ 3 h 5"/>
                      <a:gd name="T6" fmla="*/ 4 w 9"/>
                      <a:gd name="T7" fmla="*/ 5 h 5"/>
                      <a:gd name="T8" fmla="*/ 0 w 9"/>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0" y="1"/>
                        </a:moveTo>
                        <a:lnTo>
                          <a:pt x="7" y="0"/>
                        </a:lnTo>
                        <a:lnTo>
                          <a:pt x="9" y="3"/>
                        </a:lnTo>
                        <a:lnTo>
                          <a:pt x="4" y="5"/>
                        </a:lnTo>
                        <a:lnTo>
                          <a:pt x="0" y="1"/>
                        </a:lnTo>
                        <a:close/>
                      </a:path>
                    </a:pathLst>
                  </a:custGeom>
                  <a:grpFill/>
                  <a:ln w="6350" cmpd="sng">
                    <a:solidFill>
                      <a:schemeClr val="bg1"/>
                    </a:solidFill>
                    <a:round/>
                    <a:headEnd/>
                    <a:tailEnd/>
                  </a:ln>
                </p:spPr>
                <p:txBody>
                  <a:bodyPr/>
                  <a:lstStyle/>
                  <a:p>
                    <a:endParaRPr lang="en-GB" dirty="0"/>
                  </a:p>
                </p:txBody>
              </p:sp>
            </p:grpSp>
            <p:grpSp>
              <p:nvGrpSpPr>
                <p:cNvPr id="845" name="Group 1089"/>
                <p:cNvGrpSpPr>
                  <a:grpSpLocks/>
                </p:cNvGrpSpPr>
                <p:nvPr/>
              </p:nvGrpSpPr>
              <p:grpSpPr bwMode="auto">
                <a:xfrm>
                  <a:off x="4800" y="2622"/>
                  <a:ext cx="146" cy="219"/>
                  <a:chOff x="6848" y="3848"/>
                  <a:chExt cx="180" cy="269"/>
                </a:xfrm>
                <a:grpFill/>
              </p:grpSpPr>
              <p:sp>
                <p:nvSpPr>
                  <p:cNvPr id="949" name="Freeform 1090"/>
                  <p:cNvSpPr>
                    <a:spLocks/>
                  </p:cNvSpPr>
                  <p:nvPr/>
                </p:nvSpPr>
                <p:spPr bwMode="auto">
                  <a:xfrm>
                    <a:off x="6848" y="3992"/>
                    <a:ext cx="46" cy="57"/>
                  </a:xfrm>
                  <a:custGeom>
                    <a:avLst/>
                    <a:gdLst>
                      <a:gd name="T0" fmla="*/ 43 w 46"/>
                      <a:gd name="T1" fmla="*/ 0 h 57"/>
                      <a:gd name="T2" fmla="*/ 46 w 46"/>
                      <a:gd name="T3" fmla="*/ 19 h 57"/>
                      <a:gd name="T4" fmla="*/ 31 w 46"/>
                      <a:gd name="T5" fmla="*/ 30 h 57"/>
                      <a:gd name="T6" fmla="*/ 30 w 46"/>
                      <a:gd name="T7" fmla="*/ 34 h 57"/>
                      <a:gd name="T8" fmla="*/ 14 w 46"/>
                      <a:gd name="T9" fmla="*/ 49 h 57"/>
                      <a:gd name="T10" fmla="*/ 0 w 46"/>
                      <a:gd name="T11" fmla="*/ 57 h 57"/>
                      <a:gd name="T12" fmla="*/ 4 w 46"/>
                      <a:gd name="T13" fmla="*/ 48 h 57"/>
                      <a:gd name="T14" fmla="*/ 37 w 46"/>
                      <a:gd name="T15" fmla="*/ 19 h 57"/>
                      <a:gd name="T16" fmla="*/ 43 w 46"/>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57">
                        <a:moveTo>
                          <a:pt x="43" y="0"/>
                        </a:moveTo>
                        <a:lnTo>
                          <a:pt x="46" y="19"/>
                        </a:lnTo>
                        <a:lnTo>
                          <a:pt x="31" y="30"/>
                        </a:lnTo>
                        <a:lnTo>
                          <a:pt x="30" y="34"/>
                        </a:lnTo>
                        <a:lnTo>
                          <a:pt x="14" y="49"/>
                        </a:lnTo>
                        <a:lnTo>
                          <a:pt x="0" y="57"/>
                        </a:lnTo>
                        <a:lnTo>
                          <a:pt x="4" y="48"/>
                        </a:lnTo>
                        <a:lnTo>
                          <a:pt x="37" y="19"/>
                        </a:lnTo>
                        <a:lnTo>
                          <a:pt x="43" y="0"/>
                        </a:lnTo>
                        <a:close/>
                      </a:path>
                    </a:pathLst>
                  </a:custGeom>
                  <a:grpFill/>
                  <a:ln w="6350" cmpd="sng">
                    <a:solidFill>
                      <a:schemeClr val="bg1"/>
                    </a:solidFill>
                    <a:round/>
                    <a:headEnd/>
                    <a:tailEnd/>
                  </a:ln>
                </p:spPr>
                <p:txBody>
                  <a:bodyPr/>
                  <a:lstStyle/>
                  <a:p>
                    <a:endParaRPr lang="en-GB" dirty="0"/>
                  </a:p>
                </p:txBody>
              </p:sp>
              <p:sp>
                <p:nvSpPr>
                  <p:cNvPr id="950" name="Freeform 1091"/>
                  <p:cNvSpPr>
                    <a:spLocks/>
                  </p:cNvSpPr>
                  <p:nvPr/>
                </p:nvSpPr>
                <p:spPr bwMode="auto">
                  <a:xfrm>
                    <a:off x="6899" y="4112"/>
                    <a:ext cx="6" cy="5"/>
                  </a:xfrm>
                  <a:custGeom>
                    <a:avLst/>
                    <a:gdLst>
                      <a:gd name="T0" fmla="*/ 0 w 6"/>
                      <a:gd name="T1" fmla="*/ 5 h 5"/>
                      <a:gd name="T2" fmla="*/ 2 w 6"/>
                      <a:gd name="T3" fmla="*/ 1 h 5"/>
                      <a:gd name="T4" fmla="*/ 6 w 6"/>
                      <a:gd name="T5" fmla="*/ 0 h 5"/>
                      <a:gd name="T6" fmla="*/ 0 w 6"/>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0" y="5"/>
                        </a:moveTo>
                        <a:lnTo>
                          <a:pt x="2" y="1"/>
                        </a:lnTo>
                        <a:lnTo>
                          <a:pt x="6" y="0"/>
                        </a:lnTo>
                        <a:lnTo>
                          <a:pt x="0" y="5"/>
                        </a:lnTo>
                        <a:close/>
                      </a:path>
                    </a:pathLst>
                  </a:custGeom>
                  <a:grpFill/>
                  <a:ln w="6350" cmpd="sng">
                    <a:solidFill>
                      <a:schemeClr val="bg1"/>
                    </a:solidFill>
                    <a:round/>
                    <a:headEnd/>
                    <a:tailEnd/>
                  </a:ln>
                </p:spPr>
                <p:txBody>
                  <a:bodyPr/>
                  <a:lstStyle/>
                  <a:p>
                    <a:endParaRPr lang="en-GB" dirty="0"/>
                  </a:p>
                </p:txBody>
              </p:sp>
              <p:sp>
                <p:nvSpPr>
                  <p:cNvPr id="951" name="Freeform 1092"/>
                  <p:cNvSpPr>
                    <a:spLocks/>
                  </p:cNvSpPr>
                  <p:nvPr/>
                </p:nvSpPr>
                <p:spPr bwMode="auto">
                  <a:xfrm>
                    <a:off x="6920" y="4095"/>
                    <a:ext cx="9" cy="5"/>
                  </a:xfrm>
                  <a:custGeom>
                    <a:avLst/>
                    <a:gdLst>
                      <a:gd name="T0" fmla="*/ 0 w 9"/>
                      <a:gd name="T1" fmla="*/ 4 h 5"/>
                      <a:gd name="T2" fmla="*/ 3 w 9"/>
                      <a:gd name="T3" fmla="*/ 0 h 5"/>
                      <a:gd name="T4" fmla="*/ 9 w 9"/>
                      <a:gd name="T5" fmla="*/ 3 h 5"/>
                      <a:gd name="T6" fmla="*/ 8 w 9"/>
                      <a:gd name="T7" fmla="*/ 5 h 5"/>
                      <a:gd name="T8" fmla="*/ 0 w 9"/>
                      <a:gd name="T9" fmla="*/ 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0" y="4"/>
                        </a:moveTo>
                        <a:lnTo>
                          <a:pt x="3" y="0"/>
                        </a:lnTo>
                        <a:lnTo>
                          <a:pt x="9" y="3"/>
                        </a:lnTo>
                        <a:lnTo>
                          <a:pt x="8" y="5"/>
                        </a:lnTo>
                        <a:lnTo>
                          <a:pt x="0" y="4"/>
                        </a:lnTo>
                        <a:close/>
                      </a:path>
                    </a:pathLst>
                  </a:custGeom>
                  <a:grpFill/>
                  <a:ln w="6350" cmpd="sng">
                    <a:solidFill>
                      <a:schemeClr val="bg1"/>
                    </a:solidFill>
                    <a:round/>
                    <a:headEnd/>
                    <a:tailEnd/>
                  </a:ln>
                </p:spPr>
                <p:txBody>
                  <a:bodyPr/>
                  <a:lstStyle/>
                  <a:p>
                    <a:endParaRPr lang="en-GB" dirty="0"/>
                  </a:p>
                </p:txBody>
              </p:sp>
              <p:sp>
                <p:nvSpPr>
                  <p:cNvPr id="952" name="Freeform 1093"/>
                  <p:cNvSpPr>
                    <a:spLocks/>
                  </p:cNvSpPr>
                  <p:nvPr/>
                </p:nvSpPr>
                <p:spPr bwMode="auto">
                  <a:xfrm>
                    <a:off x="6937" y="4084"/>
                    <a:ext cx="10" cy="4"/>
                  </a:xfrm>
                  <a:custGeom>
                    <a:avLst/>
                    <a:gdLst>
                      <a:gd name="T0" fmla="*/ 0 w 10"/>
                      <a:gd name="T1" fmla="*/ 0 h 4"/>
                      <a:gd name="T2" fmla="*/ 10 w 10"/>
                      <a:gd name="T3" fmla="*/ 0 h 4"/>
                      <a:gd name="T4" fmla="*/ 3 w 10"/>
                      <a:gd name="T5" fmla="*/ 4 h 4"/>
                      <a:gd name="T6" fmla="*/ 0 w 10"/>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4">
                        <a:moveTo>
                          <a:pt x="0" y="0"/>
                        </a:moveTo>
                        <a:lnTo>
                          <a:pt x="10" y="0"/>
                        </a:lnTo>
                        <a:lnTo>
                          <a:pt x="3" y="4"/>
                        </a:lnTo>
                        <a:lnTo>
                          <a:pt x="0" y="0"/>
                        </a:lnTo>
                        <a:close/>
                      </a:path>
                    </a:pathLst>
                  </a:custGeom>
                  <a:grpFill/>
                  <a:ln w="6350" cmpd="sng">
                    <a:solidFill>
                      <a:schemeClr val="bg1"/>
                    </a:solidFill>
                    <a:round/>
                    <a:headEnd/>
                    <a:tailEnd/>
                  </a:ln>
                </p:spPr>
                <p:txBody>
                  <a:bodyPr/>
                  <a:lstStyle/>
                  <a:p>
                    <a:endParaRPr lang="en-GB" dirty="0"/>
                  </a:p>
                </p:txBody>
              </p:sp>
              <p:sp>
                <p:nvSpPr>
                  <p:cNvPr id="953" name="Freeform 1094"/>
                  <p:cNvSpPr>
                    <a:spLocks/>
                  </p:cNvSpPr>
                  <p:nvPr/>
                </p:nvSpPr>
                <p:spPr bwMode="auto">
                  <a:xfrm>
                    <a:off x="6939" y="4024"/>
                    <a:ext cx="89" cy="80"/>
                  </a:xfrm>
                  <a:custGeom>
                    <a:avLst/>
                    <a:gdLst>
                      <a:gd name="T0" fmla="*/ 68 w 89"/>
                      <a:gd name="T1" fmla="*/ 0 h 80"/>
                      <a:gd name="T2" fmla="*/ 72 w 89"/>
                      <a:gd name="T3" fmla="*/ 0 h 80"/>
                      <a:gd name="T4" fmla="*/ 82 w 89"/>
                      <a:gd name="T5" fmla="*/ 11 h 80"/>
                      <a:gd name="T6" fmla="*/ 84 w 89"/>
                      <a:gd name="T7" fmla="*/ 19 h 80"/>
                      <a:gd name="T8" fmla="*/ 82 w 89"/>
                      <a:gd name="T9" fmla="*/ 22 h 80"/>
                      <a:gd name="T10" fmla="*/ 84 w 89"/>
                      <a:gd name="T11" fmla="*/ 25 h 80"/>
                      <a:gd name="T12" fmla="*/ 89 w 89"/>
                      <a:gd name="T13" fmla="*/ 44 h 80"/>
                      <a:gd name="T14" fmla="*/ 83 w 89"/>
                      <a:gd name="T15" fmla="*/ 65 h 80"/>
                      <a:gd name="T16" fmla="*/ 77 w 89"/>
                      <a:gd name="T17" fmla="*/ 47 h 80"/>
                      <a:gd name="T18" fmla="*/ 69 w 89"/>
                      <a:gd name="T19" fmla="*/ 55 h 80"/>
                      <a:gd name="T20" fmla="*/ 68 w 89"/>
                      <a:gd name="T21" fmla="*/ 60 h 80"/>
                      <a:gd name="T22" fmla="*/ 74 w 89"/>
                      <a:gd name="T23" fmla="*/ 70 h 80"/>
                      <a:gd name="T24" fmla="*/ 69 w 89"/>
                      <a:gd name="T25" fmla="*/ 80 h 80"/>
                      <a:gd name="T26" fmla="*/ 65 w 89"/>
                      <a:gd name="T27" fmla="*/ 71 h 80"/>
                      <a:gd name="T28" fmla="*/ 58 w 89"/>
                      <a:gd name="T29" fmla="*/ 75 h 80"/>
                      <a:gd name="T30" fmla="*/ 44 w 89"/>
                      <a:gd name="T31" fmla="*/ 66 h 80"/>
                      <a:gd name="T32" fmla="*/ 40 w 89"/>
                      <a:gd name="T33" fmla="*/ 54 h 80"/>
                      <a:gd name="T34" fmla="*/ 44 w 89"/>
                      <a:gd name="T35" fmla="*/ 45 h 80"/>
                      <a:gd name="T36" fmla="*/ 34 w 89"/>
                      <a:gd name="T37" fmla="*/ 36 h 80"/>
                      <a:gd name="T38" fmla="*/ 28 w 89"/>
                      <a:gd name="T39" fmla="*/ 45 h 80"/>
                      <a:gd name="T40" fmla="*/ 24 w 89"/>
                      <a:gd name="T41" fmla="*/ 40 h 80"/>
                      <a:gd name="T42" fmla="*/ 19 w 89"/>
                      <a:gd name="T43" fmla="*/ 47 h 80"/>
                      <a:gd name="T44" fmla="*/ 18 w 89"/>
                      <a:gd name="T45" fmla="*/ 40 h 80"/>
                      <a:gd name="T46" fmla="*/ 14 w 89"/>
                      <a:gd name="T47" fmla="*/ 40 h 80"/>
                      <a:gd name="T48" fmla="*/ 6 w 89"/>
                      <a:gd name="T49" fmla="*/ 55 h 80"/>
                      <a:gd name="T50" fmla="*/ 1 w 89"/>
                      <a:gd name="T51" fmla="*/ 55 h 80"/>
                      <a:gd name="T52" fmla="*/ 0 w 89"/>
                      <a:gd name="T53" fmla="*/ 51 h 80"/>
                      <a:gd name="T54" fmla="*/ 8 w 89"/>
                      <a:gd name="T55" fmla="*/ 34 h 80"/>
                      <a:gd name="T56" fmla="*/ 19 w 89"/>
                      <a:gd name="T57" fmla="*/ 30 h 80"/>
                      <a:gd name="T58" fmla="*/ 28 w 89"/>
                      <a:gd name="T59" fmla="*/ 20 h 80"/>
                      <a:gd name="T60" fmla="*/ 35 w 89"/>
                      <a:gd name="T61" fmla="*/ 22 h 80"/>
                      <a:gd name="T62" fmla="*/ 34 w 89"/>
                      <a:gd name="T63" fmla="*/ 34 h 80"/>
                      <a:gd name="T64" fmla="*/ 43 w 89"/>
                      <a:gd name="T65" fmla="*/ 30 h 80"/>
                      <a:gd name="T66" fmla="*/ 45 w 89"/>
                      <a:gd name="T67" fmla="*/ 24 h 80"/>
                      <a:gd name="T68" fmla="*/ 52 w 89"/>
                      <a:gd name="T69" fmla="*/ 24 h 80"/>
                      <a:gd name="T70" fmla="*/ 55 w 89"/>
                      <a:gd name="T71" fmla="*/ 15 h 80"/>
                      <a:gd name="T72" fmla="*/ 69 w 89"/>
                      <a:gd name="T73" fmla="*/ 14 h 80"/>
                      <a:gd name="T74" fmla="*/ 68 w 89"/>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 h="80">
                        <a:moveTo>
                          <a:pt x="68" y="0"/>
                        </a:moveTo>
                        <a:lnTo>
                          <a:pt x="72" y="0"/>
                        </a:lnTo>
                        <a:lnTo>
                          <a:pt x="82" y="11"/>
                        </a:lnTo>
                        <a:lnTo>
                          <a:pt x="84" y="19"/>
                        </a:lnTo>
                        <a:lnTo>
                          <a:pt x="82" y="22"/>
                        </a:lnTo>
                        <a:lnTo>
                          <a:pt x="84" y="25"/>
                        </a:lnTo>
                        <a:lnTo>
                          <a:pt x="89" y="44"/>
                        </a:lnTo>
                        <a:lnTo>
                          <a:pt x="83" y="65"/>
                        </a:lnTo>
                        <a:lnTo>
                          <a:pt x="77" y="47"/>
                        </a:lnTo>
                        <a:lnTo>
                          <a:pt x="69" y="55"/>
                        </a:lnTo>
                        <a:lnTo>
                          <a:pt x="68" y="60"/>
                        </a:lnTo>
                        <a:lnTo>
                          <a:pt x="74" y="70"/>
                        </a:lnTo>
                        <a:lnTo>
                          <a:pt x="69" y="80"/>
                        </a:lnTo>
                        <a:lnTo>
                          <a:pt x="65" y="71"/>
                        </a:lnTo>
                        <a:lnTo>
                          <a:pt x="58" y="75"/>
                        </a:lnTo>
                        <a:lnTo>
                          <a:pt x="44" y="66"/>
                        </a:lnTo>
                        <a:lnTo>
                          <a:pt x="40" y="54"/>
                        </a:lnTo>
                        <a:lnTo>
                          <a:pt x="44" y="45"/>
                        </a:lnTo>
                        <a:lnTo>
                          <a:pt x="34" y="36"/>
                        </a:lnTo>
                        <a:lnTo>
                          <a:pt x="28" y="45"/>
                        </a:lnTo>
                        <a:lnTo>
                          <a:pt x="24" y="40"/>
                        </a:lnTo>
                        <a:lnTo>
                          <a:pt x="19" y="47"/>
                        </a:lnTo>
                        <a:lnTo>
                          <a:pt x="18" y="40"/>
                        </a:lnTo>
                        <a:lnTo>
                          <a:pt x="14" y="40"/>
                        </a:lnTo>
                        <a:lnTo>
                          <a:pt x="6" y="55"/>
                        </a:lnTo>
                        <a:lnTo>
                          <a:pt x="1" y="55"/>
                        </a:lnTo>
                        <a:lnTo>
                          <a:pt x="0" y="51"/>
                        </a:lnTo>
                        <a:lnTo>
                          <a:pt x="8" y="34"/>
                        </a:lnTo>
                        <a:lnTo>
                          <a:pt x="19" y="30"/>
                        </a:lnTo>
                        <a:lnTo>
                          <a:pt x="28" y="20"/>
                        </a:lnTo>
                        <a:lnTo>
                          <a:pt x="35" y="22"/>
                        </a:lnTo>
                        <a:lnTo>
                          <a:pt x="34" y="34"/>
                        </a:lnTo>
                        <a:lnTo>
                          <a:pt x="43" y="30"/>
                        </a:lnTo>
                        <a:lnTo>
                          <a:pt x="45" y="24"/>
                        </a:lnTo>
                        <a:lnTo>
                          <a:pt x="52" y="24"/>
                        </a:lnTo>
                        <a:lnTo>
                          <a:pt x="55" y="15"/>
                        </a:lnTo>
                        <a:lnTo>
                          <a:pt x="69" y="14"/>
                        </a:lnTo>
                        <a:lnTo>
                          <a:pt x="68" y="0"/>
                        </a:lnTo>
                        <a:close/>
                      </a:path>
                    </a:pathLst>
                  </a:custGeom>
                  <a:grpFill/>
                  <a:ln w="6350" cmpd="sng">
                    <a:solidFill>
                      <a:schemeClr val="bg1"/>
                    </a:solidFill>
                    <a:round/>
                    <a:headEnd/>
                    <a:tailEnd/>
                  </a:ln>
                </p:spPr>
                <p:txBody>
                  <a:bodyPr/>
                  <a:lstStyle/>
                  <a:p>
                    <a:endParaRPr lang="en-GB" dirty="0"/>
                  </a:p>
                </p:txBody>
              </p:sp>
              <p:sp>
                <p:nvSpPr>
                  <p:cNvPr id="954" name="Freeform 1095"/>
                  <p:cNvSpPr>
                    <a:spLocks/>
                  </p:cNvSpPr>
                  <p:nvPr/>
                </p:nvSpPr>
                <p:spPr bwMode="auto">
                  <a:xfrm>
                    <a:off x="6976" y="4016"/>
                    <a:ext cx="15" cy="10"/>
                  </a:xfrm>
                  <a:custGeom>
                    <a:avLst/>
                    <a:gdLst>
                      <a:gd name="T0" fmla="*/ 0 w 15"/>
                      <a:gd name="T1" fmla="*/ 6 h 10"/>
                      <a:gd name="T2" fmla="*/ 7 w 15"/>
                      <a:gd name="T3" fmla="*/ 0 h 10"/>
                      <a:gd name="T4" fmla="*/ 15 w 15"/>
                      <a:gd name="T5" fmla="*/ 1 h 10"/>
                      <a:gd name="T6" fmla="*/ 13 w 15"/>
                      <a:gd name="T7" fmla="*/ 9 h 10"/>
                      <a:gd name="T8" fmla="*/ 2 w 15"/>
                      <a:gd name="T9" fmla="*/ 10 h 10"/>
                      <a:gd name="T10" fmla="*/ 0 w 15"/>
                      <a:gd name="T11" fmla="*/ 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0">
                        <a:moveTo>
                          <a:pt x="0" y="6"/>
                        </a:moveTo>
                        <a:lnTo>
                          <a:pt x="7" y="0"/>
                        </a:lnTo>
                        <a:lnTo>
                          <a:pt x="15" y="1"/>
                        </a:lnTo>
                        <a:lnTo>
                          <a:pt x="13" y="9"/>
                        </a:lnTo>
                        <a:lnTo>
                          <a:pt x="2" y="10"/>
                        </a:lnTo>
                        <a:lnTo>
                          <a:pt x="0" y="6"/>
                        </a:lnTo>
                        <a:close/>
                      </a:path>
                    </a:pathLst>
                  </a:custGeom>
                  <a:grpFill/>
                  <a:ln w="6350" cmpd="sng">
                    <a:solidFill>
                      <a:schemeClr val="bg1"/>
                    </a:solidFill>
                    <a:round/>
                    <a:headEnd/>
                    <a:tailEnd/>
                  </a:ln>
                </p:spPr>
                <p:txBody>
                  <a:bodyPr/>
                  <a:lstStyle/>
                  <a:p>
                    <a:endParaRPr lang="en-GB" dirty="0"/>
                  </a:p>
                </p:txBody>
              </p:sp>
              <p:sp>
                <p:nvSpPr>
                  <p:cNvPr id="955" name="Freeform 1096"/>
                  <p:cNvSpPr>
                    <a:spLocks/>
                  </p:cNvSpPr>
                  <p:nvPr/>
                </p:nvSpPr>
                <p:spPr bwMode="auto">
                  <a:xfrm>
                    <a:off x="6967" y="3995"/>
                    <a:ext cx="12" cy="34"/>
                  </a:xfrm>
                  <a:custGeom>
                    <a:avLst/>
                    <a:gdLst>
                      <a:gd name="T0" fmla="*/ 12 w 12"/>
                      <a:gd name="T1" fmla="*/ 0 h 34"/>
                      <a:gd name="T2" fmla="*/ 12 w 12"/>
                      <a:gd name="T3" fmla="*/ 16 h 34"/>
                      <a:gd name="T4" fmla="*/ 0 w 12"/>
                      <a:gd name="T5" fmla="*/ 34 h 34"/>
                      <a:gd name="T6" fmla="*/ 0 w 12"/>
                      <a:gd name="T7" fmla="*/ 27 h 34"/>
                      <a:gd name="T8" fmla="*/ 12 w 12"/>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4">
                        <a:moveTo>
                          <a:pt x="12" y="0"/>
                        </a:moveTo>
                        <a:lnTo>
                          <a:pt x="12" y="16"/>
                        </a:lnTo>
                        <a:lnTo>
                          <a:pt x="0" y="34"/>
                        </a:lnTo>
                        <a:lnTo>
                          <a:pt x="0" y="27"/>
                        </a:lnTo>
                        <a:lnTo>
                          <a:pt x="12" y="0"/>
                        </a:lnTo>
                        <a:close/>
                      </a:path>
                    </a:pathLst>
                  </a:custGeom>
                  <a:grpFill/>
                  <a:ln w="6350" cmpd="sng">
                    <a:solidFill>
                      <a:schemeClr val="bg1"/>
                    </a:solidFill>
                    <a:round/>
                    <a:headEnd/>
                    <a:tailEnd/>
                  </a:ln>
                </p:spPr>
                <p:txBody>
                  <a:bodyPr/>
                  <a:lstStyle/>
                  <a:p>
                    <a:endParaRPr lang="en-GB" dirty="0"/>
                  </a:p>
                </p:txBody>
              </p:sp>
              <p:sp>
                <p:nvSpPr>
                  <p:cNvPr id="956" name="Freeform 1097"/>
                  <p:cNvSpPr>
                    <a:spLocks/>
                  </p:cNvSpPr>
                  <p:nvPr/>
                </p:nvSpPr>
                <p:spPr bwMode="auto">
                  <a:xfrm>
                    <a:off x="7009" y="4011"/>
                    <a:ext cx="3" cy="11"/>
                  </a:xfrm>
                  <a:custGeom>
                    <a:avLst/>
                    <a:gdLst>
                      <a:gd name="T0" fmla="*/ 0 w 3"/>
                      <a:gd name="T1" fmla="*/ 5 h 11"/>
                      <a:gd name="T2" fmla="*/ 3 w 3"/>
                      <a:gd name="T3" fmla="*/ 0 h 11"/>
                      <a:gd name="T4" fmla="*/ 3 w 3"/>
                      <a:gd name="T5" fmla="*/ 11 h 11"/>
                      <a:gd name="T6" fmla="*/ 0 w 3"/>
                      <a:gd name="T7" fmla="*/ 5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1">
                        <a:moveTo>
                          <a:pt x="0" y="5"/>
                        </a:moveTo>
                        <a:lnTo>
                          <a:pt x="3" y="0"/>
                        </a:lnTo>
                        <a:lnTo>
                          <a:pt x="3" y="11"/>
                        </a:lnTo>
                        <a:lnTo>
                          <a:pt x="0" y="5"/>
                        </a:lnTo>
                        <a:close/>
                      </a:path>
                    </a:pathLst>
                  </a:custGeom>
                  <a:grpFill/>
                  <a:ln w="6350" cmpd="sng">
                    <a:solidFill>
                      <a:schemeClr val="bg1"/>
                    </a:solidFill>
                    <a:round/>
                    <a:headEnd/>
                    <a:tailEnd/>
                  </a:ln>
                </p:spPr>
                <p:txBody>
                  <a:bodyPr/>
                  <a:lstStyle/>
                  <a:p>
                    <a:endParaRPr lang="en-GB" dirty="0"/>
                  </a:p>
                </p:txBody>
              </p:sp>
              <p:sp>
                <p:nvSpPr>
                  <p:cNvPr id="957" name="Freeform 1098"/>
                  <p:cNvSpPr>
                    <a:spLocks/>
                  </p:cNvSpPr>
                  <p:nvPr/>
                </p:nvSpPr>
                <p:spPr bwMode="auto">
                  <a:xfrm>
                    <a:off x="6986" y="3990"/>
                    <a:ext cx="17" cy="29"/>
                  </a:xfrm>
                  <a:custGeom>
                    <a:avLst/>
                    <a:gdLst>
                      <a:gd name="T0" fmla="*/ 0 w 17"/>
                      <a:gd name="T1" fmla="*/ 0 h 29"/>
                      <a:gd name="T2" fmla="*/ 12 w 17"/>
                      <a:gd name="T3" fmla="*/ 6 h 29"/>
                      <a:gd name="T4" fmla="*/ 17 w 17"/>
                      <a:gd name="T5" fmla="*/ 25 h 29"/>
                      <a:gd name="T6" fmla="*/ 13 w 17"/>
                      <a:gd name="T7" fmla="*/ 25 h 29"/>
                      <a:gd name="T8" fmla="*/ 12 w 17"/>
                      <a:gd name="T9" fmla="*/ 29 h 29"/>
                      <a:gd name="T10" fmla="*/ 8 w 17"/>
                      <a:gd name="T11" fmla="*/ 24 h 29"/>
                      <a:gd name="T12" fmla="*/ 6 w 17"/>
                      <a:gd name="T13" fmla="*/ 11 h 29"/>
                      <a:gd name="T14" fmla="*/ 2 w 17"/>
                      <a:gd name="T15" fmla="*/ 12 h 29"/>
                      <a:gd name="T16" fmla="*/ 0 w 1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9">
                        <a:moveTo>
                          <a:pt x="0" y="0"/>
                        </a:moveTo>
                        <a:lnTo>
                          <a:pt x="12" y="6"/>
                        </a:lnTo>
                        <a:lnTo>
                          <a:pt x="17" y="25"/>
                        </a:lnTo>
                        <a:lnTo>
                          <a:pt x="13" y="25"/>
                        </a:lnTo>
                        <a:lnTo>
                          <a:pt x="12" y="29"/>
                        </a:lnTo>
                        <a:lnTo>
                          <a:pt x="8" y="24"/>
                        </a:lnTo>
                        <a:lnTo>
                          <a:pt x="6" y="11"/>
                        </a:lnTo>
                        <a:lnTo>
                          <a:pt x="2" y="12"/>
                        </a:lnTo>
                        <a:lnTo>
                          <a:pt x="0" y="0"/>
                        </a:lnTo>
                        <a:close/>
                      </a:path>
                    </a:pathLst>
                  </a:custGeom>
                  <a:grpFill/>
                  <a:ln w="6350" cmpd="sng">
                    <a:solidFill>
                      <a:schemeClr val="bg1"/>
                    </a:solidFill>
                    <a:round/>
                    <a:headEnd/>
                    <a:tailEnd/>
                  </a:ln>
                </p:spPr>
                <p:txBody>
                  <a:bodyPr/>
                  <a:lstStyle/>
                  <a:p>
                    <a:endParaRPr lang="en-GB" dirty="0"/>
                  </a:p>
                </p:txBody>
              </p:sp>
              <p:sp>
                <p:nvSpPr>
                  <p:cNvPr id="958" name="Freeform 1099"/>
                  <p:cNvSpPr>
                    <a:spLocks/>
                  </p:cNvSpPr>
                  <p:nvPr/>
                </p:nvSpPr>
                <p:spPr bwMode="auto">
                  <a:xfrm>
                    <a:off x="6949" y="4000"/>
                    <a:ext cx="20" cy="38"/>
                  </a:xfrm>
                  <a:custGeom>
                    <a:avLst/>
                    <a:gdLst>
                      <a:gd name="T0" fmla="*/ 10 w 20"/>
                      <a:gd name="T1" fmla="*/ 2 h 38"/>
                      <a:gd name="T2" fmla="*/ 13 w 20"/>
                      <a:gd name="T3" fmla="*/ 0 h 38"/>
                      <a:gd name="T4" fmla="*/ 20 w 20"/>
                      <a:gd name="T5" fmla="*/ 2 h 38"/>
                      <a:gd name="T6" fmla="*/ 20 w 20"/>
                      <a:gd name="T7" fmla="*/ 5 h 38"/>
                      <a:gd name="T8" fmla="*/ 14 w 20"/>
                      <a:gd name="T9" fmla="*/ 22 h 38"/>
                      <a:gd name="T10" fmla="*/ 14 w 20"/>
                      <a:gd name="T11" fmla="*/ 35 h 38"/>
                      <a:gd name="T12" fmla="*/ 12 w 20"/>
                      <a:gd name="T13" fmla="*/ 38 h 38"/>
                      <a:gd name="T14" fmla="*/ 0 w 20"/>
                      <a:gd name="T15" fmla="*/ 24 h 38"/>
                      <a:gd name="T16" fmla="*/ 1 w 20"/>
                      <a:gd name="T17" fmla="*/ 20 h 38"/>
                      <a:gd name="T18" fmla="*/ 6 w 20"/>
                      <a:gd name="T19" fmla="*/ 19 h 38"/>
                      <a:gd name="T20" fmla="*/ 10 w 20"/>
                      <a:gd name="T21" fmla="*/ 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38">
                        <a:moveTo>
                          <a:pt x="10" y="2"/>
                        </a:moveTo>
                        <a:lnTo>
                          <a:pt x="13" y="0"/>
                        </a:lnTo>
                        <a:lnTo>
                          <a:pt x="20" y="2"/>
                        </a:lnTo>
                        <a:lnTo>
                          <a:pt x="20" y="5"/>
                        </a:lnTo>
                        <a:lnTo>
                          <a:pt x="14" y="22"/>
                        </a:lnTo>
                        <a:lnTo>
                          <a:pt x="14" y="35"/>
                        </a:lnTo>
                        <a:lnTo>
                          <a:pt x="12" y="38"/>
                        </a:lnTo>
                        <a:lnTo>
                          <a:pt x="0" y="24"/>
                        </a:lnTo>
                        <a:lnTo>
                          <a:pt x="1" y="20"/>
                        </a:lnTo>
                        <a:lnTo>
                          <a:pt x="6" y="19"/>
                        </a:lnTo>
                        <a:lnTo>
                          <a:pt x="10" y="2"/>
                        </a:lnTo>
                        <a:close/>
                      </a:path>
                    </a:pathLst>
                  </a:custGeom>
                  <a:grpFill/>
                  <a:ln w="6350" cmpd="sng">
                    <a:solidFill>
                      <a:schemeClr val="bg1"/>
                    </a:solidFill>
                    <a:round/>
                    <a:headEnd/>
                    <a:tailEnd/>
                  </a:ln>
                </p:spPr>
                <p:txBody>
                  <a:bodyPr/>
                  <a:lstStyle/>
                  <a:p>
                    <a:endParaRPr lang="en-GB" dirty="0"/>
                  </a:p>
                </p:txBody>
              </p:sp>
              <p:sp>
                <p:nvSpPr>
                  <p:cNvPr id="959" name="Freeform 1100"/>
                  <p:cNvSpPr>
                    <a:spLocks/>
                  </p:cNvSpPr>
                  <p:nvPr/>
                </p:nvSpPr>
                <p:spPr bwMode="auto">
                  <a:xfrm>
                    <a:off x="6939" y="3982"/>
                    <a:ext cx="22" cy="29"/>
                  </a:xfrm>
                  <a:custGeom>
                    <a:avLst/>
                    <a:gdLst>
                      <a:gd name="T0" fmla="*/ 0 w 22"/>
                      <a:gd name="T1" fmla="*/ 0 h 29"/>
                      <a:gd name="T2" fmla="*/ 10 w 22"/>
                      <a:gd name="T3" fmla="*/ 5 h 29"/>
                      <a:gd name="T4" fmla="*/ 22 w 22"/>
                      <a:gd name="T5" fmla="*/ 7 h 29"/>
                      <a:gd name="T6" fmla="*/ 21 w 22"/>
                      <a:gd name="T7" fmla="*/ 15 h 29"/>
                      <a:gd name="T8" fmla="*/ 1 w 22"/>
                      <a:gd name="T9" fmla="*/ 29 h 29"/>
                      <a:gd name="T10" fmla="*/ 0 w 22"/>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9">
                        <a:moveTo>
                          <a:pt x="0" y="0"/>
                        </a:moveTo>
                        <a:lnTo>
                          <a:pt x="10" y="5"/>
                        </a:lnTo>
                        <a:lnTo>
                          <a:pt x="22" y="7"/>
                        </a:lnTo>
                        <a:lnTo>
                          <a:pt x="21" y="15"/>
                        </a:lnTo>
                        <a:lnTo>
                          <a:pt x="1" y="29"/>
                        </a:lnTo>
                        <a:lnTo>
                          <a:pt x="0" y="0"/>
                        </a:lnTo>
                        <a:close/>
                      </a:path>
                    </a:pathLst>
                  </a:custGeom>
                  <a:grpFill/>
                  <a:ln w="6350" cmpd="sng">
                    <a:solidFill>
                      <a:schemeClr val="bg1"/>
                    </a:solidFill>
                    <a:round/>
                    <a:headEnd/>
                    <a:tailEnd/>
                  </a:ln>
                </p:spPr>
                <p:txBody>
                  <a:bodyPr/>
                  <a:lstStyle/>
                  <a:p>
                    <a:endParaRPr lang="en-GB" dirty="0"/>
                  </a:p>
                </p:txBody>
              </p:sp>
              <p:sp>
                <p:nvSpPr>
                  <p:cNvPr id="960" name="Freeform 1101"/>
                  <p:cNvSpPr>
                    <a:spLocks/>
                  </p:cNvSpPr>
                  <p:nvPr/>
                </p:nvSpPr>
                <p:spPr bwMode="auto">
                  <a:xfrm>
                    <a:off x="6986" y="3969"/>
                    <a:ext cx="27" cy="30"/>
                  </a:xfrm>
                  <a:custGeom>
                    <a:avLst/>
                    <a:gdLst>
                      <a:gd name="T0" fmla="*/ 0 w 27"/>
                      <a:gd name="T1" fmla="*/ 0 h 30"/>
                      <a:gd name="T2" fmla="*/ 17 w 27"/>
                      <a:gd name="T3" fmla="*/ 1 h 30"/>
                      <a:gd name="T4" fmla="*/ 22 w 27"/>
                      <a:gd name="T5" fmla="*/ 6 h 30"/>
                      <a:gd name="T6" fmla="*/ 22 w 27"/>
                      <a:gd name="T7" fmla="*/ 18 h 30"/>
                      <a:gd name="T8" fmla="*/ 27 w 27"/>
                      <a:gd name="T9" fmla="*/ 30 h 30"/>
                      <a:gd name="T10" fmla="*/ 17 w 27"/>
                      <a:gd name="T11" fmla="*/ 28 h 30"/>
                      <a:gd name="T12" fmla="*/ 0 w 27"/>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0">
                        <a:moveTo>
                          <a:pt x="0" y="0"/>
                        </a:moveTo>
                        <a:lnTo>
                          <a:pt x="17" y="1"/>
                        </a:lnTo>
                        <a:lnTo>
                          <a:pt x="22" y="6"/>
                        </a:lnTo>
                        <a:lnTo>
                          <a:pt x="22" y="18"/>
                        </a:lnTo>
                        <a:lnTo>
                          <a:pt x="27" y="30"/>
                        </a:lnTo>
                        <a:lnTo>
                          <a:pt x="17" y="28"/>
                        </a:lnTo>
                        <a:lnTo>
                          <a:pt x="0" y="0"/>
                        </a:lnTo>
                        <a:close/>
                      </a:path>
                    </a:pathLst>
                  </a:custGeom>
                  <a:grpFill/>
                  <a:ln w="6350" cmpd="sng">
                    <a:solidFill>
                      <a:schemeClr val="bg1"/>
                    </a:solidFill>
                    <a:round/>
                    <a:headEnd/>
                    <a:tailEnd/>
                  </a:ln>
                </p:spPr>
                <p:txBody>
                  <a:bodyPr/>
                  <a:lstStyle/>
                  <a:p>
                    <a:endParaRPr lang="en-GB" dirty="0"/>
                  </a:p>
                </p:txBody>
              </p:sp>
              <p:sp>
                <p:nvSpPr>
                  <p:cNvPr id="961" name="Freeform 1102"/>
                  <p:cNvSpPr>
                    <a:spLocks/>
                  </p:cNvSpPr>
                  <p:nvPr/>
                </p:nvSpPr>
                <p:spPr bwMode="auto">
                  <a:xfrm>
                    <a:off x="6963" y="3967"/>
                    <a:ext cx="16" cy="17"/>
                  </a:xfrm>
                  <a:custGeom>
                    <a:avLst/>
                    <a:gdLst>
                      <a:gd name="T0" fmla="*/ 1 w 16"/>
                      <a:gd name="T1" fmla="*/ 0 h 17"/>
                      <a:gd name="T2" fmla="*/ 15 w 16"/>
                      <a:gd name="T3" fmla="*/ 12 h 17"/>
                      <a:gd name="T4" fmla="*/ 16 w 16"/>
                      <a:gd name="T5" fmla="*/ 17 h 17"/>
                      <a:gd name="T6" fmla="*/ 6 w 16"/>
                      <a:gd name="T7" fmla="*/ 9 h 17"/>
                      <a:gd name="T8" fmla="*/ 0 w 16"/>
                      <a:gd name="T9" fmla="*/ 12 h 17"/>
                      <a:gd name="T10" fmla="*/ 1 w 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1" y="0"/>
                        </a:moveTo>
                        <a:lnTo>
                          <a:pt x="15" y="12"/>
                        </a:lnTo>
                        <a:lnTo>
                          <a:pt x="16" y="17"/>
                        </a:lnTo>
                        <a:lnTo>
                          <a:pt x="6" y="9"/>
                        </a:lnTo>
                        <a:lnTo>
                          <a:pt x="0" y="12"/>
                        </a:lnTo>
                        <a:lnTo>
                          <a:pt x="1" y="0"/>
                        </a:lnTo>
                        <a:close/>
                      </a:path>
                    </a:pathLst>
                  </a:custGeom>
                  <a:grpFill/>
                  <a:ln w="6350" cmpd="sng">
                    <a:solidFill>
                      <a:schemeClr val="bg1"/>
                    </a:solidFill>
                    <a:round/>
                    <a:headEnd/>
                    <a:tailEnd/>
                  </a:ln>
                </p:spPr>
                <p:txBody>
                  <a:bodyPr/>
                  <a:lstStyle/>
                  <a:p>
                    <a:endParaRPr lang="en-GB" dirty="0"/>
                  </a:p>
                </p:txBody>
              </p:sp>
              <p:sp>
                <p:nvSpPr>
                  <p:cNvPr id="962" name="Freeform 1103"/>
                  <p:cNvSpPr>
                    <a:spLocks/>
                  </p:cNvSpPr>
                  <p:nvPr/>
                </p:nvSpPr>
                <p:spPr bwMode="auto">
                  <a:xfrm>
                    <a:off x="6940" y="3967"/>
                    <a:ext cx="3" cy="9"/>
                  </a:xfrm>
                  <a:custGeom>
                    <a:avLst/>
                    <a:gdLst>
                      <a:gd name="T0" fmla="*/ 0 w 3"/>
                      <a:gd name="T1" fmla="*/ 3 h 9"/>
                      <a:gd name="T2" fmla="*/ 3 w 3"/>
                      <a:gd name="T3" fmla="*/ 0 h 9"/>
                      <a:gd name="T4" fmla="*/ 0 w 3"/>
                      <a:gd name="T5" fmla="*/ 9 h 9"/>
                      <a:gd name="T6" fmla="*/ 0 w 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0" y="3"/>
                        </a:moveTo>
                        <a:lnTo>
                          <a:pt x="3" y="0"/>
                        </a:lnTo>
                        <a:lnTo>
                          <a:pt x="0" y="9"/>
                        </a:lnTo>
                        <a:lnTo>
                          <a:pt x="0" y="3"/>
                        </a:lnTo>
                        <a:close/>
                      </a:path>
                    </a:pathLst>
                  </a:custGeom>
                  <a:grpFill/>
                  <a:ln w="6350" cmpd="sng">
                    <a:solidFill>
                      <a:schemeClr val="bg1"/>
                    </a:solidFill>
                    <a:round/>
                    <a:headEnd/>
                    <a:tailEnd/>
                  </a:ln>
                </p:spPr>
                <p:txBody>
                  <a:bodyPr/>
                  <a:lstStyle/>
                  <a:p>
                    <a:endParaRPr lang="en-GB" dirty="0"/>
                  </a:p>
                </p:txBody>
              </p:sp>
              <p:sp>
                <p:nvSpPr>
                  <p:cNvPr id="963" name="Freeform 1104"/>
                  <p:cNvSpPr>
                    <a:spLocks/>
                  </p:cNvSpPr>
                  <p:nvPr/>
                </p:nvSpPr>
                <p:spPr bwMode="auto">
                  <a:xfrm>
                    <a:off x="6937" y="3950"/>
                    <a:ext cx="5" cy="6"/>
                  </a:xfrm>
                  <a:custGeom>
                    <a:avLst/>
                    <a:gdLst>
                      <a:gd name="T0" fmla="*/ 1 w 5"/>
                      <a:gd name="T1" fmla="*/ 3 h 6"/>
                      <a:gd name="T2" fmla="*/ 0 w 5"/>
                      <a:gd name="T3" fmla="*/ 0 h 6"/>
                      <a:gd name="T4" fmla="*/ 5 w 5"/>
                      <a:gd name="T5" fmla="*/ 1 h 6"/>
                      <a:gd name="T6" fmla="*/ 5 w 5"/>
                      <a:gd name="T7" fmla="*/ 6 h 6"/>
                      <a:gd name="T8" fmla="*/ 1 w 5"/>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1" y="3"/>
                        </a:moveTo>
                        <a:lnTo>
                          <a:pt x="0" y="0"/>
                        </a:lnTo>
                        <a:lnTo>
                          <a:pt x="5" y="1"/>
                        </a:lnTo>
                        <a:lnTo>
                          <a:pt x="5" y="6"/>
                        </a:lnTo>
                        <a:lnTo>
                          <a:pt x="1" y="3"/>
                        </a:lnTo>
                        <a:close/>
                      </a:path>
                    </a:pathLst>
                  </a:custGeom>
                  <a:grpFill/>
                  <a:ln w="6350" cmpd="sng">
                    <a:solidFill>
                      <a:schemeClr val="bg1"/>
                    </a:solidFill>
                    <a:round/>
                    <a:headEnd/>
                    <a:tailEnd/>
                  </a:ln>
                </p:spPr>
                <p:txBody>
                  <a:bodyPr/>
                  <a:lstStyle/>
                  <a:p>
                    <a:endParaRPr lang="en-GB" dirty="0"/>
                  </a:p>
                </p:txBody>
              </p:sp>
              <p:sp>
                <p:nvSpPr>
                  <p:cNvPr id="964" name="Freeform 1105"/>
                  <p:cNvSpPr>
                    <a:spLocks/>
                  </p:cNvSpPr>
                  <p:nvPr/>
                </p:nvSpPr>
                <p:spPr bwMode="auto">
                  <a:xfrm>
                    <a:off x="6938" y="3918"/>
                    <a:ext cx="2" cy="8"/>
                  </a:xfrm>
                  <a:custGeom>
                    <a:avLst/>
                    <a:gdLst>
                      <a:gd name="T0" fmla="*/ 0 w 2"/>
                      <a:gd name="T1" fmla="*/ 2 h 8"/>
                      <a:gd name="T2" fmla="*/ 2 w 2"/>
                      <a:gd name="T3" fmla="*/ 0 h 8"/>
                      <a:gd name="T4" fmla="*/ 2 w 2"/>
                      <a:gd name="T5" fmla="*/ 8 h 8"/>
                      <a:gd name="T6" fmla="*/ 0 w 2"/>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2"/>
                        </a:moveTo>
                        <a:lnTo>
                          <a:pt x="2" y="0"/>
                        </a:lnTo>
                        <a:lnTo>
                          <a:pt x="2" y="8"/>
                        </a:lnTo>
                        <a:lnTo>
                          <a:pt x="0" y="2"/>
                        </a:lnTo>
                        <a:close/>
                      </a:path>
                    </a:pathLst>
                  </a:custGeom>
                  <a:grpFill/>
                  <a:ln w="6350" cmpd="sng">
                    <a:solidFill>
                      <a:schemeClr val="bg1"/>
                    </a:solidFill>
                    <a:round/>
                    <a:headEnd/>
                    <a:tailEnd/>
                  </a:ln>
                </p:spPr>
                <p:txBody>
                  <a:bodyPr/>
                  <a:lstStyle/>
                  <a:p>
                    <a:endParaRPr lang="en-GB" dirty="0"/>
                  </a:p>
                </p:txBody>
              </p:sp>
              <p:sp>
                <p:nvSpPr>
                  <p:cNvPr id="965" name="Freeform 1106"/>
                  <p:cNvSpPr>
                    <a:spLocks/>
                  </p:cNvSpPr>
                  <p:nvPr/>
                </p:nvSpPr>
                <p:spPr bwMode="auto">
                  <a:xfrm>
                    <a:off x="6898" y="3848"/>
                    <a:ext cx="83" cy="121"/>
                  </a:xfrm>
                  <a:custGeom>
                    <a:avLst/>
                    <a:gdLst>
                      <a:gd name="T0" fmla="*/ 47 w 83"/>
                      <a:gd name="T1" fmla="*/ 3 h 121"/>
                      <a:gd name="T2" fmla="*/ 46 w 83"/>
                      <a:gd name="T3" fmla="*/ 22 h 121"/>
                      <a:gd name="T4" fmla="*/ 52 w 83"/>
                      <a:gd name="T5" fmla="*/ 34 h 121"/>
                      <a:gd name="T6" fmla="*/ 45 w 83"/>
                      <a:gd name="T7" fmla="*/ 50 h 121"/>
                      <a:gd name="T8" fmla="*/ 37 w 83"/>
                      <a:gd name="T9" fmla="*/ 55 h 121"/>
                      <a:gd name="T10" fmla="*/ 31 w 83"/>
                      <a:gd name="T11" fmla="*/ 65 h 121"/>
                      <a:gd name="T12" fmla="*/ 35 w 83"/>
                      <a:gd name="T13" fmla="*/ 84 h 121"/>
                      <a:gd name="T14" fmla="*/ 42 w 83"/>
                      <a:gd name="T15" fmla="*/ 94 h 121"/>
                      <a:gd name="T16" fmla="*/ 47 w 83"/>
                      <a:gd name="T17" fmla="*/ 93 h 121"/>
                      <a:gd name="T18" fmla="*/ 47 w 83"/>
                      <a:gd name="T19" fmla="*/ 88 h 121"/>
                      <a:gd name="T20" fmla="*/ 56 w 83"/>
                      <a:gd name="T21" fmla="*/ 85 h 121"/>
                      <a:gd name="T22" fmla="*/ 64 w 83"/>
                      <a:gd name="T23" fmla="*/ 98 h 121"/>
                      <a:gd name="T24" fmla="*/ 66 w 83"/>
                      <a:gd name="T25" fmla="*/ 92 h 121"/>
                      <a:gd name="T26" fmla="*/ 78 w 83"/>
                      <a:gd name="T27" fmla="*/ 97 h 121"/>
                      <a:gd name="T28" fmla="*/ 73 w 83"/>
                      <a:gd name="T29" fmla="*/ 100 h 121"/>
                      <a:gd name="T30" fmla="*/ 78 w 83"/>
                      <a:gd name="T31" fmla="*/ 107 h 121"/>
                      <a:gd name="T32" fmla="*/ 78 w 83"/>
                      <a:gd name="T33" fmla="*/ 110 h 121"/>
                      <a:gd name="T34" fmla="*/ 83 w 83"/>
                      <a:gd name="T35" fmla="*/ 113 h 121"/>
                      <a:gd name="T36" fmla="*/ 81 w 83"/>
                      <a:gd name="T37" fmla="*/ 121 h 121"/>
                      <a:gd name="T38" fmla="*/ 78 w 83"/>
                      <a:gd name="T39" fmla="*/ 117 h 121"/>
                      <a:gd name="T40" fmla="*/ 80 w 83"/>
                      <a:gd name="T41" fmla="*/ 115 h 121"/>
                      <a:gd name="T42" fmla="*/ 68 w 83"/>
                      <a:gd name="T43" fmla="*/ 110 h 121"/>
                      <a:gd name="T44" fmla="*/ 56 w 83"/>
                      <a:gd name="T45" fmla="*/ 95 h 121"/>
                      <a:gd name="T46" fmla="*/ 52 w 83"/>
                      <a:gd name="T47" fmla="*/ 94 h 121"/>
                      <a:gd name="T48" fmla="*/ 56 w 83"/>
                      <a:gd name="T49" fmla="*/ 108 h 121"/>
                      <a:gd name="T50" fmla="*/ 41 w 83"/>
                      <a:gd name="T51" fmla="*/ 94 h 121"/>
                      <a:gd name="T52" fmla="*/ 35 w 83"/>
                      <a:gd name="T53" fmla="*/ 94 h 121"/>
                      <a:gd name="T54" fmla="*/ 30 w 83"/>
                      <a:gd name="T55" fmla="*/ 99 h 121"/>
                      <a:gd name="T56" fmla="*/ 17 w 83"/>
                      <a:gd name="T57" fmla="*/ 97 h 121"/>
                      <a:gd name="T58" fmla="*/ 16 w 83"/>
                      <a:gd name="T59" fmla="*/ 89 h 121"/>
                      <a:gd name="T60" fmla="*/ 21 w 83"/>
                      <a:gd name="T61" fmla="*/ 79 h 121"/>
                      <a:gd name="T62" fmla="*/ 15 w 83"/>
                      <a:gd name="T63" fmla="*/ 77 h 121"/>
                      <a:gd name="T64" fmla="*/ 14 w 83"/>
                      <a:gd name="T65" fmla="*/ 84 h 121"/>
                      <a:gd name="T66" fmla="*/ 6 w 83"/>
                      <a:gd name="T67" fmla="*/ 70 h 121"/>
                      <a:gd name="T68" fmla="*/ 0 w 83"/>
                      <a:gd name="T69" fmla="*/ 49 h 121"/>
                      <a:gd name="T70" fmla="*/ 10 w 83"/>
                      <a:gd name="T71" fmla="*/ 50 h 121"/>
                      <a:gd name="T72" fmla="*/ 15 w 83"/>
                      <a:gd name="T73" fmla="*/ 2 h 121"/>
                      <a:gd name="T74" fmla="*/ 17 w 83"/>
                      <a:gd name="T75" fmla="*/ 0 h 121"/>
                      <a:gd name="T76" fmla="*/ 36 w 83"/>
                      <a:gd name="T77" fmla="*/ 6 h 121"/>
                      <a:gd name="T78" fmla="*/ 42 w 83"/>
                      <a:gd name="T79" fmla="*/ 5 h 121"/>
                      <a:gd name="T80" fmla="*/ 44 w 83"/>
                      <a:gd name="T81" fmla="*/ 1 h 121"/>
                      <a:gd name="T82" fmla="*/ 47 w 83"/>
                      <a:gd name="T83" fmla="*/ 3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3" h="121">
                        <a:moveTo>
                          <a:pt x="47" y="3"/>
                        </a:moveTo>
                        <a:lnTo>
                          <a:pt x="46" y="22"/>
                        </a:lnTo>
                        <a:lnTo>
                          <a:pt x="52" y="34"/>
                        </a:lnTo>
                        <a:lnTo>
                          <a:pt x="45" y="50"/>
                        </a:lnTo>
                        <a:lnTo>
                          <a:pt x="37" y="55"/>
                        </a:lnTo>
                        <a:lnTo>
                          <a:pt x="31" y="65"/>
                        </a:lnTo>
                        <a:lnTo>
                          <a:pt x="35" y="84"/>
                        </a:lnTo>
                        <a:lnTo>
                          <a:pt x="42" y="94"/>
                        </a:lnTo>
                        <a:lnTo>
                          <a:pt x="47" y="93"/>
                        </a:lnTo>
                        <a:lnTo>
                          <a:pt x="47" y="88"/>
                        </a:lnTo>
                        <a:lnTo>
                          <a:pt x="56" y="85"/>
                        </a:lnTo>
                        <a:lnTo>
                          <a:pt x="64" y="98"/>
                        </a:lnTo>
                        <a:lnTo>
                          <a:pt x="66" y="92"/>
                        </a:lnTo>
                        <a:lnTo>
                          <a:pt x="78" y="97"/>
                        </a:lnTo>
                        <a:lnTo>
                          <a:pt x="73" y="100"/>
                        </a:lnTo>
                        <a:lnTo>
                          <a:pt x="78" y="107"/>
                        </a:lnTo>
                        <a:lnTo>
                          <a:pt x="78" y="110"/>
                        </a:lnTo>
                        <a:lnTo>
                          <a:pt x="83" y="113"/>
                        </a:lnTo>
                        <a:lnTo>
                          <a:pt x="81" y="121"/>
                        </a:lnTo>
                        <a:lnTo>
                          <a:pt x="78" y="117"/>
                        </a:lnTo>
                        <a:lnTo>
                          <a:pt x="80" y="115"/>
                        </a:lnTo>
                        <a:lnTo>
                          <a:pt x="68" y="110"/>
                        </a:lnTo>
                        <a:lnTo>
                          <a:pt x="56" y="95"/>
                        </a:lnTo>
                        <a:lnTo>
                          <a:pt x="52" y="94"/>
                        </a:lnTo>
                        <a:lnTo>
                          <a:pt x="56" y="108"/>
                        </a:lnTo>
                        <a:lnTo>
                          <a:pt x="41" y="94"/>
                        </a:lnTo>
                        <a:lnTo>
                          <a:pt x="35" y="94"/>
                        </a:lnTo>
                        <a:lnTo>
                          <a:pt x="30" y="99"/>
                        </a:lnTo>
                        <a:lnTo>
                          <a:pt x="17" y="97"/>
                        </a:lnTo>
                        <a:lnTo>
                          <a:pt x="16" y="89"/>
                        </a:lnTo>
                        <a:lnTo>
                          <a:pt x="21" y="79"/>
                        </a:lnTo>
                        <a:lnTo>
                          <a:pt x="15" y="77"/>
                        </a:lnTo>
                        <a:lnTo>
                          <a:pt x="14" y="84"/>
                        </a:lnTo>
                        <a:lnTo>
                          <a:pt x="6" y="70"/>
                        </a:lnTo>
                        <a:lnTo>
                          <a:pt x="0" y="49"/>
                        </a:lnTo>
                        <a:lnTo>
                          <a:pt x="10" y="50"/>
                        </a:lnTo>
                        <a:lnTo>
                          <a:pt x="15" y="2"/>
                        </a:lnTo>
                        <a:lnTo>
                          <a:pt x="17" y="0"/>
                        </a:lnTo>
                        <a:lnTo>
                          <a:pt x="36" y="6"/>
                        </a:lnTo>
                        <a:lnTo>
                          <a:pt x="42" y="5"/>
                        </a:lnTo>
                        <a:lnTo>
                          <a:pt x="44" y="1"/>
                        </a:lnTo>
                        <a:lnTo>
                          <a:pt x="47" y="3"/>
                        </a:lnTo>
                        <a:close/>
                      </a:path>
                    </a:pathLst>
                  </a:custGeom>
                  <a:grpFill/>
                  <a:ln w="6350" cmpd="sng">
                    <a:solidFill>
                      <a:schemeClr val="bg1"/>
                    </a:solidFill>
                    <a:round/>
                    <a:headEnd/>
                    <a:tailEnd/>
                  </a:ln>
                </p:spPr>
                <p:txBody>
                  <a:bodyPr/>
                  <a:lstStyle/>
                  <a:p>
                    <a:endParaRPr lang="en-GB" dirty="0"/>
                  </a:p>
                </p:txBody>
              </p:sp>
              <p:sp>
                <p:nvSpPr>
                  <p:cNvPr id="966" name="Freeform 1107"/>
                  <p:cNvSpPr>
                    <a:spLocks/>
                  </p:cNvSpPr>
                  <p:nvPr/>
                </p:nvSpPr>
                <p:spPr bwMode="auto">
                  <a:xfrm>
                    <a:off x="6908" y="3951"/>
                    <a:ext cx="22" cy="24"/>
                  </a:xfrm>
                  <a:custGeom>
                    <a:avLst/>
                    <a:gdLst>
                      <a:gd name="T0" fmla="*/ 0 w 22"/>
                      <a:gd name="T1" fmla="*/ 1 h 24"/>
                      <a:gd name="T2" fmla="*/ 14 w 22"/>
                      <a:gd name="T3" fmla="*/ 0 h 24"/>
                      <a:gd name="T4" fmla="*/ 22 w 22"/>
                      <a:gd name="T5" fmla="*/ 6 h 24"/>
                      <a:gd name="T6" fmla="*/ 22 w 22"/>
                      <a:gd name="T7" fmla="*/ 21 h 24"/>
                      <a:gd name="T8" fmla="*/ 17 w 22"/>
                      <a:gd name="T9" fmla="*/ 24 h 24"/>
                      <a:gd name="T10" fmla="*/ 6 w 22"/>
                      <a:gd name="T11" fmla="*/ 5 h 24"/>
                      <a:gd name="T12" fmla="*/ 0 w 22"/>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4">
                        <a:moveTo>
                          <a:pt x="0" y="1"/>
                        </a:moveTo>
                        <a:lnTo>
                          <a:pt x="14" y="0"/>
                        </a:lnTo>
                        <a:lnTo>
                          <a:pt x="22" y="6"/>
                        </a:lnTo>
                        <a:lnTo>
                          <a:pt x="22" y="21"/>
                        </a:lnTo>
                        <a:lnTo>
                          <a:pt x="17" y="24"/>
                        </a:lnTo>
                        <a:lnTo>
                          <a:pt x="6" y="5"/>
                        </a:lnTo>
                        <a:lnTo>
                          <a:pt x="0" y="1"/>
                        </a:lnTo>
                        <a:close/>
                      </a:path>
                    </a:pathLst>
                  </a:custGeom>
                  <a:grpFill/>
                  <a:ln w="6350" cmpd="sng">
                    <a:solidFill>
                      <a:schemeClr val="bg1"/>
                    </a:solidFill>
                    <a:round/>
                    <a:headEnd/>
                    <a:tailEnd/>
                  </a:ln>
                </p:spPr>
                <p:txBody>
                  <a:bodyPr/>
                  <a:lstStyle/>
                  <a:p>
                    <a:endParaRPr lang="en-GB" dirty="0"/>
                  </a:p>
                </p:txBody>
              </p:sp>
            </p:grpSp>
            <p:grpSp>
              <p:nvGrpSpPr>
                <p:cNvPr id="846" name="Group 1108"/>
                <p:cNvGrpSpPr>
                  <a:grpSpLocks/>
                </p:cNvGrpSpPr>
                <p:nvPr/>
              </p:nvGrpSpPr>
              <p:grpSpPr bwMode="auto">
                <a:xfrm>
                  <a:off x="4335" y="2486"/>
                  <a:ext cx="76" cy="96"/>
                  <a:chOff x="6279" y="3682"/>
                  <a:chExt cx="92" cy="117"/>
                </a:xfrm>
                <a:grpFill/>
              </p:grpSpPr>
              <p:sp>
                <p:nvSpPr>
                  <p:cNvPr id="947" name="Freeform 1109"/>
                  <p:cNvSpPr>
                    <a:spLocks/>
                  </p:cNvSpPr>
                  <p:nvPr/>
                </p:nvSpPr>
                <p:spPr bwMode="auto">
                  <a:xfrm>
                    <a:off x="6279" y="3682"/>
                    <a:ext cx="92" cy="117"/>
                  </a:xfrm>
                  <a:custGeom>
                    <a:avLst/>
                    <a:gdLst>
                      <a:gd name="T0" fmla="*/ 92 w 92"/>
                      <a:gd name="T1" fmla="*/ 97 h 117"/>
                      <a:gd name="T2" fmla="*/ 92 w 92"/>
                      <a:gd name="T3" fmla="*/ 109 h 117"/>
                      <a:gd name="T4" fmla="*/ 85 w 92"/>
                      <a:gd name="T5" fmla="*/ 109 h 117"/>
                      <a:gd name="T6" fmla="*/ 85 w 92"/>
                      <a:gd name="T7" fmla="*/ 117 h 117"/>
                      <a:gd name="T8" fmla="*/ 76 w 92"/>
                      <a:gd name="T9" fmla="*/ 90 h 117"/>
                      <a:gd name="T10" fmla="*/ 72 w 92"/>
                      <a:gd name="T11" fmla="*/ 80 h 117"/>
                      <a:gd name="T12" fmla="*/ 61 w 92"/>
                      <a:gd name="T13" fmla="*/ 80 h 117"/>
                      <a:gd name="T14" fmla="*/ 56 w 92"/>
                      <a:gd name="T15" fmla="*/ 76 h 117"/>
                      <a:gd name="T16" fmla="*/ 51 w 92"/>
                      <a:gd name="T17" fmla="*/ 82 h 117"/>
                      <a:gd name="T18" fmla="*/ 51 w 92"/>
                      <a:gd name="T19" fmla="*/ 90 h 117"/>
                      <a:gd name="T20" fmla="*/ 45 w 92"/>
                      <a:gd name="T21" fmla="*/ 99 h 117"/>
                      <a:gd name="T22" fmla="*/ 40 w 92"/>
                      <a:gd name="T23" fmla="*/ 94 h 117"/>
                      <a:gd name="T24" fmla="*/ 34 w 92"/>
                      <a:gd name="T25" fmla="*/ 100 h 117"/>
                      <a:gd name="T26" fmla="*/ 33 w 92"/>
                      <a:gd name="T27" fmla="*/ 98 h 117"/>
                      <a:gd name="T28" fmla="*/ 19 w 92"/>
                      <a:gd name="T29" fmla="*/ 103 h 117"/>
                      <a:gd name="T30" fmla="*/ 10 w 92"/>
                      <a:gd name="T31" fmla="*/ 60 h 117"/>
                      <a:gd name="T32" fmla="*/ 11 w 92"/>
                      <a:gd name="T33" fmla="*/ 47 h 117"/>
                      <a:gd name="T34" fmla="*/ 0 w 92"/>
                      <a:gd name="T35" fmla="*/ 37 h 117"/>
                      <a:gd name="T36" fmla="*/ 7 w 92"/>
                      <a:gd name="T37" fmla="*/ 27 h 117"/>
                      <a:gd name="T38" fmla="*/ 14 w 92"/>
                      <a:gd name="T39" fmla="*/ 27 h 117"/>
                      <a:gd name="T40" fmla="*/ 13 w 92"/>
                      <a:gd name="T41" fmla="*/ 20 h 117"/>
                      <a:gd name="T42" fmla="*/ 6 w 92"/>
                      <a:gd name="T43" fmla="*/ 19 h 117"/>
                      <a:gd name="T44" fmla="*/ 4 w 92"/>
                      <a:gd name="T45" fmla="*/ 13 h 117"/>
                      <a:gd name="T46" fmla="*/ 10 w 92"/>
                      <a:gd name="T47" fmla="*/ 0 h 117"/>
                      <a:gd name="T48" fmla="*/ 16 w 92"/>
                      <a:gd name="T49" fmla="*/ 8 h 117"/>
                      <a:gd name="T50" fmla="*/ 20 w 92"/>
                      <a:gd name="T51" fmla="*/ 2 h 117"/>
                      <a:gd name="T52" fmla="*/ 24 w 92"/>
                      <a:gd name="T53" fmla="*/ 10 h 117"/>
                      <a:gd name="T54" fmla="*/ 29 w 92"/>
                      <a:gd name="T55" fmla="*/ 10 h 117"/>
                      <a:gd name="T56" fmla="*/ 31 w 92"/>
                      <a:gd name="T57" fmla="*/ 5 h 117"/>
                      <a:gd name="T58" fmla="*/ 35 w 92"/>
                      <a:gd name="T59" fmla="*/ 20 h 117"/>
                      <a:gd name="T60" fmla="*/ 41 w 92"/>
                      <a:gd name="T61" fmla="*/ 25 h 117"/>
                      <a:gd name="T62" fmla="*/ 84 w 92"/>
                      <a:gd name="T63" fmla="*/ 30 h 117"/>
                      <a:gd name="T64" fmla="*/ 61 w 92"/>
                      <a:gd name="T65" fmla="*/ 55 h 117"/>
                      <a:gd name="T66" fmla="*/ 64 w 92"/>
                      <a:gd name="T67" fmla="*/ 67 h 117"/>
                      <a:gd name="T68" fmla="*/ 72 w 92"/>
                      <a:gd name="T69" fmla="*/ 73 h 117"/>
                      <a:gd name="T70" fmla="*/ 82 w 92"/>
                      <a:gd name="T71" fmla="*/ 59 h 117"/>
                      <a:gd name="T72" fmla="*/ 92 w 92"/>
                      <a:gd name="T73" fmla="*/ 97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117">
                        <a:moveTo>
                          <a:pt x="92" y="97"/>
                        </a:moveTo>
                        <a:lnTo>
                          <a:pt x="92" y="109"/>
                        </a:lnTo>
                        <a:lnTo>
                          <a:pt x="85" y="109"/>
                        </a:lnTo>
                        <a:lnTo>
                          <a:pt x="85" y="117"/>
                        </a:lnTo>
                        <a:lnTo>
                          <a:pt x="76" y="90"/>
                        </a:lnTo>
                        <a:lnTo>
                          <a:pt x="72" y="80"/>
                        </a:lnTo>
                        <a:lnTo>
                          <a:pt x="61" y="80"/>
                        </a:lnTo>
                        <a:lnTo>
                          <a:pt x="56" y="76"/>
                        </a:lnTo>
                        <a:lnTo>
                          <a:pt x="51" y="82"/>
                        </a:lnTo>
                        <a:lnTo>
                          <a:pt x="51" y="90"/>
                        </a:lnTo>
                        <a:lnTo>
                          <a:pt x="45" y="99"/>
                        </a:lnTo>
                        <a:lnTo>
                          <a:pt x="40" y="94"/>
                        </a:lnTo>
                        <a:lnTo>
                          <a:pt x="34" y="100"/>
                        </a:lnTo>
                        <a:lnTo>
                          <a:pt x="33" y="98"/>
                        </a:lnTo>
                        <a:lnTo>
                          <a:pt x="19" y="103"/>
                        </a:lnTo>
                        <a:lnTo>
                          <a:pt x="10" y="60"/>
                        </a:lnTo>
                        <a:lnTo>
                          <a:pt x="11" y="47"/>
                        </a:lnTo>
                        <a:lnTo>
                          <a:pt x="0" y="37"/>
                        </a:lnTo>
                        <a:lnTo>
                          <a:pt x="7" y="27"/>
                        </a:lnTo>
                        <a:lnTo>
                          <a:pt x="14" y="27"/>
                        </a:lnTo>
                        <a:lnTo>
                          <a:pt x="13" y="20"/>
                        </a:lnTo>
                        <a:lnTo>
                          <a:pt x="6" y="19"/>
                        </a:lnTo>
                        <a:lnTo>
                          <a:pt x="4" y="13"/>
                        </a:lnTo>
                        <a:lnTo>
                          <a:pt x="10" y="0"/>
                        </a:lnTo>
                        <a:lnTo>
                          <a:pt x="16" y="8"/>
                        </a:lnTo>
                        <a:lnTo>
                          <a:pt x="20" y="2"/>
                        </a:lnTo>
                        <a:lnTo>
                          <a:pt x="24" y="10"/>
                        </a:lnTo>
                        <a:lnTo>
                          <a:pt x="29" y="10"/>
                        </a:lnTo>
                        <a:lnTo>
                          <a:pt x="31" y="5"/>
                        </a:lnTo>
                        <a:lnTo>
                          <a:pt x="35" y="20"/>
                        </a:lnTo>
                        <a:lnTo>
                          <a:pt x="41" y="25"/>
                        </a:lnTo>
                        <a:lnTo>
                          <a:pt x="84" y="30"/>
                        </a:lnTo>
                        <a:lnTo>
                          <a:pt x="61" y="55"/>
                        </a:lnTo>
                        <a:lnTo>
                          <a:pt x="64" y="67"/>
                        </a:lnTo>
                        <a:lnTo>
                          <a:pt x="72" y="73"/>
                        </a:lnTo>
                        <a:lnTo>
                          <a:pt x="82" y="59"/>
                        </a:lnTo>
                        <a:lnTo>
                          <a:pt x="92" y="97"/>
                        </a:lnTo>
                        <a:close/>
                      </a:path>
                    </a:pathLst>
                  </a:custGeom>
                  <a:grpFill/>
                  <a:ln w="6350" cmpd="sng">
                    <a:solidFill>
                      <a:schemeClr val="bg1"/>
                    </a:solidFill>
                    <a:round/>
                    <a:headEnd/>
                    <a:tailEnd/>
                  </a:ln>
                </p:spPr>
                <p:txBody>
                  <a:bodyPr/>
                  <a:lstStyle/>
                  <a:p>
                    <a:endParaRPr lang="en-GB" dirty="0"/>
                  </a:p>
                </p:txBody>
              </p:sp>
              <p:sp>
                <p:nvSpPr>
                  <p:cNvPr id="948" name="Freeform 1110"/>
                  <p:cNvSpPr>
                    <a:spLocks/>
                  </p:cNvSpPr>
                  <p:nvPr/>
                </p:nvSpPr>
                <p:spPr bwMode="auto">
                  <a:xfrm>
                    <a:off x="6333" y="3762"/>
                    <a:ext cx="3" cy="9"/>
                  </a:xfrm>
                  <a:custGeom>
                    <a:avLst/>
                    <a:gdLst>
                      <a:gd name="T0" fmla="*/ 0 w 3"/>
                      <a:gd name="T1" fmla="*/ 0 h 9"/>
                      <a:gd name="T2" fmla="*/ 0 w 3"/>
                      <a:gd name="T3" fmla="*/ 8 h 9"/>
                      <a:gd name="T4" fmla="*/ 2 w 3"/>
                      <a:gd name="T5" fmla="*/ 9 h 9"/>
                      <a:gd name="T6" fmla="*/ 3 w 3"/>
                      <a:gd name="T7" fmla="*/ 3 h 9"/>
                      <a:gd name="T8" fmla="*/ 0 w 3"/>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0" y="0"/>
                        </a:moveTo>
                        <a:lnTo>
                          <a:pt x="0" y="8"/>
                        </a:lnTo>
                        <a:lnTo>
                          <a:pt x="2" y="9"/>
                        </a:lnTo>
                        <a:lnTo>
                          <a:pt x="3" y="3"/>
                        </a:lnTo>
                        <a:lnTo>
                          <a:pt x="0" y="0"/>
                        </a:lnTo>
                        <a:close/>
                      </a:path>
                    </a:pathLst>
                  </a:custGeom>
                  <a:grpFill/>
                  <a:ln w="6350" cmpd="sng">
                    <a:solidFill>
                      <a:schemeClr val="bg1"/>
                    </a:solidFill>
                    <a:round/>
                    <a:headEnd/>
                    <a:tailEnd/>
                  </a:ln>
                </p:spPr>
                <p:txBody>
                  <a:bodyPr/>
                  <a:lstStyle/>
                  <a:p>
                    <a:endParaRPr lang="en-GB" dirty="0"/>
                  </a:p>
                </p:txBody>
              </p:sp>
            </p:grpSp>
            <p:sp>
              <p:nvSpPr>
                <p:cNvPr id="847" name="Freeform 1111"/>
                <p:cNvSpPr>
                  <a:spLocks/>
                </p:cNvSpPr>
                <p:nvPr/>
              </p:nvSpPr>
              <p:spPr bwMode="auto">
                <a:xfrm>
                  <a:off x="4349" y="2454"/>
                  <a:ext cx="54" cy="29"/>
                </a:xfrm>
                <a:custGeom>
                  <a:avLst/>
                  <a:gdLst>
                    <a:gd name="T0" fmla="*/ 2 w 67"/>
                    <a:gd name="T1" fmla="*/ 14 h 35"/>
                    <a:gd name="T2" fmla="*/ 0 w 67"/>
                    <a:gd name="T3" fmla="*/ 17 h 35"/>
                    <a:gd name="T4" fmla="*/ 2 w 67"/>
                    <a:gd name="T5" fmla="*/ 22 h 35"/>
                    <a:gd name="T6" fmla="*/ 12 w 67"/>
                    <a:gd name="T7" fmla="*/ 24 h 35"/>
                    <a:gd name="T8" fmla="*/ 41 w 67"/>
                    <a:gd name="T9" fmla="*/ 21 h 35"/>
                    <a:gd name="T10" fmla="*/ 44 w 67"/>
                    <a:gd name="T11" fmla="*/ 14 h 35"/>
                    <a:gd name="T12" fmla="*/ 38 w 67"/>
                    <a:gd name="T13" fmla="*/ 12 h 35"/>
                    <a:gd name="T14" fmla="*/ 38 w 67"/>
                    <a:gd name="T15" fmla="*/ 7 h 35"/>
                    <a:gd name="T16" fmla="*/ 34 w 67"/>
                    <a:gd name="T17" fmla="*/ 5 h 35"/>
                    <a:gd name="T18" fmla="*/ 15 w 67"/>
                    <a:gd name="T19" fmla="*/ 0 h 35"/>
                    <a:gd name="T20" fmla="*/ 2 w 67"/>
                    <a:gd name="T21" fmla="*/ 1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35">
                      <a:moveTo>
                        <a:pt x="4" y="21"/>
                      </a:moveTo>
                      <a:lnTo>
                        <a:pt x="0" y="25"/>
                      </a:lnTo>
                      <a:lnTo>
                        <a:pt x="3" y="31"/>
                      </a:lnTo>
                      <a:lnTo>
                        <a:pt x="18" y="35"/>
                      </a:lnTo>
                      <a:lnTo>
                        <a:pt x="63" y="30"/>
                      </a:lnTo>
                      <a:lnTo>
                        <a:pt x="67" y="21"/>
                      </a:lnTo>
                      <a:lnTo>
                        <a:pt x="58" y="17"/>
                      </a:lnTo>
                      <a:lnTo>
                        <a:pt x="58" y="11"/>
                      </a:lnTo>
                      <a:lnTo>
                        <a:pt x="52" y="7"/>
                      </a:lnTo>
                      <a:lnTo>
                        <a:pt x="24" y="0"/>
                      </a:lnTo>
                      <a:lnTo>
                        <a:pt x="4" y="21"/>
                      </a:lnTo>
                      <a:close/>
                    </a:path>
                  </a:pathLst>
                </a:custGeom>
                <a:grpFill/>
                <a:ln w="6350" cmpd="sng">
                  <a:solidFill>
                    <a:schemeClr val="bg1"/>
                  </a:solidFill>
                  <a:round/>
                  <a:headEnd/>
                  <a:tailEnd/>
                </a:ln>
              </p:spPr>
              <p:txBody>
                <a:bodyPr/>
                <a:lstStyle/>
                <a:p>
                  <a:endParaRPr lang="en-GB" dirty="0"/>
                </a:p>
              </p:txBody>
            </p:sp>
            <p:grpSp>
              <p:nvGrpSpPr>
                <p:cNvPr id="848" name="Group 1112"/>
                <p:cNvGrpSpPr>
                  <a:grpSpLocks/>
                </p:cNvGrpSpPr>
                <p:nvPr/>
              </p:nvGrpSpPr>
              <p:grpSpPr bwMode="auto">
                <a:xfrm>
                  <a:off x="4405" y="2454"/>
                  <a:ext cx="140" cy="304"/>
                  <a:chOff x="6364" y="3643"/>
                  <a:chExt cx="172" cy="372"/>
                </a:xfrm>
                <a:grpFill/>
              </p:grpSpPr>
              <p:sp>
                <p:nvSpPr>
                  <p:cNvPr id="945" name="Freeform 1113"/>
                  <p:cNvSpPr>
                    <a:spLocks/>
                  </p:cNvSpPr>
                  <p:nvPr/>
                </p:nvSpPr>
                <p:spPr bwMode="auto">
                  <a:xfrm>
                    <a:off x="6364" y="3643"/>
                    <a:ext cx="172" cy="372"/>
                  </a:xfrm>
                  <a:custGeom>
                    <a:avLst/>
                    <a:gdLst>
                      <a:gd name="T0" fmla="*/ 155 w 172"/>
                      <a:gd name="T1" fmla="*/ 160 h 372"/>
                      <a:gd name="T2" fmla="*/ 128 w 172"/>
                      <a:gd name="T3" fmla="*/ 182 h 372"/>
                      <a:gd name="T4" fmla="*/ 105 w 172"/>
                      <a:gd name="T5" fmla="*/ 208 h 372"/>
                      <a:gd name="T6" fmla="*/ 121 w 172"/>
                      <a:gd name="T7" fmla="*/ 234 h 372"/>
                      <a:gd name="T8" fmla="*/ 127 w 172"/>
                      <a:gd name="T9" fmla="*/ 254 h 372"/>
                      <a:gd name="T10" fmla="*/ 118 w 172"/>
                      <a:gd name="T11" fmla="*/ 285 h 372"/>
                      <a:gd name="T12" fmla="*/ 133 w 172"/>
                      <a:gd name="T13" fmla="*/ 314 h 372"/>
                      <a:gd name="T14" fmla="*/ 129 w 172"/>
                      <a:gd name="T15" fmla="*/ 358 h 372"/>
                      <a:gd name="T16" fmla="*/ 122 w 172"/>
                      <a:gd name="T17" fmla="*/ 369 h 372"/>
                      <a:gd name="T18" fmla="*/ 122 w 172"/>
                      <a:gd name="T19" fmla="*/ 337 h 372"/>
                      <a:gd name="T20" fmla="*/ 123 w 172"/>
                      <a:gd name="T21" fmla="*/ 318 h 372"/>
                      <a:gd name="T22" fmla="*/ 116 w 172"/>
                      <a:gd name="T23" fmla="*/ 304 h 372"/>
                      <a:gd name="T24" fmla="*/ 106 w 172"/>
                      <a:gd name="T25" fmla="*/ 246 h 372"/>
                      <a:gd name="T26" fmla="*/ 87 w 172"/>
                      <a:gd name="T27" fmla="*/ 227 h 372"/>
                      <a:gd name="T28" fmla="*/ 59 w 172"/>
                      <a:gd name="T29" fmla="*/ 261 h 372"/>
                      <a:gd name="T30" fmla="*/ 44 w 172"/>
                      <a:gd name="T31" fmla="*/ 254 h 372"/>
                      <a:gd name="T32" fmla="*/ 44 w 172"/>
                      <a:gd name="T33" fmla="*/ 233 h 372"/>
                      <a:gd name="T34" fmla="*/ 33 w 172"/>
                      <a:gd name="T35" fmla="*/ 194 h 372"/>
                      <a:gd name="T36" fmla="*/ 25 w 172"/>
                      <a:gd name="T37" fmla="*/ 191 h 372"/>
                      <a:gd name="T38" fmla="*/ 30 w 172"/>
                      <a:gd name="T39" fmla="*/ 190 h 372"/>
                      <a:gd name="T40" fmla="*/ 13 w 172"/>
                      <a:gd name="T41" fmla="*/ 174 h 372"/>
                      <a:gd name="T42" fmla="*/ 0 w 172"/>
                      <a:gd name="T43" fmla="*/ 148 h 372"/>
                      <a:gd name="T44" fmla="*/ 7 w 172"/>
                      <a:gd name="T45" fmla="*/ 136 h 372"/>
                      <a:gd name="T46" fmla="*/ 14 w 172"/>
                      <a:gd name="T47" fmla="*/ 119 h 372"/>
                      <a:gd name="T48" fmla="*/ 20 w 172"/>
                      <a:gd name="T49" fmla="*/ 115 h 372"/>
                      <a:gd name="T50" fmla="*/ 37 w 172"/>
                      <a:gd name="T51" fmla="*/ 93 h 372"/>
                      <a:gd name="T52" fmla="*/ 57 w 172"/>
                      <a:gd name="T53" fmla="*/ 54 h 372"/>
                      <a:gd name="T54" fmla="*/ 76 w 172"/>
                      <a:gd name="T55" fmla="*/ 25 h 372"/>
                      <a:gd name="T56" fmla="*/ 93 w 172"/>
                      <a:gd name="T57" fmla="*/ 11 h 372"/>
                      <a:gd name="T58" fmla="*/ 98 w 172"/>
                      <a:gd name="T59" fmla="*/ 3 h 372"/>
                      <a:gd name="T60" fmla="*/ 109 w 172"/>
                      <a:gd name="T61" fmla="*/ 3 h 372"/>
                      <a:gd name="T62" fmla="*/ 122 w 172"/>
                      <a:gd name="T63" fmla="*/ 17 h 372"/>
                      <a:gd name="T64" fmla="*/ 125 w 172"/>
                      <a:gd name="T65" fmla="*/ 48 h 372"/>
                      <a:gd name="T66" fmla="*/ 103 w 172"/>
                      <a:gd name="T67" fmla="*/ 97 h 372"/>
                      <a:gd name="T68" fmla="*/ 128 w 172"/>
                      <a:gd name="T69" fmla="*/ 90 h 372"/>
                      <a:gd name="T70" fmla="*/ 141 w 172"/>
                      <a:gd name="T71" fmla="*/ 113 h 372"/>
                      <a:gd name="T72" fmla="*/ 148 w 172"/>
                      <a:gd name="T73" fmla="*/ 133 h 372"/>
                      <a:gd name="T74" fmla="*/ 168 w 172"/>
                      <a:gd name="T75" fmla="*/ 138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2" h="372">
                        <a:moveTo>
                          <a:pt x="172" y="141"/>
                        </a:moveTo>
                        <a:lnTo>
                          <a:pt x="155" y="160"/>
                        </a:lnTo>
                        <a:lnTo>
                          <a:pt x="148" y="168"/>
                        </a:lnTo>
                        <a:lnTo>
                          <a:pt x="128" y="182"/>
                        </a:lnTo>
                        <a:lnTo>
                          <a:pt x="112" y="184"/>
                        </a:lnTo>
                        <a:lnTo>
                          <a:pt x="105" y="208"/>
                        </a:lnTo>
                        <a:lnTo>
                          <a:pt x="111" y="224"/>
                        </a:lnTo>
                        <a:lnTo>
                          <a:pt x="121" y="234"/>
                        </a:lnTo>
                        <a:lnTo>
                          <a:pt x="122" y="250"/>
                        </a:lnTo>
                        <a:lnTo>
                          <a:pt x="127" y="254"/>
                        </a:lnTo>
                        <a:lnTo>
                          <a:pt x="116" y="279"/>
                        </a:lnTo>
                        <a:lnTo>
                          <a:pt x="118" y="285"/>
                        </a:lnTo>
                        <a:lnTo>
                          <a:pt x="132" y="297"/>
                        </a:lnTo>
                        <a:lnTo>
                          <a:pt x="133" y="314"/>
                        </a:lnTo>
                        <a:lnTo>
                          <a:pt x="143" y="338"/>
                        </a:lnTo>
                        <a:lnTo>
                          <a:pt x="129" y="358"/>
                        </a:lnTo>
                        <a:lnTo>
                          <a:pt x="126" y="372"/>
                        </a:lnTo>
                        <a:lnTo>
                          <a:pt x="122" y="369"/>
                        </a:lnTo>
                        <a:lnTo>
                          <a:pt x="128" y="341"/>
                        </a:lnTo>
                        <a:lnTo>
                          <a:pt x="122" y="337"/>
                        </a:lnTo>
                        <a:lnTo>
                          <a:pt x="125" y="334"/>
                        </a:lnTo>
                        <a:lnTo>
                          <a:pt x="123" y="318"/>
                        </a:lnTo>
                        <a:lnTo>
                          <a:pt x="118" y="302"/>
                        </a:lnTo>
                        <a:lnTo>
                          <a:pt x="116" y="304"/>
                        </a:lnTo>
                        <a:lnTo>
                          <a:pt x="108" y="277"/>
                        </a:lnTo>
                        <a:lnTo>
                          <a:pt x="106" y="246"/>
                        </a:lnTo>
                        <a:lnTo>
                          <a:pt x="90" y="239"/>
                        </a:lnTo>
                        <a:lnTo>
                          <a:pt x="87" y="227"/>
                        </a:lnTo>
                        <a:lnTo>
                          <a:pt x="86" y="243"/>
                        </a:lnTo>
                        <a:lnTo>
                          <a:pt x="59" y="261"/>
                        </a:lnTo>
                        <a:lnTo>
                          <a:pt x="44" y="259"/>
                        </a:lnTo>
                        <a:lnTo>
                          <a:pt x="44" y="254"/>
                        </a:lnTo>
                        <a:lnTo>
                          <a:pt x="38" y="256"/>
                        </a:lnTo>
                        <a:lnTo>
                          <a:pt x="44" y="233"/>
                        </a:lnTo>
                        <a:lnTo>
                          <a:pt x="40" y="210"/>
                        </a:lnTo>
                        <a:lnTo>
                          <a:pt x="33" y="194"/>
                        </a:lnTo>
                        <a:lnTo>
                          <a:pt x="31" y="197"/>
                        </a:lnTo>
                        <a:lnTo>
                          <a:pt x="25" y="191"/>
                        </a:lnTo>
                        <a:lnTo>
                          <a:pt x="27" y="187"/>
                        </a:lnTo>
                        <a:lnTo>
                          <a:pt x="30" y="190"/>
                        </a:lnTo>
                        <a:lnTo>
                          <a:pt x="28" y="181"/>
                        </a:lnTo>
                        <a:lnTo>
                          <a:pt x="13" y="174"/>
                        </a:lnTo>
                        <a:lnTo>
                          <a:pt x="0" y="156"/>
                        </a:lnTo>
                        <a:lnTo>
                          <a:pt x="0" y="148"/>
                        </a:lnTo>
                        <a:lnTo>
                          <a:pt x="7" y="148"/>
                        </a:lnTo>
                        <a:lnTo>
                          <a:pt x="7" y="136"/>
                        </a:lnTo>
                        <a:lnTo>
                          <a:pt x="17" y="131"/>
                        </a:lnTo>
                        <a:lnTo>
                          <a:pt x="14" y="119"/>
                        </a:lnTo>
                        <a:lnTo>
                          <a:pt x="15" y="116"/>
                        </a:lnTo>
                        <a:lnTo>
                          <a:pt x="20" y="115"/>
                        </a:lnTo>
                        <a:lnTo>
                          <a:pt x="21" y="98"/>
                        </a:lnTo>
                        <a:lnTo>
                          <a:pt x="37" y="93"/>
                        </a:lnTo>
                        <a:lnTo>
                          <a:pt x="47" y="67"/>
                        </a:lnTo>
                        <a:lnTo>
                          <a:pt x="57" y="54"/>
                        </a:lnTo>
                        <a:lnTo>
                          <a:pt x="58" y="40"/>
                        </a:lnTo>
                        <a:lnTo>
                          <a:pt x="76" y="25"/>
                        </a:lnTo>
                        <a:lnTo>
                          <a:pt x="91" y="24"/>
                        </a:lnTo>
                        <a:lnTo>
                          <a:pt x="93" y="11"/>
                        </a:lnTo>
                        <a:lnTo>
                          <a:pt x="98" y="8"/>
                        </a:lnTo>
                        <a:lnTo>
                          <a:pt x="98" y="3"/>
                        </a:lnTo>
                        <a:lnTo>
                          <a:pt x="103" y="0"/>
                        </a:lnTo>
                        <a:lnTo>
                          <a:pt x="109" y="3"/>
                        </a:lnTo>
                        <a:lnTo>
                          <a:pt x="117" y="17"/>
                        </a:lnTo>
                        <a:lnTo>
                          <a:pt x="122" y="17"/>
                        </a:lnTo>
                        <a:lnTo>
                          <a:pt x="126" y="35"/>
                        </a:lnTo>
                        <a:lnTo>
                          <a:pt x="125" y="48"/>
                        </a:lnTo>
                        <a:lnTo>
                          <a:pt x="109" y="70"/>
                        </a:lnTo>
                        <a:lnTo>
                          <a:pt x="103" y="97"/>
                        </a:lnTo>
                        <a:lnTo>
                          <a:pt x="119" y="90"/>
                        </a:lnTo>
                        <a:lnTo>
                          <a:pt x="128" y="90"/>
                        </a:lnTo>
                        <a:lnTo>
                          <a:pt x="131" y="106"/>
                        </a:lnTo>
                        <a:lnTo>
                          <a:pt x="141" y="113"/>
                        </a:lnTo>
                        <a:lnTo>
                          <a:pt x="137" y="129"/>
                        </a:lnTo>
                        <a:lnTo>
                          <a:pt x="148" y="133"/>
                        </a:lnTo>
                        <a:lnTo>
                          <a:pt x="155" y="143"/>
                        </a:lnTo>
                        <a:lnTo>
                          <a:pt x="168" y="138"/>
                        </a:lnTo>
                        <a:lnTo>
                          <a:pt x="172" y="141"/>
                        </a:lnTo>
                        <a:close/>
                      </a:path>
                    </a:pathLst>
                  </a:custGeom>
                  <a:grpFill/>
                  <a:ln w="6350" cmpd="sng">
                    <a:solidFill>
                      <a:schemeClr val="bg1"/>
                    </a:solidFill>
                    <a:round/>
                    <a:headEnd/>
                    <a:tailEnd/>
                  </a:ln>
                </p:spPr>
                <p:txBody>
                  <a:bodyPr/>
                  <a:lstStyle/>
                  <a:p>
                    <a:endParaRPr lang="en-GB" dirty="0"/>
                  </a:p>
                </p:txBody>
              </p:sp>
              <p:sp>
                <p:nvSpPr>
                  <p:cNvPr id="946" name="Freeform 1114"/>
                  <p:cNvSpPr>
                    <a:spLocks/>
                  </p:cNvSpPr>
                  <p:nvPr/>
                </p:nvSpPr>
                <p:spPr bwMode="auto">
                  <a:xfrm>
                    <a:off x="6481" y="3982"/>
                    <a:ext cx="5" cy="5"/>
                  </a:xfrm>
                  <a:custGeom>
                    <a:avLst/>
                    <a:gdLst>
                      <a:gd name="T0" fmla="*/ 4 w 5"/>
                      <a:gd name="T1" fmla="*/ 0 h 5"/>
                      <a:gd name="T2" fmla="*/ 0 w 5"/>
                      <a:gd name="T3" fmla="*/ 4 h 5"/>
                      <a:gd name="T4" fmla="*/ 5 w 5"/>
                      <a:gd name="T5" fmla="*/ 5 h 5"/>
                      <a:gd name="T6" fmla="*/ 4 w 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4" y="0"/>
                        </a:moveTo>
                        <a:lnTo>
                          <a:pt x="0" y="4"/>
                        </a:lnTo>
                        <a:lnTo>
                          <a:pt x="5" y="5"/>
                        </a:lnTo>
                        <a:lnTo>
                          <a:pt x="4" y="0"/>
                        </a:lnTo>
                        <a:close/>
                      </a:path>
                    </a:pathLst>
                  </a:custGeom>
                  <a:grpFill/>
                  <a:ln w="6350" cmpd="sng">
                    <a:solidFill>
                      <a:schemeClr val="bg1"/>
                    </a:solidFill>
                    <a:round/>
                    <a:headEnd/>
                    <a:tailEnd/>
                  </a:ln>
                </p:spPr>
                <p:txBody>
                  <a:bodyPr/>
                  <a:lstStyle/>
                  <a:p>
                    <a:endParaRPr lang="en-GB" dirty="0"/>
                  </a:p>
                </p:txBody>
              </p:sp>
            </p:grpSp>
            <p:sp>
              <p:nvSpPr>
                <p:cNvPr id="849" name="Freeform 1115"/>
                <p:cNvSpPr>
                  <a:spLocks/>
                </p:cNvSpPr>
                <p:nvPr/>
              </p:nvSpPr>
              <p:spPr bwMode="auto">
                <a:xfrm>
                  <a:off x="4564" y="2684"/>
                  <a:ext cx="82" cy="69"/>
                </a:xfrm>
                <a:custGeom>
                  <a:avLst/>
                  <a:gdLst>
                    <a:gd name="T0" fmla="*/ 65 w 101"/>
                    <a:gd name="T1" fmla="*/ 0 h 84"/>
                    <a:gd name="T2" fmla="*/ 67 w 101"/>
                    <a:gd name="T3" fmla="*/ 30 h 84"/>
                    <a:gd name="T4" fmla="*/ 53 w 101"/>
                    <a:gd name="T5" fmla="*/ 37 h 84"/>
                    <a:gd name="T6" fmla="*/ 52 w 101"/>
                    <a:gd name="T7" fmla="*/ 39 h 84"/>
                    <a:gd name="T8" fmla="*/ 45 w 101"/>
                    <a:gd name="T9" fmla="*/ 40 h 84"/>
                    <a:gd name="T10" fmla="*/ 45 w 101"/>
                    <a:gd name="T11" fmla="*/ 48 h 84"/>
                    <a:gd name="T12" fmla="*/ 34 w 101"/>
                    <a:gd name="T13" fmla="*/ 51 h 84"/>
                    <a:gd name="T14" fmla="*/ 33 w 101"/>
                    <a:gd name="T15" fmla="*/ 55 h 84"/>
                    <a:gd name="T16" fmla="*/ 28 w 101"/>
                    <a:gd name="T17" fmla="*/ 57 h 84"/>
                    <a:gd name="T18" fmla="*/ 16 w 101"/>
                    <a:gd name="T19" fmla="*/ 55 h 84"/>
                    <a:gd name="T20" fmla="*/ 16 w 101"/>
                    <a:gd name="T21" fmla="*/ 48 h 84"/>
                    <a:gd name="T22" fmla="*/ 11 w 101"/>
                    <a:gd name="T23" fmla="*/ 51 h 84"/>
                    <a:gd name="T24" fmla="*/ 7 w 101"/>
                    <a:gd name="T25" fmla="*/ 41 h 84"/>
                    <a:gd name="T26" fmla="*/ 6 w 101"/>
                    <a:gd name="T27" fmla="*/ 34 h 84"/>
                    <a:gd name="T28" fmla="*/ 2 w 101"/>
                    <a:gd name="T29" fmla="*/ 28 h 84"/>
                    <a:gd name="T30" fmla="*/ 0 w 101"/>
                    <a:gd name="T31" fmla="*/ 21 h 84"/>
                    <a:gd name="T32" fmla="*/ 3 w 101"/>
                    <a:gd name="T33" fmla="*/ 12 h 84"/>
                    <a:gd name="T34" fmla="*/ 12 w 101"/>
                    <a:gd name="T35" fmla="*/ 4 h 84"/>
                    <a:gd name="T36" fmla="*/ 37 w 101"/>
                    <a:gd name="T37" fmla="*/ 6 h 84"/>
                    <a:gd name="T38" fmla="*/ 45 w 101"/>
                    <a:gd name="T39" fmla="*/ 10 h 84"/>
                    <a:gd name="T40" fmla="*/ 51 w 101"/>
                    <a:gd name="T41" fmla="*/ 3 h 84"/>
                    <a:gd name="T42" fmla="*/ 59 w 101"/>
                    <a:gd name="T43" fmla="*/ 5 h 84"/>
                    <a:gd name="T44" fmla="*/ 65 w 101"/>
                    <a:gd name="T45" fmla="*/ 0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4">
                      <a:moveTo>
                        <a:pt x="99" y="0"/>
                      </a:moveTo>
                      <a:lnTo>
                        <a:pt x="101" y="45"/>
                      </a:lnTo>
                      <a:lnTo>
                        <a:pt x="80" y="55"/>
                      </a:lnTo>
                      <a:lnTo>
                        <a:pt x="79" y="59"/>
                      </a:lnTo>
                      <a:lnTo>
                        <a:pt x="69" y="60"/>
                      </a:lnTo>
                      <a:lnTo>
                        <a:pt x="69" y="71"/>
                      </a:lnTo>
                      <a:lnTo>
                        <a:pt x="52" y="76"/>
                      </a:lnTo>
                      <a:lnTo>
                        <a:pt x="50" y="81"/>
                      </a:lnTo>
                      <a:lnTo>
                        <a:pt x="42" y="84"/>
                      </a:lnTo>
                      <a:lnTo>
                        <a:pt x="25" y="82"/>
                      </a:lnTo>
                      <a:lnTo>
                        <a:pt x="25" y="72"/>
                      </a:lnTo>
                      <a:lnTo>
                        <a:pt x="16" y="76"/>
                      </a:lnTo>
                      <a:lnTo>
                        <a:pt x="11" y="61"/>
                      </a:lnTo>
                      <a:lnTo>
                        <a:pt x="10" y="50"/>
                      </a:lnTo>
                      <a:lnTo>
                        <a:pt x="3" y="41"/>
                      </a:lnTo>
                      <a:lnTo>
                        <a:pt x="0" y="31"/>
                      </a:lnTo>
                      <a:lnTo>
                        <a:pt x="5" y="18"/>
                      </a:lnTo>
                      <a:lnTo>
                        <a:pt x="18" y="6"/>
                      </a:lnTo>
                      <a:lnTo>
                        <a:pt x="56" y="8"/>
                      </a:lnTo>
                      <a:lnTo>
                        <a:pt x="69" y="15"/>
                      </a:lnTo>
                      <a:lnTo>
                        <a:pt x="78" y="5"/>
                      </a:lnTo>
                      <a:lnTo>
                        <a:pt x="90" y="7"/>
                      </a:lnTo>
                      <a:lnTo>
                        <a:pt x="99" y="0"/>
                      </a:lnTo>
                      <a:close/>
                    </a:path>
                  </a:pathLst>
                </a:custGeom>
                <a:grpFill/>
                <a:ln w="6350" cmpd="sng">
                  <a:solidFill>
                    <a:schemeClr val="bg1"/>
                  </a:solidFill>
                  <a:round/>
                  <a:headEnd/>
                  <a:tailEnd/>
                </a:ln>
              </p:spPr>
              <p:txBody>
                <a:bodyPr/>
                <a:lstStyle/>
                <a:p>
                  <a:endParaRPr lang="en-GB" dirty="0"/>
                </a:p>
              </p:txBody>
            </p:sp>
            <p:sp>
              <p:nvSpPr>
                <p:cNvPr id="850" name="Freeform 1116"/>
                <p:cNvSpPr>
                  <a:spLocks/>
                </p:cNvSpPr>
                <p:nvPr/>
              </p:nvSpPr>
              <p:spPr bwMode="auto">
                <a:xfrm>
                  <a:off x="4844" y="2508"/>
                  <a:ext cx="28" cy="57"/>
                </a:xfrm>
                <a:custGeom>
                  <a:avLst/>
                  <a:gdLst>
                    <a:gd name="T0" fmla="*/ 17 w 34"/>
                    <a:gd name="T1" fmla="*/ 0 h 70"/>
                    <a:gd name="T2" fmla="*/ 23 w 34"/>
                    <a:gd name="T3" fmla="*/ 2 h 70"/>
                    <a:gd name="T4" fmla="*/ 23 w 34"/>
                    <a:gd name="T5" fmla="*/ 9 h 70"/>
                    <a:gd name="T6" fmla="*/ 10 w 34"/>
                    <a:gd name="T7" fmla="*/ 46 h 70"/>
                    <a:gd name="T8" fmla="*/ 1 w 34"/>
                    <a:gd name="T9" fmla="*/ 34 h 70"/>
                    <a:gd name="T10" fmla="*/ 0 w 34"/>
                    <a:gd name="T11" fmla="*/ 24 h 70"/>
                    <a:gd name="T12" fmla="*/ 11 w 34"/>
                    <a:gd name="T13" fmla="*/ 2 h 70"/>
                    <a:gd name="T14" fmla="*/ 17 w 34"/>
                    <a:gd name="T15" fmla="*/ 0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70">
                      <a:moveTo>
                        <a:pt x="26" y="0"/>
                      </a:moveTo>
                      <a:lnTo>
                        <a:pt x="34" y="4"/>
                      </a:lnTo>
                      <a:lnTo>
                        <a:pt x="34" y="13"/>
                      </a:lnTo>
                      <a:lnTo>
                        <a:pt x="14" y="70"/>
                      </a:lnTo>
                      <a:lnTo>
                        <a:pt x="1" y="51"/>
                      </a:lnTo>
                      <a:lnTo>
                        <a:pt x="0" y="35"/>
                      </a:lnTo>
                      <a:lnTo>
                        <a:pt x="16" y="4"/>
                      </a:lnTo>
                      <a:lnTo>
                        <a:pt x="26" y="0"/>
                      </a:lnTo>
                      <a:close/>
                    </a:path>
                  </a:pathLst>
                </a:custGeom>
                <a:grpFill/>
                <a:ln w="6350" cmpd="sng">
                  <a:solidFill>
                    <a:schemeClr val="bg1"/>
                  </a:solidFill>
                  <a:round/>
                  <a:headEnd/>
                  <a:tailEnd/>
                </a:ln>
              </p:spPr>
              <p:txBody>
                <a:bodyPr/>
                <a:lstStyle/>
                <a:p>
                  <a:endParaRPr lang="en-GB" dirty="0"/>
                </a:p>
              </p:txBody>
            </p:sp>
            <p:grpSp>
              <p:nvGrpSpPr>
                <p:cNvPr id="851" name="Group 1117"/>
                <p:cNvGrpSpPr>
                  <a:grpSpLocks/>
                </p:cNvGrpSpPr>
                <p:nvPr/>
              </p:nvGrpSpPr>
              <p:grpSpPr bwMode="auto">
                <a:xfrm>
                  <a:off x="4132" y="1933"/>
                  <a:ext cx="970" cy="712"/>
                  <a:chOff x="6004" y="2987"/>
                  <a:chExt cx="1184" cy="867"/>
                </a:xfrm>
                <a:grpFill/>
              </p:grpSpPr>
              <p:sp>
                <p:nvSpPr>
                  <p:cNvPr id="942" name="Freeform 1118"/>
                  <p:cNvSpPr>
                    <a:spLocks/>
                  </p:cNvSpPr>
                  <p:nvPr/>
                </p:nvSpPr>
                <p:spPr bwMode="auto">
                  <a:xfrm>
                    <a:off x="6004" y="2987"/>
                    <a:ext cx="1184" cy="826"/>
                  </a:xfrm>
                  <a:custGeom>
                    <a:avLst/>
                    <a:gdLst>
                      <a:gd name="T0" fmla="*/ 51 w 1184"/>
                      <a:gd name="T1" fmla="*/ 371 h 826"/>
                      <a:gd name="T2" fmla="*/ 129 w 1184"/>
                      <a:gd name="T3" fmla="*/ 318 h 826"/>
                      <a:gd name="T4" fmla="*/ 167 w 1184"/>
                      <a:gd name="T5" fmla="*/ 223 h 826"/>
                      <a:gd name="T6" fmla="*/ 230 w 1184"/>
                      <a:gd name="T7" fmla="*/ 171 h 826"/>
                      <a:gd name="T8" fmla="*/ 273 w 1184"/>
                      <a:gd name="T9" fmla="*/ 137 h 826"/>
                      <a:gd name="T10" fmla="*/ 331 w 1184"/>
                      <a:gd name="T11" fmla="*/ 206 h 826"/>
                      <a:gd name="T12" fmla="*/ 418 w 1184"/>
                      <a:gd name="T13" fmla="*/ 269 h 826"/>
                      <a:gd name="T14" fmla="*/ 604 w 1184"/>
                      <a:gd name="T15" fmla="*/ 340 h 826"/>
                      <a:gd name="T16" fmla="*/ 732 w 1184"/>
                      <a:gd name="T17" fmla="*/ 269 h 826"/>
                      <a:gd name="T18" fmla="*/ 812 w 1184"/>
                      <a:gd name="T19" fmla="*/ 231 h 826"/>
                      <a:gd name="T20" fmla="*/ 862 w 1184"/>
                      <a:gd name="T21" fmla="*/ 164 h 826"/>
                      <a:gd name="T22" fmla="*/ 827 w 1184"/>
                      <a:gd name="T23" fmla="*/ 108 h 826"/>
                      <a:gd name="T24" fmla="*/ 911 w 1184"/>
                      <a:gd name="T25" fmla="*/ 46 h 826"/>
                      <a:gd name="T26" fmla="*/ 967 w 1184"/>
                      <a:gd name="T27" fmla="*/ 0 h 826"/>
                      <a:gd name="T28" fmla="*/ 1036 w 1184"/>
                      <a:gd name="T29" fmla="*/ 80 h 826"/>
                      <a:gd name="T30" fmla="*/ 1107 w 1184"/>
                      <a:gd name="T31" fmla="*/ 164 h 826"/>
                      <a:gd name="T32" fmla="*/ 1183 w 1184"/>
                      <a:gd name="T33" fmla="*/ 178 h 826"/>
                      <a:gd name="T34" fmla="*/ 1127 w 1184"/>
                      <a:gd name="T35" fmla="*/ 244 h 826"/>
                      <a:gd name="T36" fmla="*/ 1103 w 1184"/>
                      <a:gd name="T37" fmla="*/ 315 h 826"/>
                      <a:gd name="T38" fmla="*/ 1058 w 1184"/>
                      <a:gd name="T39" fmla="*/ 346 h 826"/>
                      <a:gd name="T40" fmla="*/ 983 w 1184"/>
                      <a:gd name="T41" fmla="*/ 384 h 826"/>
                      <a:gd name="T42" fmla="*/ 931 w 1184"/>
                      <a:gd name="T43" fmla="*/ 399 h 826"/>
                      <a:gd name="T44" fmla="*/ 906 w 1184"/>
                      <a:gd name="T45" fmla="*/ 378 h 826"/>
                      <a:gd name="T46" fmla="*/ 852 w 1184"/>
                      <a:gd name="T47" fmla="*/ 414 h 826"/>
                      <a:gd name="T48" fmla="*/ 889 w 1184"/>
                      <a:gd name="T49" fmla="*/ 454 h 826"/>
                      <a:gd name="T50" fmla="*/ 940 w 1184"/>
                      <a:gd name="T51" fmla="*/ 457 h 826"/>
                      <a:gd name="T52" fmla="*/ 910 w 1184"/>
                      <a:gd name="T53" fmla="*/ 478 h 826"/>
                      <a:gd name="T54" fmla="*/ 901 w 1184"/>
                      <a:gd name="T55" fmla="*/ 519 h 826"/>
                      <a:gd name="T56" fmla="*/ 909 w 1184"/>
                      <a:gd name="T57" fmla="*/ 575 h 826"/>
                      <a:gd name="T58" fmla="*/ 936 w 1184"/>
                      <a:gd name="T59" fmla="*/ 621 h 826"/>
                      <a:gd name="T60" fmla="*/ 926 w 1184"/>
                      <a:gd name="T61" fmla="*/ 637 h 826"/>
                      <a:gd name="T62" fmla="*/ 895 w 1184"/>
                      <a:gd name="T63" fmla="*/ 689 h 826"/>
                      <a:gd name="T64" fmla="*/ 870 w 1184"/>
                      <a:gd name="T65" fmla="*/ 735 h 826"/>
                      <a:gd name="T66" fmla="*/ 848 w 1184"/>
                      <a:gd name="T67" fmla="*/ 755 h 826"/>
                      <a:gd name="T68" fmla="*/ 796 w 1184"/>
                      <a:gd name="T69" fmla="*/ 777 h 826"/>
                      <a:gd name="T70" fmla="*/ 792 w 1184"/>
                      <a:gd name="T71" fmla="*/ 778 h 826"/>
                      <a:gd name="T72" fmla="*/ 772 w 1184"/>
                      <a:gd name="T73" fmla="*/ 784 h 826"/>
                      <a:gd name="T74" fmla="*/ 712 w 1184"/>
                      <a:gd name="T75" fmla="*/ 823 h 826"/>
                      <a:gd name="T76" fmla="*/ 675 w 1184"/>
                      <a:gd name="T77" fmla="*/ 795 h 826"/>
                      <a:gd name="T78" fmla="*/ 642 w 1184"/>
                      <a:gd name="T79" fmla="*/ 792 h 826"/>
                      <a:gd name="T80" fmla="*/ 569 w 1184"/>
                      <a:gd name="T81" fmla="*/ 779 h 826"/>
                      <a:gd name="T82" fmla="*/ 542 w 1184"/>
                      <a:gd name="T83" fmla="*/ 804 h 826"/>
                      <a:gd name="T84" fmla="*/ 508 w 1184"/>
                      <a:gd name="T85" fmla="*/ 789 h 826"/>
                      <a:gd name="T86" fmla="*/ 479 w 1184"/>
                      <a:gd name="T87" fmla="*/ 746 h 826"/>
                      <a:gd name="T88" fmla="*/ 482 w 1184"/>
                      <a:gd name="T89" fmla="*/ 673 h 826"/>
                      <a:gd name="T90" fmla="*/ 453 w 1184"/>
                      <a:gd name="T91" fmla="*/ 654 h 826"/>
                      <a:gd name="T92" fmla="*/ 418 w 1184"/>
                      <a:gd name="T93" fmla="*/ 636 h 826"/>
                      <a:gd name="T94" fmla="*/ 315 w 1184"/>
                      <a:gd name="T95" fmla="*/ 656 h 826"/>
                      <a:gd name="T96" fmla="*/ 265 w 1184"/>
                      <a:gd name="T97" fmla="*/ 667 h 826"/>
                      <a:gd name="T98" fmla="*/ 223 w 1184"/>
                      <a:gd name="T99" fmla="*/ 649 h 826"/>
                      <a:gd name="T100" fmla="*/ 169 w 1184"/>
                      <a:gd name="T101" fmla="*/ 616 h 826"/>
                      <a:gd name="T102" fmla="*/ 103 w 1184"/>
                      <a:gd name="T103" fmla="*/ 595 h 826"/>
                      <a:gd name="T104" fmla="*/ 103 w 1184"/>
                      <a:gd name="T105" fmla="*/ 565 h 826"/>
                      <a:gd name="T106" fmla="*/ 114 w 1184"/>
                      <a:gd name="T107" fmla="*/ 525 h 826"/>
                      <a:gd name="T108" fmla="*/ 122 w 1184"/>
                      <a:gd name="T109" fmla="*/ 488 h 826"/>
                      <a:gd name="T110" fmla="*/ 49 w 1184"/>
                      <a:gd name="T111" fmla="*/ 482 h 826"/>
                      <a:gd name="T112" fmla="*/ 33 w 1184"/>
                      <a:gd name="T113" fmla="*/ 457 h 826"/>
                      <a:gd name="T114" fmla="*/ 21 w 1184"/>
                      <a:gd name="T115" fmla="*/ 420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84" h="826">
                        <a:moveTo>
                          <a:pt x="3" y="392"/>
                        </a:moveTo>
                        <a:lnTo>
                          <a:pt x="5" y="380"/>
                        </a:lnTo>
                        <a:lnTo>
                          <a:pt x="21" y="373"/>
                        </a:lnTo>
                        <a:lnTo>
                          <a:pt x="24" y="368"/>
                        </a:lnTo>
                        <a:lnTo>
                          <a:pt x="51" y="371"/>
                        </a:lnTo>
                        <a:lnTo>
                          <a:pt x="62" y="359"/>
                        </a:lnTo>
                        <a:lnTo>
                          <a:pt x="88" y="354"/>
                        </a:lnTo>
                        <a:lnTo>
                          <a:pt x="96" y="344"/>
                        </a:lnTo>
                        <a:lnTo>
                          <a:pt x="125" y="330"/>
                        </a:lnTo>
                        <a:lnTo>
                          <a:pt x="129" y="318"/>
                        </a:lnTo>
                        <a:lnTo>
                          <a:pt x="135" y="295"/>
                        </a:lnTo>
                        <a:lnTo>
                          <a:pt x="127" y="261"/>
                        </a:lnTo>
                        <a:lnTo>
                          <a:pt x="121" y="253"/>
                        </a:lnTo>
                        <a:lnTo>
                          <a:pt x="168" y="243"/>
                        </a:lnTo>
                        <a:lnTo>
                          <a:pt x="167" y="223"/>
                        </a:lnTo>
                        <a:lnTo>
                          <a:pt x="180" y="189"/>
                        </a:lnTo>
                        <a:lnTo>
                          <a:pt x="211" y="192"/>
                        </a:lnTo>
                        <a:lnTo>
                          <a:pt x="217" y="198"/>
                        </a:lnTo>
                        <a:lnTo>
                          <a:pt x="230" y="192"/>
                        </a:lnTo>
                        <a:lnTo>
                          <a:pt x="230" y="171"/>
                        </a:lnTo>
                        <a:lnTo>
                          <a:pt x="235" y="154"/>
                        </a:lnTo>
                        <a:lnTo>
                          <a:pt x="249" y="153"/>
                        </a:lnTo>
                        <a:lnTo>
                          <a:pt x="257" y="139"/>
                        </a:lnTo>
                        <a:lnTo>
                          <a:pt x="266" y="142"/>
                        </a:lnTo>
                        <a:lnTo>
                          <a:pt x="273" y="137"/>
                        </a:lnTo>
                        <a:lnTo>
                          <a:pt x="279" y="151"/>
                        </a:lnTo>
                        <a:lnTo>
                          <a:pt x="292" y="167"/>
                        </a:lnTo>
                        <a:lnTo>
                          <a:pt x="318" y="172"/>
                        </a:lnTo>
                        <a:lnTo>
                          <a:pt x="321" y="178"/>
                        </a:lnTo>
                        <a:lnTo>
                          <a:pt x="331" y="206"/>
                        </a:lnTo>
                        <a:lnTo>
                          <a:pt x="332" y="230"/>
                        </a:lnTo>
                        <a:lnTo>
                          <a:pt x="329" y="241"/>
                        </a:lnTo>
                        <a:lnTo>
                          <a:pt x="360" y="250"/>
                        </a:lnTo>
                        <a:lnTo>
                          <a:pt x="373" y="249"/>
                        </a:lnTo>
                        <a:lnTo>
                          <a:pt x="418" y="269"/>
                        </a:lnTo>
                        <a:lnTo>
                          <a:pt x="433" y="293"/>
                        </a:lnTo>
                        <a:lnTo>
                          <a:pt x="452" y="311"/>
                        </a:lnTo>
                        <a:lnTo>
                          <a:pt x="525" y="308"/>
                        </a:lnTo>
                        <a:lnTo>
                          <a:pt x="557" y="325"/>
                        </a:lnTo>
                        <a:lnTo>
                          <a:pt x="604" y="340"/>
                        </a:lnTo>
                        <a:lnTo>
                          <a:pt x="658" y="319"/>
                        </a:lnTo>
                        <a:lnTo>
                          <a:pt x="683" y="320"/>
                        </a:lnTo>
                        <a:lnTo>
                          <a:pt x="705" y="314"/>
                        </a:lnTo>
                        <a:lnTo>
                          <a:pt x="741" y="283"/>
                        </a:lnTo>
                        <a:lnTo>
                          <a:pt x="732" y="269"/>
                        </a:lnTo>
                        <a:lnTo>
                          <a:pt x="741" y="250"/>
                        </a:lnTo>
                        <a:lnTo>
                          <a:pt x="748" y="248"/>
                        </a:lnTo>
                        <a:lnTo>
                          <a:pt x="772" y="256"/>
                        </a:lnTo>
                        <a:lnTo>
                          <a:pt x="796" y="236"/>
                        </a:lnTo>
                        <a:lnTo>
                          <a:pt x="812" y="231"/>
                        </a:lnTo>
                        <a:lnTo>
                          <a:pt x="836" y="206"/>
                        </a:lnTo>
                        <a:lnTo>
                          <a:pt x="887" y="202"/>
                        </a:lnTo>
                        <a:lnTo>
                          <a:pt x="881" y="194"/>
                        </a:lnTo>
                        <a:lnTo>
                          <a:pt x="880" y="183"/>
                        </a:lnTo>
                        <a:lnTo>
                          <a:pt x="862" y="164"/>
                        </a:lnTo>
                        <a:lnTo>
                          <a:pt x="839" y="178"/>
                        </a:lnTo>
                        <a:lnTo>
                          <a:pt x="813" y="175"/>
                        </a:lnTo>
                        <a:lnTo>
                          <a:pt x="810" y="163"/>
                        </a:lnTo>
                        <a:lnTo>
                          <a:pt x="812" y="132"/>
                        </a:lnTo>
                        <a:lnTo>
                          <a:pt x="827" y="108"/>
                        </a:lnTo>
                        <a:lnTo>
                          <a:pt x="855" y="120"/>
                        </a:lnTo>
                        <a:lnTo>
                          <a:pt x="882" y="104"/>
                        </a:lnTo>
                        <a:lnTo>
                          <a:pt x="884" y="93"/>
                        </a:lnTo>
                        <a:lnTo>
                          <a:pt x="896" y="60"/>
                        </a:lnTo>
                        <a:lnTo>
                          <a:pt x="911" y="46"/>
                        </a:lnTo>
                        <a:lnTo>
                          <a:pt x="910" y="31"/>
                        </a:lnTo>
                        <a:lnTo>
                          <a:pt x="897" y="31"/>
                        </a:lnTo>
                        <a:lnTo>
                          <a:pt x="899" y="25"/>
                        </a:lnTo>
                        <a:lnTo>
                          <a:pt x="914" y="8"/>
                        </a:lnTo>
                        <a:lnTo>
                          <a:pt x="967" y="0"/>
                        </a:lnTo>
                        <a:lnTo>
                          <a:pt x="983" y="11"/>
                        </a:lnTo>
                        <a:lnTo>
                          <a:pt x="1007" y="16"/>
                        </a:lnTo>
                        <a:lnTo>
                          <a:pt x="1021" y="36"/>
                        </a:lnTo>
                        <a:lnTo>
                          <a:pt x="1024" y="54"/>
                        </a:lnTo>
                        <a:lnTo>
                          <a:pt x="1036" y="80"/>
                        </a:lnTo>
                        <a:lnTo>
                          <a:pt x="1043" y="118"/>
                        </a:lnTo>
                        <a:lnTo>
                          <a:pt x="1075" y="124"/>
                        </a:lnTo>
                        <a:lnTo>
                          <a:pt x="1102" y="138"/>
                        </a:lnTo>
                        <a:lnTo>
                          <a:pt x="1107" y="152"/>
                        </a:lnTo>
                        <a:lnTo>
                          <a:pt x="1107" y="164"/>
                        </a:lnTo>
                        <a:lnTo>
                          <a:pt x="1113" y="174"/>
                        </a:lnTo>
                        <a:lnTo>
                          <a:pt x="1131" y="175"/>
                        </a:lnTo>
                        <a:lnTo>
                          <a:pt x="1184" y="152"/>
                        </a:lnTo>
                        <a:lnTo>
                          <a:pt x="1181" y="158"/>
                        </a:lnTo>
                        <a:lnTo>
                          <a:pt x="1183" y="178"/>
                        </a:lnTo>
                        <a:lnTo>
                          <a:pt x="1175" y="187"/>
                        </a:lnTo>
                        <a:lnTo>
                          <a:pt x="1165" y="220"/>
                        </a:lnTo>
                        <a:lnTo>
                          <a:pt x="1152" y="247"/>
                        </a:lnTo>
                        <a:lnTo>
                          <a:pt x="1147" y="250"/>
                        </a:lnTo>
                        <a:lnTo>
                          <a:pt x="1127" y="244"/>
                        </a:lnTo>
                        <a:lnTo>
                          <a:pt x="1111" y="259"/>
                        </a:lnTo>
                        <a:lnTo>
                          <a:pt x="1116" y="273"/>
                        </a:lnTo>
                        <a:lnTo>
                          <a:pt x="1116" y="295"/>
                        </a:lnTo>
                        <a:lnTo>
                          <a:pt x="1103" y="309"/>
                        </a:lnTo>
                        <a:lnTo>
                          <a:pt x="1103" y="315"/>
                        </a:lnTo>
                        <a:lnTo>
                          <a:pt x="1093" y="305"/>
                        </a:lnTo>
                        <a:lnTo>
                          <a:pt x="1083" y="321"/>
                        </a:lnTo>
                        <a:lnTo>
                          <a:pt x="1072" y="330"/>
                        </a:lnTo>
                        <a:lnTo>
                          <a:pt x="1057" y="331"/>
                        </a:lnTo>
                        <a:lnTo>
                          <a:pt x="1058" y="346"/>
                        </a:lnTo>
                        <a:lnTo>
                          <a:pt x="1043" y="348"/>
                        </a:lnTo>
                        <a:lnTo>
                          <a:pt x="1031" y="342"/>
                        </a:lnTo>
                        <a:lnTo>
                          <a:pt x="1012" y="361"/>
                        </a:lnTo>
                        <a:lnTo>
                          <a:pt x="993" y="370"/>
                        </a:lnTo>
                        <a:lnTo>
                          <a:pt x="983" y="384"/>
                        </a:lnTo>
                        <a:lnTo>
                          <a:pt x="963" y="388"/>
                        </a:lnTo>
                        <a:lnTo>
                          <a:pt x="923" y="414"/>
                        </a:lnTo>
                        <a:lnTo>
                          <a:pt x="920" y="413"/>
                        </a:lnTo>
                        <a:lnTo>
                          <a:pt x="929" y="407"/>
                        </a:lnTo>
                        <a:lnTo>
                          <a:pt x="931" y="399"/>
                        </a:lnTo>
                        <a:lnTo>
                          <a:pt x="923" y="394"/>
                        </a:lnTo>
                        <a:lnTo>
                          <a:pt x="941" y="370"/>
                        </a:lnTo>
                        <a:lnTo>
                          <a:pt x="934" y="356"/>
                        </a:lnTo>
                        <a:lnTo>
                          <a:pt x="920" y="360"/>
                        </a:lnTo>
                        <a:lnTo>
                          <a:pt x="906" y="378"/>
                        </a:lnTo>
                        <a:lnTo>
                          <a:pt x="889" y="388"/>
                        </a:lnTo>
                        <a:lnTo>
                          <a:pt x="881" y="400"/>
                        </a:lnTo>
                        <a:lnTo>
                          <a:pt x="869" y="405"/>
                        </a:lnTo>
                        <a:lnTo>
                          <a:pt x="859" y="403"/>
                        </a:lnTo>
                        <a:lnTo>
                          <a:pt x="852" y="414"/>
                        </a:lnTo>
                        <a:lnTo>
                          <a:pt x="851" y="419"/>
                        </a:lnTo>
                        <a:lnTo>
                          <a:pt x="860" y="429"/>
                        </a:lnTo>
                        <a:lnTo>
                          <a:pt x="874" y="437"/>
                        </a:lnTo>
                        <a:lnTo>
                          <a:pt x="879" y="450"/>
                        </a:lnTo>
                        <a:lnTo>
                          <a:pt x="889" y="454"/>
                        </a:lnTo>
                        <a:lnTo>
                          <a:pt x="914" y="437"/>
                        </a:lnTo>
                        <a:lnTo>
                          <a:pt x="928" y="446"/>
                        </a:lnTo>
                        <a:lnTo>
                          <a:pt x="949" y="448"/>
                        </a:lnTo>
                        <a:lnTo>
                          <a:pt x="943" y="462"/>
                        </a:lnTo>
                        <a:lnTo>
                          <a:pt x="940" y="457"/>
                        </a:lnTo>
                        <a:lnTo>
                          <a:pt x="935" y="457"/>
                        </a:lnTo>
                        <a:lnTo>
                          <a:pt x="930" y="463"/>
                        </a:lnTo>
                        <a:lnTo>
                          <a:pt x="914" y="466"/>
                        </a:lnTo>
                        <a:lnTo>
                          <a:pt x="915" y="470"/>
                        </a:lnTo>
                        <a:lnTo>
                          <a:pt x="910" y="478"/>
                        </a:lnTo>
                        <a:lnTo>
                          <a:pt x="901" y="475"/>
                        </a:lnTo>
                        <a:lnTo>
                          <a:pt x="900" y="483"/>
                        </a:lnTo>
                        <a:lnTo>
                          <a:pt x="892" y="491"/>
                        </a:lnTo>
                        <a:lnTo>
                          <a:pt x="882" y="507"/>
                        </a:lnTo>
                        <a:lnTo>
                          <a:pt x="901" y="519"/>
                        </a:lnTo>
                        <a:lnTo>
                          <a:pt x="915" y="557"/>
                        </a:lnTo>
                        <a:lnTo>
                          <a:pt x="935" y="580"/>
                        </a:lnTo>
                        <a:lnTo>
                          <a:pt x="909" y="572"/>
                        </a:lnTo>
                        <a:lnTo>
                          <a:pt x="900" y="574"/>
                        </a:lnTo>
                        <a:lnTo>
                          <a:pt x="909" y="575"/>
                        </a:lnTo>
                        <a:lnTo>
                          <a:pt x="920" y="582"/>
                        </a:lnTo>
                        <a:lnTo>
                          <a:pt x="935" y="596"/>
                        </a:lnTo>
                        <a:lnTo>
                          <a:pt x="901" y="616"/>
                        </a:lnTo>
                        <a:lnTo>
                          <a:pt x="920" y="611"/>
                        </a:lnTo>
                        <a:lnTo>
                          <a:pt x="936" y="621"/>
                        </a:lnTo>
                        <a:lnTo>
                          <a:pt x="926" y="630"/>
                        </a:lnTo>
                        <a:lnTo>
                          <a:pt x="933" y="627"/>
                        </a:lnTo>
                        <a:lnTo>
                          <a:pt x="933" y="632"/>
                        </a:lnTo>
                        <a:lnTo>
                          <a:pt x="933" y="636"/>
                        </a:lnTo>
                        <a:lnTo>
                          <a:pt x="926" y="637"/>
                        </a:lnTo>
                        <a:lnTo>
                          <a:pt x="928" y="642"/>
                        </a:lnTo>
                        <a:lnTo>
                          <a:pt x="923" y="659"/>
                        </a:lnTo>
                        <a:lnTo>
                          <a:pt x="918" y="657"/>
                        </a:lnTo>
                        <a:lnTo>
                          <a:pt x="896" y="695"/>
                        </a:lnTo>
                        <a:lnTo>
                          <a:pt x="895" y="689"/>
                        </a:lnTo>
                        <a:lnTo>
                          <a:pt x="889" y="693"/>
                        </a:lnTo>
                        <a:lnTo>
                          <a:pt x="892" y="699"/>
                        </a:lnTo>
                        <a:lnTo>
                          <a:pt x="886" y="718"/>
                        </a:lnTo>
                        <a:lnTo>
                          <a:pt x="882" y="716"/>
                        </a:lnTo>
                        <a:lnTo>
                          <a:pt x="870" y="735"/>
                        </a:lnTo>
                        <a:lnTo>
                          <a:pt x="859" y="738"/>
                        </a:lnTo>
                        <a:lnTo>
                          <a:pt x="859" y="745"/>
                        </a:lnTo>
                        <a:lnTo>
                          <a:pt x="850" y="754"/>
                        </a:lnTo>
                        <a:lnTo>
                          <a:pt x="850" y="752"/>
                        </a:lnTo>
                        <a:lnTo>
                          <a:pt x="848" y="755"/>
                        </a:lnTo>
                        <a:lnTo>
                          <a:pt x="839" y="757"/>
                        </a:lnTo>
                        <a:lnTo>
                          <a:pt x="827" y="769"/>
                        </a:lnTo>
                        <a:lnTo>
                          <a:pt x="809" y="775"/>
                        </a:lnTo>
                        <a:lnTo>
                          <a:pt x="803" y="772"/>
                        </a:lnTo>
                        <a:lnTo>
                          <a:pt x="796" y="777"/>
                        </a:lnTo>
                        <a:lnTo>
                          <a:pt x="795" y="774"/>
                        </a:lnTo>
                        <a:lnTo>
                          <a:pt x="792" y="778"/>
                        </a:lnTo>
                        <a:lnTo>
                          <a:pt x="787" y="778"/>
                        </a:lnTo>
                        <a:lnTo>
                          <a:pt x="790" y="781"/>
                        </a:lnTo>
                        <a:lnTo>
                          <a:pt x="792" y="778"/>
                        </a:lnTo>
                        <a:lnTo>
                          <a:pt x="786" y="778"/>
                        </a:lnTo>
                        <a:lnTo>
                          <a:pt x="787" y="782"/>
                        </a:lnTo>
                        <a:lnTo>
                          <a:pt x="781" y="783"/>
                        </a:lnTo>
                        <a:lnTo>
                          <a:pt x="772" y="772"/>
                        </a:lnTo>
                        <a:lnTo>
                          <a:pt x="772" y="784"/>
                        </a:lnTo>
                        <a:lnTo>
                          <a:pt x="763" y="777"/>
                        </a:lnTo>
                        <a:lnTo>
                          <a:pt x="760" y="792"/>
                        </a:lnTo>
                        <a:lnTo>
                          <a:pt x="712" y="803"/>
                        </a:lnTo>
                        <a:lnTo>
                          <a:pt x="707" y="812"/>
                        </a:lnTo>
                        <a:lnTo>
                          <a:pt x="712" y="823"/>
                        </a:lnTo>
                        <a:lnTo>
                          <a:pt x="705" y="826"/>
                        </a:lnTo>
                        <a:lnTo>
                          <a:pt x="697" y="812"/>
                        </a:lnTo>
                        <a:lnTo>
                          <a:pt x="697" y="799"/>
                        </a:lnTo>
                        <a:lnTo>
                          <a:pt x="687" y="803"/>
                        </a:lnTo>
                        <a:lnTo>
                          <a:pt x="675" y="795"/>
                        </a:lnTo>
                        <a:lnTo>
                          <a:pt x="670" y="802"/>
                        </a:lnTo>
                        <a:lnTo>
                          <a:pt x="669" y="798"/>
                        </a:lnTo>
                        <a:lnTo>
                          <a:pt x="664" y="802"/>
                        </a:lnTo>
                        <a:lnTo>
                          <a:pt x="652" y="799"/>
                        </a:lnTo>
                        <a:lnTo>
                          <a:pt x="642" y="792"/>
                        </a:lnTo>
                        <a:lnTo>
                          <a:pt x="636" y="774"/>
                        </a:lnTo>
                        <a:lnTo>
                          <a:pt x="611" y="764"/>
                        </a:lnTo>
                        <a:lnTo>
                          <a:pt x="584" y="778"/>
                        </a:lnTo>
                        <a:lnTo>
                          <a:pt x="576" y="775"/>
                        </a:lnTo>
                        <a:lnTo>
                          <a:pt x="569" y="779"/>
                        </a:lnTo>
                        <a:lnTo>
                          <a:pt x="558" y="774"/>
                        </a:lnTo>
                        <a:lnTo>
                          <a:pt x="554" y="782"/>
                        </a:lnTo>
                        <a:lnTo>
                          <a:pt x="545" y="779"/>
                        </a:lnTo>
                        <a:lnTo>
                          <a:pt x="541" y="782"/>
                        </a:lnTo>
                        <a:lnTo>
                          <a:pt x="542" y="804"/>
                        </a:lnTo>
                        <a:lnTo>
                          <a:pt x="535" y="807"/>
                        </a:lnTo>
                        <a:lnTo>
                          <a:pt x="532" y="797"/>
                        </a:lnTo>
                        <a:lnTo>
                          <a:pt x="528" y="794"/>
                        </a:lnTo>
                        <a:lnTo>
                          <a:pt x="515" y="799"/>
                        </a:lnTo>
                        <a:lnTo>
                          <a:pt x="508" y="789"/>
                        </a:lnTo>
                        <a:lnTo>
                          <a:pt x="497" y="785"/>
                        </a:lnTo>
                        <a:lnTo>
                          <a:pt x="501" y="769"/>
                        </a:lnTo>
                        <a:lnTo>
                          <a:pt x="491" y="762"/>
                        </a:lnTo>
                        <a:lnTo>
                          <a:pt x="488" y="746"/>
                        </a:lnTo>
                        <a:lnTo>
                          <a:pt x="479" y="746"/>
                        </a:lnTo>
                        <a:lnTo>
                          <a:pt x="463" y="753"/>
                        </a:lnTo>
                        <a:lnTo>
                          <a:pt x="469" y="726"/>
                        </a:lnTo>
                        <a:lnTo>
                          <a:pt x="485" y="704"/>
                        </a:lnTo>
                        <a:lnTo>
                          <a:pt x="486" y="691"/>
                        </a:lnTo>
                        <a:lnTo>
                          <a:pt x="482" y="673"/>
                        </a:lnTo>
                        <a:lnTo>
                          <a:pt x="477" y="673"/>
                        </a:lnTo>
                        <a:lnTo>
                          <a:pt x="469" y="659"/>
                        </a:lnTo>
                        <a:lnTo>
                          <a:pt x="463" y="656"/>
                        </a:lnTo>
                        <a:lnTo>
                          <a:pt x="458" y="659"/>
                        </a:lnTo>
                        <a:lnTo>
                          <a:pt x="453" y="654"/>
                        </a:lnTo>
                        <a:lnTo>
                          <a:pt x="439" y="651"/>
                        </a:lnTo>
                        <a:lnTo>
                          <a:pt x="440" y="642"/>
                        </a:lnTo>
                        <a:lnTo>
                          <a:pt x="437" y="641"/>
                        </a:lnTo>
                        <a:lnTo>
                          <a:pt x="433" y="630"/>
                        </a:lnTo>
                        <a:lnTo>
                          <a:pt x="418" y="636"/>
                        </a:lnTo>
                        <a:lnTo>
                          <a:pt x="404" y="635"/>
                        </a:lnTo>
                        <a:lnTo>
                          <a:pt x="375" y="657"/>
                        </a:lnTo>
                        <a:lnTo>
                          <a:pt x="349" y="667"/>
                        </a:lnTo>
                        <a:lnTo>
                          <a:pt x="343" y="663"/>
                        </a:lnTo>
                        <a:lnTo>
                          <a:pt x="315" y="656"/>
                        </a:lnTo>
                        <a:lnTo>
                          <a:pt x="295" y="677"/>
                        </a:lnTo>
                        <a:lnTo>
                          <a:pt x="291" y="675"/>
                        </a:lnTo>
                        <a:lnTo>
                          <a:pt x="291" y="661"/>
                        </a:lnTo>
                        <a:lnTo>
                          <a:pt x="280" y="665"/>
                        </a:lnTo>
                        <a:lnTo>
                          <a:pt x="265" y="667"/>
                        </a:lnTo>
                        <a:lnTo>
                          <a:pt x="251" y="663"/>
                        </a:lnTo>
                        <a:lnTo>
                          <a:pt x="237" y="665"/>
                        </a:lnTo>
                        <a:lnTo>
                          <a:pt x="232" y="659"/>
                        </a:lnTo>
                        <a:lnTo>
                          <a:pt x="222" y="655"/>
                        </a:lnTo>
                        <a:lnTo>
                          <a:pt x="223" y="649"/>
                        </a:lnTo>
                        <a:lnTo>
                          <a:pt x="203" y="645"/>
                        </a:lnTo>
                        <a:lnTo>
                          <a:pt x="204" y="635"/>
                        </a:lnTo>
                        <a:lnTo>
                          <a:pt x="191" y="640"/>
                        </a:lnTo>
                        <a:lnTo>
                          <a:pt x="184" y="628"/>
                        </a:lnTo>
                        <a:lnTo>
                          <a:pt x="169" y="616"/>
                        </a:lnTo>
                        <a:lnTo>
                          <a:pt x="149" y="611"/>
                        </a:lnTo>
                        <a:lnTo>
                          <a:pt x="148" y="618"/>
                        </a:lnTo>
                        <a:lnTo>
                          <a:pt x="143" y="613"/>
                        </a:lnTo>
                        <a:lnTo>
                          <a:pt x="113" y="594"/>
                        </a:lnTo>
                        <a:lnTo>
                          <a:pt x="103" y="595"/>
                        </a:lnTo>
                        <a:lnTo>
                          <a:pt x="98" y="585"/>
                        </a:lnTo>
                        <a:lnTo>
                          <a:pt x="99" y="574"/>
                        </a:lnTo>
                        <a:lnTo>
                          <a:pt x="93" y="561"/>
                        </a:lnTo>
                        <a:lnTo>
                          <a:pt x="98" y="557"/>
                        </a:lnTo>
                        <a:lnTo>
                          <a:pt x="103" y="565"/>
                        </a:lnTo>
                        <a:lnTo>
                          <a:pt x="114" y="556"/>
                        </a:lnTo>
                        <a:lnTo>
                          <a:pt x="112" y="546"/>
                        </a:lnTo>
                        <a:lnTo>
                          <a:pt x="103" y="541"/>
                        </a:lnTo>
                        <a:lnTo>
                          <a:pt x="102" y="527"/>
                        </a:lnTo>
                        <a:lnTo>
                          <a:pt x="114" y="525"/>
                        </a:lnTo>
                        <a:lnTo>
                          <a:pt x="114" y="517"/>
                        </a:lnTo>
                        <a:lnTo>
                          <a:pt x="123" y="509"/>
                        </a:lnTo>
                        <a:lnTo>
                          <a:pt x="129" y="491"/>
                        </a:lnTo>
                        <a:lnTo>
                          <a:pt x="123" y="493"/>
                        </a:lnTo>
                        <a:lnTo>
                          <a:pt x="122" y="488"/>
                        </a:lnTo>
                        <a:lnTo>
                          <a:pt x="109" y="479"/>
                        </a:lnTo>
                        <a:lnTo>
                          <a:pt x="76" y="492"/>
                        </a:lnTo>
                        <a:lnTo>
                          <a:pt x="59" y="486"/>
                        </a:lnTo>
                        <a:lnTo>
                          <a:pt x="56" y="481"/>
                        </a:lnTo>
                        <a:lnTo>
                          <a:pt x="49" y="482"/>
                        </a:lnTo>
                        <a:lnTo>
                          <a:pt x="44" y="477"/>
                        </a:lnTo>
                        <a:lnTo>
                          <a:pt x="45" y="468"/>
                        </a:lnTo>
                        <a:lnTo>
                          <a:pt x="41" y="463"/>
                        </a:lnTo>
                        <a:lnTo>
                          <a:pt x="34" y="463"/>
                        </a:lnTo>
                        <a:lnTo>
                          <a:pt x="33" y="457"/>
                        </a:lnTo>
                        <a:lnTo>
                          <a:pt x="19" y="454"/>
                        </a:lnTo>
                        <a:lnTo>
                          <a:pt x="15" y="452"/>
                        </a:lnTo>
                        <a:lnTo>
                          <a:pt x="21" y="449"/>
                        </a:lnTo>
                        <a:lnTo>
                          <a:pt x="25" y="449"/>
                        </a:lnTo>
                        <a:lnTo>
                          <a:pt x="21" y="420"/>
                        </a:lnTo>
                        <a:lnTo>
                          <a:pt x="19" y="417"/>
                        </a:lnTo>
                        <a:lnTo>
                          <a:pt x="5" y="418"/>
                        </a:lnTo>
                        <a:lnTo>
                          <a:pt x="0" y="410"/>
                        </a:lnTo>
                        <a:lnTo>
                          <a:pt x="3" y="392"/>
                        </a:lnTo>
                        <a:close/>
                      </a:path>
                    </a:pathLst>
                  </a:custGeom>
                  <a:grpFill/>
                  <a:ln w="6350" cmpd="sng">
                    <a:solidFill>
                      <a:schemeClr val="bg1"/>
                    </a:solidFill>
                    <a:round/>
                    <a:headEnd/>
                    <a:tailEnd/>
                  </a:ln>
                </p:spPr>
                <p:txBody>
                  <a:bodyPr/>
                  <a:lstStyle/>
                  <a:p>
                    <a:endParaRPr lang="en-GB" dirty="0"/>
                  </a:p>
                </p:txBody>
              </p:sp>
              <p:sp>
                <p:nvSpPr>
                  <p:cNvPr id="943" name="Freeform 1119"/>
                  <p:cNvSpPr>
                    <a:spLocks/>
                  </p:cNvSpPr>
                  <p:nvPr/>
                </p:nvSpPr>
                <p:spPr bwMode="auto">
                  <a:xfrm>
                    <a:off x="6681" y="3817"/>
                    <a:ext cx="46" cy="37"/>
                  </a:xfrm>
                  <a:custGeom>
                    <a:avLst/>
                    <a:gdLst>
                      <a:gd name="T0" fmla="*/ 36 w 46"/>
                      <a:gd name="T1" fmla="*/ 0 h 37"/>
                      <a:gd name="T2" fmla="*/ 44 w 46"/>
                      <a:gd name="T3" fmla="*/ 1 h 37"/>
                      <a:gd name="T4" fmla="*/ 46 w 46"/>
                      <a:gd name="T5" fmla="*/ 8 h 37"/>
                      <a:gd name="T6" fmla="*/ 36 w 46"/>
                      <a:gd name="T7" fmla="*/ 26 h 37"/>
                      <a:gd name="T8" fmla="*/ 21 w 46"/>
                      <a:gd name="T9" fmla="*/ 37 h 37"/>
                      <a:gd name="T10" fmla="*/ 4 w 46"/>
                      <a:gd name="T11" fmla="*/ 33 h 37"/>
                      <a:gd name="T12" fmla="*/ 0 w 46"/>
                      <a:gd name="T13" fmla="*/ 16 h 37"/>
                      <a:gd name="T14" fmla="*/ 17 w 46"/>
                      <a:gd name="T15" fmla="*/ 2 h 37"/>
                      <a:gd name="T16" fmla="*/ 36 w 46"/>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37">
                        <a:moveTo>
                          <a:pt x="36" y="0"/>
                        </a:moveTo>
                        <a:lnTo>
                          <a:pt x="44" y="1"/>
                        </a:lnTo>
                        <a:lnTo>
                          <a:pt x="46" y="8"/>
                        </a:lnTo>
                        <a:lnTo>
                          <a:pt x="36" y="26"/>
                        </a:lnTo>
                        <a:lnTo>
                          <a:pt x="21" y="37"/>
                        </a:lnTo>
                        <a:lnTo>
                          <a:pt x="4" y="33"/>
                        </a:lnTo>
                        <a:lnTo>
                          <a:pt x="0" y="16"/>
                        </a:lnTo>
                        <a:lnTo>
                          <a:pt x="17" y="2"/>
                        </a:lnTo>
                        <a:lnTo>
                          <a:pt x="36" y="0"/>
                        </a:lnTo>
                        <a:close/>
                      </a:path>
                    </a:pathLst>
                  </a:custGeom>
                  <a:grpFill/>
                  <a:ln w="6350" cmpd="sng">
                    <a:solidFill>
                      <a:schemeClr val="bg1"/>
                    </a:solidFill>
                    <a:round/>
                    <a:headEnd/>
                    <a:tailEnd/>
                  </a:ln>
                </p:spPr>
                <p:txBody>
                  <a:bodyPr/>
                  <a:lstStyle/>
                  <a:p>
                    <a:endParaRPr lang="en-GB" dirty="0"/>
                  </a:p>
                </p:txBody>
              </p:sp>
              <p:sp>
                <p:nvSpPr>
                  <p:cNvPr id="944" name="Freeform 1120"/>
                  <p:cNvSpPr>
                    <a:spLocks/>
                  </p:cNvSpPr>
                  <p:nvPr/>
                </p:nvSpPr>
                <p:spPr bwMode="auto">
                  <a:xfrm>
                    <a:off x="6782" y="3770"/>
                    <a:ext cx="4" cy="4"/>
                  </a:xfrm>
                  <a:custGeom>
                    <a:avLst/>
                    <a:gdLst>
                      <a:gd name="T0" fmla="*/ 4 w 4"/>
                      <a:gd name="T1" fmla="*/ 0 h 4"/>
                      <a:gd name="T2" fmla="*/ 0 w 4"/>
                      <a:gd name="T3" fmla="*/ 2 h 4"/>
                      <a:gd name="T4" fmla="*/ 4 w 4"/>
                      <a:gd name="T5" fmla="*/ 4 h 4"/>
                      <a:gd name="T6" fmla="*/ 4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0"/>
                        </a:moveTo>
                        <a:lnTo>
                          <a:pt x="0" y="2"/>
                        </a:lnTo>
                        <a:lnTo>
                          <a:pt x="4" y="4"/>
                        </a:lnTo>
                        <a:lnTo>
                          <a:pt x="4" y="0"/>
                        </a:lnTo>
                        <a:close/>
                      </a:path>
                    </a:pathLst>
                  </a:custGeom>
                  <a:grpFill/>
                  <a:ln w="6350" cmpd="sng">
                    <a:solidFill>
                      <a:schemeClr val="bg1"/>
                    </a:solidFill>
                    <a:round/>
                    <a:headEnd/>
                    <a:tailEnd/>
                  </a:ln>
                </p:spPr>
                <p:txBody>
                  <a:bodyPr/>
                  <a:lstStyle/>
                  <a:p>
                    <a:endParaRPr lang="en-GB" dirty="0"/>
                  </a:p>
                </p:txBody>
              </p:sp>
            </p:grpSp>
            <p:grpSp>
              <p:nvGrpSpPr>
                <p:cNvPr id="852" name="Group 1121"/>
                <p:cNvGrpSpPr>
                  <a:grpSpLocks/>
                </p:cNvGrpSpPr>
                <p:nvPr/>
              </p:nvGrpSpPr>
              <p:grpSpPr bwMode="auto">
                <a:xfrm>
                  <a:off x="4965" y="2113"/>
                  <a:ext cx="288" cy="379"/>
                  <a:chOff x="7051" y="3225"/>
                  <a:chExt cx="353" cy="464"/>
                </a:xfrm>
                <a:grpFill/>
              </p:grpSpPr>
              <p:sp>
                <p:nvSpPr>
                  <p:cNvPr id="931" name="Freeform 1122"/>
                  <p:cNvSpPr>
                    <a:spLocks/>
                  </p:cNvSpPr>
                  <p:nvPr/>
                </p:nvSpPr>
                <p:spPr bwMode="auto">
                  <a:xfrm>
                    <a:off x="7287" y="3225"/>
                    <a:ext cx="117" cy="107"/>
                  </a:xfrm>
                  <a:custGeom>
                    <a:avLst/>
                    <a:gdLst>
                      <a:gd name="T0" fmla="*/ 100 w 117"/>
                      <a:gd name="T1" fmla="*/ 38 h 107"/>
                      <a:gd name="T2" fmla="*/ 108 w 117"/>
                      <a:gd name="T3" fmla="*/ 33 h 107"/>
                      <a:gd name="T4" fmla="*/ 103 w 117"/>
                      <a:gd name="T5" fmla="*/ 45 h 107"/>
                      <a:gd name="T6" fmla="*/ 107 w 117"/>
                      <a:gd name="T7" fmla="*/ 57 h 107"/>
                      <a:gd name="T8" fmla="*/ 117 w 117"/>
                      <a:gd name="T9" fmla="*/ 55 h 107"/>
                      <a:gd name="T10" fmla="*/ 114 w 117"/>
                      <a:gd name="T11" fmla="*/ 59 h 107"/>
                      <a:gd name="T12" fmla="*/ 78 w 117"/>
                      <a:gd name="T13" fmla="*/ 71 h 107"/>
                      <a:gd name="T14" fmla="*/ 66 w 117"/>
                      <a:gd name="T15" fmla="*/ 94 h 107"/>
                      <a:gd name="T16" fmla="*/ 40 w 117"/>
                      <a:gd name="T17" fmla="*/ 78 h 107"/>
                      <a:gd name="T18" fmla="*/ 26 w 117"/>
                      <a:gd name="T19" fmla="*/ 82 h 107"/>
                      <a:gd name="T20" fmla="*/ 13 w 117"/>
                      <a:gd name="T21" fmla="*/ 80 h 107"/>
                      <a:gd name="T22" fmla="*/ 10 w 117"/>
                      <a:gd name="T23" fmla="*/ 83 h 107"/>
                      <a:gd name="T24" fmla="*/ 11 w 117"/>
                      <a:gd name="T25" fmla="*/ 88 h 107"/>
                      <a:gd name="T26" fmla="*/ 25 w 117"/>
                      <a:gd name="T27" fmla="*/ 97 h 107"/>
                      <a:gd name="T28" fmla="*/ 5 w 117"/>
                      <a:gd name="T29" fmla="*/ 107 h 107"/>
                      <a:gd name="T30" fmla="*/ 6 w 117"/>
                      <a:gd name="T31" fmla="*/ 92 h 107"/>
                      <a:gd name="T32" fmla="*/ 0 w 117"/>
                      <a:gd name="T33" fmla="*/ 86 h 107"/>
                      <a:gd name="T34" fmla="*/ 1 w 117"/>
                      <a:gd name="T35" fmla="*/ 78 h 107"/>
                      <a:gd name="T36" fmla="*/ 11 w 117"/>
                      <a:gd name="T37" fmla="*/ 68 h 107"/>
                      <a:gd name="T38" fmla="*/ 11 w 117"/>
                      <a:gd name="T39" fmla="*/ 59 h 107"/>
                      <a:gd name="T40" fmla="*/ 28 w 117"/>
                      <a:gd name="T41" fmla="*/ 62 h 107"/>
                      <a:gd name="T42" fmla="*/ 30 w 117"/>
                      <a:gd name="T43" fmla="*/ 55 h 107"/>
                      <a:gd name="T44" fmla="*/ 30 w 117"/>
                      <a:gd name="T45" fmla="*/ 47 h 107"/>
                      <a:gd name="T46" fmla="*/ 35 w 117"/>
                      <a:gd name="T47" fmla="*/ 38 h 107"/>
                      <a:gd name="T48" fmla="*/ 38 w 117"/>
                      <a:gd name="T49" fmla="*/ 19 h 107"/>
                      <a:gd name="T50" fmla="*/ 35 w 117"/>
                      <a:gd name="T51" fmla="*/ 5 h 107"/>
                      <a:gd name="T52" fmla="*/ 39 w 117"/>
                      <a:gd name="T53" fmla="*/ 0 h 107"/>
                      <a:gd name="T54" fmla="*/ 69 w 117"/>
                      <a:gd name="T55" fmla="*/ 32 h 107"/>
                      <a:gd name="T56" fmla="*/ 92 w 117"/>
                      <a:gd name="T57" fmla="*/ 42 h 107"/>
                      <a:gd name="T58" fmla="*/ 100 w 117"/>
                      <a:gd name="T59" fmla="*/ 38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7" h="107">
                        <a:moveTo>
                          <a:pt x="100" y="38"/>
                        </a:moveTo>
                        <a:lnTo>
                          <a:pt x="108" y="33"/>
                        </a:lnTo>
                        <a:lnTo>
                          <a:pt x="103" y="45"/>
                        </a:lnTo>
                        <a:lnTo>
                          <a:pt x="107" y="57"/>
                        </a:lnTo>
                        <a:lnTo>
                          <a:pt x="117" y="55"/>
                        </a:lnTo>
                        <a:lnTo>
                          <a:pt x="114" y="59"/>
                        </a:lnTo>
                        <a:lnTo>
                          <a:pt x="78" y="71"/>
                        </a:lnTo>
                        <a:lnTo>
                          <a:pt x="66" y="94"/>
                        </a:lnTo>
                        <a:lnTo>
                          <a:pt x="40" y="78"/>
                        </a:lnTo>
                        <a:lnTo>
                          <a:pt x="26" y="82"/>
                        </a:lnTo>
                        <a:lnTo>
                          <a:pt x="13" y="80"/>
                        </a:lnTo>
                        <a:lnTo>
                          <a:pt x="10" y="83"/>
                        </a:lnTo>
                        <a:lnTo>
                          <a:pt x="11" y="88"/>
                        </a:lnTo>
                        <a:lnTo>
                          <a:pt x="25" y="97"/>
                        </a:lnTo>
                        <a:lnTo>
                          <a:pt x="5" y="107"/>
                        </a:lnTo>
                        <a:lnTo>
                          <a:pt x="6" y="92"/>
                        </a:lnTo>
                        <a:lnTo>
                          <a:pt x="0" y="86"/>
                        </a:lnTo>
                        <a:lnTo>
                          <a:pt x="1" y="78"/>
                        </a:lnTo>
                        <a:lnTo>
                          <a:pt x="11" y="68"/>
                        </a:lnTo>
                        <a:lnTo>
                          <a:pt x="11" y="59"/>
                        </a:lnTo>
                        <a:lnTo>
                          <a:pt x="28" y="62"/>
                        </a:lnTo>
                        <a:lnTo>
                          <a:pt x="30" y="55"/>
                        </a:lnTo>
                        <a:lnTo>
                          <a:pt x="30" y="47"/>
                        </a:lnTo>
                        <a:lnTo>
                          <a:pt x="35" y="38"/>
                        </a:lnTo>
                        <a:lnTo>
                          <a:pt x="38" y="19"/>
                        </a:lnTo>
                        <a:lnTo>
                          <a:pt x="35" y="5"/>
                        </a:lnTo>
                        <a:lnTo>
                          <a:pt x="39" y="0"/>
                        </a:lnTo>
                        <a:lnTo>
                          <a:pt x="69" y="32"/>
                        </a:lnTo>
                        <a:lnTo>
                          <a:pt x="92" y="42"/>
                        </a:lnTo>
                        <a:lnTo>
                          <a:pt x="100" y="38"/>
                        </a:lnTo>
                        <a:close/>
                      </a:path>
                    </a:pathLst>
                  </a:custGeom>
                  <a:grpFill/>
                  <a:ln w="6350" cmpd="sng">
                    <a:solidFill>
                      <a:schemeClr val="bg1"/>
                    </a:solidFill>
                    <a:round/>
                    <a:headEnd/>
                    <a:tailEnd/>
                  </a:ln>
                </p:spPr>
                <p:txBody>
                  <a:bodyPr/>
                  <a:lstStyle/>
                  <a:p>
                    <a:endParaRPr lang="en-GB" dirty="0"/>
                  </a:p>
                </p:txBody>
              </p:sp>
              <p:sp>
                <p:nvSpPr>
                  <p:cNvPr id="932" name="Freeform 1123"/>
                  <p:cNvSpPr>
                    <a:spLocks/>
                  </p:cNvSpPr>
                  <p:nvPr/>
                </p:nvSpPr>
                <p:spPr bwMode="auto">
                  <a:xfrm>
                    <a:off x="7082" y="3638"/>
                    <a:ext cx="5" cy="6"/>
                  </a:xfrm>
                  <a:custGeom>
                    <a:avLst/>
                    <a:gdLst>
                      <a:gd name="T0" fmla="*/ 0 w 5"/>
                      <a:gd name="T1" fmla="*/ 2 h 6"/>
                      <a:gd name="T2" fmla="*/ 5 w 5"/>
                      <a:gd name="T3" fmla="*/ 0 h 6"/>
                      <a:gd name="T4" fmla="*/ 0 w 5"/>
                      <a:gd name="T5" fmla="*/ 6 h 6"/>
                      <a:gd name="T6" fmla="*/ 0 w 5"/>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2"/>
                        </a:moveTo>
                        <a:lnTo>
                          <a:pt x="5" y="0"/>
                        </a:lnTo>
                        <a:lnTo>
                          <a:pt x="0" y="6"/>
                        </a:lnTo>
                        <a:lnTo>
                          <a:pt x="0" y="2"/>
                        </a:lnTo>
                        <a:close/>
                      </a:path>
                    </a:pathLst>
                  </a:custGeom>
                  <a:grpFill/>
                  <a:ln w="6350" cmpd="sng">
                    <a:solidFill>
                      <a:schemeClr val="bg1"/>
                    </a:solidFill>
                    <a:round/>
                    <a:headEnd/>
                    <a:tailEnd/>
                  </a:ln>
                </p:spPr>
                <p:txBody>
                  <a:bodyPr/>
                  <a:lstStyle/>
                  <a:p>
                    <a:endParaRPr lang="en-GB" dirty="0"/>
                  </a:p>
                </p:txBody>
              </p:sp>
              <p:sp>
                <p:nvSpPr>
                  <p:cNvPr id="933" name="Freeform 1124"/>
                  <p:cNvSpPr>
                    <a:spLocks/>
                  </p:cNvSpPr>
                  <p:nvPr/>
                </p:nvSpPr>
                <p:spPr bwMode="auto">
                  <a:xfrm>
                    <a:off x="7051" y="3674"/>
                    <a:ext cx="9" cy="15"/>
                  </a:xfrm>
                  <a:custGeom>
                    <a:avLst/>
                    <a:gdLst>
                      <a:gd name="T0" fmla="*/ 1 w 9"/>
                      <a:gd name="T1" fmla="*/ 8 h 15"/>
                      <a:gd name="T2" fmla="*/ 9 w 9"/>
                      <a:gd name="T3" fmla="*/ 0 h 15"/>
                      <a:gd name="T4" fmla="*/ 0 w 9"/>
                      <a:gd name="T5" fmla="*/ 15 h 15"/>
                      <a:gd name="T6" fmla="*/ 1 w 9"/>
                      <a:gd name="T7" fmla="*/ 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8"/>
                        </a:moveTo>
                        <a:lnTo>
                          <a:pt x="9" y="0"/>
                        </a:lnTo>
                        <a:lnTo>
                          <a:pt x="0" y="15"/>
                        </a:lnTo>
                        <a:lnTo>
                          <a:pt x="1" y="8"/>
                        </a:lnTo>
                        <a:close/>
                      </a:path>
                    </a:pathLst>
                  </a:custGeom>
                  <a:grpFill/>
                  <a:ln w="6350" cmpd="sng">
                    <a:solidFill>
                      <a:schemeClr val="bg1"/>
                    </a:solidFill>
                    <a:round/>
                    <a:headEnd/>
                    <a:tailEnd/>
                  </a:ln>
                </p:spPr>
                <p:txBody>
                  <a:bodyPr/>
                  <a:lstStyle/>
                  <a:p>
                    <a:endParaRPr lang="en-GB" dirty="0"/>
                  </a:p>
                </p:txBody>
              </p:sp>
              <p:sp>
                <p:nvSpPr>
                  <p:cNvPr id="934" name="Freeform 1125"/>
                  <p:cNvSpPr>
                    <a:spLocks/>
                  </p:cNvSpPr>
                  <p:nvPr/>
                </p:nvSpPr>
                <p:spPr bwMode="auto">
                  <a:xfrm>
                    <a:off x="7077" y="3535"/>
                    <a:ext cx="3" cy="6"/>
                  </a:xfrm>
                  <a:custGeom>
                    <a:avLst/>
                    <a:gdLst>
                      <a:gd name="T0" fmla="*/ 3 w 3"/>
                      <a:gd name="T1" fmla="*/ 2 h 6"/>
                      <a:gd name="T2" fmla="*/ 0 w 3"/>
                      <a:gd name="T3" fmla="*/ 0 h 6"/>
                      <a:gd name="T4" fmla="*/ 0 w 3"/>
                      <a:gd name="T5" fmla="*/ 6 h 6"/>
                      <a:gd name="T6" fmla="*/ 3 w 3"/>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2"/>
                        </a:moveTo>
                        <a:lnTo>
                          <a:pt x="0" y="0"/>
                        </a:lnTo>
                        <a:lnTo>
                          <a:pt x="0" y="6"/>
                        </a:lnTo>
                        <a:lnTo>
                          <a:pt x="3" y="2"/>
                        </a:lnTo>
                        <a:close/>
                      </a:path>
                    </a:pathLst>
                  </a:custGeom>
                  <a:grpFill/>
                  <a:ln w="6350" cmpd="sng">
                    <a:solidFill>
                      <a:schemeClr val="bg1"/>
                    </a:solidFill>
                    <a:round/>
                    <a:headEnd/>
                    <a:tailEnd/>
                  </a:ln>
                </p:spPr>
                <p:txBody>
                  <a:bodyPr/>
                  <a:lstStyle/>
                  <a:p>
                    <a:endParaRPr lang="en-GB" dirty="0"/>
                  </a:p>
                </p:txBody>
              </p:sp>
              <p:sp>
                <p:nvSpPr>
                  <p:cNvPr id="935" name="Freeform 1126"/>
                  <p:cNvSpPr>
                    <a:spLocks/>
                  </p:cNvSpPr>
                  <p:nvPr/>
                </p:nvSpPr>
                <p:spPr bwMode="auto">
                  <a:xfrm>
                    <a:off x="7105" y="3596"/>
                    <a:ext cx="4" cy="4"/>
                  </a:xfrm>
                  <a:custGeom>
                    <a:avLst/>
                    <a:gdLst>
                      <a:gd name="T0" fmla="*/ 1 w 4"/>
                      <a:gd name="T1" fmla="*/ 0 h 4"/>
                      <a:gd name="T2" fmla="*/ 0 w 4"/>
                      <a:gd name="T3" fmla="*/ 4 h 4"/>
                      <a:gd name="T4" fmla="*/ 4 w 4"/>
                      <a:gd name="T5" fmla="*/ 4 h 4"/>
                      <a:gd name="T6" fmla="*/ 1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1" y="0"/>
                        </a:moveTo>
                        <a:lnTo>
                          <a:pt x="0" y="4"/>
                        </a:lnTo>
                        <a:lnTo>
                          <a:pt x="4" y="4"/>
                        </a:lnTo>
                        <a:lnTo>
                          <a:pt x="1" y="0"/>
                        </a:lnTo>
                        <a:close/>
                      </a:path>
                    </a:pathLst>
                  </a:custGeom>
                  <a:grpFill/>
                  <a:ln w="6350" cmpd="sng">
                    <a:solidFill>
                      <a:schemeClr val="bg1"/>
                    </a:solidFill>
                    <a:round/>
                    <a:headEnd/>
                    <a:tailEnd/>
                  </a:ln>
                </p:spPr>
                <p:txBody>
                  <a:bodyPr/>
                  <a:lstStyle/>
                  <a:p>
                    <a:endParaRPr lang="en-GB" dirty="0"/>
                  </a:p>
                </p:txBody>
              </p:sp>
              <p:sp>
                <p:nvSpPr>
                  <p:cNvPr id="936" name="Freeform 1127"/>
                  <p:cNvSpPr>
                    <a:spLocks/>
                  </p:cNvSpPr>
                  <p:nvPr/>
                </p:nvSpPr>
                <p:spPr bwMode="auto">
                  <a:xfrm>
                    <a:off x="7089" y="3516"/>
                    <a:ext cx="45" cy="65"/>
                  </a:xfrm>
                  <a:custGeom>
                    <a:avLst/>
                    <a:gdLst>
                      <a:gd name="T0" fmla="*/ 23 w 45"/>
                      <a:gd name="T1" fmla="*/ 0 h 65"/>
                      <a:gd name="T2" fmla="*/ 0 w 45"/>
                      <a:gd name="T3" fmla="*/ 16 h 65"/>
                      <a:gd name="T4" fmla="*/ 5 w 45"/>
                      <a:gd name="T5" fmla="*/ 22 h 65"/>
                      <a:gd name="T6" fmla="*/ 5 w 45"/>
                      <a:gd name="T7" fmla="*/ 25 h 65"/>
                      <a:gd name="T8" fmla="*/ 1 w 45"/>
                      <a:gd name="T9" fmla="*/ 21 h 65"/>
                      <a:gd name="T10" fmla="*/ 2 w 45"/>
                      <a:gd name="T11" fmla="*/ 31 h 65"/>
                      <a:gd name="T12" fmla="*/ 12 w 45"/>
                      <a:gd name="T13" fmla="*/ 29 h 65"/>
                      <a:gd name="T14" fmla="*/ 12 w 45"/>
                      <a:gd name="T15" fmla="*/ 17 h 65"/>
                      <a:gd name="T16" fmla="*/ 17 w 45"/>
                      <a:gd name="T17" fmla="*/ 26 h 65"/>
                      <a:gd name="T18" fmla="*/ 18 w 45"/>
                      <a:gd name="T19" fmla="*/ 35 h 65"/>
                      <a:gd name="T20" fmla="*/ 12 w 45"/>
                      <a:gd name="T21" fmla="*/ 45 h 65"/>
                      <a:gd name="T22" fmla="*/ 12 w 45"/>
                      <a:gd name="T23" fmla="*/ 58 h 65"/>
                      <a:gd name="T24" fmla="*/ 18 w 45"/>
                      <a:gd name="T25" fmla="*/ 62 h 65"/>
                      <a:gd name="T26" fmla="*/ 20 w 45"/>
                      <a:gd name="T27" fmla="*/ 51 h 65"/>
                      <a:gd name="T28" fmla="*/ 22 w 45"/>
                      <a:gd name="T29" fmla="*/ 52 h 65"/>
                      <a:gd name="T30" fmla="*/ 22 w 45"/>
                      <a:gd name="T31" fmla="*/ 65 h 65"/>
                      <a:gd name="T32" fmla="*/ 32 w 45"/>
                      <a:gd name="T33" fmla="*/ 56 h 65"/>
                      <a:gd name="T34" fmla="*/ 45 w 45"/>
                      <a:gd name="T35" fmla="*/ 25 h 65"/>
                      <a:gd name="T36" fmla="*/ 42 w 45"/>
                      <a:gd name="T37" fmla="*/ 16 h 65"/>
                      <a:gd name="T38" fmla="*/ 38 w 45"/>
                      <a:gd name="T39" fmla="*/ 15 h 65"/>
                      <a:gd name="T40" fmla="*/ 39 w 45"/>
                      <a:gd name="T41" fmla="*/ 6 h 65"/>
                      <a:gd name="T42" fmla="*/ 31 w 45"/>
                      <a:gd name="T43" fmla="*/ 7 h 65"/>
                      <a:gd name="T44" fmla="*/ 23 w 45"/>
                      <a:gd name="T45" fmla="*/ 0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 h="65">
                        <a:moveTo>
                          <a:pt x="23" y="0"/>
                        </a:moveTo>
                        <a:lnTo>
                          <a:pt x="0" y="16"/>
                        </a:lnTo>
                        <a:lnTo>
                          <a:pt x="5" y="22"/>
                        </a:lnTo>
                        <a:lnTo>
                          <a:pt x="5" y="25"/>
                        </a:lnTo>
                        <a:lnTo>
                          <a:pt x="1" y="21"/>
                        </a:lnTo>
                        <a:lnTo>
                          <a:pt x="2" y="31"/>
                        </a:lnTo>
                        <a:lnTo>
                          <a:pt x="12" y="29"/>
                        </a:lnTo>
                        <a:lnTo>
                          <a:pt x="12" y="17"/>
                        </a:lnTo>
                        <a:lnTo>
                          <a:pt x="17" y="26"/>
                        </a:lnTo>
                        <a:lnTo>
                          <a:pt x="18" y="35"/>
                        </a:lnTo>
                        <a:lnTo>
                          <a:pt x="12" y="45"/>
                        </a:lnTo>
                        <a:lnTo>
                          <a:pt x="12" y="58"/>
                        </a:lnTo>
                        <a:lnTo>
                          <a:pt x="18" y="62"/>
                        </a:lnTo>
                        <a:lnTo>
                          <a:pt x="20" y="51"/>
                        </a:lnTo>
                        <a:lnTo>
                          <a:pt x="22" y="52"/>
                        </a:lnTo>
                        <a:lnTo>
                          <a:pt x="22" y="65"/>
                        </a:lnTo>
                        <a:lnTo>
                          <a:pt x="32" y="56"/>
                        </a:lnTo>
                        <a:lnTo>
                          <a:pt x="45" y="25"/>
                        </a:lnTo>
                        <a:lnTo>
                          <a:pt x="42" y="16"/>
                        </a:lnTo>
                        <a:lnTo>
                          <a:pt x="38" y="15"/>
                        </a:lnTo>
                        <a:lnTo>
                          <a:pt x="39" y="6"/>
                        </a:lnTo>
                        <a:lnTo>
                          <a:pt x="31" y="7"/>
                        </a:lnTo>
                        <a:lnTo>
                          <a:pt x="23" y="0"/>
                        </a:lnTo>
                        <a:close/>
                      </a:path>
                    </a:pathLst>
                  </a:custGeom>
                  <a:grpFill/>
                  <a:ln w="6350" cmpd="sng">
                    <a:solidFill>
                      <a:schemeClr val="bg1"/>
                    </a:solidFill>
                    <a:round/>
                    <a:headEnd/>
                    <a:tailEnd/>
                  </a:ln>
                </p:spPr>
                <p:txBody>
                  <a:bodyPr/>
                  <a:lstStyle/>
                  <a:p>
                    <a:endParaRPr lang="en-GB" dirty="0"/>
                  </a:p>
                </p:txBody>
              </p:sp>
              <p:sp>
                <p:nvSpPr>
                  <p:cNvPr id="937" name="Freeform 1128"/>
                  <p:cNvSpPr>
                    <a:spLocks/>
                  </p:cNvSpPr>
                  <p:nvPr/>
                </p:nvSpPr>
                <p:spPr bwMode="auto">
                  <a:xfrm>
                    <a:off x="7187" y="3500"/>
                    <a:ext cx="6" cy="9"/>
                  </a:xfrm>
                  <a:custGeom>
                    <a:avLst/>
                    <a:gdLst>
                      <a:gd name="T0" fmla="*/ 6 w 6"/>
                      <a:gd name="T1" fmla="*/ 0 h 9"/>
                      <a:gd name="T2" fmla="*/ 0 w 6"/>
                      <a:gd name="T3" fmla="*/ 9 h 9"/>
                      <a:gd name="T4" fmla="*/ 5 w 6"/>
                      <a:gd name="T5" fmla="*/ 8 h 9"/>
                      <a:gd name="T6" fmla="*/ 6 w 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0"/>
                        </a:moveTo>
                        <a:lnTo>
                          <a:pt x="0" y="9"/>
                        </a:lnTo>
                        <a:lnTo>
                          <a:pt x="5" y="8"/>
                        </a:lnTo>
                        <a:lnTo>
                          <a:pt x="6" y="0"/>
                        </a:lnTo>
                        <a:close/>
                      </a:path>
                    </a:pathLst>
                  </a:custGeom>
                  <a:grpFill/>
                  <a:ln w="6350" cmpd="sng">
                    <a:solidFill>
                      <a:schemeClr val="bg1"/>
                    </a:solidFill>
                    <a:round/>
                    <a:headEnd/>
                    <a:tailEnd/>
                  </a:ln>
                </p:spPr>
                <p:txBody>
                  <a:bodyPr/>
                  <a:lstStyle/>
                  <a:p>
                    <a:endParaRPr lang="en-GB" dirty="0"/>
                  </a:p>
                </p:txBody>
              </p:sp>
              <p:sp>
                <p:nvSpPr>
                  <p:cNvPr id="938" name="Freeform 1129"/>
                  <p:cNvSpPr>
                    <a:spLocks/>
                  </p:cNvSpPr>
                  <p:nvPr/>
                </p:nvSpPr>
                <p:spPr bwMode="auto">
                  <a:xfrm>
                    <a:off x="7138" y="3505"/>
                    <a:ext cx="49" cy="38"/>
                  </a:xfrm>
                  <a:custGeom>
                    <a:avLst/>
                    <a:gdLst>
                      <a:gd name="T0" fmla="*/ 40 w 49"/>
                      <a:gd name="T1" fmla="*/ 26 h 38"/>
                      <a:gd name="T2" fmla="*/ 26 w 49"/>
                      <a:gd name="T3" fmla="*/ 22 h 38"/>
                      <a:gd name="T4" fmla="*/ 17 w 49"/>
                      <a:gd name="T5" fmla="*/ 38 h 38"/>
                      <a:gd name="T6" fmla="*/ 13 w 49"/>
                      <a:gd name="T7" fmla="*/ 38 h 38"/>
                      <a:gd name="T8" fmla="*/ 6 w 49"/>
                      <a:gd name="T9" fmla="*/ 24 h 38"/>
                      <a:gd name="T10" fmla="*/ 0 w 49"/>
                      <a:gd name="T11" fmla="*/ 23 h 38"/>
                      <a:gd name="T12" fmla="*/ 13 w 49"/>
                      <a:gd name="T13" fmla="*/ 9 h 38"/>
                      <a:gd name="T14" fmla="*/ 23 w 49"/>
                      <a:gd name="T15" fmla="*/ 10 h 38"/>
                      <a:gd name="T16" fmla="*/ 36 w 49"/>
                      <a:gd name="T17" fmla="*/ 0 h 38"/>
                      <a:gd name="T18" fmla="*/ 46 w 49"/>
                      <a:gd name="T19" fmla="*/ 4 h 38"/>
                      <a:gd name="T20" fmla="*/ 49 w 49"/>
                      <a:gd name="T21" fmla="*/ 13 h 38"/>
                      <a:gd name="T22" fmla="*/ 40 w 49"/>
                      <a:gd name="T23" fmla="*/ 26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8">
                        <a:moveTo>
                          <a:pt x="40" y="26"/>
                        </a:moveTo>
                        <a:lnTo>
                          <a:pt x="26" y="22"/>
                        </a:lnTo>
                        <a:lnTo>
                          <a:pt x="17" y="38"/>
                        </a:lnTo>
                        <a:lnTo>
                          <a:pt x="13" y="38"/>
                        </a:lnTo>
                        <a:lnTo>
                          <a:pt x="6" y="24"/>
                        </a:lnTo>
                        <a:lnTo>
                          <a:pt x="0" y="23"/>
                        </a:lnTo>
                        <a:lnTo>
                          <a:pt x="13" y="9"/>
                        </a:lnTo>
                        <a:lnTo>
                          <a:pt x="23" y="10"/>
                        </a:lnTo>
                        <a:lnTo>
                          <a:pt x="36" y="0"/>
                        </a:lnTo>
                        <a:lnTo>
                          <a:pt x="46" y="4"/>
                        </a:lnTo>
                        <a:lnTo>
                          <a:pt x="49" y="13"/>
                        </a:lnTo>
                        <a:lnTo>
                          <a:pt x="40" y="26"/>
                        </a:lnTo>
                        <a:close/>
                      </a:path>
                    </a:pathLst>
                  </a:custGeom>
                  <a:grpFill/>
                  <a:ln w="6350" cmpd="sng">
                    <a:solidFill>
                      <a:schemeClr val="bg1"/>
                    </a:solidFill>
                    <a:round/>
                    <a:headEnd/>
                    <a:tailEnd/>
                  </a:ln>
                </p:spPr>
                <p:txBody>
                  <a:bodyPr/>
                  <a:lstStyle/>
                  <a:p>
                    <a:endParaRPr lang="en-GB" dirty="0"/>
                  </a:p>
                </p:txBody>
              </p:sp>
              <p:sp>
                <p:nvSpPr>
                  <p:cNvPr id="939" name="Freeform 1130"/>
                  <p:cNvSpPr>
                    <a:spLocks/>
                  </p:cNvSpPr>
                  <p:nvPr/>
                </p:nvSpPr>
                <p:spPr bwMode="auto">
                  <a:xfrm>
                    <a:off x="7257" y="3411"/>
                    <a:ext cx="5" cy="12"/>
                  </a:xfrm>
                  <a:custGeom>
                    <a:avLst/>
                    <a:gdLst>
                      <a:gd name="T0" fmla="*/ 5 w 5"/>
                      <a:gd name="T1" fmla="*/ 0 h 12"/>
                      <a:gd name="T2" fmla="*/ 2 w 5"/>
                      <a:gd name="T3" fmla="*/ 12 h 12"/>
                      <a:gd name="T4" fmla="*/ 0 w 5"/>
                      <a:gd name="T5" fmla="*/ 12 h 12"/>
                      <a:gd name="T6" fmla="*/ 5 w 5"/>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2">
                        <a:moveTo>
                          <a:pt x="5" y="0"/>
                        </a:moveTo>
                        <a:lnTo>
                          <a:pt x="2" y="12"/>
                        </a:lnTo>
                        <a:lnTo>
                          <a:pt x="0" y="12"/>
                        </a:lnTo>
                        <a:lnTo>
                          <a:pt x="5" y="0"/>
                        </a:lnTo>
                        <a:close/>
                      </a:path>
                    </a:pathLst>
                  </a:custGeom>
                  <a:grpFill/>
                  <a:ln w="6350" cmpd="sng">
                    <a:solidFill>
                      <a:schemeClr val="bg1"/>
                    </a:solidFill>
                    <a:round/>
                    <a:headEnd/>
                    <a:tailEnd/>
                  </a:ln>
                </p:spPr>
                <p:txBody>
                  <a:bodyPr/>
                  <a:lstStyle/>
                  <a:p>
                    <a:endParaRPr lang="en-GB" dirty="0"/>
                  </a:p>
                </p:txBody>
              </p:sp>
              <p:sp>
                <p:nvSpPr>
                  <p:cNvPr id="940" name="Freeform 1131"/>
                  <p:cNvSpPr>
                    <a:spLocks/>
                  </p:cNvSpPr>
                  <p:nvPr/>
                </p:nvSpPr>
                <p:spPr bwMode="auto">
                  <a:xfrm>
                    <a:off x="7115" y="3332"/>
                    <a:ext cx="216" cy="193"/>
                  </a:xfrm>
                  <a:custGeom>
                    <a:avLst/>
                    <a:gdLst>
                      <a:gd name="T0" fmla="*/ 202 w 216"/>
                      <a:gd name="T1" fmla="*/ 1 h 193"/>
                      <a:gd name="T2" fmla="*/ 216 w 216"/>
                      <a:gd name="T3" fmla="*/ 49 h 193"/>
                      <a:gd name="T4" fmla="*/ 196 w 216"/>
                      <a:gd name="T5" fmla="*/ 81 h 193"/>
                      <a:gd name="T6" fmla="*/ 188 w 216"/>
                      <a:gd name="T7" fmla="*/ 128 h 193"/>
                      <a:gd name="T8" fmla="*/ 182 w 216"/>
                      <a:gd name="T9" fmla="*/ 154 h 193"/>
                      <a:gd name="T10" fmla="*/ 178 w 216"/>
                      <a:gd name="T11" fmla="*/ 143 h 193"/>
                      <a:gd name="T12" fmla="*/ 169 w 216"/>
                      <a:gd name="T13" fmla="*/ 154 h 193"/>
                      <a:gd name="T14" fmla="*/ 156 w 216"/>
                      <a:gd name="T15" fmla="*/ 167 h 193"/>
                      <a:gd name="T16" fmla="*/ 153 w 216"/>
                      <a:gd name="T17" fmla="*/ 157 h 193"/>
                      <a:gd name="T18" fmla="*/ 141 w 216"/>
                      <a:gd name="T19" fmla="*/ 168 h 193"/>
                      <a:gd name="T20" fmla="*/ 124 w 216"/>
                      <a:gd name="T21" fmla="*/ 164 h 193"/>
                      <a:gd name="T22" fmla="*/ 114 w 216"/>
                      <a:gd name="T23" fmla="*/ 157 h 193"/>
                      <a:gd name="T24" fmla="*/ 115 w 216"/>
                      <a:gd name="T25" fmla="*/ 172 h 193"/>
                      <a:gd name="T26" fmla="*/ 105 w 216"/>
                      <a:gd name="T27" fmla="*/ 178 h 193"/>
                      <a:gd name="T28" fmla="*/ 82 w 216"/>
                      <a:gd name="T29" fmla="*/ 182 h 193"/>
                      <a:gd name="T30" fmla="*/ 66 w 216"/>
                      <a:gd name="T31" fmla="*/ 164 h 193"/>
                      <a:gd name="T32" fmla="*/ 29 w 216"/>
                      <a:gd name="T33" fmla="*/ 174 h 193"/>
                      <a:gd name="T34" fmla="*/ 0 w 216"/>
                      <a:gd name="T35" fmla="*/ 182 h 193"/>
                      <a:gd name="T36" fmla="*/ 9 w 216"/>
                      <a:gd name="T37" fmla="*/ 172 h 193"/>
                      <a:gd name="T38" fmla="*/ 83 w 216"/>
                      <a:gd name="T39" fmla="*/ 141 h 193"/>
                      <a:gd name="T40" fmla="*/ 93 w 216"/>
                      <a:gd name="T41" fmla="*/ 146 h 193"/>
                      <a:gd name="T42" fmla="*/ 99 w 216"/>
                      <a:gd name="T43" fmla="*/ 130 h 193"/>
                      <a:gd name="T44" fmla="*/ 114 w 216"/>
                      <a:gd name="T45" fmla="*/ 103 h 193"/>
                      <a:gd name="T46" fmla="*/ 124 w 216"/>
                      <a:gd name="T47" fmla="*/ 99 h 193"/>
                      <a:gd name="T48" fmla="*/ 118 w 216"/>
                      <a:gd name="T49" fmla="*/ 117 h 193"/>
                      <a:gd name="T50" fmla="*/ 162 w 216"/>
                      <a:gd name="T51" fmla="*/ 87 h 193"/>
                      <a:gd name="T52" fmla="*/ 177 w 216"/>
                      <a:gd name="T53" fmla="*/ 48 h 193"/>
                      <a:gd name="T54" fmla="*/ 171 w 216"/>
                      <a:gd name="T55" fmla="*/ 38 h 193"/>
                      <a:gd name="T56" fmla="*/ 176 w 216"/>
                      <a:gd name="T57" fmla="*/ 20 h 193"/>
                      <a:gd name="T58" fmla="*/ 190 w 216"/>
                      <a:gd name="T59" fmla="*/ 16 h 193"/>
                      <a:gd name="T60" fmla="*/ 200 w 216"/>
                      <a:gd name="T61" fmla="*/ 5 h 193"/>
                      <a:gd name="T62" fmla="*/ 191 w 216"/>
                      <a:gd name="T63" fmla="*/ 4 h 193"/>
                      <a:gd name="T64" fmla="*/ 197 w 216"/>
                      <a:gd name="T65" fmla="*/ 1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 h="193">
                        <a:moveTo>
                          <a:pt x="197" y="1"/>
                        </a:moveTo>
                        <a:lnTo>
                          <a:pt x="202" y="1"/>
                        </a:lnTo>
                        <a:lnTo>
                          <a:pt x="203" y="18"/>
                        </a:lnTo>
                        <a:lnTo>
                          <a:pt x="216" y="49"/>
                        </a:lnTo>
                        <a:lnTo>
                          <a:pt x="205" y="78"/>
                        </a:lnTo>
                        <a:lnTo>
                          <a:pt x="196" y="81"/>
                        </a:lnTo>
                        <a:lnTo>
                          <a:pt x="196" y="112"/>
                        </a:lnTo>
                        <a:lnTo>
                          <a:pt x="188" y="128"/>
                        </a:lnTo>
                        <a:lnTo>
                          <a:pt x="191" y="142"/>
                        </a:lnTo>
                        <a:lnTo>
                          <a:pt x="182" y="154"/>
                        </a:lnTo>
                        <a:lnTo>
                          <a:pt x="174" y="161"/>
                        </a:lnTo>
                        <a:lnTo>
                          <a:pt x="178" y="143"/>
                        </a:lnTo>
                        <a:lnTo>
                          <a:pt x="173" y="143"/>
                        </a:lnTo>
                        <a:lnTo>
                          <a:pt x="169" y="154"/>
                        </a:lnTo>
                        <a:lnTo>
                          <a:pt x="162" y="152"/>
                        </a:lnTo>
                        <a:lnTo>
                          <a:pt x="156" y="167"/>
                        </a:lnTo>
                        <a:lnTo>
                          <a:pt x="153" y="167"/>
                        </a:lnTo>
                        <a:lnTo>
                          <a:pt x="153" y="157"/>
                        </a:lnTo>
                        <a:lnTo>
                          <a:pt x="151" y="157"/>
                        </a:lnTo>
                        <a:lnTo>
                          <a:pt x="141" y="168"/>
                        </a:lnTo>
                        <a:lnTo>
                          <a:pt x="120" y="168"/>
                        </a:lnTo>
                        <a:lnTo>
                          <a:pt x="124" y="164"/>
                        </a:lnTo>
                        <a:lnTo>
                          <a:pt x="117" y="164"/>
                        </a:lnTo>
                        <a:lnTo>
                          <a:pt x="114" y="157"/>
                        </a:lnTo>
                        <a:lnTo>
                          <a:pt x="109" y="167"/>
                        </a:lnTo>
                        <a:lnTo>
                          <a:pt x="115" y="172"/>
                        </a:lnTo>
                        <a:lnTo>
                          <a:pt x="115" y="177"/>
                        </a:lnTo>
                        <a:lnTo>
                          <a:pt x="105" y="178"/>
                        </a:lnTo>
                        <a:lnTo>
                          <a:pt x="93" y="193"/>
                        </a:lnTo>
                        <a:lnTo>
                          <a:pt x="82" y="182"/>
                        </a:lnTo>
                        <a:lnTo>
                          <a:pt x="85" y="166"/>
                        </a:lnTo>
                        <a:lnTo>
                          <a:pt x="66" y="164"/>
                        </a:lnTo>
                        <a:lnTo>
                          <a:pt x="56" y="172"/>
                        </a:lnTo>
                        <a:lnTo>
                          <a:pt x="29" y="174"/>
                        </a:lnTo>
                        <a:lnTo>
                          <a:pt x="21" y="184"/>
                        </a:lnTo>
                        <a:lnTo>
                          <a:pt x="0" y="182"/>
                        </a:lnTo>
                        <a:lnTo>
                          <a:pt x="0" y="174"/>
                        </a:lnTo>
                        <a:lnTo>
                          <a:pt x="9" y="172"/>
                        </a:lnTo>
                        <a:lnTo>
                          <a:pt x="36" y="146"/>
                        </a:lnTo>
                        <a:lnTo>
                          <a:pt x="83" y="141"/>
                        </a:lnTo>
                        <a:lnTo>
                          <a:pt x="83" y="144"/>
                        </a:lnTo>
                        <a:lnTo>
                          <a:pt x="93" y="146"/>
                        </a:lnTo>
                        <a:lnTo>
                          <a:pt x="99" y="141"/>
                        </a:lnTo>
                        <a:lnTo>
                          <a:pt x="99" y="130"/>
                        </a:lnTo>
                        <a:lnTo>
                          <a:pt x="109" y="119"/>
                        </a:lnTo>
                        <a:lnTo>
                          <a:pt x="114" y="103"/>
                        </a:lnTo>
                        <a:lnTo>
                          <a:pt x="120" y="99"/>
                        </a:lnTo>
                        <a:lnTo>
                          <a:pt x="124" y="99"/>
                        </a:lnTo>
                        <a:lnTo>
                          <a:pt x="117" y="108"/>
                        </a:lnTo>
                        <a:lnTo>
                          <a:pt x="118" y="117"/>
                        </a:lnTo>
                        <a:lnTo>
                          <a:pt x="144" y="103"/>
                        </a:lnTo>
                        <a:lnTo>
                          <a:pt x="162" y="87"/>
                        </a:lnTo>
                        <a:lnTo>
                          <a:pt x="171" y="65"/>
                        </a:lnTo>
                        <a:lnTo>
                          <a:pt x="177" y="48"/>
                        </a:lnTo>
                        <a:lnTo>
                          <a:pt x="177" y="43"/>
                        </a:lnTo>
                        <a:lnTo>
                          <a:pt x="171" y="38"/>
                        </a:lnTo>
                        <a:lnTo>
                          <a:pt x="176" y="32"/>
                        </a:lnTo>
                        <a:lnTo>
                          <a:pt x="176" y="20"/>
                        </a:lnTo>
                        <a:lnTo>
                          <a:pt x="183" y="6"/>
                        </a:lnTo>
                        <a:lnTo>
                          <a:pt x="190" y="16"/>
                        </a:lnTo>
                        <a:lnTo>
                          <a:pt x="197" y="14"/>
                        </a:lnTo>
                        <a:lnTo>
                          <a:pt x="200" y="5"/>
                        </a:lnTo>
                        <a:lnTo>
                          <a:pt x="192" y="9"/>
                        </a:lnTo>
                        <a:lnTo>
                          <a:pt x="191" y="4"/>
                        </a:lnTo>
                        <a:lnTo>
                          <a:pt x="192" y="0"/>
                        </a:lnTo>
                        <a:lnTo>
                          <a:pt x="197" y="1"/>
                        </a:lnTo>
                        <a:close/>
                      </a:path>
                    </a:pathLst>
                  </a:custGeom>
                  <a:grpFill/>
                  <a:ln w="6350" cmpd="sng">
                    <a:solidFill>
                      <a:schemeClr val="bg1"/>
                    </a:solidFill>
                    <a:round/>
                    <a:headEnd/>
                    <a:tailEnd/>
                  </a:ln>
                </p:spPr>
                <p:txBody>
                  <a:bodyPr/>
                  <a:lstStyle/>
                  <a:p>
                    <a:endParaRPr lang="en-GB" dirty="0"/>
                  </a:p>
                </p:txBody>
              </p:sp>
              <p:sp>
                <p:nvSpPr>
                  <p:cNvPr id="941" name="Freeform 1132"/>
                  <p:cNvSpPr>
                    <a:spLocks/>
                  </p:cNvSpPr>
                  <p:nvPr/>
                </p:nvSpPr>
                <p:spPr bwMode="auto">
                  <a:xfrm>
                    <a:off x="7311" y="3231"/>
                    <a:ext cx="4" cy="4"/>
                  </a:xfrm>
                  <a:custGeom>
                    <a:avLst/>
                    <a:gdLst>
                      <a:gd name="T0" fmla="*/ 1 w 4"/>
                      <a:gd name="T1" fmla="*/ 0 h 4"/>
                      <a:gd name="T2" fmla="*/ 0 w 4"/>
                      <a:gd name="T3" fmla="*/ 2 h 4"/>
                      <a:gd name="T4" fmla="*/ 4 w 4"/>
                      <a:gd name="T5" fmla="*/ 4 h 4"/>
                      <a:gd name="T6" fmla="*/ 1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1" y="0"/>
                        </a:moveTo>
                        <a:lnTo>
                          <a:pt x="0" y="2"/>
                        </a:lnTo>
                        <a:lnTo>
                          <a:pt x="4" y="4"/>
                        </a:lnTo>
                        <a:lnTo>
                          <a:pt x="1" y="0"/>
                        </a:lnTo>
                        <a:close/>
                      </a:path>
                    </a:pathLst>
                  </a:custGeom>
                  <a:grpFill/>
                  <a:ln w="6350" cmpd="sng">
                    <a:solidFill>
                      <a:schemeClr val="bg1"/>
                    </a:solidFill>
                    <a:round/>
                    <a:headEnd/>
                    <a:tailEnd/>
                  </a:ln>
                </p:spPr>
                <p:txBody>
                  <a:bodyPr/>
                  <a:lstStyle/>
                  <a:p>
                    <a:endParaRPr lang="en-GB" dirty="0"/>
                  </a:p>
                </p:txBody>
              </p:sp>
            </p:grpSp>
            <p:sp>
              <p:nvSpPr>
                <p:cNvPr id="853" name="Freeform 1133"/>
                <p:cNvSpPr>
                  <a:spLocks/>
                </p:cNvSpPr>
                <p:nvPr/>
              </p:nvSpPr>
              <p:spPr bwMode="auto">
                <a:xfrm>
                  <a:off x="4913" y="2168"/>
                  <a:ext cx="99" cy="109"/>
                </a:xfrm>
                <a:custGeom>
                  <a:avLst/>
                  <a:gdLst>
                    <a:gd name="T0" fmla="*/ 79 w 122"/>
                    <a:gd name="T1" fmla="*/ 7 h 134"/>
                    <a:gd name="T2" fmla="*/ 80 w 122"/>
                    <a:gd name="T3" fmla="*/ 10 h 134"/>
                    <a:gd name="T4" fmla="*/ 68 w 122"/>
                    <a:gd name="T5" fmla="*/ 24 h 134"/>
                    <a:gd name="T6" fmla="*/ 68 w 122"/>
                    <a:gd name="T7" fmla="*/ 36 h 134"/>
                    <a:gd name="T8" fmla="*/ 51 w 122"/>
                    <a:gd name="T9" fmla="*/ 49 h 134"/>
                    <a:gd name="T10" fmla="*/ 40 w 122"/>
                    <a:gd name="T11" fmla="*/ 55 h 134"/>
                    <a:gd name="T12" fmla="*/ 40 w 122"/>
                    <a:gd name="T13" fmla="*/ 65 h 134"/>
                    <a:gd name="T14" fmla="*/ 51 w 122"/>
                    <a:gd name="T15" fmla="*/ 75 h 134"/>
                    <a:gd name="T16" fmla="*/ 44 w 122"/>
                    <a:gd name="T17" fmla="*/ 80 h 134"/>
                    <a:gd name="T18" fmla="*/ 36 w 122"/>
                    <a:gd name="T19" fmla="*/ 80 h 134"/>
                    <a:gd name="T20" fmla="*/ 27 w 122"/>
                    <a:gd name="T21" fmla="*/ 88 h 134"/>
                    <a:gd name="T22" fmla="*/ 16 w 122"/>
                    <a:gd name="T23" fmla="*/ 84 h 134"/>
                    <a:gd name="T24" fmla="*/ 15 w 122"/>
                    <a:gd name="T25" fmla="*/ 87 h 134"/>
                    <a:gd name="T26" fmla="*/ 11 w 122"/>
                    <a:gd name="T27" fmla="*/ 89 h 134"/>
                    <a:gd name="T28" fmla="*/ 9 w 122"/>
                    <a:gd name="T29" fmla="*/ 85 h 134"/>
                    <a:gd name="T30" fmla="*/ 11 w 122"/>
                    <a:gd name="T31" fmla="*/ 82 h 134"/>
                    <a:gd name="T32" fmla="*/ 5 w 122"/>
                    <a:gd name="T33" fmla="*/ 83 h 134"/>
                    <a:gd name="T34" fmla="*/ 8 w 122"/>
                    <a:gd name="T35" fmla="*/ 76 h 134"/>
                    <a:gd name="T36" fmla="*/ 13 w 122"/>
                    <a:gd name="T37" fmla="*/ 72 h 134"/>
                    <a:gd name="T38" fmla="*/ 11 w 122"/>
                    <a:gd name="T39" fmla="*/ 72 h 134"/>
                    <a:gd name="T40" fmla="*/ 14 w 122"/>
                    <a:gd name="T41" fmla="*/ 59 h 134"/>
                    <a:gd name="T42" fmla="*/ 3 w 122"/>
                    <a:gd name="T43" fmla="*/ 59 h 134"/>
                    <a:gd name="T44" fmla="*/ 0 w 122"/>
                    <a:gd name="T45" fmla="*/ 52 h 134"/>
                    <a:gd name="T46" fmla="*/ 6 w 122"/>
                    <a:gd name="T47" fmla="*/ 43 h 134"/>
                    <a:gd name="T48" fmla="*/ 19 w 122"/>
                    <a:gd name="T49" fmla="*/ 37 h 134"/>
                    <a:gd name="T50" fmla="*/ 32 w 122"/>
                    <a:gd name="T51" fmla="*/ 24 h 134"/>
                    <a:gd name="T52" fmla="*/ 40 w 122"/>
                    <a:gd name="T53" fmla="*/ 28 h 134"/>
                    <a:gd name="T54" fmla="*/ 50 w 122"/>
                    <a:gd name="T55" fmla="*/ 27 h 134"/>
                    <a:gd name="T56" fmla="*/ 49 w 122"/>
                    <a:gd name="T57" fmla="*/ 17 h 134"/>
                    <a:gd name="T58" fmla="*/ 58 w 122"/>
                    <a:gd name="T59" fmla="*/ 16 h 134"/>
                    <a:gd name="T60" fmla="*/ 66 w 122"/>
                    <a:gd name="T61" fmla="*/ 11 h 134"/>
                    <a:gd name="T62" fmla="*/ 72 w 122"/>
                    <a:gd name="T63" fmla="*/ 0 h 134"/>
                    <a:gd name="T64" fmla="*/ 79 w 122"/>
                    <a:gd name="T65" fmla="*/ 7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34">
                      <a:moveTo>
                        <a:pt x="120" y="10"/>
                      </a:moveTo>
                      <a:lnTo>
                        <a:pt x="122" y="15"/>
                      </a:lnTo>
                      <a:lnTo>
                        <a:pt x="103" y="36"/>
                      </a:lnTo>
                      <a:lnTo>
                        <a:pt x="103" y="54"/>
                      </a:lnTo>
                      <a:lnTo>
                        <a:pt x="78" y="74"/>
                      </a:lnTo>
                      <a:lnTo>
                        <a:pt x="60" y="82"/>
                      </a:lnTo>
                      <a:lnTo>
                        <a:pt x="60" y="98"/>
                      </a:lnTo>
                      <a:lnTo>
                        <a:pt x="78" y="113"/>
                      </a:lnTo>
                      <a:lnTo>
                        <a:pt x="66" y="121"/>
                      </a:lnTo>
                      <a:lnTo>
                        <a:pt x="54" y="121"/>
                      </a:lnTo>
                      <a:lnTo>
                        <a:pt x="41" y="133"/>
                      </a:lnTo>
                      <a:lnTo>
                        <a:pt x="25" y="127"/>
                      </a:lnTo>
                      <a:lnTo>
                        <a:pt x="24" y="132"/>
                      </a:lnTo>
                      <a:lnTo>
                        <a:pt x="17" y="134"/>
                      </a:lnTo>
                      <a:lnTo>
                        <a:pt x="14" y="128"/>
                      </a:lnTo>
                      <a:lnTo>
                        <a:pt x="16" y="124"/>
                      </a:lnTo>
                      <a:lnTo>
                        <a:pt x="7" y="125"/>
                      </a:lnTo>
                      <a:lnTo>
                        <a:pt x="12" y="114"/>
                      </a:lnTo>
                      <a:lnTo>
                        <a:pt x="20" y="110"/>
                      </a:lnTo>
                      <a:lnTo>
                        <a:pt x="16" y="108"/>
                      </a:lnTo>
                      <a:lnTo>
                        <a:pt x="21" y="89"/>
                      </a:lnTo>
                      <a:lnTo>
                        <a:pt x="5" y="88"/>
                      </a:lnTo>
                      <a:lnTo>
                        <a:pt x="0" y="79"/>
                      </a:lnTo>
                      <a:lnTo>
                        <a:pt x="10" y="65"/>
                      </a:lnTo>
                      <a:lnTo>
                        <a:pt x="29" y="56"/>
                      </a:lnTo>
                      <a:lnTo>
                        <a:pt x="48" y="37"/>
                      </a:lnTo>
                      <a:lnTo>
                        <a:pt x="60" y="43"/>
                      </a:lnTo>
                      <a:lnTo>
                        <a:pt x="75" y="41"/>
                      </a:lnTo>
                      <a:lnTo>
                        <a:pt x="74" y="26"/>
                      </a:lnTo>
                      <a:lnTo>
                        <a:pt x="89" y="25"/>
                      </a:lnTo>
                      <a:lnTo>
                        <a:pt x="100" y="16"/>
                      </a:lnTo>
                      <a:lnTo>
                        <a:pt x="110" y="0"/>
                      </a:lnTo>
                      <a:lnTo>
                        <a:pt x="120" y="10"/>
                      </a:lnTo>
                      <a:close/>
                    </a:path>
                  </a:pathLst>
                </a:custGeom>
                <a:grpFill/>
                <a:ln w="6350" cmpd="sng">
                  <a:solidFill>
                    <a:schemeClr val="bg1"/>
                  </a:solidFill>
                  <a:round/>
                  <a:headEnd/>
                  <a:tailEnd/>
                </a:ln>
              </p:spPr>
              <p:txBody>
                <a:bodyPr/>
                <a:lstStyle/>
                <a:p>
                  <a:endParaRPr lang="en-GB" dirty="0"/>
                </a:p>
              </p:txBody>
            </p:sp>
            <p:grpSp>
              <p:nvGrpSpPr>
                <p:cNvPr id="854" name="Group 1134"/>
                <p:cNvGrpSpPr>
                  <a:grpSpLocks/>
                </p:cNvGrpSpPr>
                <p:nvPr/>
              </p:nvGrpSpPr>
              <p:grpSpPr bwMode="auto">
                <a:xfrm>
                  <a:off x="4940" y="2260"/>
                  <a:ext cx="54" cy="105"/>
                  <a:chOff x="7020" y="3405"/>
                  <a:chExt cx="67" cy="128"/>
                </a:xfrm>
                <a:grpFill/>
              </p:grpSpPr>
              <p:sp>
                <p:nvSpPr>
                  <p:cNvPr id="929" name="Freeform 1135"/>
                  <p:cNvSpPr>
                    <a:spLocks/>
                  </p:cNvSpPr>
                  <p:nvPr/>
                </p:nvSpPr>
                <p:spPr bwMode="auto">
                  <a:xfrm>
                    <a:off x="7022" y="3528"/>
                    <a:ext cx="14" cy="5"/>
                  </a:xfrm>
                  <a:custGeom>
                    <a:avLst/>
                    <a:gdLst>
                      <a:gd name="T0" fmla="*/ 1 w 14"/>
                      <a:gd name="T1" fmla="*/ 0 h 5"/>
                      <a:gd name="T2" fmla="*/ 0 w 14"/>
                      <a:gd name="T3" fmla="*/ 4 h 5"/>
                      <a:gd name="T4" fmla="*/ 4 w 14"/>
                      <a:gd name="T5" fmla="*/ 5 h 5"/>
                      <a:gd name="T6" fmla="*/ 14 w 14"/>
                      <a:gd name="T7" fmla="*/ 0 h 5"/>
                      <a:gd name="T8" fmla="*/ 1 w 14"/>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5">
                        <a:moveTo>
                          <a:pt x="1" y="0"/>
                        </a:moveTo>
                        <a:lnTo>
                          <a:pt x="0" y="4"/>
                        </a:lnTo>
                        <a:lnTo>
                          <a:pt x="4" y="5"/>
                        </a:lnTo>
                        <a:lnTo>
                          <a:pt x="14" y="0"/>
                        </a:lnTo>
                        <a:lnTo>
                          <a:pt x="1" y="0"/>
                        </a:lnTo>
                        <a:close/>
                      </a:path>
                    </a:pathLst>
                  </a:custGeom>
                  <a:grpFill/>
                  <a:ln w="6350" cmpd="sng">
                    <a:solidFill>
                      <a:schemeClr val="bg1"/>
                    </a:solidFill>
                    <a:round/>
                    <a:headEnd/>
                    <a:tailEnd/>
                  </a:ln>
                </p:spPr>
                <p:txBody>
                  <a:bodyPr/>
                  <a:lstStyle/>
                  <a:p>
                    <a:endParaRPr lang="en-GB" dirty="0"/>
                  </a:p>
                </p:txBody>
              </p:sp>
              <p:sp>
                <p:nvSpPr>
                  <p:cNvPr id="930" name="Freeform 1136"/>
                  <p:cNvSpPr>
                    <a:spLocks/>
                  </p:cNvSpPr>
                  <p:nvPr/>
                </p:nvSpPr>
                <p:spPr bwMode="auto">
                  <a:xfrm>
                    <a:off x="7020" y="3405"/>
                    <a:ext cx="67" cy="100"/>
                  </a:xfrm>
                  <a:custGeom>
                    <a:avLst/>
                    <a:gdLst>
                      <a:gd name="T0" fmla="*/ 45 w 67"/>
                      <a:gd name="T1" fmla="*/ 0 h 100"/>
                      <a:gd name="T2" fmla="*/ 61 w 67"/>
                      <a:gd name="T3" fmla="*/ 26 h 100"/>
                      <a:gd name="T4" fmla="*/ 67 w 67"/>
                      <a:gd name="T5" fmla="*/ 60 h 100"/>
                      <a:gd name="T6" fmla="*/ 61 w 67"/>
                      <a:gd name="T7" fmla="*/ 77 h 100"/>
                      <a:gd name="T8" fmla="*/ 54 w 67"/>
                      <a:gd name="T9" fmla="*/ 83 h 100"/>
                      <a:gd name="T10" fmla="*/ 48 w 67"/>
                      <a:gd name="T11" fmla="*/ 81 h 100"/>
                      <a:gd name="T12" fmla="*/ 43 w 67"/>
                      <a:gd name="T13" fmla="*/ 89 h 100"/>
                      <a:gd name="T14" fmla="*/ 35 w 67"/>
                      <a:gd name="T15" fmla="*/ 85 h 100"/>
                      <a:gd name="T16" fmla="*/ 28 w 67"/>
                      <a:gd name="T17" fmla="*/ 93 h 100"/>
                      <a:gd name="T18" fmla="*/ 26 w 67"/>
                      <a:gd name="T19" fmla="*/ 89 h 100"/>
                      <a:gd name="T20" fmla="*/ 23 w 67"/>
                      <a:gd name="T21" fmla="*/ 97 h 100"/>
                      <a:gd name="T22" fmla="*/ 21 w 67"/>
                      <a:gd name="T23" fmla="*/ 95 h 100"/>
                      <a:gd name="T24" fmla="*/ 23 w 67"/>
                      <a:gd name="T25" fmla="*/ 91 h 100"/>
                      <a:gd name="T26" fmla="*/ 15 w 67"/>
                      <a:gd name="T27" fmla="*/ 98 h 100"/>
                      <a:gd name="T28" fmla="*/ 2 w 67"/>
                      <a:gd name="T29" fmla="*/ 100 h 100"/>
                      <a:gd name="T30" fmla="*/ 3 w 67"/>
                      <a:gd name="T31" fmla="*/ 93 h 100"/>
                      <a:gd name="T32" fmla="*/ 7 w 67"/>
                      <a:gd name="T33" fmla="*/ 95 h 100"/>
                      <a:gd name="T34" fmla="*/ 8 w 67"/>
                      <a:gd name="T35" fmla="*/ 90 h 100"/>
                      <a:gd name="T36" fmla="*/ 3 w 67"/>
                      <a:gd name="T37" fmla="*/ 88 h 100"/>
                      <a:gd name="T38" fmla="*/ 12 w 67"/>
                      <a:gd name="T39" fmla="*/ 65 h 100"/>
                      <a:gd name="T40" fmla="*/ 7 w 67"/>
                      <a:gd name="T41" fmla="*/ 46 h 100"/>
                      <a:gd name="T42" fmla="*/ 3 w 67"/>
                      <a:gd name="T43" fmla="*/ 51 h 100"/>
                      <a:gd name="T44" fmla="*/ 0 w 67"/>
                      <a:gd name="T45" fmla="*/ 44 h 100"/>
                      <a:gd name="T46" fmla="*/ 11 w 67"/>
                      <a:gd name="T47" fmla="*/ 39 h 100"/>
                      <a:gd name="T48" fmla="*/ 15 w 67"/>
                      <a:gd name="T49" fmla="*/ 42 h 100"/>
                      <a:gd name="T50" fmla="*/ 8 w 67"/>
                      <a:gd name="T51" fmla="*/ 20 h 100"/>
                      <a:gd name="T52" fmla="*/ 21 w 67"/>
                      <a:gd name="T53" fmla="*/ 8 h 100"/>
                      <a:gd name="T54" fmla="*/ 33 w 67"/>
                      <a:gd name="T55" fmla="*/ 8 h 100"/>
                      <a:gd name="T56" fmla="*/ 45 w 67"/>
                      <a:gd name="T57" fmla="*/ 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100">
                        <a:moveTo>
                          <a:pt x="45" y="0"/>
                        </a:moveTo>
                        <a:lnTo>
                          <a:pt x="61" y="26"/>
                        </a:lnTo>
                        <a:lnTo>
                          <a:pt x="67" y="60"/>
                        </a:lnTo>
                        <a:lnTo>
                          <a:pt x="61" y="77"/>
                        </a:lnTo>
                        <a:lnTo>
                          <a:pt x="54" y="83"/>
                        </a:lnTo>
                        <a:lnTo>
                          <a:pt x="48" y="81"/>
                        </a:lnTo>
                        <a:lnTo>
                          <a:pt x="43" y="89"/>
                        </a:lnTo>
                        <a:lnTo>
                          <a:pt x="35" y="85"/>
                        </a:lnTo>
                        <a:lnTo>
                          <a:pt x="28" y="93"/>
                        </a:lnTo>
                        <a:lnTo>
                          <a:pt x="26" y="89"/>
                        </a:lnTo>
                        <a:lnTo>
                          <a:pt x="23" y="97"/>
                        </a:lnTo>
                        <a:lnTo>
                          <a:pt x="21" y="95"/>
                        </a:lnTo>
                        <a:lnTo>
                          <a:pt x="23" y="91"/>
                        </a:lnTo>
                        <a:lnTo>
                          <a:pt x="15" y="98"/>
                        </a:lnTo>
                        <a:lnTo>
                          <a:pt x="2" y="100"/>
                        </a:lnTo>
                        <a:lnTo>
                          <a:pt x="3" y="93"/>
                        </a:lnTo>
                        <a:lnTo>
                          <a:pt x="7" y="95"/>
                        </a:lnTo>
                        <a:lnTo>
                          <a:pt x="8" y="90"/>
                        </a:lnTo>
                        <a:lnTo>
                          <a:pt x="3" y="88"/>
                        </a:lnTo>
                        <a:lnTo>
                          <a:pt x="12" y="65"/>
                        </a:lnTo>
                        <a:lnTo>
                          <a:pt x="7" y="46"/>
                        </a:lnTo>
                        <a:lnTo>
                          <a:pt x="3" y="51"/>
                        </a:lnTo>
                        <a:lnTo>
                          <a:pt x="0" y="44"/>
                        </a:lnTo>
                        <a:lnTo>
                          <a:pt x="11" y="39"/>
                        </a:lnTo>
                        <a:lnTo>
                          <a:pt x="15" y="42"/>
                        </a:lnTo>
                        <a:lnTo>
                          <a:pt x="8" y="20"/>
                        </a:lnTo>
                        <a:lnTo>
                          <a:pt x="21" y="8"/>
                        </a:lnTo>
                        <a:lnTo>
                          <a:pt x="33" y="8"/>
                        </a:lnTo>
                        <a:lnTo>
                          <a:pt x="45" y="0"/>
                        </a:lnTo>
                        <a:close/>
                      </a:path>
                    </a:pathLst>
                  </a:custGeom>
                  <a:grpFill/>
                  <a:ln w="6350" cmpd="sng">
                    <a:solidFill>
                      <a:schemeClr val="bg1"/>
                    </a:solidFill>
                    <a:round/>
                    <a:headEnd/>
                    <a:tailEnd/>
                  </a:ln>
                </p:spPr>
                <p:txBody>
                  <a:bodyPr/>
                  <a:lstStyle/>
                  <a:p>
                    <a:endParaRPr lang="en-GB" dirty="0"/>
                  </a:p>
                </p:txBody>
              </p:sp>
            </p:grpSp>
            <p:sp>
              <p:nvSpPr>
                <p:cNvPr id="855" name="Freeform 1137"/>
                <p:cNvSpPr>
                  <a:spLocks/>
                </p:cNvSpPr>
                <p:nvPr/>
              </p:nvSpPr>
              <p:spPr bwMode="auto">
                <a:xfrm>
                  <a:off x="4530" y="2555"/>
                  <a:ext cx="115" cy="142"/>
                </a:xfrm>
                <a:custGeom>
                  <a:avLst/>
                  <a:gdLst>
                    <a:gd name="T0" fmla="*/ 12 w 141"/>
                    <a:gd name="T1" fmla="*/ 12 h 174"/>
                    <a:gd name="T2" fmla="*/ 1 w 141"/>
                    <a:gd name="T3" fmla="*/ 24 h 174"/>
                    <a:gd name="T4" fmla="*/ 0 w 141"/>
                    <a:gd name="T5" fmla="*/ 28 h 174"/>
                    <a:gd name="T6" fmla="*/ 4 w 141"/>
                    <a:gd name="T7" fmla="*/ 30 h 174"/>
                    <a:gd name="T8" fmla="*/ 5 w 141"/>
                    <a:gd name="T9" fmla="*/ 38 h 174"/>
                    <a:gd name="T10" fmla="*/ 12 w 141"/>
                    <a:gd name="T11" fmla="*/ 41 h 174"/>
                    <a:gd name="T12" fmla="*/ 9 w 141"/>
                    <a:gd name="T13" fmla="*/ 67 h 174"/>
                    <a:gd name="T14" fmla="*/ 22 w 141"/>
                    <a:gd name="T15" fmla="*/ 59 h 174"/>
                    <a:gd name="T16" fmla="*/ 31 w 141"/>
                    <a:gd name="T17" fmla="*/ 63 h 174"/>
                    <a:gd name="T18" fmla="*/ 35 w 141"/>
                    <a:gd name="T19" fmla="*/ 60 h 174"/>
                    <a:gd name="T20" fmla="*/ 38 w 141"/>
                    <a:gd name="T21" fmla="*/ 58 h 174"/>
                    <a:gd name="T22" fmla="*/ 42 w 141"/>
                    <a:gd name="T23" fmla="*/ 56 h 174"/>
                    <a:gd name="T24" fmla="*/ 46 w 141"/>
                    <a:gd name="T25" fmla="*/ 56 h 174"/>
                    <a:gd name="T26" fmla="*/ 55 w 141"/>
                    <a:gd name="T27" fmla="*/ 67 h 174"/>
                    <a:gd name="T28" fmla="*/ 60 w 141"/>
                    <a:gd name="T29" fmla="*/ 85 h 174"/>
                    <a:gd name="T30" fmla="*/ 68 w 141"/>
                    <a:gd name="T31" fmla="*/ 94 h 174"/>
                    <a:gd name="T32" fmla="*/ 68 w 141"/>
                    <a:gd name="T33" fmla="*/ 108 h 174"/>
                    <a:gd name="T34" fmla="*/ 64 w 141"/>
                    <a:gd name="T35" fmla="*/ 111 h 174"/>
                    <a:gd name="T36" fmla="*/ 73 w 141"/>
                    <a:gd name="T37" fmla="*/ 116 h 174"/>
                    <a:gd name="T38" fmla="*/ 79 w 141"/>
                    <a:gd name="T39" fmla="*/ 109 h 174"/>
                    <a:gd name="T40" fmla="*/ 87 w 141"/>
                    <a:gd name="T41" fmla="*/ 110 h 174"/>
                    <a:gd name="T42" fmla="*/ 93 w 141"/>
                    <a:gd name="T43" fmla="*/ 106 h 174"/>
                    <a:gd name="T44" fmla="*/ 94 w 141"/>
                    <a:gd name="T45" fmla="*/ 98 h 174"/>
                    <a:gd name="T46" fmla="*/ 89 w 141"/>
                    <a:gd name="T47" fmla="*/ 85 h 174"/>
                    <a:gd name="T48" fmla="*/ 82 w 141"/>
                    <a:gd name="T49" fmla="*/ 82 h 174"/>
                    <a:gd name="T50" fmla="*/ 81 w 141"/>
                    <a:gd name="T51" fmla="*/ 78 h 174"/>
                    <a:gd name="T52" fmla="*/ 79 w 141"/>
                    <a:gd name="T53" fmla="*/ 71 h 174"/>
                    <a:gd name="T54" fmla="*/ 73 w 141"/>
                    <a:gd name="T55" fmla="*/ 68 h 174"/>
                    <a:gd name="T56" fmla="*/ 63 w 141"/>
                    <a:gd name="T57" fmla="*/ 54 h 174"/>
                    <a:gd name="T58" fmla="*/ 48 w 141"/>
                    <a:gd name="T59" fmla="*/ 45 h 174"/>
                    <a:gd name="T60" fmla="*/ 50 w 141"/>
                    <a:gd name="T61" fmla="*/ 39 h 174"/>
                    <a:gd name="T62" fmla="*/ 55 w 141"/>
                    <a:gd name="T63" fmla="*/ 39 h 174"/>
                    <a:gd name="T64" fmla="*/ 60 w 141"/>
                    <a:gd name="T65" fmla="*/ 35 h 174"/>
                    <a:gd name="T66" fmla="*/ 54 w 141"/>
                    <a:gd name="T67" fmla="*/ 24 h 174"/>
                    <a:gd name="T68" fmla="*/ 51 w 141"/>
                    <a:gd name="T69" fmla="*/ 22 h 174"/>
                    <a:gd name="T70" fmla="*/ 38 w 141"/>
                    <a:gd name="T71" fmla="*/ 22 h 174"/>
                    <a:gd name="T72" fmla="*/ 34 w 141"/>
                    <a:gd name="T73" fmla="*/ 20 h 174"/>
                    <a:gd name="T74" fmla="*/ 34 w 141"/>
                    <a:gd name="T75" fmla="*/ 12 h 174"/>
                    <a:gd name="T76" fmla="*/ 27 w 141"/>
                    <a:gd name="T77" fmla="*/ 2 h 174"/>
                    <a:gd name="T78" fmla="*/ 20 w 141"/>
                    <a:gd name="T79" fmla="*/ 0 h 174"/>
                    <a:gd name="T80" fmla="*/ 18 w 141"/>
                    <a:gd name="T81" fmla="*/ 2 h 174"/>
                    <a:gd name="T82" fmla="*/ 19 w 141"/>
                    <a:gd name="T83" fmla="*/ 16 h 174"/>
                    <a:gd name="T84" fmla="*/ 14 w 141"/>
                    <a:gd name="T85" fmla="*/ 19 h 174"/>
                    <a:gd name="T86" fmla="*/ 12 w 141"/>
                    <a:gd name="T87" fmla="*/ 12 h 1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1" h="174">
                      <a:moveTo>
                        <a:pt x="18" y="18"/>
                      </a:moveTo>
                      <a:lnTo>
                        <a:pt x="1" y="37"/>
                      </a:lnTo>
                      <a:lnTo>
                        <a:pt x="0" y="42"/>
                      </a:lnTo>
                      <a:lnTo>
                        <a:pt x="6" y="45"/>
                      </a:lnTo>
                      <a:lnTo>
                        <a:pt x="7" y="58"/>
                      </a:lnTo>
                      <a:lnTo>
                        <a:pt x="18" y="61"/>
                      </a:lnTo>
                      <a:lnTo>
                        <a:pt x="14" y="101"/>
                      </a:lnTo>
                      <a:lnTo>
                        <a:pt x="33" y="88"/>
                      </a:lnTo>
                      <a:lnTo>
                        <a:pt x="47" y="94"/>
                      </a:lnTo>
                      <a:lnTo>
                        <a:pt x="53" y="91"/>
                      </a:lnTo>
                      <a:lnTo>
                        <a:pt x="56" y="87"/>
                      </a:lnTo>
                      <a:lnTo>
                        <a:pt x="63" y="85"/>
                      </a:lnTo>
                      <a:lnTo>
                        <a:pt x="69" y="85"/>
                      </a:lnTo>
                      <a:lnTo>
                        <a:pt x="83" y="101"/>
                      </a:lnTo>
                      <a:lnTo>
                        <a:pt x="89" y="127"/>
                      </a:lnTo>
                      <a:lnTo>
                        <a:pt x="102" y="141"/>
                      </a:lnTo>
                      <a:lnTo>
                        <a:pt x="102" y="162"/>
                      </a:lnTo>
                      <a:lnTo>
                        <a:pt x="97" y="167"/>
                      </a:lnTo>
                      <a:lnTo>
                        <a:pt x="110" y="174"/>
                      </a:lnTo>
                      <a:lnTo>
                        <a:pt x="119" y="164"/>
                      </a:lnTo>
                      <a:lnTo>
                        <a:pt x="131" y="166"/>
                      </a:lnTo>
                      <a:lnTo>
                        <a:pt x="140" y="159"/>
                      </a:lnTo>
                      <a:lnTo>
                        <a:pt x="141" y="147"/>
                      </a:lnTo>
                      <a:lnTo>
                        <a:pt x="134" y="128"/>
                      </a:lnTo>
                      <a:lnTo>
                        <a:pt x="122" y="122"/>
                      </a:lnTo>
                      <a:lnTo>
                        <a:pt x="121" y="117"/>
                      </a:lnTo>
                      <a:lnTo>
                        <a:pt x="119" y="107"/>
                      </a:lnTo>
                      <a:lnTo>
                        <a:pt x="110" y="102"/>
                      </a:lnTo>
                      <a:lnTo>
                        <a:pt x="95" y="81"/>
                      </a:lnTo>
                      <a:lnTo>
                        <a:pt x="72" y="67"/>
                      </a:lnTo>
                      <a:lnTo>
                        <a:pt x="75" y="59"/>
                      </a:lnTo>
                      <a:lnTo>
                        <a:pt x="83" y="59"/>
                      </a:lnTo>
                      <a:lnTo>
                        <a:pt x="89" y="53"/>
                      </a:lnTo>
                      <a:lnTo>
                        <a:pt x="81" y="37"/>
                      </a:lnTo>
                      <a:lnTo>
                        <a:pt x="77" y="33"/>
                      </a:lnTo>
                      <a:lnTo>
                        <a:pt x="57" y="33"/>
                      </a:lnTo>
                      <a:lnTo>
                        <a:pt x="52" y="29"/>
                      </a:lnTo>
                      <a:lnTo>
                        <a:pt x="51" y="18"/>
                      </a:lnTo>
                      <a:lnTo>
                        <a:pt x="40" y="3"/>
                      </a:lnTo>
                      <a:lnTo>
                        <a:pt x="31" y="0"/>
                      </a:lnTo>
                      <a:lnTo>
                        <a:pt x="27" y="3"/>
                      </a:lnTo>
                      <a:lnTo>
                        <a:pt x="28" y="25"/>
                      </a:lnTo>
                      <a:lnTo>
                        <a:pt x="21" y="28"/>
                      </a:lnTo>
                      <a:lnTo>
                        <a:pt x="18" y="18"/>
                      </a:lnTo>
                      <a:close/>
                    </a:path>
                  </a:pathLst>
                </a:custGeom>
                <a:grpFill/>
                <a:ln w="6350" cmpd="sng">
                  <a:solidFill>
                    <a:schemeClr val="bg1"/>
                  </a:solidFill>
                  <a:round/>
                  <a:headEnd/>
                  <a:tailEnd/>
                </a:ln>
              </p:spPr>
              <p:txBody>
                <a:bodyPr/>
                <a:lstStyle/>
                <a:p>
                  <a:endParaRPr lang="en-GB" dirty="0"/>
                </a:p>
              </p:txBody>
            </p:sp>
            <p:grpSp>
              <p:nvGrpSpPr>
                <p:cNvPr id="856" name="Group 1138"/>
                <p:cNvGrpSpPr>
                  <a:grpSpLocks/>
                </p:cNvGrpSpPr>
                <p:nvPr/>
              </p:nvGrpSpPr>
              <p:grpSpPr bwMode="auto">
                <a:xfrm>
                  <a:off x="4530" y="2810"/>
                  <a:ext cx="302" cy="93"/>
                  <a:chOff x="6518" y="4079"/>
                  <a:chExt cx="370" cy="114"/>
                </a:xfrm>
                <a:grpFill/>
              </p:grpSpPr>
              <p:sp>
                <p:nvSpPr>
                  <p:cNvPr id="927" name="Freeform 1139"/>
                  <p:cNvSpPr>
                    <a:spLocks/>
                  </p:cNvSpPr>
                  <p:nvPr/>
                </p:nvSpPr>
                <p:spPr bwMode="auto">
                  <a:xfrm>
                    <a:off x="6701" y="4079"/>
                    <a:ext cx="187" cy="114"/>
                  </a:xfrm>
                  <a:custGeom>
                    <a:avLst/>
                    <a:gdLst>
                      <a:gd name="T0" fmla="*/ 1 w 187"/>
                      <a:gd name="T1" fmla="*/ 93 h 114"/>
                      <a:gd name="T2" fmla="*/ 8 w 187"/>
                      <a:gd name="T3" fmla="*/ 99 h 114"/>
                      <a:gd name="T4" fmla="*/ 28 w 187"/>
                      <a:gd name="T5" fmla="*/ 103 h 114"/>
                      <a:gd name="T6" fmla="*/ 31 w 187"/>
                      <a:gd name="T7" fmla="*/ 89 h 114"/>
                      <a:gd name="T8" fmla="*/ 35 w 187"/>
                      <a:gd name="T9" fmla="*/ 89 h 114"/>
                      <a:gd name="T10" fmla="*/ 39 w 187"/>
                      <a:gd name="T11" fmla="*/ 78 h 114"/>
                      <a:gd name="T12" fmla="*/ 63 w 187"/>
                      <a:gd name="T13" fmla="*/ 74 h 114"/>
                      <a:gd name="T14" fmla="*/ 81 w 187"/>
                      <a:gd name="T15" fmla="*/ 54 h 114"/>
                      <a:gd name="T16" fmla="*/ 85 w 187"/>
                      <a:gd name="T17" fmla="*/ 45 h 114"/>
                      <a:gd name="T18" fmla="*/ 96 w 187"/>
                      <a:gd name="T19" fmla="*/ 56 h 114"/>
                      <a:gd name="T20" fmla="*/ 103 w 187"/>
                      <a:gd name="T21" fmla="*/ 41 h 114"/>
                      <a:gd name="T22" fmla="*/ 112 w 187"/>
                      <a:gd name="T23" fmla="*/ 49 h 114"/>
                      <a:gd name="T24" fmla="*/ 108 w 187"/>
                      <a:gd name="T25" fmla="*/ 39 h 114"/>
                      <a:gd name="T26" fmla="*/ 114 w 187"/>
                      <a:gd name="T27" fmla="*/ 34 h 114"/>
                      <a:gd name="T28" fmla="*/ 113 w 187"/>
                      <a:gd name="T29" fmla="*/ 28 h 114"/>
                      <a:gd name="T30" fmla="*/ 119 w 187"/>
                      <a:gd name="T31" fmla="*/ 26 h 114"/>
                      <a:gd name="T32" fmla="*/ 138 w 187"/>
                      <a:gd name="T33" fmla="*/ 0 h 114"/>
                      <a:gd name="T34" fmla="*/ 138 w 187"/>
                      <a:gd name="T35" fmla="*/ 6 h 114"/>
                      <a:gd name="T36" fmla="*/ 146 w 187"/>
                      <a:gd name="T37" fmla="*/ 0 h 114"/>
                      <a:gd name="T38" fmla="*/ 148 w 187"/>
                      <a:gd name="T39" fmla="*/ 5 h 114"/>
                      <a:gd name="T40" fmla="*/ 155 w 187"/>
                      <a:gd name="T41" fmla="*/ 9 h 114"/>
                      <a:gd name="T42" fmla="*/ 155 w 187"/>
                      <a:gd name="T43" fmla="*/ 19 h 114"/>
                      <a:gd name="T44" fmla="*/ 163 w 187"/>
                      <a:gd name="T45" fmla="*/ 18 h 114"/>
                      <a:gd name="T46" fmla="*/ 163 w 187"/>
                      <a:gd name="T47" fmla="*/ 24 h 114"/>
                      <a:gd name="T48" fmla="*/ 168 w 187"/>
                      <a:gd name="T49" fmla="*/ 23 h 114"/>
                      <a:gd name="T50" fmla="*/ 187 w 187"/>
                      <a:gd name="T51" fmla="*/ 33 h 114"/>
                      <a:gd name="T52" fmla="*/ 177 w 187"/>
                      <a:gd name="T53" fmla="*/ 39 h 114"/>
                      <a:gd name="T54" fmla="*/ 167 w 187"/>
                      <a:gd name="T55" fmla="*/ 39 h 114"/>
                      <a:gd name="T56" fmla="*/ 173 w 187"/>
                      <a:gd name="T57" fmla="*/ 49 h 114"/>
                      <a:gd name="T58" fmla="*/ 163 w 187"/>
                      <a:gd name="T59" fmla="*/ 53 h 114"/>
                      <a:gd name="T60" fmla="*/ 157 w 187"/>
                      <a:gd name="T61" fmla="*/ 50 h 114"/>
                      <a:gd name="T62" fmla="*/ 154 w 187"/>
                      <a:gd name="T63" fmla="*/ 53 h 114"/>
                      <a:gd name="T64" fmla="*/ 145 w 187"/>
                      <a:gd name="T65" fmla="*/ 49 h 114"/>
                      <a:gd name="T66" fmla="*/ 120 w 187"/>
                      <a:gd name="T67" fmla="*/ 50 h 114"/>
                      <a:gd name="T68" fmla="*/ 99 w 187"/>
                      <a:gd name="T69" fmla="*/ 97 h 114"/>
                      <a:gd name="T70" fmla="*/ 94 w 187"/>
                      <a:gd name="T71" fmla="*/ 103 h 114"/>
                      <a:gd name="T72" fmla="*/ 89 w 187"/>
                      <a:gd name="T73" fmla="*/ 107 h 114"/>
                      <a:gd name="T74" fmla="*/ 74 w 187"/>
                      <a:gd name="T75" fmla="*/ 110 h 114"/>
                      <a:gd name="T76" fmla="*/ 63 w 187"/>
                      <a:gd name="T77" fmla="*/ 104 h 114"/>
                      <a:gd name="T78" fmla="*/ 53 w 187"/>
                      <a:gd name="T79" fmla="*/ 104 h 114"/>
                      <a:gd name="T80" fmla="*/ 39 w 187"/>
                      <a:gd name="T81" fmla="*/ 114 h 114"/>
                      <a:gd name="T82" fmla="*/ 18 w 187"/>
                      <a:gd name="T83" fmla="*/ 114 h 114"/>
                      <a:gd name="T84" fmla="*/ 8 w 187"/>
                      <a:gd name="T85" fmla="*/ 110 h 114"/>
                      <a:gd name="T86" fmla="*/ 0 w 187"/>
                      <a:gd name="T87" fmla="*/ 94 h 114"/>
                      <a:gd name="T88" fmla="*/ 1 w 187"/>
                      <a:gd name="T89" fmla="*/ 93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7" h="114">
                        <a:moveTo>
                          <a:pt x="1" y="93"/>
                        </a:moveTo>
                        <a:lnTo>
                          <a:pt x="8" y="99"/>
                        </a:lnTo>
                        <a:lnTo>
                          <a:pt x="28" y="103"/>
                        </a:lnTo>
                        <a:lnTo>
                          <a:pt x="31" y="89"/>
                        </a:lnTo>
                        <a:lnTo>
                          <a:pt x="35" y="89"/>
                        </a:lnTo>
                        <a:lnTo>
                          <a:pt x="39" y="78"/>
                        </a:lnTo>
                        <a:lnTo>
                          <a:pt x="63" y="74"/>
                        </a:lnTo>
                        <a:lnTo>
                          <a:pt x="81" y="54"/>
                        </a:lnTo>
                        <a:lnTo>
                          <a:pt x="85" y="45"/>
                        </a:lnTo>
                        <a:lnTo>
                          <a:pt x="96" y="56"/>
                        </a:lnTo>
                        <a:lnTo>
                          <a:pt x="103" y="41"/>
                        </a:lnTo>
                        <a:lnTo>
                          <a:pt x="112" y="49"/>
                        </a:lnTo>
                        <a:lnTo>
                          <a:pt x="108" y="39"/>
                        </a:lnTo>
                        <a:lnTo>
                          <a:pt x="114" y="34"/>
                        </a:lnTo>
                        <a:lnTo>
                          <a:pt x="113" y="28"/>
                        </a:lnTo>
                        <a:lnTo>
                          <a:pt x="119" y="26"/>
                        </a:lnTo>
                        <a:lnTo>
                          <a:pt x="138" y="0"/>
                        </a:lnTo>
                        <a:lnTo>
                          <a:pt x="138" y="6"/>
                        </a:lnTo>
                        <a:lnTo>
                          <a:pt x="146" y="0"/>
                        </a:lnTo>
                        <a:lnTo>
                          <a:pt x="148" y="5"/>
                        </a:lnTo>
                        <a:lnTo>
                          <a:pt x="155" y="9"/>
                        </a:lnTo>
                        <a:lnTo>
                          <a:pt x="155" y="19"/>
                        </a:lnTo>
                        <a:lnTo>
                          <a:pt x="163" y="18"/>
                        </a:lnTo>
                        <a:lnTo>
                          <a:pt x="163" y="24"/>
                        </a:lnTo>
                        <a:lnTo>
                          <a:pt x="168" y="23"/>
                        </a:lnTo>
                        <a:lnTo>
                          <a:pt x="187" y="33"/>
                        </a:lnTo>
                        <a:lnTo>
                          <a:pt x="177" y="39"/>
                        </a:lnTo>
                        <a:lnTo>
                          <a:pt x="167" y="39"/>
                        </a:lnTo>
                        <a:lnTo>
                          <a:pt x="173" y="49"/>
                        </a:lnTo>
                        <a:lnTo>
                          <a:pt x="163" y="53"/>
                        </a:lnTo>
                        <a:lnTo>
                          <a:pt x="157" y="50"/>
                        </a:lnTo>
                        <a:lnTo>
                          <a:pt x="154" y="53"/>
                        </a:lnTo>
                        <a:lnTo>
                          <a:pt x="145" y="49"/>
                        </a:lnTo>
                        <a:lnTo>
                          <a:pt x="120" y="50"/>
                        </a:lnTo>
                        <a:lnTo>
                          <a:pt x="99" y="97"/>
                        </a:lnTo>
                        <a:lnTo>
                          <a:pt x="94" y="103"/>
                        </a:lnTo>
                        <a:lnTo>
                          <a:pt x="89" y="107"/>
                        </a:lnTo>
                        <a:lnTo>
                          <a:pt x="74" y="110"/>
                        </a:lnTo>
                        <a:lnTo>
                          <a:pt x="63" y="104"/>
                        </a:lnTo>
                        <a:lnTo>
                          <a:pt x="53" y="104"/>
                        </a:lnTo>
                        <a:lnTo>
                          <a:pt x="39" y="114"/>
                        </a:lnTo>
                        <a:lnTo>
                          <a:pt x="18" y="114"/>
                        </a:lnTo>
                        <a:lnTo>
                          <a:pt x="8" y="110"/>
                        </a:lnTo>
                        <a:lnTo>
                          <a:pt x="0" y="94"/>
                        </a:lnTo>
                        <a:lnTo>
                          <a:pt x="1" y="93"/>
                        </a:lnTo>
                        <a:close/>
                      </a:path>
                    </a:pathLst>
                  </a:custGeom>
                  <a:grpFill/>
                  <a:ln w="6350" cmpd="sng">
                    <a:solidFill>
                      <a:schemeClr val="bg1"/>
                    </a:solidFill>
                    <a:round/>
                    <a:headEnd/>
                    <a:tailEnd/>
                  </a:ln>
                </p:spPr>
                <p:txBody>
                  <a:bodyPr/>
                  <a:lstStyle/>
                  <a:p>
                    <a:endParaRPr lang="en-GB" dirty="0"/>
                  </a:p>
                </p:txBody>
              </p:sp>
              <p:sp>
                <p:nvSpPr>
                  <p:cNvPr id="928" name="Freeform 1140"/>
                  <p:cNvSpPr>
                    <a:spLocks/>
                  </p:cNvSpPr>
                  <p:nvPr/>
                </p:nvSpPr>
                <p:spPr bwMode="auto">
                  <a:xfrm>
                    <a:off x="6518" y="4082"/>
                    <a:ext cx="80" cy="102"/>
                  </a:xfrm>
                  <a:custGeom>
                    <a:avLst/>
                    <a:gdLst>
                      <a:gd name="T0" fmla="*/ 40 w 80"/>
                      <a:gd name="T1" fmla="*/ 10 h 102"/>
                      <a:gd name="T2" fmla="*/ 43 w 80"/>
                      <a:gd name="T3" fmla="*/ 10 h 102"/>
                      <a:gd name="T4" fmla="*/ 55 w 80"/>
                      <a:gd name="T5" fmla="*/ 21 h 102"/>
                      <a:gd name="T6" fmla="*/ 63 w 80"/>
                      <a:gd name="T7" fmla="*/ 33 h 102"/>
                      <a:gd name="T8" fmla="*/ 63 w 80"/>
                      <a:gd name="T9" fmla="*/ 67 h 102"/>
                      <a:gd name="T10" fmla="*/ 80 w 80"/>
                      <a:gd name="T11" fmla="*/ 94 h 102"/>
                      <a:gd name="T12" fmla="*/ 77 w 80"/>
                      <a:gd name="T13" fmla="*/ 102 h 102"/>
                      <a:gd name="T14" fmla="*/ 70 w 80"/>
                      <a:gd name="T15" fmla="*/ 99 h 102"/>
                      <a:gd name="T16" fmla="*/ 63 w 80"/>
                      <a:gd name="T17" fmla="*/ 102 h 102"/>
                      <a:gd name="T18" fmla="*/ 23 w 80"/>
                      <a:gd name="T19" fmla="*/ 74 h 102"/>
                      <a:gd name="T20" fmla="*/ 8 w 80"/>
                      <a:gd name="T21" fmla="*/ 46 h 102"/>
                      <a:gd name="T22" fmla="*/ 1 w 80"/>
                      <a:gd name="T23" fmla="*/ 5 h 102"/>
                      <a:gd name="T24" fmla="*/ 0 w 80"/>
                      <a:gd name="T25" fmla="*/ 0 h 102"/>
                      <a:gd name="T26" fmla="*/ 16 w 80"/>
                      <a:gd name="T27" fmla="*/ 5 h 102"/>
                      <a:gd name="T28" fmla="*/ 21 w 80"/>
                      <a:gd name="T29" fmla="*/ 20 h 102"/>
                      <a:gd name="T30" fmla="*/ 28 w 80"/>
                      <a:gd name="T31" fmla="*/ 15 h 102"/>
                      <a:gd name="T32" fmla="*/ 36 w 80"/>
                      <a:gd name="T33" fmla="*/ 15 h 102"/>
                      <a:gd name="T34" fmla="*/ 40 w 80"/>
                      <a:gd name="T35" fmla="*/ 10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 h="102">
                        <a:moveTo>
                          <a:pt x="40" y="10"/>
                        </a:moveTo>
                        <a:lnTo>
                          <a:pt x="43" y="10"/>
                        </a:lnTo>
                        <a:lnTo>
                          <a:pt x="55" y="21"/>
                        </a:lnTo>
                        <a:lnTo>
                          <a:pt x="63" y="33"/>
                        </a:lnTo>
                        <a:lnTo>
                          <a:pt x="63" y="67"/>
                        </a:lnTo>
                        <a:lnTo>
                          <a:pt x="80" y="94"/>
                        </a:lnTo>
                        <a:lnTo>
                          <a:pt x="77" y="102"/>
                        </a:lnTo>
                        <a:lnTo>
                          <a:pt x="70" y="99"/>
                        </a:lnTo>
                        <a:lnTo>
                          <a:pt x="63" y="102"/>
                        </a:lnTo>
                        <a:lnTo>
                          <a:pt x="23" y="74"/>
                        </a:lnTo>
                        <a:lnTo>
                          <a:pt x="8" y="46"/>
                        </a:lnTo>
                        <a:lnTo>
                          <a:pt x="1" y="5"/>
                        </a:lnTo>
                        <a:lnTo>
                          <a:pt x="0" y="0"/>
                        </a:lnTo>
                        <a:lnTo>
                          <a:pt x="16" y="5"/>
                        </a:lnTo>
                        <a:lnTo>
                          <a:pt x="21" y="20"/>
                        </a:lnTo>
                        <a:lnTo>
                          <a:pt x="28" y="15"/>
                        </a:lnTo>
                        <a:lnTo>
                          <a:pt x="36" y="15"/>
                        </a:lnTo>
                        <a:lnTo>
                          <a:pt x="40" y="10"/>
                        </a:lnTo>
                        <a:close/>
                      </a:path>
                    </a:pathLst>
                  </a:custGeom>
                  <a:grpFill/>
                  <a:ln w="6350" cmpd="sng">
                    <a:solidFill>
                      <a:schemeClr val="bg1"/>
                    </a:solidFill>
                    <a:round/>
                    <a:headEnd/>
                    <a:tailEnd/>
                  </a:ln>
                </p:spPr>
                <p:txBody>
                  <a:bodyPr/>
                  <a:lstStyle/>
                  <a:p>
                    <a:endParaRPr lang="en-GB" dirty="0"/>
                  </a:p>
                </p:txBody>
              </p:sp>
            </p:grpSp>
            <p:sp>
              <p:nvSpPr>
                <p:cNvPr id="857" name="Freeform 1141"/>
                <p:cNvSpPr>
                  <a:spLocks/>
                </p:cNvSpPr>
                <p:nvPr/>
              </p:nvSpPr>
              <p:spPr bwMode="auto">
                <a:xfrm>
                  <a:off x="4212" y="2418"/>
                  <a:ext cx="128" cy="71"/>
                </a:xfrm>
                <a:custGeom>
                  <a:avLst/>
                  <a:gdLst>
                    <a:gd name="T0" fmla="*/ 13 w 157"/>
                    <a:gd name="T1" fmla="*/ 2 h 88"/>
                    <a:gd name="T2" fmla="*/ 16 w 157"/>
                    <a:gd name="T3" fmla="*/ 5 h 88"/>
                    <a:gd name="T4" fmla="*/ 17 w 157"/>
                    <a:gd name="T5" fmla="*/ 0 h 88"/>
                    <a:gd name="T6" fmla="*/ 31 w 157"/>
                    <a:gd name="T7" fmla="*/ 3 h 88"/>
                    <a:gd name="T8" fmla="*/ 41 w 157"/>
                    <a:gd name="T9" fmla="*/ 11 h 88"/>
                    <a:gd name="T10" fmla="*/ 45 w 157"/>
                    <a:gd name="T11" fmla="*/ 19 h 88"/>
                    <a:gd name="T12" fmla="*/ 54 w 157"/>
                    <a:gd name="T13" fmla="*/ 15 h 88"/>
                    <a:gd name="T14" fmla="*/ 53 w 157"/>
                    <a:gd name="T15" fmla="*/ 22 h 88"/>
                    <a:gd name="T16" fmla="*/ 67 w 157"/>
                    <a:gd name="T17" fmla="*/ 25 h 88"/>
                    <a:gd name="T18" fmla="*/ 66 w 157"/>
                    <a:gd name="T19" fmla="*/ 29 h 88"/>
                    <a:gd name="T20" fmla="*/ 73 w 157"/>
                    <a:gd name="T21" fmla="*/ 31 h 88"/>
                    <a:gd name="T22" fmla="*/ 76 w 157"/>
                    <a:gd name="T23" fmla="*/ 36 h 88"/>
                    <a:gd name="T24" fmla="*/ 85 w 157"/>
                    <a:gd name="T25" fmla="*/ 34 h 88"/>
                    <a:gd name="T26" fmla="*/ 95 w 157"/>
                    <a:gd name="T27" fmla="*/ 36 h 88"/>
                    <a:gd name="T28" fmla="*/ 104 w 157"/>
                    <a:gd name="T29" fmla="*/ 36 h 88"/>
                    <a:gd name="T30" fmla="*/ 103 w 157"/>
                    <a:gd name="T31" fmla="*/ 45 h 88"/>
                    <a:gd name="T32" fmla="*/ 101 w 157"/>
                    <a:gd name="T33" fmla="*/ 48 h 88"/>
                    <a:gd name="T34" fmla="*/ 104 w 157"/>
                    <a:gd name="T35" fmla="*/ 52 h 88"/>
                    <a:gd name="T36" fmla="*/ 103 w 157"/>
                    <a:gd name="T37" fmla="*/ 56 h 88"/>
                    <a:gd name="T38" fmla="*/ 92 w 157"/>
                    <a:gd name="T39" fmla="*/ 57 h 88"/>
                    <a:gd name="T40" fmla="*/ 63 w 157"/>
                    <a:gd name="T41" fmla="*/ 51 h 88"/>
                    <a:gd name="T42" fmla="*/ 55 w 157"/>
                    <a:gd name="T43" fmla="*/ 43 h 88"/>
                    <a:gd name="T44" fmla="*/ 35 w 157"/>
                    <a:gd name="T45" fmla="*/ 42 h 88"/>
                    <a:gd name="T46" fmla="*/ 0 w 157"/>
                    <a:gd name="T47" fmla="*/ 22 h 88"/>
                    <a:gd name="T48" fmla="*/ 4 w 157"/>
                    <a:gd name="T49" fmla="*/ 8 h 88"/>
                    <a:gd name="T50" fmla="*/ 13 w 157"/>
                    <a:gd name="T51" fmla="*/ 2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7" h="88">
                      <a:moveTo>
                        <a:pt x="20" y="2"/>
                      </a:moveTo>
                      <a:lnTo>
                        <a:pt x="25" y="7"/>
                      </a:lnTo>
                      <a:lnTo>
                        <a:pt x="26" y="0"/>
                      </a:lnTo>
                      <a:lnTo>
                        <a:pt x="46" y="5"/>
                      </a:lnTo>
                      <a:lnTo>
                        <a:pt x="61" y="17"/>
                      </a:lnTo>
                      <a:lnTo>
                        <a:pt x="68" y="29"/>
                      </a:lnTo>
                      <a:lnTo>
                        <a:pt x="81" y="24"/>
                      </a:lnTo>
                      <a:lnTo>
                        <a:pt x="80" y="34"/>
                      </a:lnTo>
                      <a:lnTo>
                        <a:pt x="100" y="38"/>
                      </a:lnTo>
                      <a:lnTo>
                        <a:pt x="99" y="44"/>
                      </a:lnTo>
                      <a:lnTo>
                        <a:pt x="109" y="48"/>
                      </a:lnTo>
                      <a:lnTo>
                        <a:pt x="114" y="54"/>
                      </a:lnTo>
                      <a:lnTo>
                        <a:pt x="128" y="52"/>
                      </a:lnTo>
                      <a:lnTo>
                        <a:pt x="142" y="56"/>
                      </a:lnTo>
                      <a:lnTo>
                        <a:pt x="157" y="54"/>
                      </a:lnTo>
                      <a:lnTo>
                        <a:pt x="154" y="70"/>
                      </a:lnTo>
                      <a:lnTo>
                        <a:pt x="152" y="74"/>
                      </a:lnTo>
                      <a:lnTo>
                        <a:pt x="157" y="79"/>
                      </a:lnTo>
                      <a:lnTo>
                        <a:pt x="154" y="86"/>
                      </a:lnTo>
                      <a:lnTo>
                        <a:pt x="138" y="88"/>
                      </a:lnTo>
                      <a:lnTo>
                        <a:pt x="95" y="78"/>
                      </a:lnTo>
                      <a:lnTo>
                        <a:pt x="83" y="66"/>
                      </a:lnTo>
                      <a:lnTo>
                        <a:pt x="53" y="65"/>
                      </a:lnTo>
                      <a:lnTo>
                        <a:pt x="0" y="34"/>
                      </a:lnTo>
                      <a:lnTo>
                        <a:pt x="6" y="13"/>
                      </a:lnTo>
                      <a:lnTo>
                        <a:pt x="20" y="2"/>
                      </a:lnTo>
                      <a:close/>
                    </a:path>
                  </a:pathLst>
                </a:custGeom>
                <a:grpFill/>
                <a:ln w="6350" cmpd="sng">
                  <a:solidFill>
                    <a:schemeClr val="bg1"/>
                  </a:solidFill>
                  <a:round/>
                  <a:headEnd/>
                  <a:tailEnd/>
                </a:ln>
              </p:spPr>
              <p:txBody>
                <a:bodyPr/>
                <a:lstStyle/>
                <a:p>
                  <a:endParaRPr lang="en-GB" dirty="0"/>
                </a:p>
              </p:txBody>
            </p:sp>
            <p:sp>
              <p:nvSpPr>
                <p:cNvPr id="858" name="Freeform 1142"/>
                <p:cNvSpPr>
                  <a:spLocks/>
                </p:cNvSpPr>
                <p:nvPr/>
              </p:nvSpPr>
              <p:spPr bwMode="auto">
                <a:xfrm>
                  <a:off x="4490" y="2585"/>
                  <a:ext cx="124" cy="244"/>
                </a:xfrm>
                <a:custGeom>
                  <a:avLst/>
                  <a:gdLst>
                    <a:gd name="T0" fmla="*/ 99 w 151"/>
                    <a:gd name="T1" fmla="*/ 87 h 299"/>
                    <a:gd name="T2" fmla="*/ 73 w 151"/>
                    <a:gd name="T3" fmla="*/ 85 h 299"/>
                    <a:gd name="T4" fmla="*/ 64 w 151"/>
                    <a:gd name="T5" fmla="*/ 93 h 299"/>
                    <a:gd name="T6" fmla="*/ 61 w 151"/>
                    <a:gd name="T7" fmla="*/ 102 h 299"/>
                    <a:gd name="T8" fmla="*/ 62 w 151"/>
                    <a:gd name="T9" fmla="*/ 109 h 299"/>
                    <a:gd name="T10" fmla="*/ 67 w 151"/>
                    <a:gd name="T11" fmla="*/ 114 h 299"/>
                    <a:gd name="T12" fmla="*/ 68 w 151"/>
                    <a:gd name="T13" fmla="*/ 122 h 299"/>
                    <a:gd name="T14" fmla="*/ 66 w 151"/>
                    <a:gd name="T15" fmla="*/ 116 h 299"/>
                    <a:gd name="T16" fmla="*/ 55 w 151"/>
                    <a:gd name="T17" fmla="*/ 109 h 299"/>
                    <a:gd name="T18" fmla="*/ 43 w 151"/>
                    <a:gd name="T19" fmla="*/ 109 h 299"/>
                    <a:gd name="T20" fmla="*/ 42 w 151"/>
                    <a:gd name="T21" fmla="*/ 98 h 299"/>
                    <a:gd name="T22" fmla="*/ 33 w 151"/>
                    <a:gd name="T23" fmla="*/ 96 h 299"/>
                    <a:gd name="T24" fmla="*/ 30 w 151"/>
                    <a:gd name="T25" fmla="*/ 99 h 299"/>
                    <a:gd name="T26" fmla="*/ 29 w 151"/>
                    <a:gd name="T27" fmla="*/ 114 h 299"/>
                    <a:gd name="T28" fmla="*/ 21 w 151"/>
                    <a:gd name="T29" fmla="*/ 140 h 299"/>
                    <a:gd name="T30" fmla="*/ 21 w 151"/>
                    <a:gd name="T31" fmla="*/ 153 h 299"/>
                    <a:gd name="T32" fmla="*/ 28 w 151"/>
                    <a:gd name="T33" fmla="*/ 153 h 299"/>
                    <a:gd name="T34" fmla="*/ 38 w 151"/>
                    <a:gd name="T35" fmla="*/ 178 h 299"/>
                    <a:gd name="T36" fmla="*/ 43 w 151"/>
                    <a:gd name="T37" fmla="*/ 183 h 299"/>
                    <a:gd name="T38" fmla="*/ 51 w 151"/>
                    <a:gd name="T39" fmla="*/ 184 h 299"/>
                    <a:gd name="T40" fmla="*/ 60 w 151"/>
                    <a:gd name="T41" fmla="*/ 193 h 299"/>
                    <a:gd name="T42" fmla="*/ 57 w 151"/>
                    <a:gd name="T43" fmla="*/ 196 h 299"/>
                    <a:gd name="T44" fmla="*/ 52 w 151"/>
                    <a:gd name="T45" fmla="*/ 196 h 299"/>
                    <a:gd name="T46" fmla="*/ 47 w 151"/>
                    <a:gd name="T47" fmla="*/ 199 h 299"/>
                    <a:gd name="T48" fmla="*/ 44 w 151"/>
                    <a:gd name="T49" fmla="*/ 189 h 299"/>
                    <a:gd name="T50" fmla="*/ 33 w 151"/>
                    <a:gd name="T51" fmla="*/ 186 h 299"/>
                    <a:gd name="T52" fmla="*/ 34 w 151"/>
                    <a:gd name="T53" fmla="*/ 189 h 299"/>
                    <a:gd name="T54" fmla="*/ 14 w 151"/>
                    <a:gd name="T55" fmla="*/ 165 h 299"/>
                    <a:gd name="T56" fmla="*/ 9 w 151"/>
                    <a:gd name="T57" fmla="*/ 166 h 299"/>
                    <a:gd name="T58" fmla="*/ 9 w 151"/>
                    <a:gd name="T59" fmla="*/ 157 h 299"/>
                    <a:gd name="T60" fmla="*/ 14 w 151"/>
                    <a:gd name="T61" fmla="*/ 141 h 299"/>
                    <a:gd name="T62" fmla="*/ 16 w 151"/>
                    <a:gd name="T63" fmla="*/ 132 h 299"/>
                    <a:gd name="T64" fmla="*/ 25 w 151"/>
                    <a:gd name="T65" fmla="*/ 118 h 299"/>
                    <a:gd name="T66" fmla="*/ 19 w 151"/>
                    <a:gd name="T67" fmla="*/ 103 h 299"/>
                    <a:gd name="T68" fmla="*/ 18 w 151"/>
                    <a:gd name="T69" fmla="*/ 91 h 299"/>
                    <a:gd name="T70" fmla="*/ 9 w 151"/>
                    <a:gd name="T71" fmla="*/ 83 h 299"/>
                    <a:gd name="T72" fmla="*/ 7 w 151"/>
                    <a:gd name="T73" fmla="*/ 79 h 299"/>
                    <a:gd name="T74" fmla="*/ 15 w 151"/>
                    <a:gd name="T75" fmla="*/ 63 h 299"/>
                    <a:gd name="T76" fmla="*/ 11 w 151"/>
                    <a:gd name="T77" fmla="*/ 60 h 299"/>
                    <a:gd name="T78" fmla="*/ 11 w 151"/>
                    <a:gd name="T79" fmla="*/ 49 h 299"/>
                    <a:gd name="T80" fmla="*/ 4 w 151"/>
                    <a:gd name="T81" fmla="*/ 42 h 299"/>
                    <a:gd name="T82" fmla="*/ 0 w 151"/>
                    <a:gd name="T83" fmla="*/ 32 h 299"/>
                    <a:gd name="T84" fmla="*/ 5 w 151"/>
                    <a:gd name="T85" fmla="*/ 16 h 299"/>
                    <a:gd name="T86" fmla="*/ 16 w 151"/>
                    <a:gd name="T87" fmla="*/ 15 h 299"/>
                    <a:gd name="T88" fmla="*/ 29 w 151"/>
                    <a:gd name="T89" fmla="*/ 6 h 299"/>
                    <a:gd name="T90" fmla="*/ 34 w 151"/>
                    <a:gd name="T91" fmla="*/ 0 h 299"/>
                    <a:gd name="T92" fmla="*/ 33 w 151"/>
                    <a:gd name="T93" fmla="*/ 3 h 299"/>
                    <a:gd name="T94" fmla="*/ 37 w 151"/>
                    <a:gd name="T95" fmla="*/ 6 h 299"/>
                    <a:gd name="T96" fmla="*/ 38 w 151"/>
                    <a:gd name="T97" fmla="*/ 14 h 299"/>
                    <a:gd name="T98" fmla="*/ 45 w 151"/>
                    <a:gd name="T99" fmla="*/ 16 h 299"/>
                    <a:gd name="T100" fmla="*/ 43 w 151"/>
                    <a:gd name="T101" fmla="*/ 42 h 299"/>
                    <a:gd name="T102" fmla="*/ 55 w 151"/>
                    <a:gd name="T103" fmla="*/ 34 h 299"/>
                    <a:gd name="T104" fmla="*/ 65 w 151"/>
                    <a:gd name="T105" fmla="*/ 38 h 299"/>
                    <a:gd name="T106" fmla="*/ 69 w 151"/>
                    <a:gd name="T107" fmla="*/ 36 h 299"/>
                    <a:gd name="T108" fmla="*/ 71 w 151"/>
                    <a:gd name="T109" fmla="*/ 33 h 299"/>
                    <a:gd name="T110" fmla="*/ 76 w 151"/>
                    <a:gd name="T111" fmla="*/ 32 h 299"/>
                    <a:gd name="T112" fmla="*/ 80 w 151"/>
                    <a:gd name="T113" fmla="*/ 32 h 299"/>
                    <a:gd name="T114" fmla="*/ 89 w 151"/>
                    <a:gd name="T115" fmla="*/ 42 h 299"/>
                    <a:gd name="T116" fmla="*/ 93 w 151"/>
                    <a:gd name="T117" fmla="*/ 60 h 299"/>
                    <a:gd name="T118" fmla="*/ 102 w 151"/>
                    <a:gd name="T119" fmla="*/ 69 h 299"/>
                    <a:gd name="T120" fmla="*/ 102 w 151"/>
                    <a:gd name="T121" fmla="*/ 83 h 299"/>
                    <a:gd name="T122" fmla="*/ 99 w 151"/>
                    <a:gd name="T123" fmla="*/ 87 h 2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1" h="299">
                      <a:moveTo>
                        <a:pt x="146" y="130"/>
                      </a:moveTo>
                      <a:lnTo>
                        <a:pt x="108" y="128"/>
                      </a:lnTo>
                      <a:lnTo>
                        <a:pt x="95" y="140"/>
                      </a:lnTo>
                      <a:lnTo>
                        <a:pt x="90" y="153"/>
                      </a:lnTo>
                      <a:lnTo>
                        <a:pt x="93" y="163"/>
                      </a:lnTo>
                      <a:lnTo>
                        <a:pt x="100" y="172"/>
                      </a:lnTo>
                      <a:lnTo>
                        <a:pt x="101" y="183"/>
                      </a:lnTo>
                      <a:lnTo>
                        <a:pt x="97" y="174"/>
                      </a:lnTo>
                      <a:lnTo>
                        <a:pt x="82" y="163"/>
                      </a:lnTo>
                      <a:lnTo>
                        <a:pt x="63" y="163"/>
                      </a:lnTo>
                      <a:lnTo>
                        <a:pt x="62" y="147"/>
                      </a:lnTo>
                      <a:lnTo>
                        <a:pt x="49" y="145"/>
                      </a:lnTo>
                      <a:lnTo>
                        <a:pt x="45" y="148"/>
                      </a:lnTo>
                      <a:lnTo>
                        <a:pt x="43" y="172"/>
                      </a:lnTo>
                      <a:lnTo>
                        <a:pt x="30" y="211"/>
                      </a:lnTo>
                      <a:lnTo>
                        <a:pt x="32" y="230"/>
                      </a:lnTo>
                      <a:lnTo>
                        <a:pt x="42" y="230"/>
                      </a:lnTo>
                      <a:lnTo>
                        <a:pt x="56" y="267"/>
                      </a:lnTo>
                      <a:lnTo>
                        <a:pt x="63" y="275"/>
                      </a:lnTo>
                      <a:lnTo>
                        <a:pt x="76" y="276"/>
                      </a:lnTo>
                      <a:lnTo>
                        <a:pt x="89" y="289"/>
                      </a:lnTo>
                      <a:lnTo>
                        <a:pt x="85" y="294"/>
                      </a:lnTo>
                      <a:lnTo>
                        <a:pt x="77" y="294"/>
                      </a:lnTo>
                      <a:lnTo>
                        <a:pt x="70" y="299"/>
                      </a:lnTo>
                      <a:lnTo>
                        <a:pt x="65" y="284"/>
                      </a:lnTo>
                      <a:lnTo>
                        <a:pt x="49" y="279"/>
                      </a:lnTo>
                      <a:lnTo>
                        <a:pt x="50" y="284"/>
                      </a:lnTo>
                      <a:lnTo>
                        <a:pt x="21" y="248"/>
                      </a:lnTo>
                      <a:lnTo>
                        <a:pt x="13" y="250"/>
                      </a:lnTo>
                      <a:lnTo>
                        <a:pt x="13" y="235"/>
                      </a:lnTo>
                      <a:lnTo>
                        <a:pt x="21" y="212"/>
                      </a:lnTo>
                      <a:lnTo>
                        <a:pt x="24" y="198"/>
                      </a:lnTo>
                      <a:lnTo>
                        <a:pt x="38" y="178"/>
                      </a:lnTo>
                      <a:lnTo>
                        <a:pt x="28" y="154"/>
                      </a:lnTo>
                      <a:lnTo>
                        <a:pt x="27" y="137"/>
                      </a:lnTo>
                      <a:lnTo>
                        <a:pt x="13" y="125"/>
                      </a:lnTo>
                      <a:lnTo>
                        <a:pt x="11" y="119"/>
                      </a:lnTo>
                      <a:lnTo>
                        <a:pt x="22" y="94"/>
                      </a:lnTo>
                      <a:lnTo>
                        <a:pt x="17" y="90"/>
                      </a:lnTo>
                      <a:lnTo>
                        <a:pt x="16" y="74"/>
                      </a:lnTo>
                      <a:lnTo>
                        <a:pt x="6" y="64"/>
                      </a:lnTo>
                      <a:lnTo>
                        <a:pt x="0" y="48"/>
                      </a:lnTo>
                      <a:lnTo>
                        <a:pt x="7" y="24"/>
                      </a:lnTo>
                      <a:lnTo>
                        <a:pt x="23" y="22"/>
                      </a:lnTo>
                      <a:lnTo>
                        <a:pt x="43" y="8"/>
                      </a:lnTo>
                      <a:lnTo>
                        <a:pt x="50" y="0"/>
                      </a:lnTo>
                      <a:lnTo>
                        <a:pt x="49" y="5"/>
                      </a:lnTo>
                      <a:lnTo>
                        <a:pt x="55" y="8"/>
                      </a:lnTo>
                      <a:lnTo>
                        <a:pt x="56" y="21"/>
                      </a:lnTo>
                      <a:lnTo>
                        <a:pt x="67" y="24"/>
                      </a:lnTo>
                      <a:lnTo>
                        <a:pt x="63" y="64"/>
                      </a:lnTo>
                      <a:lnTo>
                        <a:pt x="82" y="51"/>
                      </a:lnTo>
                      <a:lnTo>
                        <a:pt x="96" y="57"/>
                      </a:lnTo>
                      <a:lnTo>
                        <a:pt x="102" y="54"/>
                      </a:lnTo>
                      <a:lnTo>
                        <a:pt x="105" y="50"/>
                      </a:lnTo>
                      <a:lnTo>
                        <a:pt x="112" y="48"/>
                      </a:lnTo>
                      <a:lnTo>
                        <a:pt x="118" y="48"/>
                      </a:lnTo>
                      <a:lnTo>
                        <a:pt x="132" y="64"/>
                      </a:lnTo>
                      <a:lnTo>
                        <a:pt x="138" y="90"/>
                      </a:lnTo>
                      <a:lnTo>
                        <a:pt x="151" y="104"/>
                      </a:lnTo>
                      <a:lnTo>
                        <a:pt x="151" y="125"/>
                      </a:lnTo>
                      <a:lnTo>
                        <a:pt x="146" y="130"/>
                      </a:lnTo>
                      <a:close/>
                    </a:path>
                  </a:pathLst>
                </a:custGeom>
                <a:grpFill/>
                <a:ln w="6350" cmpd="sng">
                  <a:solidFill>
                    <a:schemeClr val="bg1"/>
                  </a:solidFill>
                  <a:round/>
                  <a:headEnd/>
                  <a:tailEnd/>
                </a:ln>
              </p:spPr>
              <p:txBody>
                <a:bodyPr/>
                <a:lstStyle/>
                <a:p>
                  <a:endParaRPr lang="en-GB" dirty="0"/>
                </a:p>
              </p:txBody>
            </p:sp>
            <p:sp>
              <p:nvSpPr>
                <p:cNvPr id="859" name="Freeform 1143"/>
                <p:cNvSpPr>
                  <a:spLocks/>
                </p:cNvSpPr>
                <p:nvPr/>
              </p:nvSpPr>
              <p:spPr bwMode="auto">
                <a:xfrm>
                  <a:off x="4563" y="2543"/>
                  <a:ext cx="112" cy="239"/>
                </a:xfrm>
                <a:custGeom>
                  <a:avLst/>
                  <a:gdLst>
                    <a:gd name="T0" fmla="*/ 0 w 137"/>
                    <a:gd name="T1" fmla="*/ 12 h 294"/>
                    <a:gd name="T2" fmla="*/ 2 w 137"/>
                    <a:gd name="T3" fmla="*/ 7 h 294"/>
                    <a:gd name="T4" fmla="*/ 10 w 137"/>
                    <a:gd name="T5" fmla="*/ 10 h 294"/>
                    <a:gd name="T6" fmla="*/ 15 w 137"/>
                    <a:gd name="T7" fmla="*/ 7 h 294"/>
                    <a:gd name="T8" fmla="*/ 20 w 137"/>
                    <a:gd name="T9" fmla="*/ 9 h 294"/>
                    <a:gd name="T10" fmla="*/ 38 w 137"/>
                    <a:gd name="T11" fmla="*/ 0 h 294"/>
                    <a:gd name="T12" fmla="*/ 55 w 137"/>
                    <a:gd name="T13" fmla="*/ 7 h 294"/>
                    <a:gd name="T14" fmla="*/ 59 w 137"/>
                    <a:gd name="T15" fmla="*/ 19 h 294"/>
                    <a:gd name="T16" fmla="*/ 65 w 137"/>
                    <a:gd name="T17" fmla="*/ 23 h 294"/>
                    <a:gd name="T18" fmla="*/ 74 w 137"/>
                    <a:gd name="T19" fmla="*/ 25 h 294"/>
                    <a:gd name="T20" fmla="*/ 66 w 137"/>
                    <a:gd name="T21" fmla="*/ 27 h 294"/>
                    <a:gd name="T22" fmla="*/ 56 w 137"/>
                    <a:gd name="T23" fmla="*/ 36 h 294"/>
                    <a:gd name="T24" fmla="*/ 47 w 137"/>
                    <a:gd name="T25" fmla="*/ 46 h 294"/>
                    <a:gd name="T26" fmla="*/ 43 w 137"/>
                    <a:gd name="T27" fmla="*/ 58 h 294"/>
                    <a:gd name="T28" fmla="*/ 44 w 137"/>
                    <a:gd name="T29" fmla="*/ 64 h 294"/>
                    <a:gd name="T30" fmla="*/ 52 w 137"/>
                    <a:gd name="T31" fmla="*/ 70 h 294"/>
                    <a:gd name="T32" fmla="*/ 53 w 137"/>
                    <a:gd name="T33" fmla="*/ 76 h 294"/>
                    <a:gd name="T34" fmla="*/ 61 w 137"/>
                    <a:gd name="T35" fmla="*/ 84 h 294"/>
                    <a:gd name="T36" fmla="*/ 70 w 137"/>
                    <a:gd name="T37" fmla="*/ 93 h 294"/>
                    <a:gd name="T38" fmla="*/ 78 w 137"/>
                    <a:gd name="T39" fmla="*/ 97 h 294"/>
                    <a:gd name="T40" fmla="*/ 79 w 137"/>
                    <a:gd name="T41" fmla="*/ 102 h 294"/>
                    <a:gd name="T42" fmla="*/ 85 w 137"/>
                    <a:gd name="T43" fmla="*/ 106 h 294"/>
                    <a:gd name="T44" fmla="*/ 92 w 137"/>
                    <a:gd name="T45" fmla="*/ 140 h 294"/>
                    <a:gd name="T46" fmla="*/ 89 w 137"/>
                    <a:gd name="T47" fmla="*/ 145 h 294"/>
                    <a:gd name="T48" fmla="*/ 89 w 137"/>
                    <a:gd name="T49" fmla="*/ 154 h 294"/>
                    <a:gd name="T50" fmla="*/ 87 w 137"/>
                    <a:gd name="T51" fmla="*/ 159 h 294"/>
                    <a:gd name="T52" fmla="*/ 74 w 137"/>
                    <a:gd name="T53" fmla="*/ 167 h 294"/>
                    <a:gd name="T54" fmla="*/ 65 w 137"/>
                    <a:gd name="T55" fmla="*/ 172 h 294"/>
                    <a:gd name="T56" fmla="*/ 59 w 137"/>
                    <a:gd name="T57" fmla="*/ 172 h 294"/>
                    <a:gd name="T58" fmla="*/ 53 w 137"/>
                    <a:gd name="T59" fmla="*/ 178 h 294"/>
                    <a:gd name="T60" fmla="*/ 54 w 137"/>
                    <a:gd name="T61" fmla="*/ 182 h 294"/>
                    <a:gd name="T62" fmla="*/ 48 w 137"/>
                    <a:gd name="T63" fmla="*/ 178 h 294"/>
                    <a:gd name="T64" fmla="*/ 50 w 137"/>
                    <a:gd name="T65" fmla="*/ 184 h 294"/>
                    <a:gd name="T66" fmla="*/ 37 w 137"/>
                    <a:gd name="T67" fmla="*/ 194 h 294"/>
                    <a:gd name="T68" fmla="*/ 34 w 137"/>
                    <a:gd name="T69" fmla="*/ 193 h 294"/>
                    <a:gd name="T70" fmla="*/ 34 w 137"/>
                    <a:gd name="T71" fmla="*/ 184 h 294"/>
                    <a:gd name="T72" fmla="*/ 37 w 137"/>
                    <a:gd name="T73" fmla="*/ 176 h 294"/>
                    <a:gd name="T74" fmla="*/ 29 w 137"/>
                    <a:gd name="T75" fmla="*/ 171 h 294"/>
                    <a:gd name="T76" fmla="*/ 34 w 137"/>
                    <a:gd name="T77" fmla="*/ 168 h 294"/>
                    <a:gd name="T78" fmla="*/ 35 w 137"/>
                    <a:gd name="T79" fmla="*/ 165 h 294"/>
                    <a:gd name="T80" fmla="*/ 47 w 137"/>
                    <a:gd name="T81" fmla="*/ 162 h 294"/>
                    <a:gd name="T82" fmla="*/ 47 w 137"/>
                    <a:gd name="T83" fmla="*/ 154 h 294"/>
                    <a:gd name="T84" fmla="*/ 53 w 137"/>
                    <a:gd name="T85" fmla="*/ 154 h 294"/>
                    <a:gd name="T86" fmla="*/ 54 w 137"/>
                    <a:gd name="T87" fmla="*/ 151 h 294"/>
                    <a:gd name="T88" fmla="*/ 68 w 137"/>
                    <a:gd name="T89" fmla="*/ 145 h 294"/>
                    <a:gd name="T90" fmla="*/ 67 w 137"/>
                    <a:gd name="T91" fmla="*/ 115 h 294"/>
                    <a:gd name="T92" fmla="*/ 68 w 137"/>
                    <a:gd name="T93" fmla="*/ 107 h 294"/>
                    <a:gd name="T94" fmla="*/ 63 w 137"/>
                    <a:gd name="T95" fmla="*/ 94 h 294"/>
                    <a:gd name="T96" fmla="*/ 55 w 137"/>
                    <a:gd name="T97" fmla="*/ 90 h 294"/>
                    <a:gd name="T98" fmla="*/ 54 w 137"/>
                    <a:gd name="T99" fmla="*/ 87 h 294"/>
                    <a:gd name="T100" fmla="*/ 53 w 137"/>
                    <a:gd name="T101" fmla="*/ 80 h 294"/>
                    <a:gd name="T102" fmla="*/ 47 w 137"/>
                    <a:gd name="T103" fmla="*/ 77 h 294"/>
                    <a:gd name="T104" fmla="*/ 37 w 137"/>
                    <a:gd name="T105" fmla="*/ 63 h 294"/>
                    <a:gd name="T106" fmla="*/ 21 w 137"/>
                    <a:gd name="T107" fmla="*/ 54 h 294"/>
                    <a:gd name="T108" fmla="*/ 24 w 137"/>
                    <a:gd name="T109" fmla="*/ 49 h 294"/>
                    <a:gd name="T110" fmla="*/ 29 w 137"/>
                    <a:gd name="T111" fmla="*/ 49 h 294"/>
                    <a:gd name="T112" fmla="*/ 33 w 137"/>
                    <a:gd name="T113" fmla="*/ 45 h 294"/>
                    <a:gd name="T114" fmla="*/ 28 w 137"/>
                    <a:gd name="T115" fmla="*/ 34 h 294"/>
                    <a:gd name="T116" fmla="*/ 25 w 137"/>
                    <a:gd name="T117" fmla="*/ 32 h 294"/>
                    <a:gd name="T118" fmla="*/ 11 w 137"/>
                    <a:gd name="T119" fmla="*/ 32 h 294"/>
                    <a:gd name="T120" fmla="*/ 8 w 137"/>
                    <a:gd name="T121" fmla="*/ 29 h 294"/>
                    <a:gd name="T122" fmla="*/ 7 w 137"/>
                    <a:gd name="T123" fmla="*/ 22 h 294"/>
                    <a:gd name="T124" fmla="*/ 0 w 137"/>
                    <a:gd name="T125" fmla="*/ 12 h 2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294">
                      <a:moveTo>
                        <a:pt x="0" y="18"/>
                      </a:moveTo>
                      <a:lnTo>
                        <a:pt x="4" y="10"/>
                      </a:lnTo>
                      <a:lnTo>
                        <a:pt x="15" y="15"/>
                      </a:lnTo>
                      <a:lnTo>
                        <a:pt x="22" y="11"/>
                      </a:lnTo>
                      <a:lnTo>
                        <a:pt x="30" y="14"/>
                      </a:lnTo>
                      <a:lnTo>
                        <a:pt x="57" y="0"/>
                      </a:lnTo>
                      <a:lnTo>
                        <a:pt x="82" y="10"/>
                      </a:lnTo>
                      <a:lnTo>
                        <a:pt x="88" y="28"/>
                      </a:lnTo>
                      <a:lnTo>
                        <a:pt x="98" y="35"/>
                      </a:lnTo>
                      <a:lnTo>
                        <a:pt x="110" y="38"/>
                      </a:lnTo>
                      <a:lnTo>
                        <a:pt x="99" y="41"/>
                      </a:lnTo>
                      <a:lnTo>
                        <a:pt x="84" y="54"/>
                      </a:lnTo>
                      <a:lnTo>
                        <a:pt x="71" y="69"/>
                      </a:lnTo>
                      <a:lnTo>
                        <a:pt x="65" y="87"/>
                      </a:lnTo>
                      <a:lnTo>
                        <a:pt x="66" y="97"/>
                      </a:lnTo>
                      <a:lnTo>
                        <a:pt x="78" y="106"/>
                      </a:lnTo>
                      <a:lnTo>
                        <a:pt x="80" y="115"/>
                      </a:lnTo>
                      <a:lnTo>
                        <a:pt x="92" y="127"/>
                      </a:lnTo>
                      <a:lnTo>
                        <a:pt x="105" y="142"/>
                      </a:lnTo>
                      <a:lnTo>
                        <a:pt x="116" y="146"/>
                      </a:lnTo>
                      <a:lnTo>
                        <a:pt x="119" y="155"/>
                      </a:lnTo>
                      <a:lnTo>
                        <a:pt x="127" y="161"/>
                      </a:lnTo>
                      <a:lnTo>
                        <a:pt x="137" y="212"/>
                      </a:lnTo>
                      <a:lnTo>
                        <a:pt x="133" y="219"/>
                      </a:lnTo>
                      <a:lnTo>
                        <a:pt x="133" y="234"/>
                      </a:lnTo>
                      <a:lnTo>
                        <a:pt x="130" y="241"/>
                      </a:lnTo>
                      <a:lnTo>
                        <a:pt x="111" y="253"/>
                      </a:lnTo>
                      <a:lnTo>
                        <a:pt x="98" y="259"/>
                      </a:lnTo>
                      <a:lnTo>
                        <a:pt x="88" y="259"/>
                      </a:lnTo>
                      <a:lnTo>
                        <a:pt x="80" y="269"/>
                      </a:lnTo>
                      <a:lnTo>
                        <a:pt x="81" y="275"/>
                      </a:lnTo>
                      <a:lnTo>
                        <a:pt x="72" y="269"/>
                      </a:lnTo>
                      <a:lnTo>
                        <a:pt x="75" y="278"/>
                      </a:lnTo>
                      <a:lnTo>
                        <a:pt x="55" y="294"/>
                      </a:lnTo>
                      <a:lnTo>
                        <a:pt x="51" y="293"/>
                      </a:lnTo>
                      <a:lnTo>
                        <a:pt x="50" y="278"/>
                      </a:lnTo>
                      <a:lnTo>
                        <a:pt x="55" y="266"/>
                      </a:lnTo>
                      <a:lnTo>
                        <a:pt x="43" y="258"/>
                      </a:lnTo>
                      <a:lnTo>
                        <a:pt x="51" y="255"/>
                      </a:lnTo>
                      <a:lnTo>
                        <a:pt x="53" y="250"/>
                      </a:lnTo>
                      <a:lnTo>
                        <a:pt x="70" y="245"/>
                      </a:lnTo>
                      <a:lnTo>
                        <a:pt x="70" y="234"/>
                      </a:lnTo>
                      <a:lnTo>
                        <a:pt x="80" y="233"/>
                      </a:lnTo>
                      <a:lnTo>
                        <a:pt x="81" y="229"/>
                      </a:lnTo>
                      <a:lnTo>
                        <a:pt x="102" y="219"/>
                      </a:lnTo>
                      <a:lnTo>
                        <a:pt x="100" y="174"/>
                      </a:lnTo>
                      <a:lnTo>
                        <a:pt x="101" y="162"/>
                      </a:lnTo>
                      <a:lnTo>
                        <a:pt x="94" y="143"/>
                      </a:lnTo>
                      <a:lnTo>
                        <a:pt x="82" y="137"/>
                      </a:lnTo>
                      <a:lnTo>
                        <a:pt x="81" y="132"/>
                      </a:lnTo>
                      <a:lnTo>
                        <a:pt x="79" y="122"/>
                      </a:lnTo>
                      <a:lnTo>
                        <a:pt x="70" y="117"/>
                      </a:lnTo>
                      <a:lnTo>
                        <a:pt x="55" y="96"/>
                      </a:lnTo>
                      <a:lnTo>
                        <a:pt x="32" y="82"/>
                      </a:lnTo>
                      <a:lnTo>
                        <a:pt x="35" y="74"/>
                      </a:lnTo>
                      <a:lnTo>
                        <a:pt x="43" y="74"/>
                      </a:lnTo>
                      <a:lnTo>
                        <a:pt x="49" y="68"/>
                      </a:lnTo>
                      <a:lnTo>
                        <a:pt x="41" y="52"/>
                      </a:lnTo>
                      <a:lnTo>
                        <a:pt x="37" y="48"/>
                      </a:lnTo>
                      <a:lnTo>
                        <a:pt x="17" y="48"/>
                      </a:lnTo>
                      <a:lnTo>
                        <a:pt x="12" y="44"/>
                      </a:lnTo>
                      <a:lnTo>
                        <a:pt x="11" y="33"/>
                      </a:lnTo>
                      <a:lnTo>
                        <a:pt x="0" y="18"/>
                      </a:lnTo>
                      <a:close/>
                    </a:path>
                  </a:pathLst>
                </a:custGeom>
                <a:grpFill/>
                <a:ln w="6350" cmpd="sng">
                  <a:solidFill>
                    <a:schemeClr val="bg1"/>
                  </a:solidFill>
                  <a:round/>
                  <a:headEnd/>
                  <a:tailEnd/>
                </a:ln>
              </p:spPr>
              <p:txBody>
                <a:bodyPr/>
                <a:lstStyle/>
                <a:p>
                  <a:endParaRPr lang="en-GB" dirty="0"/>
                </a:p>
              </p:txBody>
            </p:sp>
            <p:grpSp>
              <p:nvGrpSpPr>
                <p:cNvPr id="860" name="Group 1144"/>
                <p:cNvGrpSpPr>
                  <a:grpSpLocks/>
                </p:cNvGrpSpPr>
                <p:nvPr/>
              </p:nvGrpSpPr>
              <p:grpSpPr bwMode="auto">
                <a:xfrm>
                  <a:off x="4453" y="2830"/>
                  <a:ext cx="727" cy="261"/>
                  <a:chOff x="6423" y="4104"/>
                  <a:chExt cx="892" cy="319"/>
                </a:xfrm>
                <a:grpFill/>
              </p:grpSpPr>
              <p:sp>
                <p:nvSpPr>
                  <p:cNvPr id="872" name="Freeform 1145"/>
                  <p:cNvSpPr>
                    <a:spLocks/>
                  </p:cNvSpPr>
                  <p:nvPr/>
                </p:nvSpPr>
                <p:spPr bwMode="auto">
                  <a:xfrm>
                    <a:off x="6688" y="4128"/>
                    <a:ext cx="193" cy="164"/>
                  </a:xfrm>
                  <a:custGeom>
                    <a:avLst/>
                    <a:gdLst>
                      <a:gd name="T0" fmla="*/ 167 w 193"/>
                      <a:gd name="T1" fmla="*/ 4 h 164"/>
                      <a:gd name="T2" fmla="*/ 158 w 193"/>
                      <a:gd name="T3" fmla="*/ 0 h 164"/>
                      <a:gd name="T4" fmla="*/ 133 w 193"/>
                      <a:gd name="T5" fmla="*/ 1 h 164"/>
                      <a:gd name="T6" fmla="*/ 112 w 193"/>
                      <a:gd name="T7" fmla="*/ 48 h 164"/>
                      <a:gd name="T8" fmla="*/ 107 w 193"/>
                      <a:gd name="T9" fmla="*/ 54 h 164"/>
                      <a:gd name="T10" fmla="*/ 102 w 193"/>
                      <a:gd name="T11" fmla="*/ 58 h 164"/>
                      <a:gd name="T12" fmla="*/ 87 w 193"/>
                      <a:gd name="T13" fmla="*/ 61 h 164"/>
                      <a:gd name="T14" fmla="*/ 76 w 193"/>
                      <a:gd name="T15" fmla="*/ 55 h 164"/>
                      <a:gd name="T16" fmla="*/ 66 w 193"/>
                      <a:gd name="T17" fmla="*/ 55 h 164"/>
                      <a:gd name="T18" fmla="*/ 52 w 193"/>
                      <a:gd name="T19" fmla="*/ 65 h 164"/>
                      <a:gd name="T20" fmla="*/ 31 w 193"/>
                      <a:gd name="T21" fmla="*/ 65 h 164"/>
                      <a:gd name="T22" fmla="*/ 21 w 193"/>
                      <a:gd name="T23" fmla="*/ 61 h 164"/>
                      <a:gd name="T24" fmla="*/ 13 w 193"/>
                      <a:gd name="T25" fmla="*/ 45 h 164"/>
                      <a:gd name="T26" fmla="*/ 11 w 193"/>
                      <a:gd name="T27" fmla="*/ 46 h 164"/>
                      <a:gd name="T28" fmla="*/ 4 w 193"/>
                      <a:gd name="T29" fmla="*/ 54 h 164"/>
                      <a:gd name="T30" fmla="*/ 0 w 193"/>
                      <a:gd name="T31" fmla="*/ 74 h 164"/>
                      <a:gd name="T32" fmla="*/ 5 w 193"/>
                      <a:gd name="T33" fmla="*/ 93 h 164"/>
                      <a:gd name="T34" fmla="*/ 14 w 193"/>
                      <a:gd name="T35" fmla="*/ 98 h 164"/>
                      <a:gd name="T36" fmla="*/ 19 w 193"/>
                      <a:gd name="T37" fmla="*/ 108 h 164"/>
                      <a:gd name="T38" fmla="*/ 27 w 193"/>
                      <a:gd name="T39" fmla="*/ 141 h 164"/>
                      <a:gd name="T40" fmla="*/ 43 w 193"/>
                      <a:gd name="T41" fmla="*/ 142 h 164"/>
                      <a:gd name="T42" fmla="*/ 53 w 193"/>
                      <a:gd name="T43" fmla="*/ 137 h 164"/>
                      <a:gd name="T44" fmla="*/ 57 w 193"/>
                      <a:gd name="T45" fmla="*/ 152 h 164"/>
                      <a:gd name="T46" fmla="*/ 70 w 193"/>
                      <a:gd name="T47" fmla="*/ 149 h 164"/>
                      <a:gd name="T48" fmla="*/ 79 w 193"/>
                      <a:gd name="T49" fmla="*/ 142 h 164"/>
                      <a:gd name="T50" fmla="*/ 92 w 193"/>
                      <a:gd name="T51" fmla="*/ 146 h 164"/>
                      <a:gd name="T52" fmla="*/ 93 w 193"/>
                      <a:gd name="T53" fmla="*/ 151 h 164"/>
                      <a:gd name="T54" fmla="*/ 103 w 193"/>
                      <a:gd name="T55" fmla="*/ 149 h 164"/>
                      <a:gd name="T56" fmla="*/ 108 w 193"/>
                      <a:gd name="T57" fmla="*/ 153 h 164"/>
                      <a:gd name="T58" fmla="*/ 112 w 193"/>
                      <a:gd name="T59" fmla="*/ 164 h 164"/>
                      <a:gd name="T60" fmla="*/ 115 w 193"/>
                      <a:gd name="T61" fmla="*/ 164 h 164"/>
                      <a:gd name="T62" fmla="*/ 137 w 193"/>
                      <a:gd name="T63" fmla="*/ 152 h 164"/>
                      <a:gd name="T64" fmla="*/ 149 w 193"/>
                      <a:gd name="T65" fmla="*/ 127 h 164"/>
                      <a:gd name="T66" fmla="*/ 142 w 193"/>
                      <a:gd name="T67" fmla="*/ 119 h 164"/>
                      <a:gd name="T68" fmla="*/ 158 w 193"/>
                      <a:gd name="T69" fmla="*/ 107 h 164"/>
                      <a:gd name="T70" fmla="*/ 165 w 193"/>
                      <a:gd name="T71" fmla="*/ 94 h 164"/>
                      <a:gd name="T72" fmla="*/ 167 w 193"/>
                      <a:gd name="T73" fmla="*/ 77 h 164"/>
                      <a:gd name="T74" fmla="*/ 176 w 193"/>
                      <a:gd name="T75" fmla="*/ 68 h 164"/>
                      <a:gd name="T76" fmla="*/ 176 w 193"/>
                      <a:gd name="T77" fmla="*/ 63 h 164"/>
                      <a:gd name="T78" fmla="*/ 183 w 193"/>
                      <a:gd name="T79" fmla="*/ 68 h 164"/>
                      <a:gd name="T80" fmla="*/ 193 w 193"/>
                      <a:gd name="T81" fmla="*/ 67 h 164"/>
                      <a:gd name="T82" fmla="*/ 174 w 193"/>
                      <a:gd name="T83" fmla="*/ 48 h 164"/>
                      <a:gd name="T84" fmla="*/ 176 w 193"/>
                      <a:gd name="T85" fmla="*/ 40 h 164"/>
                      <a:gd name="T86" fmla="*/ 160 w 193"/>
                      <a:gd name="T87" fmla="*/ 15 h 164"/>
                      <a:gd name="T88" fmla="*/ 171 w 193"/>
                      <a:gd name="T89" fmla="*/ 13 h 164"/>
                      <a:gd name="T90" fmla="*/ 164 w 193"/>
                      <a:gd name="T91" fmla="*/ 6 h 164"/>
                      <a:gd name="T92" fmla="*/ 167 w 193"/>
                      <a:gd name="T93" fmla="*/ 4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3" h="164">
                        <a:moveTo>
                          <a:pt x="167" y="4"/>
                        </a:moveTo>
                        <a:lnTo>
                          <a:pt x="158" y="0"/>
                        </a:lnTo>
                        <a:lnTo>
                          <a:pt x="133" y="1"/>
                        </a:lnTo>
                        <a:lnTo>
                          <a:pt x="112" y="48"/>
                        </a:lnTo>
                        <a:lnTo>
                          <a:pt x="107" y="54"/>
                        </a:lnTo>
                        <a:lnTo>
                          <a:pt x="102" y="58"/>
                        </a:lnTo>
                        <a:lnTo>
                          <a:pt x="87" y="61"/>
                        </a:lnTo>
                        <a:lnTo>
                          <a:pt x="76" y="55"/>
                        </a:lnTo>
                        <a:lnTo>
                          <a:pt x="66" y="55"/>
                        </a:lnTo>
                        <a:lnTo>
                          <a:pt x="52" y="65"/>
                        </a:lnTo>
                        <a:lnTo>
                          <a:pt x="31" y="65"/>
                        </a:lnTo>
                        <a:lnTo>
                          <a:pt x="21" y="61"/>
                        </a:lnTo>
                        <a:lnTo>
                          <a:pt x="13" y="45"/>
                        </a:lnTo>
                        <a:lnTo>
                          <a:pt x="11" y="46"/>
                        </a:lnTo>
                        <a:lnTo>
                          <a:pt x="4" y="54"/>
                        </a:lnTo>
                        <a:lnTo>
                          <a:pt x="0" y="74"/>
                        </a:lnTo>
                        <a:lnTo>
                          <a:pt x="5" y="93"/>
                        </a:lnTo>
                        <a:lnTo>
                          <a:pt x="14" y="98"/>
                        </a:lnTo>
                        <a:lnTo>
                          <a:pt x="19" y="108"/>
                        </a:lnTo>
                        <a:lnTo>
                          <a:pt x="27" y="141"/>
                        </a:lnTo>
                        <a:lnTo>
                          <a:pt x="43" y="142"/>
                        </a:lnTo>
                        <a:lnTo>
                          <a:pt x="53" y="137"/>
                        </a:lnTo>
                        <a:lnTo>
                          <a:pt x="57" y="152"/>
                        </a:lnTo>
                        <a:lnTo>
                          <a:pt x="70" y="149"/>
                        </a:lnTo>
                        <a:lnTo>
                          <a:pt x="79" y="142"/>
                        </a:lnTo>
                        <a:lnTo>
                          <a:pt x="92" y="146"/>
                        </a:lnTo>
                        <a:lnTo>
                          <a:pt x="93" y="151"/>
                        </a:lnTo>
                        <a:lnTo>
                          <a:pt x="103" y="149"/>
                        </a:lnTo>
                        <a:lnTo>
                          <a:pt x="108" y="153"/>
                        </a:lnTo>
                        <a:lnTo>
                          <a:pt x="112" y="164"/>
                        </a:lnTo>
                        <a:lnTo>
                          <a:pt x="115" y="164"/>
                        </a:lnTo>
                        <a:lnTo>
                          <a:pt x="137" y="152"/>
                        </a:lnTo>
                        <a:lnTo>
                          <a:pt x="149" y="127"/>
                        </a:lnTo>
                        <a:lnTo>
                          <a:pt x="142" y="119"/>
                        </a:lnTo>
                        <a:lnTo>
                          <a:pt x="158" y="107"/>
                        </a:lnTo>
                        <a:lnTo>
                          <a:pt x="165" y="94"/>
                        </a:lnTo>
                        <a:lnTo>
                          <a:pt x="167" y="77"/>
                        </a:lnTo>
                        <a:lnTo>
                          <a:pt x="176" y="68"/>
                        </a:lnTo>
                        <a:lnTo>
                          <a:pt x="176" y="63"/>
                        </a:lnTo>
                        <a:lnTo>
                          <a:pt x="183" y="68"/>
                        </a:lnTo>
                        <a:lnTo>
                          <a:pt x="193" y="67"/>
                        </a:lnTo>
                        <a:lnTo>
                          <a:pt x="174" y="48"/>
                        </a:lnTo>
                        <a:lnTo>
                          <a:pt x="176" y="40"/>
                        </a:lnTo>
                        <a:lnTo>
                          <a:pt x="160" y="15"/>
                        </a:lnTo>
                        <a:lnTo>
                          <a:pt x="171" y="13"/>
                        </a:lnTo>
                        <a:lnTo>
                          <a:pt x="164" y="6"/>
                        </a:lnTo>
                        <a:lnTo>
                          <a:pt x="167" y="4"/>
                        </a:lnTo>
                        <a:close/>
                      </a:path>
                    </a:pathLst>
                  </a:custGeom>
                  <a:grpFill/>
                  <a:ln w="6350" cmpd="sng">
                    <a:solidFill>
                      <a:schemeClr val="bg1"/>
                    </a:solidFill>
                    <a:round/>
                    <a:headEnd/>
                    <a:tailEnd/>
                  </a:ln>
                </p:spPr>
                <p:txBody>
                  <a:bodyPr/>
                  <a:lstStyle/>
                  <a:p>
                    <a:endParaRPr lang="en-GB" dirty="0"/>
                  </a:p>
                </p:txBody>
              </p:sp>
              <p:grpSp>
                <p:nvGrpSpPr>
                  <p:cNvPr id="873" name="Group 1146"/>
                  <p:cNvGrpSpPr>
                    <a:grpSpLocks/>
                  </p:cNvGrpSpPr>
                  <p:nvPr/>
                </p:nvGrpSpPr>
                <p:grpSpPr bwMode="auto">
                  <a:xfrm>
                    <a:off x="6423" y="4104"/>
                    <a:ext cx="892" cy="319"/>
                    <a:chOff x="6423" y="4104"/>
                    <a:chExt cx="892" cy="319"/>
                  </a:xfrm>
                  <a:grpFill/>
                </p:grpSpPr>
                <p:sp>
                  <p:nvSpPr>
                    <p:cNvPr id="874" name="Freeform 1147"/>
                    <p:cNvSpPr>
                      <a:spLocks/>
                    </p:cNvSpPr>
                    <p:nvPr/>
                  </p:nvSpPr>
                  <p:spPr bwMode="auto">
                    <a:xfrm>
                      <a:off x="6587" y="4182"/>
                      <a:ext cx="6" cy="4"/>
                    </a:xfrm>
                    <a:custGeom>
                      <a:avLst/>
                      <a:gdLst>
                        <a:gd name="T0" fmla="*/ 6 w 6"/>
                        <a:gd name="T1" fmla="*/ 2 h 4"/>
                        <a:gd name="T2" fmla="*/ 3 w 6"/>
                        <a:gd name="T3" fmla="*/ 0 h 4"/>
                        <a:gd name="T4" fmla="*/ 0 w 6"/>
                        <a:gd name="T5" fmla="*/ 4 h 4"/>
                        <a:gd name="T6" fmla="*/ 6 w 6"/>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6" y="2"/>
                          </a:moveTo>
                          <a:lnTo>
                            <a:pt x="3" y="0"/>
                          </a:lnTo>
                          <a:lnTo>
                            <a:pt x="0" y="4"/>
                          </a:lnTo>
                          <a:lnTo>
                            <a:pt x="6" y="2"/>
                          </a:lnTo>
                          <a:close/>
                        </a:path>
                      </a:pathLst>
                    </a:custGeom>
                    <a:grpFill/>
                    <a:ln w="6350" cmpd="sng">
                      <a:solidFill>
                        <a:schemeClr val="bg1"/>
                      </a:solidFill>
                      <a:round/>
                      <a:headEnd/>
                      <a:tailEnd/>
                    </a:ln>
                  </p:spPr>
                  <p:txBody>
                    <a:bodyPr/>
                    <a:lstStyle/>
                    <a:p>
                      <a:endParaRPr lang="en-GB" dirty="0"/>
                    </a:p>
                  </p:txBody>
                </p:sp>
                <p:sp>
                  <p:nvSpPr>
                    <p:cNvPr id="875" name="Freeform 1148"/>
                    <p:cNvSpPr>
                      <a:spLocks/>
                    </p:cNvSpPr>
                    <p:nvPr/>
                  </p:nvSpPr>
                  <p:spPr bwMode="auto">
                    <a:xfrm>
                      <a:off x="6423" y="4104"/>
                      <a:ext cx="209" cy="221"/>
                    </a:xfrm>
                    <a:custGeom>
                      <a:avLst/>
                      <a:gdLst>
                        <a:gd name="T0" fmla="*/ 0 w 209"/>
                        <a:gd name="T1" fmla="*/ 0 h 221"/>
                        <a:gd name="T2" fmla="*/ 10 w 209"/>
                        <a:gd name="T3" fmla="*/ 0 h 221"/>
                        <a:gd name="T4" fmla="*/ 23 w 209"/>
                        <a:gd name="T5" fmla="*/ 6 h 221"/>
                        <a:gd name="T6" fmla="*/ 46 w 209"/>
                        <a:gd name="T7" fmla="*/ 9 h 221"/>
                        <a:gd name="T8" fmla="*/ 60 w 209"/>
                        <a:gd name="T9" fmla="*/ 29 h 221"/>
                        <a:gd name="T10" fmla="*/ 82 w 209"/>
                        <a:gd name="T11" fmla="*/ 42 h 221"/>
                        <a:gd name="T12" fmla="*/ 105 w 209"/>
                        <a:gd name="T13" fmla="*/ 65 h 221"/>
                        <a:gd name="T14" fmla="*/ 109 w 209"/>
                        <a:gd name="T15" fmla="*/ 68 h 221"/>
                        <a:gd name="T16" fmla="*/ 113 w 209"/>
                        <a:gd name="T17" fmla="*/ 65 h 221"/>
                        <a:gd name="T18" fmla="*/ 119 w 209"/>
                        <a:gd name="T19" fmla="*/ 74 h 221"/>
                        <a:gd name="T20" fmla="*/ 132 w 209"/>
                        <a:gd name="T21" fmla="*/ 80 h 221"/>
                        <a:gd name="T22" fmla="*/ 136 w 209"/>
                        <a:gd name="T23" fmla="*/ 85 h 221"/>
                        <a:gd name="T24" fmla="*/ 137 w 209"/>
                        <a:gd name="T25" fmla="*/ 83 h 221"/>
                        <a:gd name="T26" fmla="*/ 143 w 209"/>
                        <a:gd name="T27" fmla="*/ 87 h 221"/>
                        <a:gd name="T28" fmla="*/ 152 w 209"/>
                        <a:gd name="T29" fmla="*/ 88 h 221"/>
                        <a:gd name="T30" fmla="*/ 151 w 209"/>
                        <a:gd name="T31" fmla="*/ 99 h 221"/>
                        <a:gd name="T32" fmla="*/ 150 w 209"/>
                        <a:gd name="T33" fmla="*/ 102 h 221"/>
                        <a:gd name="T34" fmla="*/ 158 w 209"/>
                        <a:gd name="T35" fmla="*/ 98 h 221"/>
                        <a:gd name="T36" fmla="*/ 164 w 209"/>
                        <a:gd name="T37" fmla="*/ 102 h 221"/>
                        <a:gd name="T38" fmla="*/ 166 w 209"/>
                        <a:gd name="T39" fmla="*/ 107 h 221"/>
                        <a:gd name="T40" fmla="*/ 161 w 209"/>
                        <a:gd name="T41" fmla="*/ 112 h 221"/>
                        <a:gd name="T42" fmla="*/ 164 w 209"/>
                        <a:gd name="T43" fmla="*/ 113 h 221"/>
                        <a:gd name="T44" fmla="*/ 160 w 209"/>
                        <a:gd name="T45" fmla="*/ 121 h 221"/>
                        <a:gd name="T46" fmla="*/ 161 w 209"/>
                        <a:gd name="T47" fmla="*/ 124 h 221"/>
                        <a:gd name="T48" fmla="*/ 177 w 209"/>
                        <a:gd name="T49" fmla="*/ 129 h 221"/>
                        <a:gd name="T50" fmla="*/ 181 w 209"/>
                        <a:gd name="T51" fmla="*/ 143 h 221"/>
                        <a:gd name="T52" fmla="*/ 188 w 209"/>
                        <a:gd name="T53" fmla="*/ 147 h 221"/>
                        <a:gd name="T54" fmla="*/ 186 w 209"/>
                        <a:gd name="T55" fmla="*/ 153 h 221"/>
                        <a:gd name="T56" fmla="*/ 201 w 209"/>
                        <a:gd name="T57" fmla="*/ 155 h 221"/>
                        <a:gd name="T58" fmla="*/ 209 w 209"/>
                        <a:gd name="T59" fmla="*/ 166 h 221"/>
                        <a:gd name="T60" fmla="*/ 205 w 209"/>
                        <a:gd name="T61" fmla="*/ 220 h 221"/>
                        <a:gd name="T62" fmla="*/ 197 w 209"/>
                        <a:gd name="T63" fmla="*/ 214 h 221"/>
                        <a:gd name="T64" fmla="*/ 192 w 209"/>
                        <a:gd name="T65" fmla="*/ 219 h 221"/>
                        <a:gd name="T66" fmla="*/ 186 w 209"/>
                        <a:gd name="T67" fmla="*/ 214 h 221"/>
                        <a:gd name="T68" fmla="*/ 184 w 209"/>
                        <a:gd name="T69" fmla="*/ 215 h 221"/>
                        <a:gd name="T70" fmla="*/ 184 w 209"/>
                        <a:gd name="T71" fmla="*/ 221 h 221"/>
                        <a:gd name="T72" fmla="*/ 166 w 209"/>
                        <a:gd name="T73" fmla="*/ 204 h 221"/>
                        <a:gd name="T74" fmla="*/ 142 w 209"/>
                        <a:gd name="T75" fmla="*/ 187 h 221"/>
                        <a:gd name="T76" fmla="*/ 136 w 209"/>
                        <a:gd name="T77" fmla="*/ 177 h 221"/>
                        <a:gd name="T78" fmla="*/ 112 w 209"/>
                        <a:gd name="T79" fmla="*/ 152 h 221"/>
                        <a:gd name="T80" fmla="*/ 98 w 209"/>
                        <a:gd name="T81" fmla="*/ 121 h 221"/>
                        <a:gd name="T82" fmla="*/ 88 w 209"/>
                        <a:gd name="T83" fmla="*/ 108 h 221"/>
                        <a:gd name="T84" fmla="*/ 79 w 209"/>
                        <a:gd name="T85" fmla="*/ 102 h 221"/>
                        <a:gd name="T86" fmla="*/ 70 w 209"/>
                        <a:gd name="T87" fmla="*/ 75 h 221"/>
                        <a:gd name="T88" fmla="*/ 64 w 209"/>
                        <a:gd name="T89" fmla="*/ 69 h 221"/>
                        <a:gd name="T90" fmla="*/ 49 w 209"/>
                        <a:gd name="T91" fmla="*/ 63 h 221"/>
                        <a:gd name="T92" fmla="*/ 47 w 209"/>
                        <a:gd name="T93" fmla="*/ 53 h 221"/>
                        <a:gd name="T94" fmla="*/ 37 w 209"/>
                        <a:gd name="T95" fmla="*/ 40 h 221"/>
                        <a:gd name="T96" fmla="*/ 28 w 209"/>
                        <a:gd name="T97" fmla="*/ 35 h 221"/>
                        <a:gd name="T98" fmla="*/ 7 w 209"/>
                        <a:gd name="T99" fmla="*/ 16 h 221"/>
                        <a:gd name="T100" fmla="*/ 0 w 209"/>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9" h="221">
                          <a:moveTo>
                            <a:pt x="0" y="0"/>
                          </a:moveTo>
                          <a:lnTo>
                            <a:pt x="10" y="0"/>
                          </a:lnTo>
                          <a:lnTo>
                            <a:pt x="23" y="6"/>
                          </a:lnTo>
                          <a:lnTo>
                            <a:pt x="46" y="9"/>
                          </a:lnTo>
                          <a:lnTo>
                            <a:pt x="60" y="29"/>
                          </a:lnTo>
                          <a:lnTo>
                            <a:pt x="82" y="42"/>
                          </a:lnTo>
                          <a:lnTo>
                            <a:pt x="105" y="65"/>
                          </a:lnTo>
                          <a:lnTo>
                            <a:pt x="109" y="68"/>
                          </a:lnTo>
                          <a:lnTo>
                            <a:pt x="113" y="65"/>
                          </a:lnTo>
                          <a:lnTo>
                            <a:pt x="119" y="74"/>
                          </a:lnTo>
                          <a:lnTo>
                            <a:pt x="132" y="80"/>
                          </a:lnTo>
                          <a:lnTo>
                            <a:pt x="136" y="85"/>
                          </a:lnTo>
                          <a:lnTo>
                            <a:pt x="137" y="83"/>
                          </a:lnTo>
                          <a:lnTo>
                            <a:pt x="143" y="87"/>
                          </a:lnTo>
                          <a:lnTo>
                            <a:pt x="152" y="88"/>
                          </a:lnTo>
                          <a:lnTo>
                            <a:pt x="151" y="99"/>
                          </a:lnTo>
                          <a:lnTo>
                            <a:pt x="150" y="102"/>
                          </a:lnTo>
                          <a:lnTo>
                            <a:pt x="158" y="98"/>
                          </a:lnTo>
                          <a:lnTo>
                            <a:pt x="164" y="102"/>
                          </a:lnTo>
                          <a:lnTo>
                            <a:pt x="166" y="107"/>
                          </a:lnTo>
                          <a:lnTo>
                            <a:pt x="161" y="112"/>
                          </a:lnTo>
                          <a:lnTo>
                            <a:pt x="164" y="113"/>
                          </a:lnTo>
                          <a:lnTo>
                            <a:pt x="160" y="121"/>
                          </a:lnTo>
                          <a:lnTo>
                            <a:pt x="161" y="124"/>
                          </a:lnTo>
                          <a:lnTo>
                            <a:pt x="177" y="129"/>
                          </a:lnTo>
                          <a:lnTo>
                            <a:pt x="181" y="143"/>
                          </a:lnTo>
                          <a:lnTo>
                            <a:pt x="188" y="147"/>
                          </a:lnTo>
                          <a:lnTo>
                            <a:pt x="186" y="153"/>
                          </a:lnTo>
                          <a:lnTo>
                            <a:pt x="201" y="155"/>
                          </a:lnTo>
                          <a:lnTo>
                            <a:pt x="209" y="166"/>
                          </a:lnTo>
                          <a:lnTo>
                            <a:pt x="205" y="220"/>
                          </a:lnTo>
                          <a:lnTo>
                            <a:pt x="197" y="214"/>
                          </a:lnTo>
                          <a:lnTo>
                            <a:pt x="192" y="219"/>
                          </a:lnTo>
                          <a:lnTo>
                            <a:pt x="186" y="214"/>
                          </a:lnTo>
                          <a:lnTo>
                            <a:pt x="184" y="215"/>
                          </a:lnTo>
                          <a:lnTo>
                            <a:pt x="184" y="221"/>
                          </a:lnTo>
                          <a:lnTo>
                            <a:pt x="166" y="204"/>
                          </a:lnTo>
                          <a:lnTo>
                            <a:pt x="142" y="187"/>
                          </a:lnTo>
                          <a:lnTo>
                            <a:pt x="136" y="177"/>
                          </a:lnTo>
                          <a:lnTo>
                            <a:pt x="112" y="152"/>
                          </a:lnTo>
                          <a:lnTo>
                            <a:pt x="98" y="121"/>
                          </a:lnTo>
                          <a:lnTo>
                            <a:pt x="88" y="108"/>
                          </a:lnTo>
                          <a:lnTo>
                            <a:pt x="79" y="102"/>
                          </a:lnTo>
                          <a:lnTo>
                            <a:pt x="70" y="75"/>
                          </a:lnTo>
                          <a:lnTo>
                            <a:pt x="64" y="69"/>
                          </a:lnTo>
                          <a:lnTo>
                            <a:pt x="49" y="63"/>
                          </a:lnTo>
                          <a:lnTo>
                            <a:pt x="47" y="53"/>
                          </a:lnTo>
                          <a:lnTo>
                            <a:pt x="37" y="40"/>
                          </a:lnTo>
                          <a:lnTo>
                            <a:pt x="28" y="35"/>
                          </a:lnTo>
                          <a:lnTo>
                            <a:pt x="7" y="16"/>
                          </a:lnTo>
                          <a:lnTo>
                            <a:pt x="0" y="0"/>
                          </a:lnTo>
                          <a:close/>
                        </a:path>
                      </a:pathLst>
                    </a:custGeom>
                    <a:grpFill/>
                    <a:ln w="6350" cmpd="sng">
                      <a:solidFill>
                        <a:schemeClr val="bg1"/>
                      </a:solidFill>
                      <a:round/>
                      <a:headEnd/>
                      <a:tailEnd/>
                    </a:ln>
                  </p:spPr>
                  <p:txBody>
                    <a:bodyPr/>
                    <a:lstStyle/>
                    <a:p>
                      <a:endParaRPr lang="en-GB" dirty="0"/>
                    </a:p>
                  </p:txBody>
                </p:sp>
                <p:sp>
                  <p:nvSpPr>
                    <p:cNvPr id="876" name="Freeform 1149"/>
                    <p:cNvSpPr>
                      <a:spLocks/>
                    </p:cNvSpPr>
                    <p:nvPr/>
                  </p:nvSpPr>
                  <p:spPr bwMode="auto">
                    <a:xfrm>
                      <a:off x="7114" y="4220"/>
                      <a:ext cx="201" cy="169"/>
                    </a:xfrm>
                    <a:custGeom>
                      <a:avLst/>
                      <a:gdLst>
                        <a:gd name="T0" fmla="*/ 198 w 201"/>
                        <a:gd name="T1" fmla="*/ 89 h 169"/>
                        <a:gd name="T2" fmla="*/ 197 w 201"/>
                        <a:gd name="T3" fmla="*/ 41 h 169"/>
                        <a:gd name="T4" fmla="*/ 169 w 201"/>
                        <a:gd name="T5" fmla="*/ 36 h 169"/>
                        <a:gd name="T6" fmla="*/ 134 w 201"/>
                        <a:gd name="T7" fmla="*/ 20 h 169"/>
                        <a:gd name="T8" fmla="*/ 124 w 201"/>
                        <a:gd name="T9" fmla="*/ 27 h 169"/>
                        <a:gd name="T10" fmla="*/ 119 w 201"/>
                        <a:gd name="T11" fmla="*/ 34 h 169"/>
                        <a:gd name="T12" fmla="*/ 106 w 201"/>
                        <a:gd name="T13" fmla="*/ 35 h 169"/>
                        <a:gd name="T14" fmla="*/ 90 w 201"/>
                        <a:gd name="T15" fmla="*/ 57 h 169"/>
                        <a:gd name="T16" fmla="*/ 83 w 201"/>
                        <a:gd name="T17" fmla="*/ 57 h 169"/>
                        <a:gd name="T18" fmla="*/ 76 w 201"/>
                        <a:gd name="T19" fmla="*/ 54 h 169"/>
                        <a:gd name="T20" fmla="*/ 71 w 201"/>
                        <a:gd name="T21" fmla="*/ 42 h 169"/>
                        <a:gd name="T22" fmla="*/ 70 w 201"/>
                        <a:gd name="T23" fmla="*/ 41 h 169"/>
                        <a:gd name="T24" fmla="*/ 69 w 201"/>
                        <a:gd name="T25" fmla="*/ 46 h 169"/>
                        <a:gd name="T26" fmla="*/ 64 w 201"/>
                        <a:gd name="T27" fmla="*/ 39 h 169"/>
                        <a:gd name="T28" fmla="*/ 64 w 201"/>
                        <a:gd name="T29" fmla="*/ 17 h 169"/>
                        <a:gd name="T30" fmla="*/ 60 w 201"/>
                        <a:gd name="T31" fmla="*/ 7 h 169"/>
                        <a:gd name="T32" fmla="*/ 47 w 201"/>
                        <a:gd name="T33" fmla="*/ 7 h 169"/>
                        <a:gd name="T34" fmla="*/ 37 w 201"/>
                        <a:gd name="T35" fmla="*/ 0 h 169"/>
                        <a:gd name="T36" fmla="*/ 27 w 201"/>
                        <a:gd name="T37" fmla="*/ 0 h 169"/>
                        <a:gd name="T38" fmla="*/ 6 w 201"/>
                        <a:gd name="T39" fmla="*/ 10 h 169"/>
                        <a:gd name="T40" fmla="*/ 0 w 201"/>
                        <a:gd name="T41" fmla="*/ 20 h 169"/>
                        <a:gd name="T42" fmla="*/ 16 w 201"/>
                        <a:gd name="T43" fmla="*/ 23 h 169"/>
                        <a:gd name="T44" fmla="*/ 21 w 201"/>
                        <a:gd name="T45" fmla="*/ 34 h 169"/>
                        <a:gd name="T46" fmla="*/ 27 w 201"/>
                        <a:gd name="T47" fmla="*/ 36 h 169"/>
                        <a:gd name="T48" fmla="*/ 57 w 201"/>
                        <a:gd name="T49" fmla="*/ 31 h 169"/>
                        <a:gd name="T50" fmla="*/ 55 w 201"/>
                        <a:gd name="T51" fmla="*/ 40 h 169"/>
                        <a:gd name="T52" fmla="*/ 52 w 201"/>
                        <a:gd name="T53" fmla="*/ 41 h 169"/>
                        <a:gd name="T54" fmla="*/ 44 w 201"/>
                        <a:gd name="T55" fmla="*/ 40 h 169"/>
                        <a:gd name="T56" fmla="*/ 34 w 201"/>
                        <a:gd name="T57" fmla="*/ 45 h 169"/>
                        <a:gd name="T58" fmla="*/ 20 w 201"/>
                        <a:gd name="T59" fmla="*/ 46 h 169"/>
                        <a:gd name="T60" fmla="*/ 20 w 201"/>
                        <a:gd name="T61" fmla="*/ 49 h 169"/>
                        <a:gd name="T62" fmla="*/ 27 w 201"/>
                        <a:gd name="T63" fmla="*/ 50 h 169"/>
                        <a:gd name="T64" fmla="*/ 36 w 201"/>
                        <a:gd name="T65" fmla="*/ 57 h 169"/>
                        <a:gd name="T66" fmla="*/ 39 w 201"/>
                        <a:gd name="T67" fmla="*/ 71 h 169"/>
                        <a:gd name="T68" fmla="*/ 49 w 201"/>
                        <a:gd name="T69" fmla="*/ 69 h 169"/>
                        <a:gd name="T70" fmla="*/ 56 w 201"/>
                        <a:gd name="T71" fmla="*/ 50 h 169"/>
                        <a:gd name="T72" fmla="*/ 56 w 201"/>
                        <a:gd name="T73" fmla="*/ 62 h 169"/>
                        <a:gd name="T74" fmla="*/ 67 w 201"/>
                        <a:gd name="T75" fmla="*/ 71 h 169"/>
                        <a:gd name="T76" fmla="*/ 73 w 201"/>
                        <a:gd name="T77" fmla="*/ 70 h 169"/>
                        <a:gd name="T78" fmla="*/ 81 w 201"/>
                        <a:gd name="T79" fmla="*/ 79 h 169"/>
                        <a:gd name="T80" fmla="*/ 111 w 201"/>
                        <a:gd name="T81" fmla="*/ 84 h 169"/>
                        <a:gd name="T82" fmla="*/ 139 w 201"/>
                        <a:gd name="T83" fmla="*/ 96 h 169"/>
                        <a:gd name="T84" fmla="*/ 152 w 201"/>
                        <a:gd name="T85" fmla="*/ 120 h 169"/>
                        <a:gd name="T86" fmla="*/ 148 w 201"/>
                        <a:gd name="T87" fmla="*/ 126 h 169"/>
                        <a:gd name="T88" fmla="*/ 157 w 201"/>
                        <a:gd name="T89" fmla="*/ 131 h 169"/>
                        <a:gd name="T90" fmla="*/ 153 w 201"/>
                        <a:gd name="T91" fmla="*/ 133 h 169"/>
                        <a:gd name="T92" fmla="*/ 157 w 201"/>
                        <a:gd name="T93" fmla="*/ 139 h 169"/>
                        <a:gd name="T94" fmla="*/ 150 w 201"/>
                        <a:gd name="T95" fmla="*/ 135 h 169"/>
                        <a:gd name="T96" fmla="*/ 143 w 201"/>
                        <a:gd name="T97" fmla="*/ 136 h 169"/>
                        <a:gd name="T98" fmla="*/ 133 w 201"/>
                        <a:gd name="T99" fmla="*/ 154 h 169"/>
                        <a:gd name="T100" fmla="*/ 155 w 201"/>
                        <a:gd name="T101" fmla="*/ 153 h 169"/>
                        <a:gd name="T102" fmla="*/ 157 w 201"/>
                        <a:gd name="T103" fmla="*/ 149 h 169"/>
                        <a:gd name="T104" fmla="*/ 175 w 201"/>
                        <a:gd name="T105" fmla="*/ 148 h 169"/>
                        <a:gd name="T106" fmla="*/ 201 w 201"/>
                        <a:gd name="T107" fmla="*/ 169 h 169"/>
                        <a:gd name="T108" fmla="*/ 196 w 201"/>
                        <a:gd name="T109" fmla="*/ 124 h 169"/>
                        <a:gd name="T110" fmla="*/ 198 w 201"/>
                        <a:gd name="T111" fmla="*/ 89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169">
                          <a:moveTo>
                            <a:pt x="198" y="89"/>
                          </a:moveTo>
                          <a:lnTo>
                            <a:pt x="197" y="41"/>
                          </a:lnTo>
                          <a:lnTo>
                            <a:pt x="169" y="36"/>
                          </a:lnTo>
                          <a:lnTo>
                            <a:pt x="134" y="20"/>
                          </a:lnTo>
                          <a:lnTo>
                            <a:pt x="124" y="27"/>
                          </a:lnTo>
                          <a:lnTo>
                            <a:pt x="119" y="34"/>
                          </a:lnTo>
                          <a:lnTo>
                            <a:pt x="106" y="35"/>
                          </a:lnTo>
                          <a:lnTo>
                            <a:pt x="90" y="57"/>
                          </a:lnTo>
                          <a:lnTo>
                            <a:pt x="83" y="57"/>
                          </a:lnTo>
                          <a:lnTo>
                            <a:pt x="76" y="54"/>
                          </a:lnTo>
                          <a:lnTo>
                            <a:pt x="71" y="42"/>
                          </a:lnTo>
                          <a:lnTo>
                            <a:pt x="70" y="41"/>
                          </a:lnTo>
                          <a:lnTo>
                            <a:pt x="69" y="46"/>
                          </a:lnTo>
                          <a:lnTo>
                            <a:pt x="64" y="39"/>
                          </a:lnTo>
                          <a:lnTo>
                            <a:pt x="64" y="17"/>
                          </a:lnTo>
                          <a:lnTo>
                            <a:pt x="60" y="7"/>
                          </a:lnTo>
                          <a:lnTo>
                            <a:pt x="47" y="7"/>
                          </a:lnTo>
                          <a:lnTo>
                            <a:pt x="37" y="0"/>
                          </a:lnTo>
                          <a:lnTo>
                            <a:pt x="27" y="0"/>
                          </a:lnTo>
                          <a:lnTo>
                            <a:pt x="6" y="10"/>
                          </a:lnTo>
                          <a:lnTo>
                            <a:pt x="0" y="20"/>
                          </a:lnTo>
                          <a:lnTo>
                            <a:pt x="16" y="23"/>
                          </a:lnTo>
                          <a:lnTo>
                            <a:pt x="21" y="34"/>
                          </a:lnTo>
                          <a:lnTo>
                            <a:pt x="27" y="36"/>
                          </a:lnTo>
                          <a:lnTo>
                            <a:pt x="57" y="31"/>
                          </a:lnTo>
                          <a:lnTo>
                            <a:pt x="55" y="40"/>
                          </a:lnTo>
                          <a:lnTo>
                            <a:pt x="52" y="41"/>
                          </a:lnTo>
                          <a:lnTo>
                            <a:pt x="44" y="40"/>
                          </a:lnTo>
                          <a:lnTo>
                            <a:pt x="34" y="45"/>
                          </a:lnTo>
                          <a:lnTo>
                            <a:pt x="20" y="46"/>
                          </a:lnTo>
                          <a:lnTo>
                            <a:pt x="20" y="49"/>
                          </a:lnTo>
                          <a:lnTo>
                            <a:pt x="27" y="50"/>
                          </a:lnTo>
                          <a:lnTo>
                            <a:pt x="36" y="57"/>
                          </a:lnTo>
                          <a:lnTo>
                            <a:pt x="39" y="71"/>
                          </a:lnTo>
                          <a:lnTo>
                            <a:pt x="49" y="69"/>
                          </a:lnTo>
                          <a:lnTo>
                            <a:pt x="56" y="50"/>
                          </a:lnTo>
                          <a:lnTo>
                            <a:pt x="56" y="62"/>
                          </a:lnTo>
                          <a:lnTo>
                            <a:pt x="67" y="71"/>
                          </a:lnTo>
                          <a:lnTo>
                            <a:pt x="73" y="70"/>
                          </a:lnTo>
                          <a:lnTo>
                            <a:pt x="81" y="79"/>
                          </a:lnTo>
                          <a:lnTo>
                            <a:pt x="111" y="84"/>
                          </a:lnTo>
                          <a:lnTo>
                            <a:pt x="139" y="96"/>
                          </a:lnTo>
                          <a:lnTo>
                            <a:pt x="152" y="120"/>
                          </a:lnTo>
                          <a:lnTo>
                            <a:pt x="148" y="126"/>
                          </a:lnTo>
                          <a:lnTo>
                            <a:pt x="157" y="131"/>
                          </a:lnTo>
                          <a:lnTo>
                            <a:pt x="153" y="133"/>
                          </a:lnTo>
                          <a:lnTo>
                            <a:pt x="157" y="139"/>
                          </a:lnTo>
                          <a:lnTo>
                            <a:pt x="150" y="135"/>
                          </a:lnTo>
                          <a:lnTo>
                            <a:pt x="143" y="136"/>
                          </a:lnTo>
                          <a:lnTo>
                            <a:pt x="133" y="154"/>
                          </a:lnTo>
                          <a:lnTo>
                            <a:pt x="155" y="153"/>
                          </a:lnTo>
                          <a:lnTo>
                            <a:pt x="157" y="149"/>
                          </a:lnTo>
                          <a:lnTo>
                            <a:pt x="175" y="148"/>
                          </a:lnTo>
                          <a:lnTo>
                            <a:pt x="201" y="169"/>
                          </a:lnTo>
                          <a:lnTo>
                            <a:pt x="196" y="124"/>
                          </a:lnTo>
                          <a:lnTo>
                            <a:pt x="198" y="89"/>
                          </a:lnTo>
                          <a:close/>
                        </a:path>
                      </a:pathLst>
                    </a:custGeom>
                    <a:grpFill/>
                    <a:ln w="6350" cmpd="sng">
                      <a:solidFill>
                        <a:schemeClr val="bg1"/>
                      </a:solidFill>
                      <a:round/>
                      <a:headEnd/>
                      <a:tailEnd/>
                    </a:ln>
                  </p:spPr>
                  <p:txBody>
                    <a:bodyPr/>
                    <a:lstStyle/>
                    <a:p>
                      <a:endParaRPr lang="en-GB" dirty="0"/>
                    </a:p>
                  </p:txBody>
                </p:sp>
                <p:sp>
                  <p:nvSpPr>
                    <p:cNvPr id="877" name="Freeform 1150"/>
                    <p:cNvSpPr>
                      <a:spLocks/>
                    </p:cNvSpPr>
                    <p:nvPr/>
                  </p:nvSpPr>
                  <p:spPr bwMode="auto">
                    <a:xfrm>
                      <a:off x="7045" y="4240"/>
                      <a:ext cx="15" cy="6"/>
                    </a:xfrm>
                    <a:custGeom>
                      <a:avLst/>
                      <a:gdLst>
                        <a:gd name="T0" fmla="*/ 0 w 15"/>
                        <a:gd name="T1" fmla="*/ 1 h 6"/>
                        <a:gd name="T2" fmla="*/ 8 w 15"/>
                        <a:gd name="T3" fmla="*/ 0 h 6"/>
                        <a:gd name="T4" fmla="*/ 15 w 15"/>
                        <a:gd name="T5" fmla="*/ 3 h 6"/>
                        <a:gd name="T6" fmla="*/ 2 w 15"/>
                        <a:gd name="T7" fmla="*/ 6 h 6"/>
                        <a:gd name="T8" fmla="*/ 0 w 15"/>
                        <a:gd name="T9" fmla="*/ 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
                          <a:moveTo>
                            <a:pt x="0" y="1"/>
                          </a:moveTo>
                          <a:lnTo>
                            <a:pt x="8" y="0"/>
                          </a:lnTo>
                          <a:lnTo>
                            <a:pt x="15" y="3"/>
                          </a:lnTo>
                          <a:lnTo>
                            <a:pt x="2" y="6"/>
                          </a:lnTo>
                          <a:lnTo>
                            <a:pt x="0" y="1"/>
                          </a:lnTo>
                          <a:close/>
                        </a:path>
                      </a:pathLst>
                    </a:custGeom>
                    <a:grpFill/>
                    <a:ln w="6350" cmpd="sng">
                      <a:solidFill>
                        <a:schemeClr val="bg1"/>
                      </a:solidFill>
                      <a:round/>
                      <a:headEnd/>
                      <a:tailEnd/>
                    </a:ln>
                  </p:spPr>
                  <p:txBody>
                    <a:bodyPr/>
                    <a:lstStyle/>
                    <a:p>
                      <a:endParaRPr lang="en-GB" dirty="0"/>
                    </a:p>
                  </p:txBody>
                </p:sp>
                <p:sp>
                  <p:nvSpPr>
                    <p:cNvPr id="878" name="Freeform 1151"/>
                    <p:cNvSpPr>
                      <a:spLocks/>
                    </p:cNvSpPr>
                    <p:nvPr/>
                  </p:nvSpPr>
                  <p:spPr bwMode="auto">
                    <a:xfrm>
                      <a:off x="7043" y="4220"/>
                      <a:ext cx="10" cy="10"/>
                    </a:xfrm>
                    <a:custGeom>
                      <a:avLst/>
                      <a:gdLst>
                        <a:gd name="T0" fmla="*/ 0 w 10"/>
                        <a:gd name="T1" fmla="*/ 0 h 10"/>
                        <a:gd name="T2" fmla="*/ 4 w 10"/>
                        <a:gd name="T3" fmla="*/ 0 h 10"/>
                        <a:gd name="T4" fmla="*/ 10 w 10"/>
                        <a:gd name="T5" fmla="*/ 10 h 10"/>
                        <a:gd name="T6" fmla="*/ 4 w 10"/>
                        <a:gd name="T7" fmla="*/ 8 h 10"/>
                        <a:gd name="T8" fmla="*/ 0 w 10"/>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0" y="0"/>
                          </a:moveTo>
                          <a:lnTo>
                            <a:pt x="4" y="0"/>
                          </a:lnTo>
                          <a:lnTo>
                            <a:pt x="10" y="10"/>
                          </a:lnTo>
                          <a:lnTo>
                            <a:pt x="4" y="8"/>
                          </a:lnTo>
                          <a:lnTo>
                            <a:pt x="0" y="0"/>
                          </a:lnTo>
                          <a:close/>
                        </a:path>
                      </a:pathLst>
                    </a:custGeom>
                    <a:grpFill/>
                    <a:ln w="6350" cmpd="sng">
                      <a:solidFill>
                        <a:schemeClr val="bg1"/>
                      </a:solidFill>
                      <a:round/>
                      <a:headEnd/>
                      <a:tailEnd/>
                    </a:ln>
                  </p:spPr>
                  <p:txBody>
                    <a:bodyPr/>
                    <a:lstStyle/>
                    <a:p>
                      <a:endParaRPr lang="en-GB" dirty="0"/>
                    </a:p>
                  </p:txBody>
                </p:sp>
                <p:sp>
                  <p:nvSpPr>
                    <p:cNvPr id="879" name="Freeform 1152"/>
                    <p:cNvSpPr>
                      <a:spLocks/>
                    </p:cNvSpPr>
                    <p:nvPr/>
                  </p:nvSpPr>
                  <p:spPr bwMode="auto">
                    <a:xfrm>
                      <a:off x="7045" y="4169"/>
                      <a:ext cx="27" cy="61"/>
                    </a:xfrm>
                    <a:custGeom>
                      <a:avLst/>
                      <a:gdLst>
                        <a:gd name="T0" fmla="*/ 11 w 27"/>
                        <a:gd name="T1" fmla="*/ 0 h 61"/>
                        <a:gd name="T2" fmla="*/ 12 w 27"/>
                        <a:gd name="T3" fmla="*/ 19 h 61"/>
                        <a:gd name="T4" fmla="*/ 5 w 27"/>
                        <a:gd name="T5" fmla="*/ 26 h 61"/>
                        <a:gd name="T6" fmla="*/ 8 w 27"/>
                        <a:gd name="T7" fmla="*/ 27 h 61"/>
                        <a:gd name="T8" fmla="*/ 20 w 27"/>
                        <a:gd name="T9" fmla="*/ 14 h 61"/>
                        <a:gd name="T10" fmla="*/ 26 w 27"/>
                        <a:gd name="T11" fmla="*/ 18 h 61"/>
                        <a:gd name="T12" fmla="*/ 26 w 27"/>
                        <a:gd name="T13" fmla="*/ 22 h 61"/>
                        <a:gd name="T14" fmla="*/ 18 w 27"/>
                        <a:gd name="T15" fmla="*/ 28 h 61"/>
                        <a:gd name="T16" fmla="*/ 27 w 27"/>
                        <a:gd name="T17" fmla="*/ 38 h 61"/>
                        <a:gd name="T18" fmla="*/ 12 w 27"/>
                        <a:gd name="T19" fmla="*/ 34 h 61"/>
                        <a:gd name="T20" fmla="*/ 11 w 27"/>
                        <a:gd name="T21" fmla="*/ 36 h 61"/>
                        <a:gd name="T22" fmla="*/ 11 w 27"/>
                        <a:gd name="T23" fmla="*/ 48 h 61"/>
                        <a:gd name="T24" fmla="*/ 17 w 27"/>
                        <a:gd name="T25" fmla="*/ 61 h 61"/>
                        <a:gd name="T26" fmla="*/ 7 w 27"/>
                        <a:gd name="T27" fmla="*/ 48 h 61"/>
                        <a:gd name="T28" fmla="*/ 0 w 27"/>
                        <a:gd name="T29" fmla="*/ 22 h 61"/>
                        <a:gd name="T30" fmla="*/ 3 w 27"/>
                        <a:gd name="T31" fmla="*/ 9 h 61"/>
                        <a:gd name="T32" fmla="*/ 11 w 27"/>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61">
                          <a:moveTo>
                            <a:pt x="11" y="0"/>
                          </a:moveTo>
                          <a:lnTo>
                            <a:pt x="12" y="19"/>
                          </a:lnTo>
                          <a:lnTo>
                            <a:pt x="5" y="26"/>
                          </a:lnTo>
                          <a:lnTo>
                            <a:pt x="8" y="27"/>
                          </a:lnTo>
                          <a:lnTo>
                            <a:pt x="20" y="14"/>
                          </a:lnTo>
                          <a:lnTo>
                            <a:pt x="26" y="18"/>
                          </a:lnTo>
                          <a:lnTo>
                            <a:pt x="26" y="22"/>
                          </a:lnTo>
                          <a:lnTo>
                            <a:pt x="18" y="28"/>
                          </a:lnTo>
                          <a:lnTo>
                            <a:pt x="27" y="38"/>
                          </a:lnTo>
                          <a:lnTo>
                            <a:pt x="12" y="34"/>
                          </a:lnTo>
                          <a:lnTo>
                            <a:pt x="11" y="36"/>
                          </a:lnTo>
                          <a:lnTo>
                            <a:pt x="11" y="48"/>
                          </a:lnTo>
                          <a:lnTo>
                            <a:pt x="17" y="61"/>
                          </a:lnTo>
                          <a:lnTo>
                            <a:pt x="7" y="48"/>
                          </a:lnTo>
                          <a:lnTo>
                            <a:pt x="0" y="22"/>
                          </a:lnTo>
                          <a:lnTo>
                            <a:pt x="3" y="9"/>
                          </a:lnTo>
                          <a:lnTo>
                            <a:pt x="11" y="0"/>
                          </a:lnTo>
                          <a:close/>
                        </a:path>
                      </a:pathLst>
                    </a:custGeom>
                    <a:grpFill/>
                    <a:ln w="6350" cmpd="sng">
                      <a:solidFill>
                        <a:schemeClr val="bg1"/>
                      </a:solidFill>
                      <a:round/>
                      <a:headEnd/>
                      <a:tailEnd/>
                    </a:ln>
                  </p:spPr>
                  <p:txBody>
                    <a:bodyPr/>
                    <a:lstStyle/>
                    <a:p>
                      <a:endParaRPr lang="en-GB" dirty="0"/>
                    </a:p>
                  </p:txBody>
                </p:sp>
                <p:sp>
                  <p:nvSpPr>
                    <p:cNvPr id="880" name="Freeform 1153"/>
                    <p:cNvSpPr>
                      <a:spLocks/>
                    </p:cNvSpPr>
                    <p:nvPr/>
                  </p:nvSpPr>
                  <p:spPr bwMode="auto">
                    <a:xfrm>
                      <a:off x="7062" y="4161"/>
                      <a:ext cx="8" cy="12"/>
                    </a:xfrm>
                    <a:custGeom>
                      <a:avLst/>
                      <a:gdLst>
                        <a:gd name="T0" fmla="*/ 6 w 8"/>
                        <a:gd name="T1" fmla="*/ 0 h 12"/>
                        <a:gd name="T2" fmla="*/ 8 w 8"/>
                        <a:gd name="T3" fmla="*/ 7 h 12"/>
                        <a:gd name="T4" fmla="*/ 1 w 8"/>
                        <a:gd name="T5" fmla="*/ 12 h 12"/>
                        <a:gd name="T6" fmla="*/ 0 w 8"/>
                        <a:gd name="T7" fmla="*/ 5 h 12"/>
                        <a:gd name="T8" fmla="*/ 6 w 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6" y="0"/>
                          </a:moveTo>
                          <a:lnTo>
                            <a:pt x="8" y="7"/>
                          </a:lnTo>
                          <a:lnTo>
                            <a:pt x="1" y="12"/>
                          </a:lnTo>
                          <a:lnTo>
                            <a:pt x="0" y="5"/>
                          </a:lnTo>
                          <a:lnTo>
                            <a:pt x="6" y="0"/>
                          </a:lnTo>
                          <a:close/>
                        </a:path>
                      </a:pathLst>
                    </a:custGeom>
                    <a:grpFill/>
                    <a:ln w="6350" cmpd="sng">
                      <a:solidFill>
                        <a:schemeClr val="bg1"/>
                      </a:solidFill>
                      <a:round/>
                      <a:headEnd/>
                      <a:tailEnd/>
                    </a:ln>
                  </p:spPr>
                  <p:txBody>
                    <a:bodyPr/>
                    <a:lstStyle/>
                    <a:p>
                      <a:endParaRPr lang="en-GB" dirty="0"/>
                    </a:p>
                  </p:txBody>
                </p:sp>
                <p:sp>
                  <p:nvSpPr>
                    <p:cNvPr id="881" name="Freeform 1154"/>
                    <p:cNvSpPr>
                      <a:spLocks/>
                    </p:cNvSpPr>
                    <p:nvPr/>
                  </p:nvSpPr>
                  <p:spPr bwMode="auto">
                    <a:xfrm>
                      <a:off x="7018" y="4270"/>
                      <a:ext cx="24" cy="17"/>
                    </a:xfrm>
                    <a:custGeom>
                      <a:avLst/>
                      <a:gdLst>
                        <a:gd name="T0" fmla="*/ 0 w 24"/>
                        <a:gd name="T1" fmla="*/ 1 h 17"/>
                        <a:gd name="T2" fmla="*/ 14 w 24"/>
                        <a:gd name="T3" fmla="*/ 0 h 17"/>
                        <a:gd name="T4" fmla="*/ 23 w 24"/>
                        <a:gd name="T5" fmla="*/ 6 h 17"/>
                        <a:gd name="T6" fmla="*/ 24 w 24"/>
                        <a:gd name="T7" fmla="*/ 11 h 17"/>
                        <a:gd name="T8" fmla="*/ 15 w 24"/>
                        <a:gd name="T9" fmla="*/ 17 h 17"/>
                        <a:gd name="T10" fmla="*/ 10 w 24"/>
                        <a:gd name="T11" fmla="*/ 16 h 17"/>
                        <a:gd name="T12" fmla="*/ 3 w 24"/>
                        <a:gd name="T13" fmla="*/ 10 h 17"/>
                        <a:gd name="T14" fmla="*/ 0 w 24"/>
                        <a:gd name="T15" fmla="*/ 1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7">
                          <a:moveTo>
                            <a:pt x="0" y="1"/>
                          </a:moveTo>
                          <a:lnTo>
                            <a:pt x="14" y="0"/>
                          </a:lnTo>
                          <a:lnTo>
                            <a:pt x="23" y="6"/>
                          </a:lnTo>
                          <a:lnTo>
                            <a:pt x="24" y="11"/>
                          </a:lnTo>
                          <a:lnTo>
                            <a:pt x="15" y="17"/>
                          </a:lnTo>
                          <a:lnTo>
                            <a:pt x="10" y="16"/>
                          </a:lnTo>
                          <a:lnTo>
                            <a:pt x="3" y="10"/>
                          </a:lnTo>
                          <a:lnTo>
                            <a:pt x="0" y="1"/>
                          </a:lnTo>
                          <a:close/>
                        </a:path>
                      </a:pathLst>
                    </a:custGeom>
                    <a:grpFill/>
                    <a:ln w="6350" cmpd="sng">
                      <a:solidFill>
                        <a:schemeClr val="bg1"/>
                      </a:solidFill>
                      <a:round/>
                      <a:headEnd/>
                      <a:tailEnd/>
                    </a:ln>
                  </p:spPr>
                  <p:txBody>
                    <a:bodyPr/>
                    <a:lstStyle/>
                    <a:p>
                      <a:endParaRPr lang="en-GB" dirty="0"/>
                    </a:p>
                  </p:txBody>
                </p:sp>
                <p:sp>
                  <p:nvSpPr>
                    <p:cNvPr id="882" name="Freeform 1155"/>
                    <p:cNvSpPr>
                      <a:spLocks/>
                    </p:cNvSpPr>
                    <p:nvPr/>
                  </p:nvSpPr>
                  <p:spPr bwMode="auto">
                    <a:xfrm>
                      <a:off x="7007" y="4247"/>
                      <a:ext cx="16" cy="3"/>
                    </a:xfrm>
                    <a:custGeom>
                      <a:avLst/>
                      <a:gdLst>
                        <a:gd name="T0" fmla="*/ 0 w 16"/>
                        <a:gd name="T1" fmla="*/ 0 h 3"/>
                        <a:gd name="T2" fmla="*/ 16 w 16"/>
                        <a:gd name="T3" fmla="*/ 0 h 3"/>
                        <a:gd name="T4" fmla="*/ 2 w 16"/>
                        <a:gd name="T5" fmla="*/ 3 h 3"/>
                        <a:gd name="T6" fmla="*/ 0 w 16"/>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
                          <a:moveTo>
                            <a:pt x="0" y="0"/>
                          </a:moveTo>
                          <a:lnTo>
                            <a:pt x="16" y="0"/>
                          </a:lnTo>
                          <a:lnTo>
                            <a:pt x="2" y="3"/>
                          </a:lnTo>
                          <a:lnTo>
                            <a:pt x="0" y="0"/>
                          </a:lnTo>
                          <a:close/>
                        </a:path>
                      </a:pathLst>
                    </a:custGeom>
                    <a:grpFill/>
                    <a:ln w="6350" cmpd="sng">
                      <a:solidFill>
                        <a:schemeClr val="bg1"/>
                      </a:solidFill>
                      <a:round/>
                      <a:headEnd/>
                      <a:tailEnd/>
                    </a:ln>
                  </p:spPr>
                  <p:txBody>
                    <a:bodyPr/>
                    <a:lstStyle/>
                    <a:p>
                      <a:endParaRPr lang="en-GB" dirty="0"/>
                    </a:p>
                  </p:txBody>
                </p:sp>
                <p:sp>
                  <p:nvSpPr>
                    <p:cNvPr id="883" name="Freeform 1156"/>
                    <p:cNvSpPr>
                      <a:spLocks/>
                    </p:cNvSpPr>
                    <p:nvPr/>
                  </p:nvSpPr>
                  <p:spPr bwMode="auto">
                    <a:xfrm>
                      <a:off x="6987" y="4245"/>
                      <a:ext cx="17" cy="6"/>
                    </a:xfrm>
                    <a:custGeom>
                      <a:avLst/>
                      <a:gdLst>
                        <a:gd name="T0" fmla="*/ 0 w 17"/>
                        <a:gd name="T1" fmla="*/ 0 h 6"/>
                        <a:gd name="T2" fmla="*/ 17 w 17"/>
                        <a:gd name="T3" fmla="*/ 2 h 6"/>
                        <a:gd name="T4" fmla="*/ 4 w 17"/>
                        <a:gd name="T5" fmla="*/ 6 h 6"/>
                        <a:gd name="T6" fmla="*/ 0 w 17"/>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0" y="0"/>
                          </a:moveTo>
                          <a:lnTo>
                            <a:pt x="17" y="2"/>
                          </a:lnTo>
                          <a:lnTo>
                            <a:pt x="4" y="6"/>
                          </a:lnTo>
                          <a:lnTo>
                            <a:pt x="0" y="0"/>
                          </a:lnTo>
                          <a:close/>
                        </a:path>
                      </a:pathLst>
                    </a:custGeom>
                    <a:grpFill/>
                    <a:ln w="6350" cmpd="sng">
                      <a:solidFill>
                        <a:schemeClr val="bg1"/>
                      </a:solidFill>
                      <a:round/>
                      <a:headEnd/>
                      <a:tailEnd/>
                    </a:ln>
                  </p:spPr>
                  <p:txBody>
                    <a:bodyPr/>
                    <a:lstStyle/>
                    <a:p>
                      <a:endParaRPr lang="en-GB" dirty="0"/>
                    </a:p>
                  </p:txBody>
                </p:sp>
                <p:sp>
                  <p:nvSpPr>
                    <p:cNvPr id="884" name="Freeform 1157"/>
                    <p:cNvSpPr>
                      <a:spLocks/>
                    </p:cNvSpPr>
                    <p:nvPr/>
                  </p:nvSpPr>
                  <p:spPr bwMode="auto">
                    <a:xfrm>
                      <a:off x="6963" y="4238"/>
                      <a:ext cx="6" cy="5"/>
                    </a:xfrm>
                    <a:custGeom>
                      <a:avLst/>
                      <a:gdLst>
                        <a:gd name="T0" fmla="*/ 0 w 6"/>
                        <a:gd name="T1" fmla="*/ 2 h 5"/>
                        <a:gd name="T2" fmla="*/ 6 w 6"/>
                        <a:gd name="T3" fmla="*/ 0 h 5"/>
                        <a:gd name="T4" fmla="*/ 5 w 6"/>
                        <a:gd name="T5" fmla="*/ 4 h 5"/>
                        <a:gd name="T6" fmla="*/ 1 w 6"/>
                        <a:gd name="T7" fmla="*/ 5 h 5"/>
                        <a:gd name="T8" fmla="*/ 0 w 6"/>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0" y="2"/>
                          </a:moveTo>
                          <a:lnTo>
                            <a:pt x="6" y="0"/>
                          </a:lnTo>
                          <a:lnTo>
                            <a:pt x="5" y="4"/>
                          </a:lnTo>
                          <a:lnTo>
                            <a:pt x="1" y="5"/>
                          </a:lnTo>
                          <a:lnTo>
                            <a:pt x="0" y="2"/>
                          </a:lnTo>
                          <a:close/>
                        </a:path>
                      </a:pathLst>
                    </a:custGeom>
                    <a:grpFill/>
                    <a:ln w="6350" cmpd="sng">
                      <a:solidFill>
                        <a:schemeClr val="bg1"/>
                      </a:solidFill>
                      <a:round/>
                      <a:headEnd/>
                      <a:tailEnd/>
                    </a:ln>
                  </p:spPr>
                  <p:txBody>
                    <a:bodyPr/>
                    <a:lstStyle/>
                    <a:p>
                      <a:endParaRPr lang="en-GB" dirty="0"/>
                    </a:p>
                  </p:txBody>
                </p:sp>
                <p:sp>
                  <p:nvSpPr>
                    <p:cNvPr id="885" name="Freeform 1158"/>
                    <p:cNvSpPr>
                      <a:spLocks/>
                    </p:cNvSpPr>
                    <p:nvPr/>
                  </p:nvSpPr>
                  <p:spPr bwMode="auto">
                    <a:xfrm>
                      <a:off x="6958" y="4235"/>
                      <a:ext cx="4" cy="7"/>
                    </a:xfrm>
                    <a:custGeom>
                      <a:avLst/>
                      <a:gdLst>
                        <a:gd name="T0" fmla="*/ 3 w 4"/>
                        <a:gd name="T1" fmla="*/ 0 h 7"/>
                        <a:gd name="T2" fmla="*/ 4 w 4"/>
                        <a:gd name="T3" fmla="*/ 3 h 7"/>
                        <a:gd name="T4" fmla="*/ 0 w 4"/>
                        <a:gd name="T5" fmla="*/ 7 h 7"/>
                        <a:gd name="T6" fmla="*/ 0 w 4"/>
                        <a:gd name="T7" fmla="*/ 2 h 7"/>
                        <a:gd name="T8" fmla="*/ 3 w 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7">
                          <a:moveTo>
                            <a:pt x="3" y="0"/>
                          </a:moveTo>
                          <a:lnTo>
                            <a:pt x="4" y="3"/>
                          </a:lnTo>
                          <a:lnTo>
                            <a:pt x="0" y="7"/>
                          </a:lnTo>
                          <a:lnTo>
                            <a:pt x="0" y="2"/>
                          </a:lnTo>
                          <a:lnTo>
                            <a:pt x="3" y="0"/>
                          </a:lnTo>
                          <a:close/>
                        </a:path>
                      </a:pathLst>
                    </a:custGeom>
                    <a:grpFill/>
                    <a:ln w="6350" cmpd="sng">
                      <a:solidFill>
                        <a:schemeClr val="bg1"/>
                      </a:solidFill>
                      <a:round/>
                      <a:headEnd/>
                      <a:tailEnd/>
                    </a:ln>
                  </p:spPr>
                  <p:txBody>
                    <a:bodyPr/>
                    <a:lstStyle/>
                    <a:p>
                      <a:endParaRPr lang="en-GB" dirty="0"/>
                    </a:p>
                  </p:txBody>
                </p:sp>
                <p:sp>
                  <p:nvSpPr>
                    <p:cNvPr id="886" name="Freeform 1159"/>
                    <p:cNvSpPr>
                      <a:spLocks/>
                    </p:cNvSpPr>
                    <p:nvPr/>
                  </p:nvSpPr>
                  <p:spPr bwMode="auto">
                    <a:xfrm>
                      <a:off x="6960" y="4290"/>
                      <a:ext cx="3" cy="4"/>
                    </a:xfrm>
                    <a:custGeom>
                      <a:avLst/>
                      <a:gdLst>
                        <a:gd name="T0" fmla="*/ 0 w 3"/>
                        <a:gd name="T1" fmla="*/ 0 h 4"/>
                        <a:gd name="T2" fmla="*/ 3 w 3"/>
                        <a:gd name="T3" fmla="*/ 0 h 4"/>
                        <a:gd name="T4" fmla="*/ 3 w 3"/>
                        <a:gd name="T5" fmla="*/ 4 h 4"/>
                        <a:gd name="T6" fmla="*/ 0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3" y="0"/>
                          </a:lnTo>
                          <a:lnTo>
                            <a:pt x="3" y="4"/>
                          </a:lnTo>
                          <a:lnTo>
                            <a:pt x="0" y="0"/>
                          </a:lnTo>
                          <a:close/>
                        </a:path>
                      </a:pathLst>
                    </a:custGeom>
                    <a:grpFill/>
                    <a:ln w="6350" cmpd="sng">
                      <a:solidFill>
                        <a:schemeClr val="bg1"/>
                      </a:solidFill>
                      <a:round/>
                      <a:headEnd/>
                      <a:tailEnd/>
                    </a:ln>
                  </p:spPr>
                  <p:txBody>
                    <a:bodyPr/>
                    <a:lstStyle/>
                    <a:p>
                      <a:endParaRPr lang="en-GB" dirty="0"/>
                    </a:p>
                  </p:txBody>
                </p:sp>
                <p:sp>
                  <p:nvSpPr>
                    <p:cNvPr id="887" name="Freeform 1160"/>
                    <p:cNvSpPr>
                      <a:spLocks/>
                    </p:cNvSpPr>
                    <p:nvPr/>
                  </p:nvSpPr>
                  <p:spPr bwMode="auto">
                    <a:xfrm>
                      <a:off x="6954" y="4296"/>
                      <a:ext cx="9" cy="25"/>
                    </a:xfrm>
                    <a:custGeom>
                      <a:avLst/>
                      <a:gdLst>
                        <a:gd name="T0" fmla="*/ 3 w 9"/>
                        <a:gd name="T1" fmla="*/ 12 h 25"/>
                        <a:gd name="T2" fmla="*/ 6 w 9"/>
                        <a:gd name="T3" fmla="*/ 0 h 25"/>
                        <a:gd name="T4" fmla="*/ 9 w 9"/>
                        <a:gd name="T5" fmla="*/ 8 h 25"/>
                        <a:gd name="T6" fmla="*/ 6 w 9"/>
                        <a:gd name="T7" fmla="*/ 12 h 25"/>
                        <a:gd name="T8" fmla="*/ 8 w 9"/>
                        <a:gd name="T9" fmla="*/ 19 h 25"/>
                        <a:gd name="T10" fmla="*/ 3 w 9"/>
                        <a:gd name="T11" fmla="*/ 25 h 25"/>
                        <a:gd name="T12" fmla="*/ 0 w 9"/>
                        <a:gd name="T13" fmla="*/ 20 h 25"/>
                        <a:gd name="T14" fmla="*/ 3 w 9"/>
                        <a:gd name="T15" fmla="*/ 1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25">
                          <a:moveTo>
                            <a:pt x="3" y="12"/>
                          </a:moveTo>
                          <a:lnTo>
                            <a:pt x="6" y="0"/>
                          </a:lnTo>
                          <a:lnTo>
                            <a:pt x="9" y="8"/>
                          </a:lnTo>
                          <a:lnTo>
                            <a:pt x="6" y="12"/>
                          </a:lnTo>
                          <a:lnTo>
                            <a:pt x="8" y="19"/>
                          </a:lnTo>
                          <a:lnTo>
                            <a:pt x="3" y="25"/>
                          </a:lnTo>
                          <a:lnTo>
                            <a:pt x="0" y="20"/>
                          </a:lnTo>
                          <a:lnTo>
                            <a:pt x="3" y="12"/>
                          </a:lnTo>
                          <a:close/>
                        </a:path>
                      </a:pathLst>
                    </a:custGeom>
                    <a:grpFill/>
                    <a:ln w="6350" cmpd="sng">
                      <a:solidFill>
                        <a:schemeClr val="bg1"/>
                      </a:solidFill>
                      <a:round/>
                      <a:headEnd/>
                      <a:tailEnd/>
                    </a:ln>
                  </p:spPr>
                  <p:txBody>
                    <a:bodyPr/>
                    <a:lstStyle/>
                    <a:p>
                      <a:endParaRPr lang="en-GB" dirty="0"/>
                    </a:p>
                  </p:txBody>
                </p:sp>
                <p:sp>
                  <p:nvSpPr>
                    <p:cNvPr id="888" name="Freeform 1161"/>
                    <p:cNvSpPr>
                      <a:spLocks/>
                    </p:cNvSpPr>
                    <p:nvPr/>
                  </p:nvSpPr>
                  <p:spPr bwMode="auto">
                    <a:xfrm>
                      <a:off x="6938" y="4310"/>
                      <a:ext cx="5" cy="6"/>
                    </a:xfrm>
                    <a:custGeom>
                      <a:avLst/>
                      <a:gdLst>
                        <a:gd name="T0" fmla="*/ 0 w 5"/>
                        <a:gd name="T1" fmla="*/ 3 h 6"/>
                        <a:gd name="T2" fmla="*/ 2 w 5"/>
                        <a:gd name="T3" fmla="*/ 0 h 6"/>
                        <a:gd name="T4" fmla="*/ 5 w 5"/>
                        <a:gd name="T5" fmla="*/ 6 h 6"/>
                        <a:gd name="T6" fmla="*/ 0 w 5"/>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3"/>
                          </a:moveTo>
                          <a:lnTo>
                            <a:pt x="2" y="0"/>
                          </a:lnTo>
                          <a:lnTo>
                            <a:pt x="5" y="6"/>
                          </a:lnTo>
                          <a:lnTo>
                            <a:pt x="0" y="3"/>
                          </a:lnTo>
                          <a:close/>
                        </a:path>
                      </a:pathLst>
                    </a:custGeom>
                    <a:grpFill/>
                    <a:ln w="6350" cmpd="sng">
                      <a:solidFill>
                        <a:schemeClr val="bg1"/>
                      </a:solidFill>
                      <a:round/>
                      <a:headEnd/>
                      <a:tailEnd/>
                    </a:ln>
                  </p:spPr>
                  <p:txBody>
                    <a:bodyPr/>
                    <a:lstStyle/>
                    <a:p>
                      <a:endParaRPr lang="en-GB" dirty="0"/>
                    </a:p>
                  </p:txBody>
                </p:sp>
                <p:sp>
                  <p:nvSpPr>
                    <p:cNvPr id="889" name="Freeform 1162"/>
                    <p:cNvSpPr>
                      <a:spLocks/>
                    </p:cNvSpPr>
                    <p:nvPr/>
                  </p:nvSpPr>
                  <p:spPr bwMode="auto">
                    <a:xfrm>
                      <a:off x="6881" y="4179"/>
                      <a:ext cx="121" cy="142"/>
                    </a:xfrm>
                    <a:custGeom>
                      <a:avLst/>
                      <a:gdLst>
                        <a:gd name="T0" fmla="*/ 42 w 121"/>
                        <a:gd name="T1" fmla="*/ 8 h 142"/>
                        <a:gd name="T2" fmla="*/ 36 w 121"/>
                        <a:gd name="T3" fmla="*/ 10 h 142"/>
                        <a:gd name="T4" fmla="*/ 32 w 121"/>
                        <a:gd name="T5" fmla="*/ 17 h 142"/>
                        <a:gd name="T6" fmla="*/ 26 w 121"/>
                        <a:gd name="T7" fmla="*/ 16 h 142"/>
                        <a:gd name="T8" fmla="*/ 22 w 121"/>
                        <a:gd name="T9" fmla="*/ 19 h 142"/>
                        <a:gd name="T10" fmla="*/ 15 w 121"/>
                        <a:gd name="T11" fmla="*/ 34 h 142"/>
                        <a:gd name="T12" fmla="*/ 17 w 121"/>
                        <a:gd name="T13" fmla="*/ 44 h 142"/>
                        <a:gd name="T14" fmla="*/ 9 w 121"/>
                        <a:gd name="T15" fmla="*/ 58 h 142"/>
                        <a:gd name="T16" fmla="*/ 9 w 121"/>
                        <a:gd name="T17" fmla="*/ 68 h 142"/>
                        <a:gd name="T18" fmla="*/ 0 w 121"/>
                        <a:gd name="T19" fmla="*/ 85 h 142"/>
                        <a:gd name="T20" fmla="*/ 3 w 121"/>
                        <a:gd name="T21" fmla="*/ 101 h 142"/>
                        <a:gd name="T22" fmla="*/ 12 w 121"/>
                        <a:gd name="T23" fmla="*/ 100 h 142"/>
                        <a:gd name="T24" fmla="*/ 15 w 121"/>
                        <a:gd name="T25" fmla="*/ 112 h 142"/>
                        <a:gd name="T26" fmla="*/ 9 w 121"/>
                        <a:gd name="T27" fmla="*/ 135 h 142"/>
                        <a:gd name="T28" fmla="*/ 15 w 121"/>
                        <a:gd name="T29" fmla="*/ 142 h 142"/>
                        <a:gd name="T30" fmla="*/ 29 w 121"/>
                        <a:gd name="T31" fmla="*/ 140 h 142"/>
                        <a:gd name="T32" fmla="*/ 28 w 121"/>
                        <a:gd name="T33" fmla="*/ 98 h 142"/>
                        <a:gd name="T34" fmla="*/ 26 w 121"/>
                        <a:gd name="T35" fmla="*/ 93 h 142"/>
                        <a:gd name="T36" fmla="*/ 37 w 121"/>
                        <a:gd name="T37" fmla="*/ 83 h 142"/>
                        <a:gd name="T38" fmla="*/ 42 w 121"/>
                        <a:gd name="T39" fmla="*/ 86 h 142"/>
                        <a:gd name="T40" fmla="*/ 39 w 121"/>
                        <a:gd name="T41" fmla="*/ 98 h 142"/>
                        <a:gd name="T42" fmla="*/ 42 w 121"/>
                        <a:gd name="T43" fmla="*/ 103 h 142"/>
                        <a:gd name="T44" fmla="*/ 52 w 121"/>
                        <a:gd name="T45" fmla="*/ 113 h 142"/>
                        <a:gd name="T46" fmla="*/ 53 w 121"/>
                        <a:gd name="T47" fmla="*/ 126 h 142"/>
                        <a:gd name="T48" fmla="*/ 58 w 121"/>
                        <a:gd name="T49" fmla="*/ 126 h 142"/>
                        <a:gd name="T50" fmla="*/ 64 w 121"/>
                        <a:gd name="T51" fmla="*/ 121 h 142"/>
                        <a:gd name="T52" fmla="*/ 76 w 121"/>
                        <a:gd name="T53" fmla="*/ 117 h 142"/>
                        <a:gd name="T54" fmla="*/ 76 w 121"/>
                        <a:gd name="T55" fmla="*/ 113 h 142"/>
                        <a:gd name="T56" fmla="*/ 72 w 121"/>
                        <a:gd name="T57" fmla="*/ 112 h 142"/>
                        <a:gd name="T58" fmla="*/ 66 w 121"/>
                        <a:gd name="T59" fmla="*/ 103 h 142"/>
                        <a:gd name="T60" fmla="*/ 69 w 121"/>
                        <a:gd name="T61" fmla="*/ 95 h 142"/>
                        <a:gd name="T62" fmla="*/ 48 w 121"/>
                        <a:gd name="T63" fmla="*/ 68 h 142"/>
                        <a:gd name="T64" fmla="*/ 54 w 121"/>
                        <a:gd name="T65" fmla="*/ 68 h 142"/>
                        <a:gd name="T66" fmla="*/ 67 w 121"/>
                        <a:gd name="T67" fmla="*/ 64 h 142"/>
                        <a:gd name="T68" fmla="*/ 77 w 121"/>
                        <a:gd name="T69" fmla="*/ 52 h 142"/>
                        <a:gd name="T70" fmla="*/ 87 w 121"/>
                        <a:gd name="T71" fmla="*/ 51 h 142"/>
                        <a:gd name="T72" fmla="*/ 86 w 121"/>
                        <a:gd name="T73" fmla="*/ 44 h 142"/>
                        <a:gd name="T74" fmla="*/ 81 w 121"/>
                        <a:gd name="T75" fmla="*/ 43 h 142"/>
                        <a:gd name="T76" fmla="*/ 76 w 121"/>
                        <a:gd name="T77" fmla="*/ 48 h 142"/>
                        <a:gd name="T78" fmla="*/ 62 w 121"/>
                        <a:gd name="T79" fmla="*/ 49 h 142"/>
                        <a:gd name="T80" fmla="*/ 61 w 121"/>
                        <a:gd name="T81" fmla="*/ 52 h 142"/>
                        <a:gd name="T82" fmla="*/ 53 w 121"/>
                        <a:gd name="T83" fmla="*/ 51 h 142"/>
                        <a:gd name="T84" fmla="*/ 42 w 121"/>
                        <a:gd name="T85" fmla="*/ 61 h 142"/>
                        <a:gd name="T86" fmla="*/ 34 w 121"/>
                        <a:gd name="T87" fmla="*/ 61 h 142"/>
                        <a:gd name="T88" fmla="*/ 23 w 121"/>
                        <a:gd name="T89" fmla="*/ 48 h 142"/>
                        <a:gd name="T90" fmla="*/ 27 w 121"/>
                        <a:gd name="T91" fmla="*/ 28 h 142"/>
                        <a:gd name="T92" fmla="*/ 29 w 121"/>
                        <a:gd name="T93" fmla="*/ 24 h 142"/>
                        <a:gd name="T94" fmla="*/ 47 w 121"/>
                        <a:gd name="T95" fmla="*/ 23 h 142"/>
                        <a:gd name="T96" fmla="*/ 103 w 121"/>
                        <a:gd name="T97" fmla="*/ 26 h 142"/>
                        <a:gd name="T98" fmla="*/ 121 w 121"/>
                        <a:gd name="T99" fmla="*/ 7 h 142"/>
                        <a:gd name="T100" fmla="*/ 118 w 121"/>
                        <a:gd name="T101" fmla="*/ 0 h 142"/>
                        <a:gd name="T102" fmla="*/ 96 w 121"/>
                        <a:gd name="T103" fmla="*/ 16 h 142"/>
                        <a:gd name="T104" fmla="*/ 77 w 121"/>
                        <a:gd name="T105" fmla="*/ 16 h 142"/>
                        <a:gd name="T106" fmla="*/ 42 w 121"/>
                        <a:gd name="T107" fmla="*/ 8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1" h="142">
                          <a:moveTo>
                            <a:pt x="42" y="8"/>
                          </a:moveTo>
                          <a:lnTo>
                            <a:pt x="36" y="10"/>
                          </a:lnTo>
                          <a:lnTo>
                            <a:pt x="32" y="17"/>
                          </a:lnTo>
                          <a:lnTo>
                            <a:pt x="26" y="16"/>
                          </a:lnTo>
                          <a:lnTo>
                            <a:pt x="22" y="19"/>
                          </a:lnTo>
                          <a:lnTo>
                            <a:pt x="15" y="34"/>
                          </a:lnTo>
                          <a:lnTo>
                            <a:pt x="17" y="44"/>
                          </a:lnTo>
                          <a:lnTo>
                            <a:pt x="9" y="58"/>
                          </a:lnTo>
                          <a:lnTo>
                            <a:pt x="9" y="68"/>
                          </a:lnTo>
                          <a:lnTo>
                            <a:pt x="0" y="85"/>
                          </a:lnTo>
                          <a:lnTo>
                            <a:pt x="3" y="101"/>
                          </a:lnTo>
                          <a:lnTo>
                            <a:pt x="12" y="100"/>
                          </a:lnTo>
                          <a:lnTo>
                            <a:pt x="15" y="112"/>
                          </a:lnTo>
                          <a:lnTo>
                            <a:pt x="9" y="135"/>
                          </a:lnTo>
                          <a:lnTo>
                            <a:pt x="15" y="142"/>
                          </a:lnTo>
                          <a:lnTo>
                            <a:pt x="29" y="140"/>
                          </a:lnTo>
                          <a:lnTo>
                            <a:pt x="28" y="98"/>
                          </a:lnTo>
                          <a:lnTo>
                            <a:pt x="26" y="93"/>
                          </a:lnTo>
                          <a:lnTo>
                            <a:pt x="37" y="83"/>
                          </a:lnTo>
                          <a:lnTo>
                            <a:pt x="42" y="86"/>
                          </a:lnTo>
                          <a:lnTo>
                            <a:pt x="39" y="98"/>
                          </a:lnTo>
                          <a:lnTo>
                            <a:pt x="42" y="103"/>
                          </a:lnTo>
                          <a:lnTo>
                            <a:pt x="52" y="113"/>
                          </a:lnTo>
                          <a:lnTo>
                            <a:pt x="53" y="126"/>
                          </a:lnTo>
                          <a:lnTo>
                            <a:pt x="58" y="126"/>
                          </a:lnTo>
                          <a:lnTo>
                            <a:pt x="64" y="121"/>
                          </a:lnTo>
                          <a:lnTo>
                            <a:pt x="76" y="117"/>
                          </a:lnTo>
                          <a:lnTo>
                            <a:pt x="76" y="113"/>
                          </a:lnTo>
                          <a:lnTo>
                            <a:pt x="72" y="112"/>
                          </a:lnTo>
                          <a:lnTo>
                            <a:pt x="66" y="103"/>
                          </a:lnTo>
                          <a:lnTo>
                            <a:pt x="69" y="95"/>
                          </a:lnTo>
                          <a:lnTo>
                            <a:pt x="48" y="68"/>
                          </a:lnTo>
                          <a:lnTo>
                            <a:pt x="54" y="68"/>
                          </a:lnTo>
                          <a:lnTo>
                            <a:pt x="67" y="64"/>
                          </a:lnTo>
                          <a:lnTo>
                            <a:pt x="77" y="52"/>
                          </a:lnTo>
                          <a:lnTo>
                            <a:pt x="87" y="51"/>
                          </a:lnTo>
                          <a:lnTo>
                            <a:pt x="86" y="44"/>
                          </a:lnTo>
                          <a:lnTo>
                            <a:pt x="81" y="43"/>
                          </a:lnTo>
                          <a:lnTo>
                            <a:pt x="76" y="48"/>
                          </a:lnTo>
                          <a:lnTo>
                            <a:pt x="62" y="49"/>
                          </a:lnTo>
                          <a:lnTo>
                            <a:pt x="61" y="52"/>
                          </a:lnTo>
                          <a:lnTo>
                            <a:pt x="53" y="51"/>
                          </a:lnTo>
                          <a:lnTo>
                            <a:pt x="42" y="61"/>
                          </a:lnTo>
                          <a:lnTo>
                            <a:pt x="34" y="61"/>
                          </a:lnTo>
                          <a:lnTo>
                            <a:pt x="23" y="48"/>
                          </a:lnTo>
                          <a:lnTo>
                            <a:pt x="27" y="28"/>
                          </a:lnTo>
                          <a:lnTo>
                            <a:pt x="29" y="24"/>
                          </a:lnTo>
                          <a:lnTo>
                            <a:pt x="47" y="23"/>
                          </a:lnTo>
                          <a:lnTo>
                            <a:pt x="103" y="26"/>
                          </a:lnTo>
                          <a:lnTo>
                            <a:pt x="121" y="7"/>
                          </a:lnTo>
                          <a:lnTo>
                            <a:pt x="118" y="0"/>
                          </a:lnTo>
                          <a:lnTo>
                            <a:pt x="96" y="16"/>
                          </a:lnTo>
                          <a:lnTo>
                            <a:pt x="77" y="16"/>
                          </a:lnTo>
                          <a:lnTo>
                            <a:pt x="42" y="8"/>
                          </a:lnTo>
                          <a:close/>
                        </a:path>
                      </a:pathLst>
                    </a:custGeom>
                    <a:grpFill/>
                    <a:ln w="6350" cmpd="sng">
                      <a:solidFill>
                        <a:schemeClr val="bg1"/>
                      </a:solidFill>
                      <a:round/>
                      <a:headEnd/>
                      <a:tailEnd/>
                    </a:ln>
                  </p:spPr>
                  <p:txBody>
                    <a:bodyPr/>
                    <a:lstStyle/>
                    <a:p>
                      <a:endParaRPr lang="en-GB" dirty="0"/>
                    </a:p>
                  </p:txBody>
                </p:sp>
                <p:sp>
                  <p:nvSpPr>
                    <p:cNvPr id="890" name="Freeform 1163"/>
                    <p:cNvSpPr>
                      <a:spLocks/>
                    </p:cNvSpPr>
                    <p:nvPr/>
                  </p:nvSpPr>
                  <p:spPr bwMode="auto">
                    <a:xfrm>
                      <a:off x="6810" y="4344"/>
                      <a:ext cx="6" cy="4"/>
                    </a:xfrm>
                    <a:custGeom>
                      <a:avLst/>
                      <a:gdLst>
                        <a:gd name="T0" fmla="*/ 0 w 6"/>
                        <a:gd name="T1" fmla="*/ 0 h 4"/>
                        <a:gd name="T2" fmla="*/ 6 w 6"/>
                        <a:gd name="T3" fmla="*/ 1 h 4"/>
                        <a:gd name="T4" fmla="*/ 3 w 6"/>
                        <a:gd name="T5" fmla="*/ 4 h 4"/>
                        <a:gd name="T6" fmla="*/ 0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0"/>
                          </a:moveTo>
                          <a:lnTo>
                            <a:pt x="6" y="1"/>
                          </a:lnTo>
                          <a:lnTo>
                            <a:pt x="3" y="4"/>
                          </a:lnTo>
                          <a:lnTo>
                            <a:pt x="0" y="0"/>
                          </a:lnTo>
                          <a:close/>
                        </a:path>
                      </a:pathLst>
                    </a:custGeom>
                    <a:grpFill/>
                    <a:ln w="6350" cmpd="sng">
                      <a:solidFill>
                        <a:schemeClr val="bg1"/>
                      </a:solidFill>
                      <a:round/>
                      <a:headEnd/>
                      <a:tailEnd/>
                    </a:ln>
                  </p:spPr>
                  <p:txBody>
                    <a:bodyPr/>
                    <a:lstStyle/>
                    <a:p>
                      <a:endParaRPr lang="en-GB" dirty="0"/>
                    </a:p>
                  </p:txBody>
                </p:sp>
                <p:sp>
                  <p:nvSpPr>
                    <p:cNvPr id="891" name="Freeform 1164"/>
                    <p:cNvSpPr>
                      <a:spLocks/>
                    </p:cNvSpPr>
                    <p:nvPr/>
                  </p:nvSpPr>
                  <p:spPr bwMode="auto">
                    <a:xfrm>
                      <a:off x="6762" y="4345"/>
                      <a:ext cx="25" cy="6"/>
                    </a:xfrm>
                    <a:custGeom>
                      <a:avLst/>
                      <a:gdLst>
                        <a:gd name="T0" fmla="*/ 0 w 25"/>
                        <a:gd name="T1" fmla="*/ 1 h 6"/>
                        <a:gd name="T2" fmla="*/ 23 w 25"/>
                        <a:gd name="T3" fmla="*/ 0 h 6"/>
                        <a:gd name="T4" fmla="*/ 25 w 25"/>
                        <a:gd name="T5" fmla="*/ 4 h 6"/>
                        <a:gd name="T6" fmla="*/ 14 w 25"/>
                        <a:gd name="T7" fmla="*/ 6 h 6"/>
                        <a:gd name="T8" fmla="*/ 3 w 25"/>
                        <a:gd name="T9" fmla="*/ 5 h 6"/>
                        <a:gd name="T10" fmla="*/ 0 w 25"/>
                        <a:gd name="T11" fmla="*/ 1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6">
                          <a:moveTo>
                            <a:pt x="0" y="1"/>
                          </a:moveTo>
                          <a:lnTo>
                            <a:pt x="23" y="0"/>
                          </a:lnTo>
                          <a:lnTo>
                            <a:pt x="25" y="4"/>
                          </a:lnTo>
                          <a:lnTo>
                            <a:pt x="14" y="6"/>
                          </a:lnTo>
                          <a:lnTo>
                            <a:pt x="3" y="5"/>
                          </a:lnTo>
                          <a:lnTo>
                            <a:pt x="0" y="1"/>
                          </a:lnTo>
                          <a:close/>
                        </a:path>
                      </a:pathLst>
                    </a:custGeom>
                    <a:grpFill/>
                    <a:ln w="6350" cmpd="sng">
                      <a:solidFill>
                        <a:schemeClr val="bg1"/>
                      </a:solidFill>
                      <a:round/>
                      <a:headEnd/>
                      <a:tailEnd/>
                    </a:ln>
                  </p:spPr>
                  <p:txBody>
                    <a:bodyPr/>
                    <a:lstStyle/>
                    <a:p>
                      <a:endParaRPr lang="en-GB" dirty="0"/>
                    </a:p>
                  </p:txBody>
                </p:sp>
                <p:sp>
                  <p:nvSpPr>
                    <p:cNvPr id="892" name="Freeform 1165"/>
                    <p:cNvSpPr>
                      <a:spLocks/>
                    </p:cNvSpPr>
                    <p:nvPr/>
                  </p:nvSpPr>
                  <p:spPr bwMode="auto">
                    <a:xfrm>
                      <a:off x="6796" y="4368"/>
                      <a:ext cx="21" cy="15"/>
                    </a:xfrm>
                    <a:custGeom>
                      <a:avLst/>
                      <a:gdLst>
                        <a:gd name="T0" fmla="*/ 9 w 21"/>
                        <a:gd name="T1" fmla="*/ 0 h 15"/>
                        <a:gd name="T2" fmla="*/ 17 w 21"/>
                        <a:gd name="T3" fmla="*/ 0 h 15"/>
                        <a:gd name="T4" fmla="*/ 21 w 21"/>
                        <a:gd name="T5" fmla="*/ 4 h 15"/>
                        <a:gd name="T6" fmla="*/ 14 w 21"/>
                        <a:gd name="T7" fmla="*/ 15 h 15"/>
                        <a:gd name="T8" fmla="*/ 8 w 21"/>
                        <a:gd name="T9" fmla="*/ 6 h 15"/>
                        <a:gd name="T10" fmla="*/ 0 w 21"/>
                        <a:gd name="T11" fmla="*/ 4 h 15"/>
                        <a:gd name="T12" fmla="*/ 0 w 21"/>
                        <a:gd name="T13" fmla="*/ 0 h 15"/>
                        <a:gd name="T14" fmla="*/ 9 w 21"/>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5">
                          <a:moveTo>
                            <a:pt x="9" y="0"/>
                          </a:moveTo>
                          <a:lnTo>
                            <a:pt x="17" y="0"/>
                          </a:lnTo>
                          <a:lnTo>
                            <a:pt x="21" y="4"/>
                          </a:lnTo>
                          <a:lnTo>
                            <a:pt x="14" y="15"/>
                          </a:lnTo>
                          <a:lnTo>
                            <a:pt x="8" y="6"/>
                          </a:lnTo>
                          <a:lnTo>
                            <a:pt x="0" y="4"/>
                          </a:lnTo>
                          <a:lnTo>
                            <a:pt x="0" y="0"/>
                          </a:lnTo>
                          <a:lnTo>
                            <a:pt x="9" y="0"/>
                          </a:lnTo>
                          <a:close/>
                        </a:path>
                      </a:pathLst>
                    </a:custGeom>
                    <a:grpFill/>
                    <a:ln w="6350" cmpd="sng">
                      <a:solidFill>
                        <a:schemeClr val="bg1"/>
                      </a:solidFill>
                      <a:round/>
                      <a:headEnd/>
                      <a:tailEnd/>
                    </a:ln>
                  </p:spPr>
                  <p:txBody>
                    <a:bodyPr/>
                    <a:lstStyle/>
                    <a:p>
                      <a:endParaRPr lang="en-GB" dirty="0"/>
                    </a:p>
                  </p:txBody>
                </p:sp>
                <p:sp>
                  <p:nvSpPr>
                    <p:cNvPr id="893" name="Freeform 1166"/>
                    <p:cNvSpPr>
                      <a:spLocks/>
                    </p:cNvSpPr>
                    <p:nvPr/>
                  </p:nvSpPr>
                  <p:spPr bwMode="auto">
                    <a:xfrm>
                      <a:off x="6824" y="4370"/>
                      <a:ext cx="15" cy="14"/>
                    </a:xfrm>
                    <a:custGeom>
                      <a:avLst/>
                      <a:gdLst>
                        <a:gd name="T0" fmla="*/ 2 w 15"/>
                        <a:gd name="T1" fmla="*/ 5 h 14"/>
                        <a:gd name="T2" fmla="*/ 7 w 15"/>
                        <a:gd name="T3" fmla="*/ 0 h 14"/>
                        <a:gd name="T4" fmla="*/ 15 w 15"/>
                        <a:gd name="T5" fmla="*/ 3 h 14"/>
                        <a:gd name="T6" fmla="*/ 13 w 15"/>
                        <a:gd name="T7" fmla="*/ 14 h 14"/>
                        <a:gd name="T8" fmla="*/ 0 w 15"/>
                        <a:gd name="T9" fmla="*/ 14 h 14"/>
                        <a:gd name="T10" fmla="*/ 2 w 15"/>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2" y="5"/>
                          </a:moveTo>
                          <a:lnTo>
                            <a:pt x="7" y="0"/>
                          </a:lnTo>
                          <a:lnTo>
                            <a:pt x="15" y="3"/>
                          </a:lnTo>
                          <a:lnTo>
                            <a:pt x="13" y="14"/>
                          </a:lnTo>
                          <a:lnTo>
                            <a:pt x="0" y="14"/>
                          </a:lnTo>
                          <a:lnTo>
                            <a:pt x="2" y="5"/>
                          </a:lnTo>
                          <a:close/>
                        </a:path>
                      </a:pathLst>
                    </a:custGeom>
                    <a:grpFill/>
                    <a:ln w="6350" cmpd="sng">
                      <a:solidFill>
                        <a:schemeClr val="bg1"/>
                      </a:solidFill>
                      <a:round/>
                      <a:headEnd/>
                      <a:tailEnd/>
                    </a:ln>
                  </p:spPr>
                  <p:txBody>
                    <a:bodyPr/>
                    <a:lstStyle/>
                    <a:p>
                      <a:endParaRPr lang="en-GB" dirty="0"/>
                    </a:p>
                  </p:txBody>
                </p:sp>
                <p:sp>
                  <p:nvSpPr>
                    <p:cNvPr id="894" name="Freeform 1167"/>
                    <p:cNvSpPr>
                      <a:spLocks/>
                    </p:cNvSpPr>
                    <p:nvPr/>
                  </p:nvSpPr>
                  <p:spPr bwMode="auto">
                    <a:xfrm>
                      <a:off x="6840" y="4368"/>
                      <a:ext cx="46" cy="20"/>
                    </a:xfrm>
                    <a:custGeom>
                      <a:avLst/>
                      <a:gdLst>
                        <a:gd name="T0" fmla="*/ 6 w 46"/>
                        <a:gd name="T1" fmla="*/ 6 h 20"/>
                        <a:gd name="T2" fmla="*/ 15 w 46"/>
                        <a:gd name="T3" fmla="*/ 7 h 20"/>
                        <a:gd name="T4" fmla="*/ 22 w 46"/>
                        <a:gd name="T5" fmla="*/ 12 h 20"/>
                        <a:gd name="T6" fmla="*/ 28 w 46"/>
                        <a:gd name="T7" fmla="*/ 10 h 20"/>
                        <a:gd name="T8" fmla="*/ 20 w 46"/>
                        <a:gd name="T9" fmla="*/ 5 h 20"/>
                        <a:gd name="T10" fmla="*/ 23 w 46"/>
                        <a:gd name="T11" fmla="*/ 0 h 20"/>
                        <a:gd name="T12" fmla="*/ 28 w 46"/>
                        <a:gd name="T13" fmla="*/ 5 h 20"/>
                        <a:gd name="T14" fmla="*/ 34 w 46"/>
                        <a:gd name="T15" fmla="*/ 4 h 20"/>
                        <a:gd name="T16" fmla="*/ 36 w 46"/>
                        <a:gd name="T17" fmla="*/ 9 h 20"/>
                        <a:gd name="T18" fmla="*/ 41 w 46"/>
                        <a:gd name="T19" fmla="*/ 4 h 20"/>
                        <a:gd name="T20" fmla="*/ 46 w 46"/>
                        <a:gd name="T21" fmla="*/ 12 h 20"/>
                        <a:gd name="T22" fmla="*/ 36 w 46"/>
                        <a:gd name="T23" fmla="*/ 15 h 20"/>
                        <a:gd name="T24" fmla="*/ 33 w 46"/>
                        <a:gd name="T25" fmla="*/ 12 h 20"/>
                        <a:gd name="T26" fmla="*/ 5 w 46"/>
                        <a:gd name="T27" fmla="*/ 20 h 20"/>
                        <a:gd name="T28" fmla="*/ 0 w 46"/>
                        <a:gd name="T29" fmla="*/ 11 h 20"/>
                        <a:gd name="T30" fmla="*/ 6 w 46"/>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20">
                          <a:moveTo>
                            <a:pt x="6" y="6"/>
                          </a:moveTo>
                          <a:lnTo>
                            <a:pt x="15" y="7"/>
                          </a:lnTo>
                          <a:lnTo>
                            <a:pt x="22" y="12"/>
                          </a:lnTo>
                          <a:lnTo>
                            <a:pt x="28" y="10"/>
                          </a:lnTo>
                          <a:lnTo>
                            <a:pt x="20" y="5"/>
                          </a:lnTo>
                          <a:lnTo>
                            <a:pt x="23" y="0"/>
                          </a:lnTo>
                          <a:lnTo>
                            <a:pt x="28" y="5"/>
                          </a:lnTo>
                          <a:lnTo>
                            <a:pt x="34" y="4"/>
                          </a:lnTo>
                          <a:lnTo>
                            <a:pt x="36" y="9"/>
                          </a:lnTo>
                          <a:lnTo>
                            <a:pt x="41" y="4"/>
                          </a:lnTo>
                          <a:lnTo>
                            <a:pt x="46" y="12"/>
                          </a:lnTo>
                          <a:lnTo>
                            <a:pt x="36" y="15"/>
                          </a:lnTo>
                          <a:lnTo>
                            <a:pt x="33" y="12"/>
                          </a:lnTo>
                          <a:lnTo>
                            <a:pt x="5" y="20"/>
                          </a:lnTo>
                          <a:lnTo>
                            <a:pt x="0" y="11"/>
                          </a:lnTo>
                          <a:lnTo>
                            <a:pt x="6" y="6"/>
                          </a:lnTo>
                          <a:close/>
                        </a:path>
                      </a:pathLst>
                    </a:custGeom>
                    <a:grpFill/>
                    <a:ln w="6350" cmpd="sng">
                      <a:solidFill>
                        <a:schemeClr val="bg1"/>
                      </a:solidFill>
                      <a:round/>
                      <a:headEnd/>
                      <a:tailEnd/>
                    </a:ln>
                  </p:spPr>
                  <p:txBody>
                    <a:bodyPr/>
                    <a:lstStyle/>
                    <a:p>
                      <a:endParaRPr lang="en-GB" dirty="0"/>
                    </a:p>
                  </p:txBody>
                </p:sp>
                <p:sp>
                  <p:nvSpPr>
                    <p:cNvPr id="895" name="Freeform 1168"/>
                    <p:cNvSpPr>
                      <a:spLocks/>
                    </p:cNvSpPr>
                    <p:nvPr/>
                  </p:nvSpPr>
                  <p:spPr bwMode="auto">
                    <a:xfrm>
                      <a:off x="6884" y="4392"/>
                      <a:ext cx="34" cy="20"/>
                    </a:xfrm>
                    <a:custGeom>
                      <a:avLst/>
                      <a:gdLst>
                        <a:gd name="T0" fmla="*/ 17 w 34"/>
                        <a:gd name="T1" fmla="*/ 0 h 20"/>
                        <a:gd name="T2" fmla="*/ 29 w 34"/>
                        <a:gd name="T3" fmla="*/ 8 h 20"/>
                        <a:gd name="T4" fmla="*/ 34 w 34"/>
                        <a:gd name="T5" fmla="*/ 16 h 20"/>
                        <a:gd name="T6" fmla="*/ 24 w 34"/>
                        <a:gd name="T7" fmla="*/ 20 h 20"/>
                        <a:gd name="T8" fmla="*/ 12 w 34"/>
                        <a:gd name="T9" fmla="*/ 10 h 20"/>
                        <a:gd name="T10" fmla="*/ 2 w 34"/>
                        <a:gd name="T11" fmla="*/ 10 h 20"/>
                        <a:gd name="T12" fmla="*/ 0 w 34"/>
                        <a:gd name="T13" fmla="*/ 3 h 20"/>
                        <a:gd name="T14" fmla="*/ 17 w 34"/>
                        <a:gd name="T15" fmla="*/ 0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20">
                          <a:moveTo>
                            <a:pt x="17" y="0"/>
                          </a:moveTo>
                          <a:lnTo>
                            <a:pt x="29" y="8"/>
                          </a:lnTo>
                          <a:lnTo>
                            <a:pt x="34" y="16"/>
                          </a:lnTo>
                          <a:lnTo>
                            <a:pt x="24" y="20"/>
                          </a:lnTo>
                          <a:lnTo>
                            <a:pt x="12" y="10"/>
                          </a:lnTo>
                          <a:lnTo>
                            <a:pt x="2" y="10"/>
                          </a:lnTo>
                          <a:lnTo>
                            <a:pt x="0" y="3"/>
                          </a:lnTo>
                          <a:lnTo>
                            <a:pt x="17" y="0"/>
                          </a:lnTo>
                          <a:close/>
                        </a:path>
                      </a:pathLst>
                    </a:custGeom>
                    <a:grpFill/>
                    <a:ln w="6350" cmpd="sng">
                      <a:solidFill>
                        <a:schemeClr val="bg1"/>
                      </a:solidFill>
                      <a:round/>
                      <a:headEnd/>
                      <a:tailEnd/>
                    </a:ln>
                  </p:spPr>
                  <p:txBody>
                    <a:bodyPr/>
                    <a:lstStyle/>
                    <a:p>
                      <a:endParaRPr lang="en-GB" dirty="0"/>
                    </a:p>
                  </p:txBody>
                </p:sp>
                <p:sp>
                  <p:nvSpPr>
                    <p:cNvPr id="896" name="Freeform 1169"/>
                    <p:cNvSpPr>
                      <a:spLocks/>
                    </p:cNvSpPr>
                    <p:nvPr/>
                  </p:nvSpPr>
                  <p:spPr bwMode="auto">
                    <a:xfrm>
                      <a:off x="6900" y="4367"/>
                      <a:ext cx="60" cy="18"/>
                    </a:xfrm>
                    <a:custGeom>
                      <a:avLst/>
                      <a:gdLst>
                        <a:gd name="T0" fmla="*/ 1 w 60"/>
                        <a:gd name="T1" fmla="*/ 8 h 18"/>
                        <a:gd name="T2" fmla="*/ 14 w 60"/>
                        <a:gd name="T3" fmla="*/ 3 h 18"/>
                        <a:gd name="T4" fmla="*/ 30 w 60"/>
                        <a:gd name="T5" fmla="*/ 11 h 18"/>
                        <a:gd name="T6" fmla="*/ 42 w 60"/>
                        <a:gd name="T7" fmla="*/ 8 h 18"/>
                        <a:gd name="T8" fmla="*/ 49 w 60"/>
                        <a:gd name="T9" fmla="*/ 11 h 18"/>
                        <a:gd name="T10" fmla="*/ 58 w 60"/>
                        <a:gd name="T11" fmla="*/ 5 h 18"/>
                        <a:gd name="T12" fmla="*/ 58 w 60"/>
                        <a:gd name="T13" fmla="*/ 0 h 18"/>
                        <a:gd name="T14" fmla="*/ 60 w 60"/>
                        <a:gd name="T15" fmla="*/ 6 h 18"/>
                        <a:gd name="T16" fmla="*/ 52 w 60"/>
                        <a:gd name="T17" fmla="*/ 13 h 18"/>
                        <a:gd name="T18" fmla="*/ 23 w 60"/>
                        <a:gd name="T19" fmla="*/ 18 h 18"/>
                        <a:gd name="T20" fmla="*/ 0 w 60"/>
                        <a:gd name="T21" fmla="*/ 15 h 18"/>
                        <a:gd name="T22" fmla="*/ 1 w 60"/>
                        <a:gd name="T23" fmla="*/ 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1" y="8"/>
                          </a:moveTo>
                          <a:lnTo>
                            <a:pt x="14" y="3"/>
                          </a:lnTo>
                          <a:lnTo>
                            <a:pt x="30" y="11"/>
                          </a:lnTo>
                          <a:lnTo>
                            <a:pt x="42" y="8"/>
                          </a:lnTo>
                          <a:lnTo>
                            <a:pt x="49" y="11"/>
                          </a:lnTo>
                          <a:lnTo>
                            <a:pt x="58" y="5"/>
                          </a:lnTo>
                          <a:lnTo>
                            <a:pt x="58" y="0"/>
                          </a:lnTo>
                          <a:lnTo>
                            <a:pt x="60" y="6"/>
                          </a:lnTo>
                          <a:lnTo>
                            <a:pt x="52" y="13"/>
                          </a:lnTo>
                          <a:lnTo>
                            <a:pt x="23" y="18"/>
                          </a:lnTo>
                          <a:lnTo>
                            <a:pt x="0" y="15"/>
                          </a:lnTo>
                          <a:lnTo>
                            <a:pt x="1" y="8"/>
                          </a:lnTo>
                          <a:close/>
                        </a:path>
                      </a:pathLst>
                    </a:custGeom>
                    <a:grpFill/>
                    <a:ln w="6350" cmpd="sng">
                      <a:solidFill>
                        <a:schemeClr val="bg1"/>
                      </a:solidFill>
                      <a:round/>
                      <a:headEnd/>
                      <a:tailEnd/>
                    </a:ln>
                  </p:spPr>
                  <p:txBody>
                    <a:bodyPr/>
                    <a:lstStyle/>
                    <a:p>
                      <a:endParaRPr lang="en-GB" dirty="0"/>
                    </a:p>
                  </p:txBody>
                </p:sp>
                <p:sp>
                  <p:nvSpPr>
                    <p:cNvPr id="897" name="Freeform 1170"/>
                    <p:cNvSpPr>
                      <a:spLocks/>
                    </p:cNvSpPr>
                    <p:nvPr/>
                  </p:nvSpPr>
                  <p:spPr bwMode="auto">
                    <a:xfrm>
                      <a:off x="6966" y="4370"/>
                      <a:ext cx="8" cy="7"/>
                    </a:xfrm>
                    <a:custGeom>
                      <a:avLst/>
                      <a:gdLst>
                        <a:gd name="T0" fmla="*/ 0 w 8"/>
                        <a:gd name="T1" fmla="*/ 7 h 7"/>
                        <a:gd name="T2" fmla="*/ 2 w 8"/>
                        <a:gd name="T3" fmla="*/ 0 h 7"/>
                        <a:gd name="T4" fmla="*/ 5 w 8"/>
                        <a:gd name="T5" fmla="*/ 3 h 7"/>
                        <a:gd name="T6" fmla="*/ 8 w 8"/>
                        <a:gd name="T7" fmla="*/ 0 h 7"/>
                        <a:gd name="T8" fmla="*/ 6 w 8"/>
                        <a:gd name="T9" fmla="*/ 7 h 7"/>
                        <a:gd name="T10" fmla="*/ 0 w 8"/>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0" y="7"/>
                          </a:moveTo>
                          <a:lnTo>
                            <a:pt x="2" y="0"/>
                          </a:lnTo>
                          <a:lnTo>
                            <a:pt x="5" y="3"/>
                          </a:lnTo>
                          <a:lnTo>
                            <a:pt x="8" y="0"/>
                          </a:lnTo>
                          <a:lnTo>
                            <a:pt x="6" y="7"/>
                          </a:lnTo>
                          <a:lnTo>
                            <a:pt x="0" y="7"/>
                          </a:lnTo>
                          <a:close/>
                        </a:path>
                      </a:pathLst>
                    </a:custGeom>
                    <a:grpFill/>
                    <a:ln w="6350" cmpd="sng">
                      <a:solidFill>
                        <a:schemeClr val="bg1"/>
                      </a:solidFill>
                      <a:round/>
                      <a:headEnd/>
                      <a:tailEnd/>
                    </a:ln>
                  </p:spPr>
                  <p:txBody>
                    <a:bodyPr/>
                    <a:lstStyle/>
                    <a:p>
                      <a:endParaRPr lang="en-GB" dirty="0"/>
                    </a:p>
                  </p:txBody>
                </p:sp>
                <p:sp>
                  <p:nvSpPr>
                    <p:cNvPr id="898" name="Freeform 1171"/>
                    <p:cNvSpPr>
                      <a:spLocks/>
                    </p:cNvSpPr>
                    <p:nvPr/>
                  </p:nvSpPr>
                  <p:spPr bwMode="auto">
                    <a:xfrm>
                      <a:off x="6979" y="4370"/>
                      <a:ext cx="5" cy="8"/>
                    </a:xfrm>
                    <a:custGeom>
                      <a:avLst/>
                      <a:gdLst>
                        <a:gd name="T0" fmla="*/ 0 w 5"/>
                        <a:gd name="T1" fmla="*/ 5 h 8"/>
                        <a:gd name="T2" fmla="*/ 5 w 5"/>
                        <a:gd name="T3" fmla="*/ 0 h 8"/>
                        <a:gd name="T4" fmla="*/ 3 w 5"/>
                        <a:gd name="T5" fmla="*/ 8 h 8"/>
                        <a:gd name="T6" fmla="*/ 0 w 5"/>
                        <a:gd name="T7" fmla="*/ 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8">
                          <a:moveTo>
                            <a:pt x="0" y="5"/>
                          </a:moveTo>
                          <a:lnTo>
                            <a:pt x="5" y="0"/>
                          </a:lnTo>
                          <a:lnTo>
                            <a:pt x="3" y="8"/>
                          </a:lnTo>
                          <a:lnTo>
                            <a:pt x="0" y="5"/>
                          </a:lnTo>
                          <a:close/>
                        </a:path>
                      </a:pathLst>
                    </a:custGeom>
                    <a:grpFill/>
                    <a:ln w="6350" cmpd="sng">
                      <a:solidFill>
                        <a:schemeClr val="bg1"/>
                      </a:solidFill>
                      <a:round/>
                      <a:headEnd/>
                      <a:tailEnd/>
                    </a:ln>
                  </p:spPr>
                  <p:txBody>
                    <a:bodyPr/>
                    <a:lstStyle/>
                    <a:p>
                      <a:endParaRPr lang="en-GB" dirty="0"/>
                    </a:p>
                  </p:txBody>
                </p:sp>
                <p:sp>
                  <p:nvSpPr>
                    <p:cNvPr id="899" name="Freeform 1172"/>
                    <p:cNvSpPr>
                      <a:spLocks/>
                    </p:cNvSpPr>
                    <p:nvPr/>
                  </p:nvSpPr>
                  <p:spPr bwMode="auto">
                    <a:xfrm>
                      <a:off x="6988" y="4370"/>
                      <a:ext cx="13" cy="5"/>
                    </a:xfrm>
                    <a:custGeom>
                      <a:avLst/>
                      <a:gdLst>
                        <a:gd name="T0" fmla="*/ 0 w 13"/>
                        <a:gd name="T1" fmla="*/ 0 h 5"/>
                        <a:gd name="T2" fmla="*/ 13 w 13"/>
                        <a:gd name="T3" fmla="*/ 2 h 5"/>
                        <a:gd name="T4" fmla="*/ 3 w 13"/>
                        <a:gd name="T5" fmla="*/ 5 h 5"/>
                        <a:gd name="T6" fmla="*/ 0 w 1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5">
                          <a:moveTo>
                            <a:pt x="0" y="0"/>
                          </a:moveTo>
                          <a:lnTo>
                            <a:pt x="13" y="2"/>
                          </a:lnTo>
                          <a:lnTo>
                            <a:pt x="3" y="5"/>
                          </a:lnTo>
                          <a:lnTo>
                            <a:pt x="0" y="0"/>
                          </a:lnTo>
                          <a:close/>
                        </a:path>
                      </a:pathLst>
                    </a:custGeom>
                    <a:grpFill/>
                    <a:ln w="6350" cmpd="sng">
                      <a:solidFill>
                        <a:schemeClr val="bg1"/>
                      </a:solidFill>
                      <a:round/>
                      <a:headEnd/>
                      <a:tailEnd/>
                    </a:ln>
                  </p:spPr>
                  <p:txBody>
                    <a:bodyPr/>
                    <a:lstStyle/>
                    <a:p>
                      <a:endParaRPr lang="en-GB" dirty="0"/>
                    </a:p>
                  </p:txBody>
                </p:sp>
                <p:sp>
                  <p:nvSpPr>
                    <p:cNvPr id="900" name="Freeform 1173"/>
                    <p:cNvSpPr>
                      <a:spLocks/>
                    </p:cNvSpPr>
                    <p:nvPr/>
                  </p:nvSpPr>
                  <p:spPr bwMode="auto">
                    <a:xfrm>
                      <a:off x="6958" y="4415"/>
                      <a:ext cx="9" cy="8"/>
                    </a:xfrm>
                    <a:custGeom>
                      <a:avLst/>
                      <a:gdLst>
                        <a:gd name="T0" fmla="*/ 0 w 9"/>
                        <a:gd name="T1" fmla="*/ 8 h 8"/>
                        <a:gd name="T2" fmla="*/ 9 w 9"/>
                        <a:gd name="T3" fmla="*/ 0 h 8"/>
                        <a:gd name="T4" fmla="*/ 6 w 9"/>
                        <a:gd name="T5" fmla="*/ 6 h 8"/>
                        <a:gd name="T6" fmla="*/ 0 w 9"/>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8"/>
                          </a:moveTo>
                          <a:lnTo>
                            <a:pt x="9" y="0"/>
                          </a:lnTo>
                          <a:lnTo>
                            <a:pt x="6" y="6"/>
                          </a:lnTo>
                          <a:lnTo>
                            <a:pt x="0" y="8"/>
                          </a:lnTo>
                          <a:close/>
                        </a:path>
                      </a:pathLst>
                    </a:custGeom>
                    <a:grpFill/>
                    <a:ln w="6350" cmpd="sng">
                      <a:solidFill>
                        <a:schemeClr val="bg1"/>
                      </a:solidFill>
                      <a:round/>
                      <a:headEnd/>
                      <a:tailEnd/>
                    </a:ln>
                  </p:spPr>
                  <p:txBody>
                    <a:bodyPr/>
                    <a:lstStyle/>
                    <a:p>
                      <a:endParaRPr lang="en-GB" dirty="0"/>
                    </a:p>
                  </p:txBody>
                </p:sp>
                <p:sp>
                  <p:nvSpPr>
                    <p:cNvPr id="901" name="Freeform 1174"/>
                    <p:cNvSpPr>
                      <a:spLocks/>
                    </p:cNvSpPr>
                    <p:nvPr/>
                  </p:nvSpPr>
                  <p:spPr bwMode="auto">
                    <a:xfrm>
                      <a:off x="6971" y="4374"/>
                      <a:ext cx="70" cy="39"/>
                    </a:xfrm>
                    <a:custGeom>
                      <a:avLst/>
                      <a:gdLst>
                        <a:gd name="T0" fmla="*/ 30 w 70"/>
                        <a:gd name="T1" fmla="*/ 20 h 39"/>
                        <a:gd name="T2" fmla="*/ 22 w 70"/>
                        <a:gd name="T3" fmla="*/ 33 h 39"/>
                        <a:gd name="T4" fmla="*/ 7 w 70"/>
                        <a:gd name="T5" fmla="*/ 39 h 39"/>
                        <a:gd name="T6" fmla="*/ 0 w 70"/>
                        <a:gd name="T7" fmla="*/ 38 h 39"/>
                        <a:gd name="T8" fmla="*/ 5 w 70"/>
                        <a:gd name="T9" fmla="*/ 23 h 39"/>
                        <a:gd name="T10" fmla="*/ 23 w 70"/>
                        <a:gd name="T11" fmla="*/ 14 h 39"/>
                        <a:gd name="T12" fmla="*/ 30 w 70"/>
                        <a:gd name="T13" fmla="*/ 5 h 39"/>
                        <a:gd name="T14" fmla="*/ 70 w 70"/>
                        <a:gd name="T15" fmla="*/ 0 h 39"/>
                        <a:gd name="T16" fmla="*/ 69 w 70"/>
                        <a:gd name="T17" fmla="*/ 6 h 39"/>
                        <a:gd name="T18" fmla="*/ 30 w 70"/>
                        <a:gd name="T19" fmla="*/ 2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39">
                          <a:moveTo>
                            <a:pt x="30" y="20"/>
                          </a:moveTo>
                          <a:lnTo>
                            <a:pt x="22" y="33"/>
                          </a:lnTo>
                          <a:lnTo>
                            <a:pt x="7" y="39"/>
                          </a:lnTo>
                          <a:lnTo>
                            <a:pt x="0" y="38"/>
                          </a:lnTo>
                          <a:lnTo>
                            <a:pt x="5" y="23"/>
                          </a:lnTo>
                          <a:lnTo>
                            <a:pt x="23" y="14"/>
                          </a:lnTo>
                          <a:lnTo>
                            <a:pt x="30" y="5"/>
                          </a:lnTo>
                          <a:lnTo>
                            <a:pt x="70" y="0"/>
                          </a:lnTo>
                          <a:lnTo>
                            <a:pt x="69" y="6"/>
                          </a:lnTo>
                          <a:lnTo>
                            <a:pt x="30" y="20"/>
                          </a:lnTo>
                          <a:close/>
                        </a:path>
                      </a:pathLst>
                    </a:custGeom>
                    <a:grpFill/>
                    <a:ln w="6350" cmpd="sng">
                      <a:solidFill>
                        <a:schemeClr val="bg1"/>
                      </a:solidFill>
                      <a:round/>
                      <a:headEnd/>
                      <a:tailEnd/>
                    </a:ln>
                  </p:spPr>
                  <p:txBody>
                    <a:bodyPr/>
                    <a:lstStyle/>
                    <a:p>
                      <a:endParaRPr lang="en-GB" dirty="0"/>
                    </a:p>
                  </p:txBody>
                </p:sp>
                <p:sp>
                  <p:nvSpPr>
                    <p:cNvPr id="902" name="Freeform 1175"/>
                    <p:cNvSpPr>
                      <a:spLocks/>
                    </p:cNvSpPr>
                    <p:nvPr/>
                  </p:nvSpPr>
                  <p:spPr bwMode="auto">
                    <a:xfrm>
                      <a:off x="7016" y="4358"/>
                      <a:ext cx="19" cy="9"/>
                    </a:xfrm>
                    <a:custGeom>
                      <a:avLst/>
                      <a:gdLst>
                        <a:gd name="T0" fmla="*/ 0 w 19"/>
                        <a:gd name="T1" fmla="*/ 9 h 9"/>
                        <a:gd name="T2" fmla="*/ 0 w 19"/>
                        <a:gd name="T3" fmla="*/ 2 h 9"/>
                        <a:gd name="T4" fmla="*/ 14 w 19"/>
                        <a:gd name="T5" fmla="*/ 0 h 9"/>
                        <a:gd name="T6" fmla="*/ 19 w 19"/>
                        <a:gd name="T7" fmla="*/ 2 h 9"/>
                        <a:gd name="T8" fmla="*/ 11 w 19"/>
                        <a:gd name="T9" fmla="*/ 7 h 9"/>
                        <a:gd name="T10" fmla="*/ 0 w 19"/>
                        <a:gd name="T11" fmla="*/ 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9">
                          <a:moveTo>
                            <a:pt x="0" y="9"/>
                          </a:moveTo>
                          <a:lnTo>
                            <a:pt x="0" y="2"/>
                          </a:lnTo>
                          <a:lnTo>
                            <a:pt x="14" y="0"/>
                          </a:lnTo>
                          <a:lnTo>
                            <a:pt x="19" y="2"/>
                          </a:lnTo>
                          <a:lnTo>
                            <a:pt x="11" y="7"/>
                          </a:lnTo>
                          <a:lnTo>
                            <a:pt x="0" y="9"/>
                          </a:lnTo>
                          <a:close/>
                        </a:path>
                      </a:pathLst>
                    </a:custGeom>
                    <a:grpFill/>
                    <a:ln w="6350" cmpd="sng">
                      <a:solidFill>
                        <a:schemeClr val="bg1"/>
                      </a:solidFill>
                      <a:round/>
                      <a:headEnd/>
                      <a:tailEnd/>
                    </a:ln>
                  </p:spPr>
                  <p:txBody>
                    <a:bodyPr/>
                    <a:lstStyle/>
                    <a:p>
                      <a:endParaRPr lang="en-GB" dirty="0"/>
                    </a:p>
                  </p:txBody>
                </p:sp>
                <p:sp>
                  <p:nvSpPr>
                    <p:cNvPr id="903" name="Freeform 1176"/>
                    <p:cNvSpPr>
                      <a:spLocks/>
                    </p:cNvSpPr>
                    <p:nvPr/>
                  </p:nvSpPr>
                  <p:spPr bwMode="auto">
                    <a:xfrm>
                      <a:off x="7119" y="4350"/>
                      <a:ext cx="9" cy="17"/>
                    </a:xfrm>
                    <a:custGeom>
                      <a:avLst/>
                      <a:gdLst>
                        <a:gd name="T0" fmla="*/ 0 w 9"/>
                        <a:gd name="T1" fmla="*/ 12 h 17"/>
                        <a:gd name="T2" fmla="*/ 6 w 9"/>
                        <a:gd name="T3" fmla="*/ 0 h 17"/>
                        <a:gd name="T4" fmla="*/ 9 w 9"/>
                        <a:gd name="T5" fmla="*/ 1 h 17"/>
                        <a:gd name="T6" fmla="*/ 9 w 9"/>
                        <a:gd name="T7" fmla="*/ 9 h 17"/>
                        <a:gd name="T8" fmla="*/ 3 w 9"/>
                        <a:gd name="T9" fmla="*/ 17 h 17"/>
                        <a:gd name="T10" fmla="*/ 0 w 9"/>
                        <a:gd name="T11" fmla="*/ 1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0" y="12"/>
                          </a:moveTo>
                          <a:lnTo>
                            <a:pt x="6" y="0"/>
                          </a:lnTo>
                          <a:lnTo>
                            <a:pt x="9" y="1"/>
                          </a:lnTo>
                          <a:lnTo>
                            <a:pt x="9" y="9"/>
                          </a:lnTo>
                          <a:lnTo>
                            <a:pt x="3" y="17"/>
                          </a:lnTo>
                          <a:lnTo>
                            <a:pt x="0" y="12"/>
                          </a:lnTo>
                          <a:close/>
                        </a:path>
                      </a:pathLst>
                    </a:custGeom>
                    <a:grpFill/>
                    <a:ln w="6350" cmpd="sng">
                      <a:solidFill>
                        <a:schemeClr val="bg1"/>
                      </a:solidFill>
                      <a:round/>
                      <a:headEnd/>
                      <a:tailEnd/>
                    </a:ln>
                  </p:spPr>
                  <p:txBody>
                    <a:bodyPr/>
                    <a:lstStyle/>
                    <a:p>
                      <a:endParaRPr lang="en-GB" dirty="0"/>
                    </a:p>
                  </p:txBody>
                </p:sp>
                <p:sp>
                  <p:nvSpPr>
                    <p:cNvPr id="904" name="Freeform 1177"/>
                    <p:cNvSpPr>
                      <a:spLocks/>
                    </p:cNvSpPr>
                    <p:nvPr/>
                  </p:nvSpPr>
                  <p:spPr bwMode="auto">
                    <a:xfrm>
                      <a:off x="7175" y="4333"/>
                      <a:ext cx="8" cy="13"/>
                    </a:xfrm>
                    <a:custGeom>
                      <a:avLst/>
                      <a:gdLst>
                        <a:gd name="T0" fmla="*/ 1 w 8"/>
                        <a:gd name="T1" fmla="*/ 0 h 13"/>
                        <a:gd name="T2" fmla="*/ 8 w 8"/>
                        <a:gd name="T3" fmla="*/ 6 h 13"/>
                        <a:gd name="T4" fmla="*/ 4 w 8"/>
                        <a:gd name="T5" fmla="*/ 13 h 13"/>
                        <a:gd name="T6" fmla="*/ 0 w 8"/>
                        <a:gd name="T7" fmla="*/ 7 h 13"/>
                        <a:gd name="T8" fmla="*/ 3 w 8"/>
                        <a:gd name="T9" fmla="*/ 8 h 13"/>
                        <a:gd name="T10" fmla="*/ 1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1" y="0"/>
                          </a:moveTo>
                          <a:lnTo>
                            <a:pt x="8" y="6"/>
                          </a:lnTo>
                          <a:lnTo>
                            <a:pt x="4" y="13"/>
                          </a:lnTo>
                          <a:lnTo>
                            <a:pt x="0" y="7"/>
                          </a:lnTo>
                          <a:lnTo>
                            <a:pt x="3" y="8"/>
                          </a:lnTo>
                          <a:lnTo>
                            <a:pt x="1" y="0"/>
                          </a:lnTo>
                          <a:close/>
                        </a:path>
                      </a:pathLst>
                    </a:custGeom>
                    <a:grpFill/>
                    <a:ln w="6350" cmpd="sng">
                      <a:solidFill>
                        <a:schemeClr val="bg1"/>
                      </a:solidFill>
                      <a:round/>
                      <a:headEnd/>
                      <a:tailEnd/>
                    </a:ln>
                  </p:spPr>
                  <p:txBody>
                    <a:bodyPr/>
                    <a:lstStyle/>
                    <a:p>
                      <a:endParaRPr lang="en-GB" dirty="0"/>
                    </a:p>
                  </p:txBody>
                </p:sp>
                <p:sp>
                  <p:nvSpPr>
                    <p:cNvPr id="905" name="Freeform 1178"/>
                    <p:cNvSpPr>
                      <a:spLocks/>
                    </p:cNvSpPr>
                    <p:nvPr/>
                  </p:nvSpPr>
                  <p:spPr bwMode="auto">
                    <a:xfrm>
                      <a:off x="7178" y="4329"/>
                      <a:ext cx="6" cy="10"/>
                    </a:xfrm>
                    <a:custGeom>
                      <a:avLst/>
                      <a:gdLst>
                        <a:gd name="T0" fmla="*/ 0 w 6"/>
                        <a:gd name="T1" fmla="*/ 4 h 10"/>
                        <a:gd name="T2" fmla="*/ 0 w 6"/>
                        <a:gd name="T3" fmla="*/ 0 h 10"/>
                        <a:gd name="T4" fmla="*/ 6 w 6"/>
                        <a:gd name="T5" fmla="*/ 5 h 10"/>
                        <a:gd name="T6" fmla="*/ 6 w 6"/>
                        <a:gd name="T7" fmla="*/ 10 h 10"/>
                        <a:gd name="T8" fmla="*/ 0 w 6"/>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0">
                          <a:moveTo>
                            <a:pt x="0" y="4"/>
                          </a:moveTo>
                          <a:lnTo>
                            <a:pt x="0" y="0"/>
                          </a:lnTo>
                          <a:lnTo>
                            <a:pt x="6" y="5"/>
                          </a:lnTo>
                          <a:lnTo>
                            <a:pt x="6" y="10"/>
                          </a:lnTo>
                          <a:lnTo>
                            <a:pt x="0" y="4"/>
                          </a:lnTo>
                          <a:close/>
                        </a:path>
                      </a:pathLst>
                    </a:custGeom>
                    <a:grpFill/>
                    <a:ln w="6350" cmpd="sng">
                      <a:solidFill>
                        <a:schemeClr val="bg1"/>
                      </a:solidFill>
                      <a:round/>
                      <a:headEnd/>
                      <a:tailEnd/>
                    </a:ln>
                  </p:spPr>
                  <p:txBody>
                    <a:bodyPr/>
                    <a:lstStyle/>
                    <a:p>
                      <a:endParaRPr lang="en-GB" dirty="0"/>
                    </a:p>
                  </p:txBody>
                </p:sp>
                <p:sp>
                  <p:nvSpPr>
                    <p:cNvPr id="906" name="Freeform 1179"/>
                    <p:cNvSpPr>
                      <a:spLocks/>
                    </p:cNvSpPr>
                    <p:nvPr/>
                  </p:nvSpPr>
                  <p:spPr bwMode="auto">
                    <a:xfrm>
                      <a:off x="7179" y="4316"/>
                      <a:ext cx="6" cy="19"/>
                    </a:xfrm>
                    <a:custGeom>
                      <a:avLst/>
                      <a:gdLst>
                        <a:gd name="T0" fmla="*/ 0 w 6"/>
                        <a:gd name="T1" fmla="*/ 8 h 19"/>
                        <a:gd name="T2" fmla="*/ 4 w 6"/>
                        <a:gd name="T3" fmla="*/ 0 h 19"/>
                        <a:gd name="T4" fmla="*/ 6 w 6"/>
                        <a:gd name="T5" fmla="*/ 2 h 19"/>
                        <a:gd name="T6" fmla="*/ 6 w 6"/>
                        <a:gd name="T7" fmla="*/ 19 h 19"/>
                        <a:gd name="T8" fmla="*/ 2 w 6"/>
                        <a:gd name="T9" fmla="*/ 17 h 19"/>
                        <a:gd name="T10" fmla="*/ 2 w 6"/>
                        <a:gd name="T11" fmla="*/ 9 h 19"/>
                        <a:gd name="T12" fmla="*/ 0 w 6"/>
                        <a:gd name="T13" fmla="*/ 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8"/>
                          </a:moveTo>
                          <a:lnTo>
                            <a:pt x="4" y="0"/>
                          </a:lnTo>
                          <a:lnTo>
                            <a:pt x="6" y="2"/>
                          </a:lnTo>
                          <a:lnTo>
                            <a:pt x="6" y="19"/>
                          </a:lnTo>
                          <a:lnTo>
                            <a:pt x="2" y="17"/>
                          </a:lnTo>
                          <a:lnTo>
                            <a:pt x="2" y="9"/>
                          </a:lnTo>
                          <a:lnTo>
                            <a:pt x="0" y="8"/>
                          </a:lnTo>
                          <a:close/>
                        </a:path>
                      </a:pathLst>
                    </a:custGeom>
                    <a:grpFill/>
                    <a:ln w="6350" cmpd="sng">
                      <a:solidFill>
                        <a:schemeClr val="bg1"/>
                      </a:solidFill>
                      <a:round/>
                      <a:headEnd/>
                      <a:tailEnd/>
                    </a:ln>
                  </p:spPr>
                  <p:txBody>
                    <a:bodyPr/>
                    <a:lstStyle/>
                    <a:p>
                      <a:endParaRPr lang="en-GB" dirty="0"/>
                    </a:p>
                  </p:txBody>
                </p:sp>
                <p:sp>
                  <p:nvSpPr>
                    <p:cNvPr id="907" name="Freeform 1180"/>
                    <p:cNvSpPr>
                      <a:spLocks/>
                    </p:cNvSpPr>
                    <p:nvPr/>
                  </p:nvSpPr>
                  <p:spPr bwMode="auto">
                    <a:xfrm>
                      <a:off x="7154" y="4315"/>
                      <a:ext cx="5" cy="10"/>
                    </a:xfrm>
                    <a:custGeom>
                      <a:avLst/>
                      <a:gdLst>
                        <a:gd name="T0" fmla="*/ 1 w 5"/>
                        <a:gd name="T1" fmla="*/ 1 h 10"/>
                        <a:gd name="T2" fmla="*/ 5 w 5"/>
                        <a:gd name="T3" fmla="*/ 0 h 10"/>
                        <a:gd name="T4" fmla="*/ 0 w 5"/>
                        <a:gd name="T5" fmla="*/ 10 h 10"/>
                        <a:gd name="T6" fmla="*/ 1 w 5"/>
                        <a:gd name="T7" fmla="*/ 1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0">
                          <a:moveTo>
                            <a:pt x="1" y="1"/>
                          </a:moveTo>
                          <a:lnTo>
                            <a:pt x="5" y="0"/>
                          </a:lnTo>
                          <a:lnTo>
                            <a:pt x="0" y="10"/>
                          </a:lnTo>
                          <a:lnTo>
                            <a:pt x="1" y="1"/>
                          </a:lnTo>
                          <a:close/>
                        </a:path>
                      </a:pathLst>
                    </a:custGeom>
                    <a:grpFill/>
                    <a:ln w="6350" cmpd="sng">
                      <a:solidFill>
                        <a:schemeClr val="bg1"/>
                      </a:solidFill>
                      <a:round/>
                      <a:headEnd/>
                      <a:tailEnd/>
                    </a:ln>
                  </p:spPr>
                  <p:txBody>
                    <a:bodyPr/>
                    <a:lstStyle/>
                    <a:p>
                      <a:endParaRPr lang="en-GB" dirty="0"/>
                    </a:p>
                  </p:txBody>
                </p:sp>
                <p:sp>
                  <p:nvSpPr>
                    <p:cNvPr id="908" name="Freeform 1181"/>
                    <p:cNvSpPr>
                      <a:spLocks/>
                    </p:cNvSpPr>
                    <p:nvPr/>
                  </p:nvSpPr>
                  <p:spPr bwMode="auto">
                    <a:xfrm>
                      <a:off x="7055" y="4266"/>
                      <a:ext cx="57" cy="21"/>
                    </a:xfrm>
                    <a:custGeom>
                      <a:avLst/>
                      <a:gdLst>
                        <a:gd name="T0" fmla="*/ 1 w 57"/>
                        <a:gd name="T1" fmla="*/ 14 h 21"/>
                        <a:gd name="T2" fmla="*/ 0 w 57"/>
                        <a:gd name="T3" fmla="*/ 9 h 21"/>
                        <a:gd name="T4" fmla="*/ 6 w 57"/>
                        <a:gd name="T5" fmla="*/ 1 h 21"/>
                        <a:gd name="T6" fmla="*/ 31 w 57"/>
                        <a:gd name="T7" fmla="*/ 0 h 21"/>
                        <a:gd name="T8" fmla="*/ 50 w 57"/>
                        <a:gd name="T9" fmla="*/ 5 h 21"/>
                        <a:gd name="T10" fmla="*/ 57 w 57"/>
                        <a:gd name="T11" fmla="*/ 18 h 21"/>
                        <a:gd name="T12" fmla="*/ 56 w 57"/>
                        <a:gd name="T13" fmla="*/ 21 h 21"/>
                        <a:gd name="T14" fmla="*/ 35 w 57"/>
                        <a:gd name="T15" fmla="*/ 11 h 21"/>
                        <a:gd name="T16" fmla="*/ 25 w 57"/>
                        <a:gd name="T17" fmla="*/ 13 h 21"/>
                        <a:gd name="T18" fmla="*/ 19 w 57"/>
                        <a:gd name="T19" fmla="*/ 9 h 21"/>
                        <a:gd name="T20" fmla="*/ 12 w 57"/>
                        <a:gd name="T21" fmla="*/ 14 h 21"/>
                        <a:gd name="T22" fmla="*/ 5 w 57"/>
                        <a:gd name="T23" fmla="*/ 8 h 21"/>
                        <a:gd name="T24" fmla="*/ 1 w 57"/>
                        <a:gd name="T25" fmla="*/ 14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21">
                          <a:moveTo>
                            <a:pt x="1" y="14"/>
                          </a:moveTo>
                          <a:lnTo>
                            <a:pt x="0" y="9"/>
                          </a:lnTo>
                          <a:lnTo>
                            <a:pt x="6" y="1"/>
                          </a:lnTo>
                          <a:lnTo>
                            <a:pt x="31" y="0"/>
                          </a:lnTo>
                          <a:lnTo>
                            <a:pt x="50" y="5"/>
                          </a:lnTo>
                          <a:lnTo>
                            <a:pt x="57" y="18"/>
                          </a:lnTo>
                          <a:lnTo>
                            <a:pt x="56" y="21"/>
                          </a:lnTo>
                          <a:lnTo>
                            <a:pt x="35" y="11"/>
                          </a:lnTo>
                          <a:lnTo>
                            <a:pt x="25" y="13"/>
                          </a:lnTo>
                          <a:lnTo>
                            <a:pt x="19" y="9"/>
                          </a:lnTo>
                          <a:lnTo>
                            <a:pt x="12" y="14"/>
                          </a:lnTo>
                          <a:lnTo>
                            <a:pt x="5" y="8"/>
                          </a:lnTo>
                          <a:lnTo>
                            <a:pt x="1" y="14"/>
                          </a:lnTo>
                          <a:close/>
                        </a:path>
                      </a:pathLst>
                    </a:custGeom>
                    <a:grpFill/>
                    <a:ln w="6350" cmpd="sng">
                      <a:solidFill>
                        <a:schemeClr val="bg1"/>
                      </a:solidFill>
                      <a:round/>
                      <a:headEnd/>
                      <a:tailEnd/>
                    </a:ln>
                  </p:spPr>
                  <p:txBody>
                    <a:bodyPr/>
                    <a:lstStyle/>
                    <a:p>
                      <a:endParaRPr lang="en-GB" dirty="0"/>
                    </a:p>
                  </p:txBody>
                </p:sp>
                <p:sp>
                  <p:nvSpPr>
                    <p:cNvPr id="909" name="Freeform 1182"/>
                    <p:cNvSpPr>
                      <a:spLocks/>
                    </p:cNvSpPr>
                    <p:nvPr/>
                  </p:nvSpPr>
                  <p:spPr bwMode="auto">
                    <a:xfrm>
                      <a:off x="7091" y="4246"/>
                      <a:ext cx="11" cy="6"/>
                    </a:xfrm>
                    <a:custGeom>
                      <a:avLst/>
                      <a:gdLst>
                        <a:gd name="T0" fmla="*/ 0 w 11"/>
                        <a:gd name="T1" fmla="*/ 1 h 6"/>
                        <a:gd name="T2" fmla="*/ 10 w 11"/>
                        <a:gd name="T3" fmla="*/ 0 h 6"/>
                        <a:gd name="T4" fmla="*/ 11 w 11"/>
                        <a:gd name="T5" fmla="*/ 4 h 6"/>
                        <a:gd name="T6" fmla="*/ 5 w 11"/>
                        <a:gd name="T7" fmla="*/ 6 h 6"/>
                        <a:gd name="T8" fmla="*/ 0 w 11"/>
                        <a:gd name="T9" fmla="*/ 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1"/>
                          </a:moveTo>
                          <a:lnTo>
                            <a:pt x="10" y="0"/>
                          </a:lnTo>
                          <a:lnTo>
                            <a:pt x="11" y="4"/>
                          </a:lnTo>
                          <a:lnTo>
                            <a:pt x="5" y="6"/>
                          </a:lnTo>
                          <a:lnTo>
                            <a:pt x="0" y="1"/>
                          </a:lnTo>
                          <a:close/>
                        </a:path>
                      </a:pathLst>
                    </a:custGeom>
                    <a:grpFill/>
                    <a:ln w="6350" cmpd="sng">
                      <a:solidFill>
                        <a:schemeClr val="bg1"/>
                      </a:solidFill>
                      <a:round/>
                      <a:headEnd/>
                      <a:tailEnd/>
                    </a:ln>
                  </p:spPr>
                  <p:txBody>
                    <a:bodyPr/>
                    <a:lstStyle/>
                    <a:p>
                      <a:endParaRPr lang="en-GB" dirty="0"/>
                    </a:p>
                  </p:txBody>
                </p:sp>
                <p:sp>
                  <p:nvSpPr>
                    <p:cNvPr id="910" name="Freeform 1183"/>
                    <p:cNvSpPr>
                      <a:spLocks/>
                    </p:cNvSpPr>
                    <p:nvPr/>
                  </p:nvSpPr>
                  <p:spPr bwMode="auto">
                    <a:xfrm>
                      <a:off x="7109" y="4231"/>
                      <a:ext cx="6" cy="6"/>
                    </a:xfrm>
                    <a:custGeom>
                      <a:avLst/>
                      <a:gdLst>
                        <a:gd name="T0" fmla="*/ 0 w 6"/>
                        <a:gd name="T1" fmla="*/ 1 h 6"/>
                        <a:gd name="T2" fmla="*/ 6 w 6"/>
                        <a:gd name="T3" fmla="*/ 0 h 6"/>
                        <a:gd name="T4" fmla="*/ 6 w 6"/>
                        <a:gd name="T5" fmla="*/ 6 h 6"/>
                        <a:gd name="T6" fmla="*/ 2 w 6"/>
                        <a:gd name="T7" fmla="*/ 5 h 6"/>
                        <a:gd name="T8" fmla="*/ 0 w 6"/>
                        <a:gd name="T9" fmla="*/ 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1"/>
                          </a:moveTo>
                          <a:lnTo>
                            <a:pt x="6" y="0"/>
                          </a:lnTo>
                          <a:lnTo>
                            <a:pt x="6" y="6"/>
                          </a:lnTo>
                          <a:lnTo>
                            <a:pt x="2" y="5"/>
                          </a:lnTo>
                          <a:lnTo>
                            <a:pt x="0" y="1"/>
                          </a:lnTo>
                          <a:close/>
                        </a:path>
                      </a:pathLst>
                    </a:custGeom>
                    <a:grpFill/>
                    <a:ln w="6350" cmpd="sng">
                      <a:solidFill>
                        <a:schemeClr val="bg1"/>
                      </a:solidFill>
                      <a:round/>
                      <a:headEnd/>
                      <a:tailEnd/>
                    </a:ln>
                  </p:spPr>
                  <p:txBody>
                    <a:bodyPr/>
                    <a:lstStyle/>
                    <a:p>
                      <a:endParaRPr lang="en-GB" dirty="0"/>
                    </a:p>
                  </p:txBody>
                </p:sp>
                <p:sp>
                  <p:nvSpPr>
                    <p:cNvPr id="911" name="Freeform 1184"/>
                    <p:cNvSpPr>
                      <a:spLocks/>
                    </p:cNvSpPr>
                    <p:nvPr/>
                  </p:nvSpPr>
                  <p:spPr bwMode="auto">
                    <a:xfrm>
                      <a:off x="7104" y="4213"/>
                      <a:ext cx="16" cy="8"/>
                    </a:xfrm>
                    <a:custGeom>
                      <a:avLst/>
                      <a:gdLst>
                        <a:gd name="T0" fmla="*/ 0 w 16"/>
                        <a:gd name="T1" fmla="*/ 2 h 8"/>
                        <a:gd name="T2" fmla="*/ 5 w 16"/>
                        <a:gd name="T3" fmla="*/ 0 h 8"/>
                        <a:gd name="T4" fmla="*/ 16 w 16"/>
                        <a:gd name="T5" fmla="*/ 5 h 8"/>
                        <a:gd name="T6" fmla="*/ 8 w 16"/>
                        <a:gd name="T7" fmla="*/ 8 h 8"/>
                        <a:gd name="T8" fmla="*/ 0 w 16"/>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0" y="2"/>
                          </a:moveTo>
                          <a:lnTo>
                            <a:pt x="5" y="0"/>
                          </a:lnTo>
                          <a:lnTo>
                            <a:pt x="16" y="5"/>
                          </a:lnTo>
                          <a:lnTo>
                            <a:pt x="8" y="8"/>
                          </a:lnTo>
                          <a:lnTo>
                            <a:pt x="0" y="2"/>
                          </a:lnTo>
                          <a:close/>
                        </a:path>
                      </a:pathLst>
                    </a:custGeom>
                    <a:grpFill/>
                    <a:ln w="6350" cmpd="sng">
                      <a:solidFill>
                        <a:schemeClr val="bg1"/>
                      </a:solidFill>
                      <a:round/>
                      <a:headEnd/>
                      <a:tailEnd/>
                    </a:ln>
                  </p:spPr>
                  <p:txBody>
                    <a:bodyPr/>
                    <a:lstStyle/>
                    <a:p>
                      <a:endParaRPr lang="en-GB" dirty="0"/>
                    </a:p>
                  </p:txBody>
                </p:sp>
                <p:sp>
                  <p:nvSpPr>
                    <p:cNvPr id="912" name="Freeform 1185"/>
                    <p:cNvSpPr>
                      <a:spLocks/>
                    </p:cNvSpPr>
                    <p:nvPr/>
                  </p:nvSpPr>
                  <p:spPr bwMode="auto">
                    <a:xfrm>
                      <a:off x="7204" y="4242"/>
                      <a:ext cx="25" cy="5"/>
                    </a:xfrm>
                    <a:custGeom>
                      <a:avLst/>
                      <a:gdLst>
                        <a:gd name="T0" fmla="*/ 6 w 25"/>
                        <a:gd name="T1" fmla="*/ 0 h 5"/>
                        <a:gd name="T2" fmla="*/ 23 w 25"/>
                        <a:gd name="T3" fmla="*/ 4 h 5"/>
                        <a:gd name="T4" fmla="*/ 25 w 25"/>
                        <a:gd name="T5" fmla="*/ 5 h 5"/>
                        <a:gd name="T6" fmla="*/ 0 w 25"/>
                        <a:gd name="T7" fmla="*/ 3 h 5"/>
                        <a:gd name="T8" fmla="*/ 6 w 2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5">
                          <a:moveTo>
                            <a:pt x="6" y="0"/>
                          </a:moveTo>
                          <a:lnTo>
                            <a:pt x="23" y="4"/>
                          </a:lnTo>
                          <a:lnTo>
                            <a:pt x="25" y="5"/>
                          </a:lnTo>
                          <a:lnTo>
                            <a:pt x="0" y="3"/>
                          </a:lnTo>
                          <a:lnTo>
                            <a:pt x="6" y="0"/>
                          </a:lnTo>
                          <a:close/>
                        </a:path>
                      </a:pathLst>
                    </a:custGeom>
                    <a:grpFill/>
                    <a:ln w="6350" cmpd="sng">
                      <a:solidFill>
                        <a:schemeClr val="bg1"/>
                      </a:solidFill>
                      <a:round/>
                      <a:headEnd/>
                      <a:tailEnd/>
                    </a:ln>
                  </p:spPr>
                  <p:txBody>
                    <a:bodyPr/>
                    <a:lstStyle/>
                    <a:p>
                      <a:endParaRPr lang="en-GB" dirty="0"/>
                    </a:p>
                  </p:txBody>
                </p:sp>
                <p:sp>
                  <p:nvSpPr>
                    <p:cNvPr id="913" name="Freeform 1186"/>
                    <p:cNvSpPr>
                      <a:spLocks/>
                    </p:cNvSpPr>
                    <p:nvPr/>
                  </p:nvSpPr>
                  <p:spPr bwMode="auto">
                    <a:xfrm>
                      <a:off x="7202" y="4227"/>
                      <a:ext cx="16" cy="9"/>
                    </a:xfrm>
                    <a:custGeom>
                      <a:avLst/>
                      <a:gdLst>
                        <a:gd name="T0" fmla="*/ 0 w 16"/>
                        <a:gd name="T1" fmla="*/ 0 h 9"/>
                        <a:gd name="T2" fmla="*/ 7 w 16"/>
                        <a:gd name="T3" fmla="*/ 0 h 9"/>
                        <a:gd name="T4" fmla="*/ 16 w 16"/>
                        <a:gd name="T5" fmla="*/ 8 h 9"/>
                        <a:gd name="T6" fmla="*/ 11 w 16"/>
                        <a:gd name="T7" fmla="*/ 9 h 9"/>
                        <a:gd name="T8" fmla="*/ 0 w 16"/>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0" y="0"/>
                          </a:moveTo>
                          <a:lnTo>
                            <a:pt x="7" y="0"/>
                          </a:lnTo>
                          <a:lnTo>
                            <a:pt x="16" y="8"/>
                          </a:lnTo>
                          <a:lnTo>
                            <a:pt x="11" y="9"/>
                          </a:lnTo>
                          <a:lnTo>
                            <a:pt x="0" y="0"/>
                          </a:lnTo>
                          <a:close/>
                        </a:path>
                      </a:pathLst>
                    </a:custGeom>
                    <a:grpFill/>
                    <a:ln w="6350" cmpd="sng">
                      <a:solidFill>
                        <a:schemeClr val="bg1"/>
                      </a:solidFill>
                      <a:round/>
                      <a:headEnd/>
                      <a:tailEnd/>
                    </a:ln>
                  </p:spPr>
                  <p:txBody>
                    <a:bodyPr/>
                    <a:lstStyle/>
                    <a:p>
                      <a:endParaRPr lang="en-GB" dirty="0"/>
                    </a:p>
                  </p:txBody>
                </p:sp>
                <p:sp>
                  <p:nvSpPr>
                    <p:cNvPr id="914" name="Freeform 1187"/>
                    <p:cNvSpPr>
                      <a:spLocks/>
                    </p:cNvSpPr>
                    <p:nvPr/>
                  </p:nvSpPr>
                  <p:spPr bwMode="auto">
                    <a:xfrm>
                      <a:off x="7058" y="4280"/>
                      <a:ext cx="5" cy="6"/>
                    </a:xfrm>
                    <a:custGeom>
                      <a:avLst/>
                      <a:gdLst>
                        <a:gd name="T0" fmla="*/ 0 w 5"/>
                        <a:gd name="T1" fmla="*/ 6 h 6"/>
                        <a:gd name="T2" fmla="*/ 0 w 5"/>
                        <a:gd name="T3" fmla="*/ 2 h 6"/>
                        <a:gd name="T4" fmla="*/ 5 w 5"/>
                        <a:gd name="T5" fmla="*/ 0 h 6"/>
                        <a:gd name="T6" fmla="*/ 0 w 5"/>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0" y="2"/>
                          </a:lnTo>
                          <a:lnTo>
                            <a:pt x="5" y="0"/>
                          </a:lnTo>
                          <a:lnTo>
                            <a:pt x="0" y="6"/>
                          </a:lnTo>
                          <a:close/>
                        </a:path>
                      </a:pathLst>
                    </a:custGeom>
                    <a:grpFill/>
                    <a:ln w="6350" cmpd="sng">
                      <a:solidFill>
                        <a:schemeClr val="bg1"/>
                      </a:solidFill>
                      <a:round/>
                      <a:headEnd/>
                      <a:tailEnd/>
                    </a:ln>
                  </p:spPr>
                  <p:txBody>
                    <a:bodyPr/>
                    <a:lstStyle/>
                    <a:p>
                      <a:endParaRPr lang="en-GB" dirty="0"/>
                    </a:p>
                  </p:txBody>
                </p:sp>
                <p:sp>
                  <p:nvSpPr>
                    <p:cNvPr id="915" name="Freeform 1188"/>
                    <p:cNvSpPr>
                      <a:spLocks/>
                    </p:cNvSpPr>
                    <p:nvPr/>
                  </p:nvSpPr>
                  <p:spPr bwMode="auto">
                    <a:xfrm>
                      <a:off x="6827" y="4276"/>
                      <a:ext cx="6" cy="15"/>
                    </a:xfrm>
                    <a:custGeom>
                      <a:avLst/>
                      <a:gdLst>
                        <a:gd name="T0" fmla="*/ 3 w 6"/>
                        <a:gd name="T1" fmla="*/ 0 h 15"/>
                        <a:gd name="T2" fmla="*/ 6 w 6"/>
                        <a:gd name="T3" fmla="*/ 11 h 15"/>
                        <a:gd name="T4" fmla="*/ 2 w 6"/>
                        <a:gd name="T5" fmla="*/ 15 h 15"/>
                        <a:gd name="T6" fmla="*/ 0 w 6"/>
                        <a:gd name="T7" fmla="*/ 5 h 15"/>
                        <a:gd name="T8" fmla="*/ 3 w 6"/>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5">
                          <a:moveTo>
                            <a:pt x="3" y="0"/>
                          </a:moveTo>
                          <a:lnTo>
                            <a:pt x="6" y="11"/>
                          </a:lnTo>
                          <a:lnTo>
                            <a:pt x="2" y="15"/>
                          </a:lnTo>
                          <a:lnTo>
                            <a:pt x="0" y="5"/>
                          </a:lnTo>
                          <a:lnTo>
                            <a:pt x="3" y="0"/>
                          </a:lnTo>
                          <a:close/>
                        </a:path>
                      </a:pathLst>
                    </a:custGeom>
                    <a:grpFill/>
                    <a:ln w="6350" cmpd="sng">
                      <a:solidFill>
                        <a:schemeClr val="bg1"/>
                      </a:solidFill>
                      <a:round/>
                      <a:headEnd/>
                      <a:tailEnd/>
                    </a:ln>
                  </p:spPr>
                  <p:txBody>
                    <a:bodyPr/>
                    <a:lstStyle/>
                    <a:p>
                      <a:endParaRPr lang="en-GB" dirty="0"/>
                    </a:p>
                  </p:txBody>
                </p:sp>
                <p:sp>
                  <p:nvSpPr>
                    <p:cNvPr id="916" name="Freeform 1189"/>
                    <p:cNvSpPr>
                      <a:spLocks/>
                    </p:cNvSpPr>
                    <p:nvPr/>
                  </p:nvSpPr>
                  <p:spPr bwMode="auto">
                    <a:xfrm>
                      <a:off x="6618" y="4326"/>
                      <a:ext cx="178" cy="56"/>
                    </a:xfrm>
                    <a:custGeom>
                      <a:avLst/>
                      <a:gdLst>
                        <a:gd name="T0" fmla="*/ 132 w 178"/>
                        <a:gd name="T1" fmla="*/ 46 h 56"/>
                        <a:gd name="T2" fmla="*/ 123 w 178"/>
                        <a:gd name="T3" fmla="*/ 47 h 56"/>
                        <a:gd name="T4" fmla="*/ 107 w 178"/>
                        <a:gd name="T5" fmla="*/ 44 h 56"/>
                        <a:gd name="T6" fmla="*/ 85 w 178"/>
                        <a:gd name="T7" fmla="*/ 34 h 56"/>
                        <a:gd name="T8" fmla="*/ 67 w 178"/>
                        <a:gd name="T9" fmla="*/ 34 h 56"/>
                        <a:gd name="T10" fmla="*/ 61 w 178"/>
                        <a:gd name="T11" fmla="*/ 36 h 56"/>
                        <a:gd name="T12" fmla="*/ 32 w 178"/>
                        <a:gd name="T13" fmla="*/ 30 h 56"/>
                        <a:gd name="T14" fmla="*/ 21 w 178"/>
                        <a:gd name="T15" fmla="*/ 25 h 56"/>
                        <a:gd name="T16" fmla="*/ 24 w 178"/>
                        <a:gd name="T17" fmla="*/ 22 h 56"/>
                        <a:gd name="T18" fmla="*/ 2 w 178"/>
                        <a:gd name="T19" fmla="*/ 17 h 56"/>
                        <a:gd name="T20" fmla="*/ 0 w 178"/>
                        <a:gd name="T21" fmla="*/ 13 h 56"/>
                        <a:gd name="T22" fmla="*/ 6 w 178"/>
                        <a:gd name="T23" fmla="*/ 14 h 56"/>
                        <a:gd name="T24" fmla="*/ 14 w 178"/>
                        <a:gd name="T25" fmla="*/ 2 h 56"/>
                        <a:gd name="T26" fmla="*/ 18 w 178"/>
                        <a:gd name="T27" fmla="*/ 0 h 56"/>
                        <a:gd name="T28" fmla="*/ 30 w 178"/>
                        <a:gd name="T29" fmla="*/ 3 h 56"/>
                        <a:gd name="T30" fmla="*/ 40 w 178"/>
                        <a:gd name="T31" fmla="*/ 0 h 56"/>
                        <a:gd name="T32" fmla="*/ 42 w 178"/>
                        <a:gd name="T33" fmla="*/ 5 h 56"/>
                        <a:gd name="T34" fmla="*/ 58 w 178"/>
                        <a:gd name="T35" fmla="*/ 7 h 56"/>
                        <a:gd name="T36" fmla="*/ 69 w 178"/>
                        <a:gd name="T37" fmla="*/ 18 h 56"/>
                        <a:gd name="T38" fmla="*/ 98 w 178"/>
                        <a:gd name="T39" fmla="*/ 20 h 56"/>
                        <a:gd name="T40" fmla="*/ 104 w 178"/>
                        <a:gd name="T41" fmla="*/ 12 h 56"/>
                        <a:gd name="T42" fmla="*/ 109 w 178"/>
                        <a:gd name="T43" fmla="*/ 9 h 56"/>
                        <a:gd name="T44" fmla="*/ 114 w 178"/>
                        <a:gd name="T45" fmla="*/ 15 h 56"/>
                        <a:gd name="T46" fmla="*/ 119 w 178"/>
                        <a:gd name="T47" fmla="*/ 13 h 56"/>
                        <a:gd name="T48" fmla="*/ 139 w 178"/>
                        <a:gd name="T49" fmla="*/ 19 h 56"/>
                        <a:gd name="T50" fmla="*/ 149 w 178"/>
                        <a:gd name="T51" fmla="*/ 34 h 56"/>
                        <a:gd name="T52" fmla="*/ 176 w 178"/>
                        <a:gd name="T53" fmla="*/ 36 h 56"/>
                        <a:gd name="T54" fmla="*/ 175 w 178"/>
                        <a:gd name="T55" fmla="*/ 48 h 56"/>
                        <a:gd name="T56" fmla="*/ 178 w 178"/>
                        <a:gd name="T57" fmla="*/ 56 h 56"/>
                        <a:gd name="T58" fmla="*/ 152 w 178"/>
                        <a:gd name="T59" fmla="*/ 46 h 56"/>
                        <a:gd name="T60" fmla="*/ 143 w 178"/>
                        <a:gd name="T61" fmla="*/ 48 h 56"/>
                        <a:gd name="T62" fmla="*/ 132 w 178"/>
                        <a:gd name="T63" fmla="*/ 46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8" h="56">
                          <a:moveTo>
                            <a:pt x="132" y="46"/>
                          </a:moveTo>
                          <a:lnTo>
                            <a:pt x="123" y="47"/>
                          </a:lnTo>
                          <a:lnTo>
                            <a:pt x="107" y="44"/>
                          </a:lnTo>
                          <a:lnTo>
                            <a:pt x="85" y="34"/>
                          </a:lnTo>
                          <a:lnTo>
                            <a:pt x="67" y="34"/>
                          </a:lnTo>
                          <a:lnTo>
                            <a:pt x="61" y="36"/>
                          </a:lnTo>
                          <a:lnTo>
                            <a:pt x="32" y="30"/>
                          </a:lnTo>
                          <a:lnTo>
                            <a:pt x="21" y="25"/>
                          </a:lnTo>
                          <a:lnTo>
                            <a:pt x="24" y="22"/>
                          </a:lnTo>
                          <a:lnTo>
                            <a:pt x="2" y="17"/>
                          </a:lnTo>
                          <a:lnTo>
                            <a:pt x="0" y="13"/>
                          </a:lnTo>
                          <a:lnTo>
                            <a:pt x="6" y="14"/>
                          </a:lnTo>
                          <a:lnTo>
                            <a:pt x="14" y="2"/>
                          </a:lnTo>
                          <a:lnTo>
                            <a:pt x="18" y="0"/>
                          </a:lnTo>
                          <a:lnTo>
                            <a:pt x="30" y="3"/>
                          </a:lnTo>
                          <a:lnTo>
                            <a:pt x="40" y="0"/>
                          </a:lnTo>
                          <a:lnTo>
                            <a:pt x="42" y="5"/>
                          </a:lnTo>
                          <a:lnTo>
                            <a:pt x="58" y="7"/>
                          </a:lnTo>
                          <a:lnTo>
                            <a:pt x="69" y="18"/>
                          </a:lnTo>
                          <a:lnTo>
                            <a:pt x="98" y="20"/>
                          </a:lnTo>
                          <a:lnTo>
                            <a:pt x="104" y="12"/>
                          </a:lnTo>
                          <a:lnTo>
                            <a:pt x="109" y="9"/>
                          </a:lnTo>
                          <a:lnTo>
                            <a:pt x="114" y="15"/>
                          </a:lnTo>
                          <a:lnTo>
                            <a:pt x="119" y="13"/>
                          </a:lnTo>
                          <a:lnTo>
                            <a:pt x="139" y="19"/>
                          </a:lnTo>
                          <a:lnTo>
                            <a:pt x="149" y="34"/>
                          </a:lnTo>
                          <a:lnTo>
                            <a:pt x="176" y="36"/>
                          </a:lnTo>
                          <a:lnTo>
                            <a:pt x="175" y="48"/>
                          </a:lnTo>
                          <a:lnTo>
                            <a:pt x="178" y="56"/>
                          </a:lnTo>
                          <a:lnTo>
                            <a:pt x="152" y="46"/>
                          </a:lnTo>
                          <a:lnTo>
                            <a:pt x="143" y="48"/>
                          </a:lnTo>
                          <a:lnTo>
                            <a:pt x="132" y="46"/>
                          </a:lnTo>
                          <a:close/>
                        </a:path>
                      </a:pathLst>
                    </a:custGeom>
                    <a:grpFill/>
                    <a:ln w="6350" cmpd="sng">
                      <a:solidFill>
                        <a:schemeClr val="bg1"/>
                      </a:solidFill>
                      <a:round/>
                      <a:headEnd/>
                      <a:tailEnd/>
                    </a:ln>
                  </p:spPr>
                  <p:txBody>
                    <a:bodyPr/>
                    <a:lstStyle/>
                    <a:p>
                      <a:endParaRPr lang="en-GB" dirty="0"/>
                    </a:p>
                  </p:txBody>
                </p:sp>
                <p:sp>
                  <p:nvSpPr>
                    <p:cNvPr id="917" name="Freeform 1190"/>
                    <p:cNvSpPr>
                      <a:spLocks/>
                    </p:cNvSpPr>
                    <p:nvPr/>
                  </p:nvSpPr>
                  <p:spPr bwMode="auto">
                    <a:xfrm>
                      <a:off x="6664" y="4261"/>
                      <a:ext cx="12" cy="11"/>
                    </a:xfrm>
                    <a:custGeom>
                      <a:avLst/>
                      <a:gdLst>
                        <a:gd name="T0" fmla="*/ 2 w 12"/>
                        <a:gd name="T1" fmla="*/ 0 h 11"/>
                        <a:gd name="T2" fmla="*/ 12 w 12"/>
                        <a:gd name="T3" fmla="*/ 4 h 11"/>
                        <a:gd name="T4" fmla="*/ 10 w 12"/>
                        <a:gd name="T5" fmla="*/ 11 h 11"/>
                        <a:gd name="T6" fmla="*/ 0 w 12"/>
                        <a:gd name="T7" fmla="*/ 10 h 11"/>
                        <a:gd name="T8" fmla="*/ 2 w 12"/>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2" y="0"/>
                          </a:moveTo>
                          <a:lnTo>
                            <a:pt x="12" y="4"/>
                          </a:lnTo>
                          <a:lnTo>
                            <a:pt x="10" y="11"/>
                          </a:lnTo>
                          <a:lnTo>
                            <a:pt x="0" y="10"/>
                          </a:lnTo>
                          <a:lnTo>
                            <a:pt x="2" y="0"/>
                          </a:lnTo>
                          <a:close/>
                        </a:path>
                      </a:pathLst>
                    </a:custGeom>
                    <a:grpFill/>
                    <a:ln w="6350" cmpd="sng">
                      <a:solidFill>
                        <a:schemeClr val="bg1"/>
                      </a:solidFill>
                      <a:round/>
                      <a:headEnd/>
                      <a:tailEnd/>
                    </a:ln>
                  </p:spPr>
                  <p:txBody>
                    <a:bodyPr/>
                    <a:lstStyle/>
                    <a:p>
                      <a:endParaRPr lang="en-GB" dirty="0"/>
                    </a:p>
                  </p:txBody>
                </p:sp>
                <p:sp>
                  <p:nvSpPr>
                    <p:cNvPr id="918" name="Freeform 1191"/>
                    <p:cNvSpPr>
                      <a:spLocks/>
                    </p:cNvSpPr>
                    <p:nvPr/>
                  </p:nvSpPr>
                  <p:spPr bwMode="auto">
                    <a:xfrm>
                      <a:off x="6617" y="4241"/>
                      <a:ext cx="29" cy="29"/>
                    </a:xfrm>
                    <a:custGeom>
                      <a:avLst/>
                      <a:gdLst>
                        <a:gd name="T0" fmla="*/ 0 w 29"/>
                        <a:gd name="T1" fmla="*/ 8 h 29"/>
                        <a:gd name="T2" fmla="*/ 4 w 29"/>
                        <a:gd name="T3" fmla="*/ 2 h 29"/>
                        <a:gd name="T4" fmla="*/ 10 w 29"/>
                        <a:gd name="T5" fmla="*/ 5 h 29"/>
                        <a:gd name="T6" fmla="*/ 13 w 29"/>
                        <a:gd name="T7" fmla="*/ 0 h 29"/>
                        <a:gd name="T8" fmla="*/ 21 w 29"/>
                        <a:gd name="T9" fmla="*/ 18 h 29"/>
                        <a:gd name="T10" fmla="*/ 29 w 29"/>
                        <a:gd name="T11" fmla="*/ 19 h 29"/>
                        <a:gd name="T12" fmla="*/ 29 w 29"/>
                        <a:gd name="T13" fmla="*/ 29 h 29"/>
                        <a:gd name="T14" fmla="*/ 17 w 29"/>
                        <a:gd name="T15" fmla="*/ 25 h 29"/>
                        <a:gd name="T16" fmla="*/ 11 w 29"/>
                        <a:gd name="T17" fmla="*/ 13 h 29"/>
                        <a:gd name="T18" fmla="*/ 0 w 29"/>
                        <a:gd name="T19" fmla="*/ 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0" y="8"/>
                          </a:moveTo>
                          <a:lnTo>
                            <a:pt x="4" y="2"/>
                          </a:lnTo>
                          <a:lnTo>
                            <a:pt x="10" y="5"/>
                          </a:lnTo>
                          <a:lnTo>
                            <a:pt x="13" y="0"/>
                          </a:lnTo>
                          <a:lnTo>
                            <a:pt x="21" y="18"/>
                          </a:lnTo>
                          <a:lnTo>
                            <a:pt x="29" y="19"/>
                          </a:lnTo>
                          <a:lnTo>
                            <a:pt x="29" y="29"/>
                          </a:lnTo>
                          <a:lnTo>
                            <a:pt x="17" y="25"/>
                          </a:lnTo>
                          <a:lnTo>
                            <a:pt x="11" y="13"/>
                          </a:lnTo>
                          <a:lnTo>
                            <a:pt x="0" y="8"/>
                          </a:lnTo>
                          <a:close/>
                        </a:path>
                      </a:pathLst>
                    </a:custGeom>
                    <a:grpFill/>
                    <a:ln w="6350" cmpd="sng">
                      <a:solidFill>
                        <a:schemeClr val="bg1"/>
                      </a:solidFill>
                      <a:round/>
                      <a:headEnd/>
                      <a:tailEnd/>
                    </a:ln>
                  </p:spPr>
                  <p:txBody>
                    <a:bodyPr/>
                    <a:lstStyle/>
                    <a:p>
                      <a:endParaRPr lang="en-GB" dirty="0"/>
                    </a:p>
                  </p:txBody>
                </p:sp>
                <p:sp>
                  <p:nvSpPr>
                    <p:cNvPr id="919" name="Freeform 1192"/>
                    <p:cNvSpPr>
                      <a:spLocks/>
                    </p:cNvSpPr>
                    <p:nvPr/>
                  </p:nvSpPr>
                  <p:spPr bwMode="auto">
                    <a:xfrm>
                      <a:off x="6600" y="4218"/>
                      <a:ext cx="4" cy="5"/>
                    </a:xfrm>
                    <a:custGeom>
                      <a:avLst/>
                      <a:gdLst>
                        <a:gd name="T0" fmla="*/ 0 w 4"/>
                        <a:gd name="T1" fmla="*/ 4 h 5"/>
                        <a:gd name="T2" fmla="*/ 3 w 4"/>
                        <a:gd name="T3" fmla="*/ 0 h 5"/>
                        <a:gd name="T4" fmla="*/ 4 w 4"/>
                        <a:gd name="T5" fmla="*/ 5 h 5"/>
                        <a:gd name="T6" fmla="*/ 1 w 4"/>
                        <a:gd name="T7" fmla="*/ 5 h 5"/>
                        <a:gd name="T8" fmla="*/ 0 w 4"/>
                        <a:gd name="T9" fmla="*/ 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4"/>
                          </a:moveTo>
                          <a:lnTo>
                            <a:pt x="3" y="0"/>
                          </a:lnTo>
                          <a:lnTo>
                            <a:pt x="4" y="5"/>
                          </a:lnTo>
                          <a:lnTo>
                            <a:pt x="1" y="5"/>
                          </a:lnTo>
                          <a:lnTo>
                            <a:pt x="0" y="4"/>
                          </a:lnTo>
                          <a:close/>
                        </a:path>
                      </a:pathLst>
                    </a:custGeom>
                    <a:grpFill/>
                    <a:ln w="6350" cmpd="sng">
                      <a:solidFill>
                        <a:schemeClr val="bg1"/>
                      </a:solidFill>
                      <a:round/>
                      <a:headEnd/>
                      <a:tailEnd/>
                    </a:ln>
                  </p:spPr>
                  <p:txBody>
                    <a:bodyPr/>
                    <a:lstStyle/>
                    <a:p>
                      <a:endParaRPr lang="en-GB" dirty="0"/>
                    </a:p>
                  </p:txBody>
                </p:sp>
                <p:sp>
                  <p:nvSpPr>
                    <p:cNvPr id="920" name="Freeform 1193"/>
                    <p:cNvSpPr>
                      <a:spLocks/>
                    </p:cNvSpPr>
                    <p:nvPr/>
                  </p:nvSpPr>
                  <p:spPr bwMode="auto">
                    <a:xfrm>
                      <a:off x="6600" y="4189"/>
                      <a:ext cx="5" cy="6"/>
                    </a:xfrm>
                    <a:custGeom>
                      <a:avLst/>
                      <a:gdLst>
                        <a:gd name="T0" fmla="*/ 5 w 5"/>
                        <a:gd name="T1" fmla="*/ 2 h 6"/>
                        <a:gd name="T2" fmla="*/ 4 w 5"/>
                        <a:gd name="T3" fmla="*/ 6 h 6"/>
                        <a:gd name="T4" fmla="*/ 0 w 5"/>
                        <a:gd name="T5" fmla="*/ 0 h 6"/>
                        <a:gd name="T6" fmla="*/ 5 w 5"/>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2"/>
                          </a:moveTo>
                          <a:lnTo>
                            <a:pt x="4" y="6"/>
                          </a:lnTo>
                          <a:lnTo>
                            <a:pt x="0" y="0"/>
                          </a:lnTo>
                          <a:lnTo>
                            <a:pt x="5" y="2"/>
                          </a:lnTo>
                          <a:close/>
                        </a:path>
                      </a:pathLst>
                    </a:custGeom>
                    <a:grpFill/>
                    <a:ln w="6350" cmpd="sng">
                      <a:solidFill>
                        <a:schemeClr val="bg1"/>
                      </a:solidFill>
                      <a:round/>
                      <a:headEnd/>
                      <a:tailEnd/>
                    </a:ln>
                  </p:spPr>
                  <p:txBody>
                    <a:bodyPr/>
                    <a:lstStyle/>
                    <a:p>
                      <a:endParaRPr lang="en-GB" dirty="0"/>
                    </a:p>
                  </p:txBody>
                </p:sp>
                <p:sp>
                  <p:nvSpPr>
                    <p:cNvPr id="921" name="Freeform 1194"/>
                    <p:cNvSpPr>
                      <a:spLocks/>
                    </p:cNvSpPr>
                    <p:nvPr/>
                  </p:nvSpPr>
                  <p:spPr bwMode="auto">
                    <a:xfrm>
                      <a:off x="6492" y="4231"/>
                      <a:ext cx="10" cy="15"/>
                    </a:xfrm>
                    <a:custGeom>
                      <a:avLst/>
                      <a:gdLst>
                        <a:gd name="T0" fmla="*/ 0 w 10"/>
                        <a:gd name="T1" fmla="*/ 0 h 15"/>
                        <a:gd name="T2" fmla="*/ 4 w 10"/>
                        <a:gd name="T3" fmla="*/ 0 h 15"/>
                        <a:gd name="T4" fmla="*/ 10 w 10"/>
                        <a:gd name="T5" fmla="*/ 15 h 15"/>
                        <a:gd name="T6" fmla="*/ 1 w 10"/>
                        <a:gd name="T7" fmla="*/ 10 h 15"/>
                        <a:gd name="T8" fmla="*/ 0 w 1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0" y="0"/>
                          </a:moveTo>
                          <a:lnTo>
                            <a:pt x="4" y="0"/>
                          </a:lnTo>
                          <a:lnTo>
                            <a:pt x="10" y="15"/>
                          </a:lnTo>
                          <a:lnTo>
                            <a:pt x="1" y="10"/>
                          </a:lnTo>
                          <a:lnTo>
                            <a:pt x="0" y="0"/>
                          </a:lnTo>
                          <a:close/>
                        </a:path>
                      </a:pathLst>
                    </a:custGeom>
                    <a:grpFill/>
                    <a:ln w="6350" cmpd="sng">
                      <a:solidFill>
                        <a:schemeClr val="bg1"/>
                      </a:solidFill>
                      <a:round/>
                      <a:headEnd/>
                      <a:tailEnd/>
                    </a:ln>
                  </p:spPr>
                  <p:txBody>
                    <a:bodyPr/>
                    <a:lstStyle/>
                    <a:p>
                      <a:endParaRPr lang="en-GB" dirty="0"/>
                    </a:p>
                  </p:txBody>
                </p:sp>
                <p:sp>
                  <p:nvSpPr>
                    <p:cNvPr id="922" name="Freeform 1195"/>
                    <p:cNvSpPr>
                      <a:spLocks/>
                    </p:cNvSpPr>
                    <p:nvPr/>
                  </p:nvSpPr>
                  <p:spPr bwMode="auto">
                    <a:xfrm>
                      <a:off x="6556" y="4181"/>
                      <a:ext cx="9" cy="5"/>
                    </a:xfrm>
                    <a:custGeom>
                      <a:avLst/>
                      <a:gdLst>
                        <a:gd name="T0" fmla="*/ 0 w 9"/>
                        <a:gd name="T1" fmla="*/ 0 h 5"/>
                        <a:gd name="T2" fmla="*/ 8 w 9"/>
                        <a:gd name="T3" fmla="*/ 1 h 5"/>
                        <a:gd name="T4" fmla="*/ 9 w 9"/>
                        <a:gd name="T5" fmla="*/ 5 h 5"/>
                        <a:gd name="T6" fmla="*/ 0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0"/>
                          </a:moveTo>
                          <a:lnTo>
                            <a:pt x="8" y="1"/>
                          </a:lnTo>
                          <a:lnTo>
                            <a:pt x="9" y="5"/>
                          </a:lnTo>
                          <a:lnTo>
                            <a:pt x="0" y="0"/>
                          </a:lnTo>
                          <a:close/>
                        </a:path>
                      </a:pathLst>
                    </a:custGeom>
                    <a:grpFill/>
                    <a:ln w="6350" cmpd="sng">
                      <a:solidFill>
                        <a:schemeClr val="bg1"/>
                      </a:solidFill>
                      <a:round/>
                      <a:headEnd/>
                      <a:tailEnd/>
                    </a:ln>
                  </p:spPr>
                  <p:txBody>
                    <a:bodyPr/>
                    <a:lstStyle/>
                    <a:p>
                      <a:endParaRPr lang="en-GB" dirty="0"/>
                    </a:p>
                  </p:txBody>
                </p:sp>
                <p:sp>
                  <p:nvSpPr>
                    <p:cNvPr id="923" name="Freeform 1196"/>
                    <p:cNvSpPr>
                      <a:spLocks/>
                    </p:cNvSpPr>
                    <p:nvPr/>
                  </p:nvSpPr>
                  <p:spPr bwMode="auto">
                    <a:xfrm>
                      <a:off x="6544" y="4173"/>
                      <a:ext cx="7" cy="5"/>
                    </a:xfrm>
                    <a:custGeom>
                      <a:avLst/>
                      <a:gdLst>
                        <a:gd name="T0" fmla="*/ 6 w 7"/>
                        <a:gd name="T1" fmla="*/ 5 h 5"/>
                        <a:gd name="T2" fmla="*/ 0 w 7"/>
                        <a:gd name="T3" fmla="*/ 0 h 5"/>
                        <a:gd name="T4" fmla="*/ 7 w 7"/>
                        <a:gd name="T5" fmla="*/ 0 h 5"/>
                        <a:gd name="T6" fmla="*/ 6 w 7"/>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6" y="5"/>
                          </a:moveTo>
                          <a:lnTo>
                            <a:pt x="0" y="0"/>
                          </a:lnTo>
                          <a:lnTo>
                            <a:pt x="7" y="0"/>
                          </a:lnTo>
                          <a:lnTo>
                            <a:pt x="6" y="5"/>
                          </a:lnTo>
                          <a:close/>
                        </a:path>
                      </a:pathLst>
                    </a:custGeom>
                    <a:grpFill/>
                    <a:ln w="6350" cmpd="sng">
                      <a:solidFill>
                        <a:schemeClr val="bg1"/>
                      </a:solidFill>
                      <a:round/>
                      <a:headEnd/>
                      <a:tailEnd/>
                    </a:ln>
                  </p:spPr>
                  <p:txBody>
                    <a:bodyPr/>
                    <a:lstStyle/>
                    <a:p>
                      <a:endParaRPr lang="en-GB" dirty="0"/>
                    </a:p>
                  </p:txBody>
                </p:sp>
                <p:sp>
                  <p:nvSpPr>
                    <p:cNvPr id="924" name="Freeform 1197"/>
                    <p:cNvSpPr>
                      <a:spLocks/>
                    </p:cNvSpPr>
                    <p:nvPr/>
                  </p:nvSpPr>
                  <p:spPr bwMode="auto">
                    <a:xfrm>
                      <a:off x="6461" y="4183"/>
                      <a:ext cx="15" cy="17"/>
                    </a:xfrm>
                    <a:custGeom>
                      <a:avLst/>
                      <a:gdLst>
                        <a:gd name="T0" fmla="*/ 0 w 15"/>
                        <a:gd name="T1" fmla="*/ 3 h 17"/>
                        <a:gd name="T2" fmla="*/ 5 w 15"/>
                        <a:gd name="T3" fmla="*/ 0 h 17"/>
                        <a:gd name="T4" fmla="*/ 15 w 15"/>
                        <a:gd name="T5" fmla="*/ 9 h 17"/>
                        <a:gd name="T6" fmla="*/ 15 w 15"/>
                        <a:gd name="T7" fmla="*/ 17 h 17"/>
                        <a:gd name="T8" fmla="*/ 0 w 15"/>
                        <a:gd name="T9" fmla="*/ 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3"/>
                          </a:moveTo>
                          <a:lnTo>
                            <a:pt x="5" y="0"/>
                          </a:lnTo>
                          <a:lnTo>
                            <a:pt x="15" y="9"/>
                          </a:lnTo>
                          <a:lnTo>
                            <a:pt x="15" y="17"/>
                          </a:lnTo>
                          <a:lnTo>
                            <a:pt x="0" y="3"/>
                          </a:lnTo>
                          <a:close/>
                        </a:path>
                      </a:pathLst>
                    </a:custGeom>
                    <a:grpFill/>
                    <a:ln w="6350" cmpd="sng">
                      <a:solidFill>
                        <a:schemeClr val="bg1"/>
                      </a:solidFill>
                      <a:round/>
                      <a:headEnd/>
                      <a:tailEnd/>
                    </a:ln>
                  </p:spPr>
                  <p:txBody>
                    <a:bodyPr/>
                    <a:lstStyle/>
                    <a:p>
                      <a:endParaRPr lang="en-GB" dirty="0"/>
                    </a:p>
                  </p:txBody>
                </p:sp>
                <p:sp>
                  <p:nvSpPr>
                    <p:cNvPr id="925" name="Freeform 1198"/>
                    <p:cNvSpPr>
                      <a:spLocks/>
                    </p:cNvSpPr>
                    <p:nvPr/>
                  </p:nvSpPr>
                  <p:spPr bwMode="auto">
                    <a:xfrm>
                      <a:off x="6434" y="4156"/>
                      <a:ext cx="13" cy="11"/>
                    </a:xfrm>
                    <a:custGeom>
                      <a:avLst/>
                      <a:gdLst>
                        <a:gd name="T0" fmla="*/ 0 w 13"/>
                        <a:gd name="T1" fmla="*/ 2 h 11"/>
                        <a:gd name="T2" fmla="*/ 2 w 13"/>
                        <a:gd name="T3" fmla="*/ 0 h 11"/>
                        <a:gd name="T4" fmla="*/ 13 w 13"/>
                        <a:gd name="T5" fmla="*/ 11 h 11"/>
                        <a:gd name="T6" fmla="*/ 0 w 13"/>
                        <a:gd name="T7" fmla="*/ 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1">
                          <a:moveTo>
                            <a:pt x="0" y="2"/>
                          </a:moveTo>
                          <a:lnTo>
                            <a:pt x="2" y="0"/>
                          </a:lnTo>
                          <a:lnTo>
                            <a:pt x="13" y="11"/>
                          </a:lnTo>
                          <a:lnTo>
                            <a:pt x="0" y="2"/>
                          </a:lnTo>
                          <a:close/>
                        </a:path>
                      </a:pathLst>
                    </a:custGeom>
                    <a:grpFill/>
                    <a:ln w="6350" cmpd="sng">
                      <a:solidFill>
                        <a:schemeClr val="bg1"/>
                      </a:solidFill>
                      <a:round/>
                      <a:headEnd/>
                      <a:tailEnd/>
                    </a:ln>
                  </p:spPr>
                  <p:txBody>
                    <a:bodyPr/>
                    <a:lstStyle/>
                    <a:p>
                      <a:endParaRPr lang="en-GB" dirty="0"/>
                    </a:p>
                  </p:txBody>
                </p:sp>
                <p:sp>
                  <p:nvSpPr>
                    <p:cNvPr id="926" name="Freeform 1199"/>
                    <p:cNvSpPr>
                      <a:spLocks/>
                    </p:cNvSpPr>
                    <p:nvPr/>
                  </p:nvSpPr>
                  <p:spPr bwMode="auto">
                    <a:xfrm>
                      <a:off x="6945" y="4303"/>
                      <a:ext cx="8" cy="13"/>
                    </a:xfrm>
                    <a:custGeom>
                      <a:avLst/>
                      <a:gdLst>
                        <a:gd name="T0" fmla="*/ 2 w 8"/>
                        <a:gd name="T1" fmla="*/ 1 h 13"/>
                        <a:gd name="T2" fmla="*/ 8 w 8"/>
                        <a:gd name="T3" fmla="*/ 0 h 13"/>
                        <a:gd name="T4" fmla="*/ 7 w 8"/>
                        <a:gd name="T5" fmla="*/ 13 h 13"/>
                        <a:gd name="T6" fmla="*/ 0 w 8"/>
                        <a:gd name="T7" fmla="*/ 12 h 13"/>
                        <a:gd name="T8" fmla="*/ 2 w 8"/>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2" y="1"/>
                          </a:moveTo>
                          <a:lnTo>
                            <a:pt x="8" y="0"/>
                          </a:lnTo>
                          <a:lnTo>
                            <a:pt x="7" y="13"/>
                          </a:lnTo>
                          <a:lnTo>
                            <a:pt x="0" y="12"/>
                          </a:lnTo>
                          <a:lnTo>
                            <a:pt x="2" y="1"/>
                          </a:lnTo>
                          <a:close/>
                        </a:path>
                      </a:pathLst>
                    </a:custGeom>
                    <a:grpFill/>
                    <a:ln w="6350" cmpd="sng">
                      <a:solidFill>
                        <a:schemeClr val="bg1"/>
                      </a:solidFill>
                      <a:round/>
                      <a:headEnd/>
                      <a:tailEnd/>
                    </a:ln>
                  </p:spPr>
                  <p:txBody>
                    <a:bodyPr/>
                    <a:lstStyle/>
                    <a:p>
                      <a:endParaRPr lang="en-GB" dirty="0"/>
                    </a:p>
                  </p:txBody>
                </p:sp>
              </p:grpSp>
            </p:grpSp>
            <p:grpSp>
              <p:nvGrpSpPr>
                <p:cNvPr id="861" name="Group 1200"/>
                <p:cNvGrpSpPr>
                  <a:grpSpLocks/>
                </p:cNvGrpSpPr>
                <p:nvPr/>
              </p:nvGrpSpPr>
              <p:grpSpPr bwMode="auto">
                <a:xfrm>
                  <a:off x="3980" y="2316"/>
                  <a:ext cx="460" cy="501"/>
                  <a:chOff x="5893" y="3466"/>
                  <a:chExt cx="569" cy="613"/>
                </a:xfrm>
                <a:grpFill/>
              </p:grpSpPr>
              <p:sp>
                <p:nvSpPr>
                  <p:cNvPr id="869" name="Freeform 1201"/>
                  <p:cNvSpPr>
                    <a:spLocks/>
                  </p:cNvSpPr>
                  <p:nvPr/>
                </p:nvSpPr>
                <p:spPr bwMode="auto">
                  <a:xfrm>
                    <a:off x="5893" y="3466"/>
                    <a:ext cx="569" cy="589"/>
                  </a:xfrm>
                  <a:custGeom>
                    <a:avLst/>
                    <a:gdLst>
                      <a:gd name="T0" fmla="*/ 234 w 569"/>
                      <a:gd name="T1" fmla="*/ 166 h 589"/>
                      <a:gd name="T2" fmla="*/ 329 w 569"/>
                      <a:gd name="T3" fmla="*/ 210 h 589"/>
                      <a:gd name="T4" fmla="*/ 391 w 569"/>
                      <a:gd name="T5" fmla="*/ 211 h 589"/>
                      <a:gd name="T6" fmla="*/ 391 w 569"/>
                      <a:gd name="T7" fmla="*/ 186 h 589"/>
                      <a:gd name="T8" fmla="*/ 406 w 569"/>
                      <a:gd name="T9" fmla="*/ 198 h 589"/>
                      <a:gd name="T10" fmla="*/ 420 w 569"/>
                      <a:gd name="T11" fmla="*/ 212 h 589"/>
                      <a:gd name="T12" fmla="*/ 460 w 569"/>
                      <a:gd name="T13" fmla="*/ 194 h 589"/>
                      <a:gd name="T14" fmla="*/ 515 w 569"/>
                      <a:gd name="T15" fmla="*/ 156 h 589"/>
                      <a:gd name="T16" fmla="*/ 548 w 569"/>
                      <a:gd name="T17" fmla="*/ 162 h 589"/>
                      <a:gd name="T18" fmla="*/ 564 w 569"/>
                      <a:gd name="T19" fmla="*/ 175 h 589"/>
                      <a:gd name="T20" fmla="*/ 564 w 569"/>
                      <a:gd name="T21" fmla="*/ 188 h 589"/>
                      <a:gd name="T22" fmla="*/ 529 w 569"/>
                      <a:gd name="T23" fmla="*/ 217 h 589"/>
                      <a:gd name="T24" fmla="*/ 508 w 569"/>
                      <a:gd name="T25" fmla="*/ 270 h 589"/>
                      <a:gd name="T26" fmla="*/ 486 w 569"/>
                      <a:gd name="T27" fmla="*/ 293 h 589"/>
                      <a:gd name="T28" fmla="*/ 478 w 569"/>
                      <a:gd name="T29" fmla="*/ 313 h 589"/>
                      <a:gd name="T30" fmla="*/ 450 w 569"/>
                      <a:gd name="T31" fmla="*/ 283 h 589"/>
                      <a:gd name="T32" fmla="*/ 427 w 569"/>
                      <a:gd name="T33" fmla="*/ 241 h 589"/>
                      <a:gd name="T34" fmla="*/ 415 w 569"/>
                      <a:gd name="T35" fmla="*/ 226 h 589"/>
                      <a:gd name="T36" fmla="*/ 402 w 569"/>
                      <a:gd name="T37" fmla="*/ 224 h 589"/>
                      <a:gd name="T38" fmla="*/ 392 w 569"/>
                      <a:gd name="T39" fmla="*/ 235 h 589"/>
                      <a:gd name="T40" fmla="*/ 393 w 569"/>
                      <a:gd name="T41" fmla="*/ 243 h 589"/>
                      <a:gd name="T42" fmla="*/ 396 w 569"/>
                      <a:gd name="T43" fmla="*/ 276 h 589"/>
                      <a:gd name="T44" fmla="*/ 400 w 569"/>
                      <a:gd name="T45" fmla="*/ 315 h 589"/>
                      <a:gd name="T46" fmla="*/ 390 w 569"/>
                      <a:gd name="T47" fmla="*/ 308 h 589"/>
                      <a:gd name="T48" fmla="*/ 368 w 569"/>
                      <a:gd name="T49" fmla="*/ 338 h 589"/>
                      <a:gd name="T50" fmla="*/ 313 w 569"/>
                      <a:gd name="T51" fmla="*/ 387 h 589"/>
                      <a:gd name="T52" fmla="*/ 256 w 569"/>
                      <a:gd name="T53" fmla="*/ 428 h 589"/>
                      <a:gd name="T54" fmla="*/ 233 w 569"/>
                      <a:gd name="T55" fmla="*/ 447 h 589"/>
                      <a:gd name="T56" fmla="*/ 228 w 569"/>
                      <a:gd name="T57" fmla="*/ 520 h 589"/>
                      <a:gd name="T58" fmla="*/ 213 w 569"/>
                      <a:gd name="T59" fmla="*/ 559 h 589"/>
                      <a:gd name="T60" fmla="*/ 195 w 569"/>
                      <a:gd name="T61" fmla="*/ 582 h 589"/>
                      <a:gd name="T62" fmla="*/ 168 w 569"/>
                      <a:gd name="T63" fmla="*/ 572 h 589"/>
                      <a:gd name="T64" fmla="*/ 131 w 569"/>
                      <a:gd name="T65" fmla="*/ 481 h 589"/>
                      <a:gd name="T66" fmla="*/ 112 w 569"/>
                      <a:gd name="T67" fmla="*/ 444 h 589"/>
                      <a:gd name="T68" fmla="*/ 93 w 569"/>
                      <a:gd name="T69" fmla="*/ 385 h 589"/>
                      <a:gd name="T70" fmla="*/ 89 w 569"/>
                      <a:gd name="T71" fmla="*/ 358 h 589"/>
                      <a:gd name="T72" fmla="*/ 93 w 569"/>
                      <a:gd name="T73" fmla="*/ 305 h 589"/>
                      <a:gd name="T74" fmla="*/ 61 w 569"/>
                      <a:gd name="T75" fmla="*/ 334 h 589"/>
                      <a:gd name="T76" fmla="*/ 18 w 569"/>
                      <a:gd name="T77" fmla="*/ 304 h 589"/>
                      <a:gd name="T78" fmla="*/ 46 w 569"/>
                      <a:gd name="T79" fmla="*/ 286 h 589"/>
                      <a:gd name="T80" fmla="*/ 0 w 569"/>
                      <a:gd name="T81" fmla="*/ 274 h 589"/>
                      <a:gd name="T82" fmla="*/ 17 w 569"/>
                      <a:gd name="T83" fmla="*/ 261 h 589"/>
                      <a:gd name="T84" fmla="*/ 54 w 569"/>
                      <a:gd name="T85" fmla="*/ 265 h 589"/>
                      <a:gd name="T86" fmla="*/ 42 w 569"/>
                      <a:gd name="T87" fmla="*/ 229 h 589"/>
                      <a:gd name="T88" fmla="*/ 32 w 569"/>
                      <a:gd name="T89" fmla="*/ 204 h 589"/>
                      <a:gd name="T90" fmla="*/ 75 w 569"/>
                      <a:gd name="T91" fmla="*/ 185 h 589"/>
                      <a:gd name="T92" fmla="*/ 106 w 569"/>
                      <a:gd name="T93" fmla="*/ 142 h 589"/>
                      <a:gd name="T94" fmla="*/ 122 w 569"/>
                      <a:gd name="T95" fmla="*/ 120 h 589"/>
                      <a:gd name="T96" fmla="*/ 131 w 569"/>
                      <a:gd name="T97" fmla="*/ 106 h 589"/>
                      <a:gd name="T98" fmla="*/ 144 w 569"/>
                      <a:gd name="T99" fmla="*/ 89 h 589"/>
                      <a:gd name="T100" fmla="*/ 130 w 569"/>
                      <a:gd name="T101" fmla="*/ 75 h 589"/>
                      <a:gd name="T102" fmla="*/ 121 w 569"/>
                      <a:gd name="T103" fmla="*/ 58 h 589"/>
                      <a:gd name="T104" fmla="*/ 114 w 569"/>
                      <a:gd name="T105" fmla="*/ 44 h 589"/>
                      <a:gd name="T106" fmla="*/ 115 w 569"/>
                      <a:gd name="T107" fmla="*/ 29 h 589"/>
                      <a:gd name="T108" fmla="*/ 164 w 569"/>
                      <a:gd name="T109" fmla="*/ 29 h 589"/>
                      <a:gd name="T110" fmla="*/ 187 w 569"/>
                      <a:gd name="T111" fmla="*/ 13 h 589"/>
                      <a:gd name="T112" fmla="*/ 234 w 569"/>
                      <a:gd name="T113" fmla="*/ 14 h 589"/>
                      <a:gd name="T114" fmla="*/ 225 w 569"/>
                      <a:gd name="T115" fmla="*/ 38 h 589"/>
                      <a:gd name="T116" fmla="*/ 214 w 569"/>
                      <a:gd name="T117" fmla="*/ 62 h 589"/>
                      <a:gd name="T118" fmla="*/ 214 w 569"/>
                      <a:gd name="T119" fmla="*/ 86 h 589"/>
                      <a:gd name="T120" fmla="*/ 210 w 569"/>
                      <a:gd name="T121" fmla="*/ 95 h 589"/>
                      <a:gd name="T122" fmla="*/ 224 w 569"/>
                      <a:gd name="T123" fmla="*/ 115 h 5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 h="589">
                        <a:moveTo>
                          <a:pt x="254" y="134"/>
                        </a:moveTo>
                        <a:lnTo>
                          <a:pt x="240" y="145"/>
                        </a:lnTo>
                        <a:lnTo>
                          <a:pt x="234" y="166"/>
                        </a:lnTo>
                        <a:lnTo>
                          <a:pt x="287" y="197"/>
                        </a:lnTo>
                        <a:lnTo>
                          <a:pt x="317" y="198"/>
                        </a:lnTo>
                        <a:lnTo>
                          <a:pt x="329" y="210"/>
                        </a:lnTo>
                        <a:lnTo>
                          <a:pt x="372" y="220"/>
                        </a:lnTo>
                        <a:lnTo>
                          <a:pt x="388" y="218"/>
                        </a:lnTo>
                        <a:lnTo>
                          <a:pt x="391" y="211"/>
                        </a:lnTo>
                        <a:lnTo>
                          <a:pt x="386" y="206"/>
                        </a:lnTo>
                        <a:lnTo>
                          <a:pt x="388" y="202"/>
                        </a:lnTo>
                        <a:lnTo>
                          <a:pt x="391" y="186"/>
                        </a:lnTo>
                        <a:lnTo>
                          <a:pt x="402" y="182"/>
                        </a:lnTo>
                        <a:lnTo>
                          <a:pt x="402" y="196"/>
                        </a:lnTo>
                        <a:lnTo>
                          <a:pt x="406" y="198"/>
                        </a:lnTo>
                        <a:lnTo>
                          <a:pt x="402" y="202"/>
                        </a:lnTo>
                        <a:lnTo>
                          <a:pt x="405" y="208"/>
                        </a:lnTo>
                        <a:lnTo>
                          <a:pt x="420" y="212"/>
                        </a:lnTo>
                        <a:lnTo>
                          <a:pt x="465" y="207"/>
                        </a:lnTo>
                        <a:lnTo>
                          <a:pt x="469" y="198"/>
                        </a:lnTo>
                        <a:lnTo>
                          <a:pt x="460" y="194"/>
                        </a:lnTo>
                        <a:lnTo>
                          <a:pt x="460" y="188"/>
                        </a:lnTo>
                        <a:lnTo>
                          <a:pt x="486" y="178"/>
                        </a:lnTo>
                        <a:lnTo>
                          <a:pt x="515" y="156"/>
                        </a:lnTo>
                        <a:lnTo>
                          <a:pt x="529" y="157"/>
                        </a:lnTo>
                        <a:lnTo>
                          <a:pt x="544" y="151"/>
                        </a:lnTo>
                        <a:lnTo>
                          <a:pt x="548" y="162"/>
                        </a:lnTo>
                        <a:lnTo>
                          <a:pt x="551" y="163"/>
                        </a:lnTo>
                        <a:lnTo>
                          <a:pt x="550" y="172"/>
                        </a:lnTo>
                        <a:lnTo>
                          <a:pt x="564" y="175"/>
                        </a:lnTo>
                        <a:lnTo>
                          <a:pt x="569" y="180"/>
                        </a:lnTo>
                        <a:lnTo>
                          <a:pt x="569" y="185"/>
                        </a:lnTo>
                        <a:lnTo>
                          <a:pt x="564" y="188"/>
                        </a:lnTo>
                        <a:lnTo>
                          <a:pt x="562" y="201"/>
                        </a:lnTo>
                        <a:lnTo>
                          <a:pt x="547" y="202"/>
                        </a:lnTo>
                        <a:lnTo>
                          <a:pt x="529" y="217"/>
                        </a:lnTo>
                        <a:lnTo>
                          <a:pt x="528" y="231"/>
                        </a:lnTo>
                        <a:lnTo>
                          <a:pt x="518" y="244"/>
                        </a:lnTo>
                        <a:lnTo>
                          <a:pt x="508" y="270"/>
                        </a:lnTo>
                        <a:lnTo>
                          <a:pt x="492" y="275"/>
                        </a:lnTo>
                        <a:lnTo>
                          <a:pt x="491" y="292"/>
                        </a:lnTo>
                        <a:lnTo>
                          <a:pt x="486" y="293"/>
                        </a:lnTo>
                        <a:lnTo>
                          <a:pt x="485" y="296"/>
                        </a:lnTo>
                        <a:lnTo>
                          <a:pt x="488" y="308"/>
                        </a:lnTo>
                        <a:lnTo>
                          <a:pt x="478" y="313"/>
                        </a:lnTo>
                        <a:lnTo>
                          <a:pt x="468" y="275"/>
                        </a:lnTo>
                        <a:lnTo>
                          <a:pt x="458" y="289"/>
                        </a:lnTo>
                        <a:lnTo>
                          <a:pt x="450" y="283"/>
                        </a:lnTo>
                        <a:lnTo>
                          <a:pt x="447" y="271"/>
                        </a:lnTo>
                        <a:lnTo>
                          <a:pt x="470" y="246"/>
                        </a:lnTo>
                        <a:lnTo>
                          <a:pt x="427" y="241"/>
                        </a:lnTo>
                        <a:lnTo>
                          <a:pt x="421" y="236"/>
                        </a:lnTo>
                        <a:lnTo>
                          <a:pt x="417" y="221"/>
                        </a:lnTo>
                        <a:lnTo>
                          <a:pt x="415" y="226"/>
                        </a:lnTo>
                        <a:lnTo>
                          <a:pt x="410" y="226"/>
                        </a:lnTo>
                        <a:lnTo>
                          <a:pt x="406" y="218"/>
                        </a:lnTo>
                        <a:lnTo>
                          <a:pt x="402" y="224"/>
                        </a:lnTo>
                        <a:lnTo>
                          <a:pt x="396" y="216"/>
                        </a:lnTo>
                        <a:lnTo>
                          <a:pt x="390" y="229"/>
                        </a:lnTo>
                        <a:lnTo>
                          <a:pt x="392" y="235"/>
                        </a:lnTo>
                        <a:lnTo>
                          <a:pt x="399" y="236"/>
                        </a:lnTo>
                        <a:lnTo>
                          <a:pt x="400" y="243"/>
                        </a:lnTo>
                        <a:lnTo>
                          <a:pt x="393" y="243"/>
                        </a:lnTo>
                        <a:lnTo>
                          <a:pt x="386" y="253"/>
                        </a:lnTo>
                        <a:lnTo>
                          <a:pt x="397" y="263"/>
                        </a:lnTo>
                        <a:lnTo>
                          <a:pt x="396" y="276"/>
                        </a:lnTo>
                        <a:lnTo>
                          <a:pt x="405" y="319"/>
                        </a:lnTo>
                        <a:lnTo>
                          <a:pt x="402" y="320"/>
                        </a:lnTo>
                        <a:lnTo>
                          <a:pt x="400" y="315"/>
                        </a:lnTo>
                        <a:lnTo>
                          <a:pt x="400" y="319"/>
                        </a:lnTo>
                        <a:lnTo>
                          <a:pt x="393" y="322"/>
                        </a:lnTo>
                        <a:lnTo>
                          <a:pt x="390" y="308"/>
                        </a:lnTo>
                        <a:lnTo>
                          <a:pt x="386" y="316"/>
                        </a:lnTo>
                        <a:lnTo>
                          <a:pt x="368" y="324"/>
                        </a:lnTo>
                        <a:lnTo>
                          <a:pt x="368" y="338"/>
                        </a:lnTo>
                        <a:lnTo>
                          <a:pt x="354" y="353"/>
                        </a:lnTo>
                        <a:lnTo>
                          <a:pt x="329" y="367"/>
                        </a:lnTo>
                        <a:lnTo>
                          <a:pt x="313" y="387"/>
                        </a:lnTo>
                        <a:lnTo>
                          <a:pt x="279" y="413"/>
                        </a:lnTo>
                        <a:lnTo>
                          <a:pt x="274" y="423"/>
                        </a:lnTo>
                        <a:lnTo>
                          <a:pt x="256" y="428"/>
                        </a:lnTo>
                        <a:lnTo>
                          <a:pt x="249" y="440"/>
                        </a:lnTo>
                        <a:lnTo>
                          <a:pt x="238" y="440"/>
                        </a:lnTo>
                        <a:lnTo>
                          <a:pt x="233" y="447"/>
                        </a:lnTo>
                        <a:lnTo>
                          <a:pt x="234" y="481"/>
                        </a:lnTo>
                        <a:lnTo>
                          <a:pt x="238" y="490"/>
                        </a:lnTo>
                        <a:lnTo>
                          <a:pt x="228" y="520"/>
                        </a:lnTo>
                        <a:lnTo>
                          <a:pt x="229" y="546"/>
                        </a:lnTo>
                        <a:lnTo>
                          <a:pt x="220" y="546"/>
                        </a:lnTo>
                        <a:lnTo>
                          <a:pt x="213" y="559"/>
                        </a:lnTo>
                        <a:lnTo>
                          <a:pt x="213" y="565"/>
                        </a:lnTo>
                        <a:lnTo>
                          <a:pt x="197" y="570"/>
                        </a:lnTo>
                        <a:lnTo>
                          <a:pt x="195" y="582"/>
                        </a:lnTo>
                        <a:lnTo>
                          <a:pt x="187" y="589"/>
                        </a:lnTo>
                        <a:lnTo>
                          <a:pt x="181" y="589"/>
                        </a:lnTo>
                        <a:lnTo>
                          <a:pt x="168" y="572"/>
                        </a:lnTo>
                        <a:lnTo>
                          <a:pt x="150" y="523"/>
                        </a:lnTo>
                        <a:lnTo>
                          <a:pt x="137" y="506"/>
                        </a:lnTo>
                        <a:lnTo>
                          <a:pt x="131" y="481"/>
                        </a:lnTo>
                        <a:lnTo>
                          <a:pt x="116" y="454"/>
                        </a:lnTo>
                        <a:lnTo>
                          <a:pt x="115" y="443"/>
                        </a:lnTo>
                        <a:lnTo>
                          <a:pt x="112" y="444"/>
                        </a:lnTo>
                        <a:lnTo>
                          <a:pt x="109" y="438"/>
                        </a:lnTo>
                        <a:lnTo>
                          <a:pt x="102" y="423"/>
                        </a:lnTo>
                        <a:lnTo>
                          <a:pt x="93" y="385"/>
                        </a:lnTo>
                        <a:lnTo>
                          <a:pt x="95" y="372"/>
                        </a:lnTo>
                        <a:lnTo>
                          <a:pt x="92" y="372"/>
                        </a:lnTo>
                        <a:lnTo>
                          <a:pt x="89" y="358"/>
                        </a:lnTo>
                        <a:lnTo>
                          <a:pt x="92" y="342"/>
                        </a:lnTo>
                        <a:lnTo>
                          <a:pt x="86" y="313"/>
                        </a:lnTo>
                        <a:lnTo>
                          <a:pt x="93" y="305"/>
                        </a:lnTo>
                        <a:lnTo>
                          <a:pt x="81" y="303"/>
                        </a:lnTo>
                        <a:lnTo>
                          <a:pt x="75" y="329"/>
                        </a:lnTo>
                        <a:lnTo>
                          <a:pt x="61" y="334"/>
                        </a:lnTo>
                        <a:lnTo>
                          <a:pt x="47" y="334"/>
                        </a:lnTo>
                        <a:lnTo>
                          <a:pt x="19" y="309"/>
                        </a:lnTo>
                        <a:lnTo>
                          <a:pt x="18" y="304"/>
                        </a:lnTo>
                        <a:lnTo>
                          <a:pt x="37" y="302"/>
                        </a:lnTo>
                        <a:lnTo>
                          <a:pt x="44" y="296"/>
                        </a:lnTo>
                        <a:lnTo>
                          <a:pt x="46" y="286"/>
                        </a:lnTo>
                        <a:lnTo>
                          <a:pt x="33" y="293"/>
                        </a:lnTo>
                        <a:lnTo>
                          <a:pt x="18" y="293"/>
                        </a:lnTo>
                        <a:lnTo>
                          <a:pt x="0" y="274"/>
                        </a:lnTo>
                        <a:lnTo>
                          <a:pt x="6" y="270"/>
                        </a:lnTo>
                        <a:lnTo>
                          <a:pt x="16" y="270"/>
                        </a:lnTo>
                        <a:lnTo>
                          <a:pt x="17" y="261"/>
                        </a:lnTo>
                        <a:lnTo>
                          <a:pt x="40" y="266"/>
                        </a:lnTo>
                        <a:lnTo>
                          <a:pt x="49" y="260"/>
                        </a:lnTo>
                        <a:lnTo>
                          <a:pt x="54" y="265"/>
                        </a:lnTo>
                        <a:lnTo>
                          <a:pt x="61" y="261"/>
                        </a:lnTo>
                        <a:lnTo>
                          <a:pt x="52" y="234"/>
                        </a:lnTo>
                        <a:lnTo>
                          <a:pt x="42" y="229"/>
                        </a:lnTo>
                        <a:lnTo>
                          <a:pt x="44" y="217"/>
                        </a:lnTo>
                        <a:lnTo>
                          <a:pt x="30" y="214"/>
                        </a:lnTo>
                        <a:lnTo>
                          <a:pt x="32" y="204"/>
                        </a:lnTo>
                        <a:lnTo>
                          <a:pt x="49" y="182"/>
                        </a:lnTo>
                        <a:lnTo>
                          <a:pt x="56" y="190"/>
                        </a:lnTo>
                        <a:lnTo>
                          <a:pt x="75" y="185"/>
                        </a:lnTo>
                        <a:lnTo>
                          <a:pt x="85" y="168"/>
                        </a:lnTo>
                        <a:lnTo>
                          <a:pt x="95" y="162"/>
                        </a:lnTo>
                        <a:lnTo>
                          <a:pt x="106" y="142"/>
                        </a:lnTo>
                        <a:lnTo>
                          <a:pt x="113" y="139"/>
                        </a:lnTo>
                        <a:lnTo>
                          <a:pt x="114" y="132"/>
                        </a:lnTo>
                        <a:lnTo>
                          <a:pt x="122" y="120"/>
                        </a:lnTo>
                        <a:lnTo>
                          <a:pt x="134" y="115"/>
                        </a:lnTo>
                        <a:lnTo>
                          <a:pt x="127" y="111"/>
                        </a:lnTo>
                        <a:lnTo>
                          <a:pt x="131" y="106"/>
                        </a:lnTo>
                        <a:lnTo>
                          <a:pt x="127" y="102"/>
                        </a:lnTo>
                        <a:lnTo>
                          <a:pt x="130" y="96"/>
                        </a:lnTo>
                        <a:lnTo>
                          <a:pt x="144" y="89"/>
                        </a:lnTo>
                        <a:lnTo>
                          <a:pt x="141" y="83"/>
                        </a:lnTo>
                        <a:lnTo>
                          <a:pt x="131" y="82"/>
                        </a:lnTo>
                        <a:lnTo>
                          <a:pt x="130" y="75"/>
                        </a:lnTo>
                        <a:lnTo>
                          <a:pt x="122" y="73"/>
                        </a:lnTo>
                        <a:lnTo>
                          <a:pt x="115" y="65"/>
                        </a:lnTo>
                        <a:lnTo>
                          <a:pt x="121" y="58"/>
                        </a:lnTo>
                        <a:lnTo>
                          <a:pt x="116" y="52"/>
                        </a:lnTo>
                        <a:lnTo>
                          <a:pt x="121" y="48"/>
                        </a:lnTo>
                        <a:lnTo>
                          <a:pt x="114" y="44"/>
                        </a:lnTo>
                        <a:lnTo>
                          <a:pt x="116" y="40"/>
                        </a:lnTo>
                        <a:lnTo>
                          <a:pt x="113" y="38"/>
                        </a:lnTo>
                        <a:lnTo>
                          <a:pt x="115" y="29"/>
                        </a:lnTo>
                        <a:lnTo>
                          <a:pt x="122" y="27"/>
                        </a:lnTo>
                        <a:lnTo>
                          <a:pt x="147" y="34"/>
                        </a:lnTo>
                        <a:lnTo>
                          <a:pt x="164" y="29"/>
                        </a:lnTo>
                        <a:lnTo>
                          <a:pt x="171" y="30"/>
                        </a:lnTo>
                        <a:lnTo>
                          <a:pt x="175" y="22"/>
                        </a:lnTo>
                        <a:lnTo>
                          <a:pt x="187" y="13"/>
                        </a:lnTo>
                        <a:lnTo>
                          <a:pt x="220" y="0"/>
                        </a:lnTo>
                        <a:lnTo>
                          <a:pt x="233" y="9"/>
                        </a:lnTo>
                        <a:lnTo>
                          <a:pt x="234" y="14"/>
                        </a:lnTo>
                        <a:lnTo>
                          <a:pt x="240" y="12"/>
                        </a:lnTo>
                        <a:lnTo>
                          <a:pt x="234" y="30"/>
                        </a:lnTo>
                        <a:lnTo>
                          <a:pt x="225" y="38"/>
                        </a:lnTo>
                        <a:lnTo>
                          <a:pt x="225" y="46"/>
                        </a:lnTo>
                        <a:lnTo>
                          <a:pt x="213" y="48"/>
                        </a:lnTo>
                        <a:lnTo>
                          <a:pt x="214" y="62"/>
                        </a:lnTo>
                        <a:lnTo>
                          <a:pt x="223" y="67"/>
                        </a:lnTo>
                        <a:lnTo>
                          <a:pt x="225" y="77"/>
                        </a:lnTo>
                        <a:lnTo>
                          <a:pt x="214" y="86"/>
                        </a:lnTo>
                        <a:lnTo>
                          <a:pt x="209" y="78"/>
                        </a:lnTo>
                        <a:lnTo>
                          <a:pt x="204" y="82"/>
                        </a:lnTo>
                        <a:lnTo>
                          <a:pt x="210" y="95"/>
                        </a:lnTo>
                        <a:lnTo>
                          <a:pt x="209" y="106"/>
                        </a:lnTo>
                        <a:lnTo>
                          <a:pt x="214" y="116"/>
                        </a:lnTo>
                        <a:lnTo>
                          <a:pt x="224" y="115"/>
                        </a:lnTo>
                        <a:lnTo>
                          <a:pt x="254" y="134"/>
                        </a:lnTo>
                        <a:close/>
                      </a:path>
                    </a:pathLst>
                  </a:custGeom>
                  <a:grpFill/>
                  <a:ln w="6350" cmpd="sng">
                    <a:solidFill>
                      <a:schemeClr val="bg1"/>
                    </a:solidFill>
                    <a:round/>
                    <a:headEnd/>
                    <a:tailEnd/>
                  </a:ln>
                </p:spPr>
                <p:txBody>
                  <a:bodyPr/>
                  <a:lstStyle/>
                  <a:p>
                    <a:endParaRPr lang="en-GB" dirty="0"/>
                  </a:p>
                </p:txBody>
              </p:sp>
              <p:sp>
                <p:nvSpPr>
                  <p:cNvPr id="870" name="Freeform 1202"/>
                  <p:cNvSpPr>
                    <a:spLocks/>
                  </p:cNvSpPr>
                  <p:nvPr/>
                </p:nvSpPr>
                <p:spPr bwMode="auto">
                  <a:xfrm>
                    <a:off x="6369" y="3948"/>
                    <a:ext cx="8" cy="39"/>
                  </a:xfrm>
                  <a:custGeom>
                    <a:avLst/>
                    <a:gdLst>
                      <a:gd name="T0" fmla="*/ 8 w 8"/>
                      <a:gd name="T1" fmla="*/ 0 h 39"/>
                      <a:gd name="T2" fmla="*/ 0 w 8"/>
                      <a:gd name="T3" fmla="*/ 33 h 39"/>
                      <a:gd name="T4" fmla="*/ 3 w 8"/>
                      <a:gd name="T5" fmla="*/ 39 h 39"/>
                      <a:gd name="T6" fmla="*/ 8 w 8"/>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9">
                        <a:moveTo>
                          <a:pt x="8" y="0"/>
                        </a:moveTo>
                        <a:lnTo>
                          <a:pt x="0" y="33"/>
                        </a:lnTo>
                        <a:lnTo>
                          <a:pt x="3" y="39"/>
                        </a:lnTo>
                        <a:lnTo>
                          <a:pt x="8" y="0"/>
                        </a:lnTo>
                        <a:close/>
                      </a:path>
                    </a:pathLst>
                  </a:custGeom>
                  <a:grpFill/>
                  <a:ln w="6350" cmpd="sng">
                    <a:solidFill>
                      <a:schemeClr val="bg1"/>
                    </a:solidFill>
                    <a:round/>
                    <a:headEnd/>
                    <a:tailEnd/>
                  </a:ln>
                </p:spPr>
                <p:txBody>
                  <a:bodyPr/>
                  <a:lstStyle/>
                  <a:p>
                    <a:endParaRPr lang="en-GB" dirty="0"/>
                  </a:p>
                </p:txBody>
              </p:sp>
              <p:sp>
                <p:nvSpPr>
                  <p:cNvPr id="871" name="Freeform 1203"/>
                  <p:cNvSpPr>
                    <a:spLocks/>
                  </p:cNvSpPr>
                  <p:nvPr/>
                </p:nvSpPr>
                <p:spPr bwMode="auto">
                  <a:xfrm>
                    <a:off x="6392" y="4071"/>
                    <a:ext cx="3" cy="8"/>
                  </a:xfrm>
                  <a:custGeom>
                    <a:avLst/>
                    <a:gdLst>
                      <a:gd name="T0" fmla="*/ 3 w 3"/>
                      <a:gd name="T1" fmla="*/ 0 h 8"/>
                      <a:gd name="T2" fmla="*/ 0 w 3"/>
                      <a:gd name="T3" fmla="*/ 2 h 8"/>
                      <a:gd name="T4" fmla="*/ 1 w 3"/>
                      <a:gd name="T5" fmla="*/ 8 h 8"/>
                      <a:gd name="T6" fmla="*/ 3 w 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8">
                        <a:moveTo>
                          <a:pt x="3" y="0"/>
                        </a:moveTo>
                        <a:lnTo>
                          <a:pt x="0" y="2"/>
                        </a:lnTo>
                        <a:lnTo>
                          <a:pt x="1" y="8"/>
                        </a:lnTo>
                        <a:lnTo>
                          <a:pt x="3" y="0"/>
                        </a:lnTo>
                        <a:close/>
                      </a:path>
                    </a:pathLst>
                  </a:custGeom>
                  <a:grpFill/>
                  <a:ln w="6350" cmpd="sng">
                    <a:solidFill>
                      <a:schemeClr val="bg1"/>
                    </a:solidFill>
                    <a:round/>
                    <a:headEnd/>
                    <a:tailEnd/>
                  </a:ln>
                </p:spPr>
                <p:txBody>
                  <a:bodyPr/>
                  <a:lstStyle/>
                  <a:p>
                    <a:endParaRPr lang="en-GB" dirty="0"/>
                  </a:p>
                </p:txBody>
              </p:sp>
            </p:grpSp>
            <p:sp>
              <p:nvSpPr>
                <p:cNvPr id="862" name="Freeform 1204"/>
                <p:cNvSpPr>
                  <a:spLocks/>
                </p:cNvSpPr>
                <p:nvPr/>
              </p:nvSpPr>
              <p:spPr bwMode="auto">
                <a:xfrm>
                  <a:off x="4334" y="1952"/>
                  <a:ext cx="501" cy="245"/>
                </a:xfrm>
                <a:custGeom>
                  <a:avLst/>
                  <a:gdLst>
                    <a:gd name="T0" fmla="*/ 0 w 614"/>
                    <a:gd name="T1" fmla="*/ 65 h 300"/>
                    <a:gd name="T2" fmla="*/ 4 w 614"/>
                    <a:gd name="T3" fmla="*/ 74 h 300"/>
                    <a:gd name="T4" fmla="*/ 13 w 614"/>
                    <a:gd name="T5" fmla="*/ 85 h 300"/>
                    <a:gd name="T6" fmla="*/ 30 w 614"/>
                    <a:gd name="T7" fmla="*/ 88 h 300"/>
                    <a:gd name="T8" fmla="*/ 32 w 614"/>
                    <a:gd name="T9" fmla="*/ 92 h 300"/>
                    <a:gd name="T10" fmla="*/ 38 w 614"/>
                    <a:gd name="T11" fmla="*/ 111 h 300"/>
                    <a:gd name="T12" fmla="*/ 39 w 614"/>
                    <a:gd name="T13" fmla="*/ 127 h 300"/>
                    <a:gd name="T14" fmla="*/ 38 w 614"/>
                    <a:gd name="T15" fmla="*/ 134 h 300"/>
                    <a:gd name="T16" fmla="*/ 58 w 614"/>
                    <a:gd name="T17" fmla="*/ 140 h 300"/>
                    <a:gd name="T18" fmla="*/ 67 w 614"/>
                    <a:gd name="T19" fmla="*/ 140 h 300"/>
                    <a:gd name="T20" fmla="*/ 96 w 614"/>
                    <a:gd name="T21" fmla="*/ 153 h 300"/>
                    <a:gd name="T22" fmla="*/ 107 w 614"/>
                    <a:gd name="T23" fmla="*/ 169 h 300"/>
                    <a:gd name="T24" fmla="*/ 119 w 614"/>
                    <a:gd name="T25" fmla="*/ 180 h 300"/>
                    <a:gd name="T26" fmla="*/ 168 w 614"/>
                    <a:gd name="T27" fmla="*/ 179 h 300"/>
                    <a:gd name="T28" fmla="*/ 189 w 614"/>
                    <a:gd name="T29" fmla="*/ 190 h 300"/>
                    <a:gd name="T30" fmla="*/ 220 w 614"/>
                    <a:gd name="T31" fmla="*/ 200 h 300"/>
                    <a:gd name="T32" fmla="*/ 256 w 614"/>
                    <a:gd name="T33" fmla="*/ 186 h 300"/>
                    <a:gd name="T34" fmla="*/ 273 w 614"/>
                    <a:gd name="T35" fmla="*/ 187 h 300"/>
                    <a:gd name="T36" fmla="*/ 287 w 614"/>
                    <a:gd name="T37" fmla="*/ 183 h 300"/>
                    <a:gd name="T38" fmla="*/ 312 w 614"/>
                    <a:gd name="T39" fmla="*/ 162 h 300"/>
                    <a:gd name="T40" fmla="*/ 306 w 614"/>
                    <a:gd name="T41" fmla="*/ 153 h 300"/>
                    <a:gd name="T42" fmla="*/ 312 w 614"/>
                    <a:gd name="T43" fmla="*/ 140 h 300"/>
                    <a:gd name="T44" fmla="*/ 317 w 614"/>
                    <a:gd name="T45" fmla="*/ 139 h 300"/>
                    <a:gd name="T46" fmla="*/ 332 w 614"/>
                    <a:gd name="T47" fmla="*/ 144 h 300"/>
                    <a:gd name="T48" fmla="*/ 348 w 614"/>
                    <a:gd name="T49" fmla="*/ 131 h 300"/>
                    <a:gd name="T50" fmla="*/ 359 w 614"/>
                    <a:gd name="T51" fmla="*/ 127 h 300"/>
                    <a:gd name="T52" fmla="*/ 375 w 614"/>
                    <a:gd name="T53" fmla="*/ 111 h 300"/>
                    <a:gd name="T54" fmla="*/ 409 w 614"/>
                    <a:gd name="T55" fmla="*/ 108 h 300"/>
                    <a:gd name="T56" fmla="*/ 405 w 614"/>
                    <a:gd name="T57" fmla="*/ 103 h 300"/>
                    <a:gd name="T58" fmla="*/ 404 w 614"/>
                    <a:gd name="T59" fmla="*/ 96 h 300"/>
                    <a:gd name="T60" fmla="*/ 392 w 614"/>
                    <a:gd name="T61" fmla="*/ 82 h 300"/>
                    <a:gd name="T62" fmla="*/ 377 w 614"/>
                    <a:gd name="T63" fmla="*/ 92 h 300"/>
                    <a:gd name="T64" fmla="*/ 360 w 614"/>
                    <a:gd name="T65" fmla="*/ 90 h 300"/>
                    <a:gd name="T66" fmla="*/ 357 w 614"/>
                    <a:gd name="T67" fmla="*/ 82 h 300"/>
                    <a:gd name="T68" fmla="*/ 359 w 614"/>
                    <a:gd name="T69" fmla="*/ 61 h 300"/>
                    <a:gd name="T70" fmla="*/ 369 w 614"/>
                    <a:gd name="T71" fmla="*/ 46 h 300"/>
                    <a:gd name="T72" fmla="*/ 360 w 614"/>
                    <a:gd name="T73" fmla="*/ 47 h 300"/>
                    <a:gd name="T74" fmla="*/ 345 w 614"/>
                    <a:gd name="T75" fmla="*/ 40 h 300"/>
                    <a:gd name="T76" fmla="*/ 325 w 614"/>
                    <a:gd name="T77" fmla="*/ 53 h 300"/>
                    <a:gd name="T78" fmla="*/ 299 w 614"/>
                    <a:gd name="T79" fmla="*/ 61 h 300"/>
                    <a:gd name="T80" fmla="*/ 287 w 614"/>
                    <a:gd name="T81" fmla="*/ 60 h 300"/>
                    <a:gd name="T82" fmla="*/ 269 w 614"/>
                    <a:gd name="T83" fmla="*/ 56 h 300"/>
                    <a:gd name="T84" fmla="*/ 260 w 614"/>
                    <a:gd name="T85" fmla="*/ 48 h 300"/>
                    <a:gd name="T86" fmla="*/ 230 w 614"/>
                    <a:gd name="T87" fmla="*/ 33 h 300"/>
                    <a:gd name="T88" fmla="*/ 223 w 614"/>
                    <a:gd name="T89" fmla="*/ 31 h 300"/>
                    <a:gd name="T90" fmla="*/ 204 w 614"/>
                    <a:gd name="T91" fmla="*/ 39 h 300"/>
                    <a:gd name="T92" fmla="*/ 195 w 614"/>
                    <a:gd name="T93" fmla="*/ 37 h 300"/>
                    <a:gd name="T94" fmla="*/ 186 w 614"/>
                    <a:gd name="T95" fmla="*/ 29 h 300"/>
                    <a:gd name="T96" fmla="*/ 183 w 614"/>
                    <a:gd name="T97" fmla="*/ 14 h 300"/>
                    <a:gd name="T98" fmla="*/ 148 w 614"/>
                    <a:gd name="T99" fmla="*/ 0 h 300"/>
                    <a:gd name="T100" fmla="*/ 130 w 614"/>
                    <a:gd name="T101" fmla="*/ 16 h 300"/>
                    <a:gd name="T102" fmla="*/ 133 w 614"/>
                    <a:gd name="T103" fmla="*/ 30 h 300"/>
                    <a:gd name="T104" fmla="*/ 131 w 614"/>
                    <a:gd name="T105" fmla="*/ 34 h 300"/>
                    <a:gd name="T106" fmla="*/ 132 w 614"/>
                    <a:gd name="T107" fmla="*/ 42 h 300"/>
                    <a:gd name="T108" fmla="*/ 129 w 614"/>
                    <a:gd name="T109" fmla="*/ 44 h 300"/>
                    <a:gd name="T110" fmla="*/ 91 w 614"/>
                    <a:gd name="T111" fmla="*/ 44 h 300"/>
                    <a:gd name="T112" fmla="*/ 83 w 614"/>
                    <a:gd name="T113" fmla="*/ 35 h 300"/>
                    <a:gd name="T114" fmla="*/ 52 w 614"/>
                    <a:gd name="T115" fmla="*/ 32 h 300"/>
                    <a:gd name="T116" fmla="*/ 38 w 614"/>
                    <a:gd name="T117" fmla="*/ 38 h 300"/>
                    <a:gd name="T118" fmla="*/ 6 w 614"/>
                    <a:gd name="T119" fmla="*/ 56 h 300"/>
                    <a:gd name="T120" fmla="*/ 0 w 614"/>
                    <a:gd name="T121" fmla="*/ 65 h 3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4" h="300">
                      <a:moveTo>
                        <a:pt x="0" y="97"/>
                      </a:moveTo>
                      <a:lnTo>
                        <a:pt x="6" y="111"/>
                      </a:lnTo>
                      <a:lnTo>
                        <a:pt x="19" y="127"/>
                      </a:lnTo>
                      <a:lnTo>
                        <a:pt x="45" y="132"/>
                      </a:lnTo>
                      <a:lnTo>
                        <a:pt x="48" y="138"/>
                      </a:lnTo>
                      <a:lnTo>
                        <a:pt x="58" y="166"/>
                      </a:lnTo>
                      <a:lnTo>
                        <a:pt x="59" y="190"/>
                      </a:lnTo>
                      <a:lnTo>
                        <a:pt x="56" y="201"/>
                      </a:lnTo>
                      <a:lnTo>
                        <a:pt x="87" y="210"/>
                      </a:lnTo>
                      <a:lnTo>
                        <a:pt x="100" y="209"/>
                      </a:lnTo>
                      <a:lnTo>
                        <a:pt x="145" y="229"/>
                      </a:lnTo>
                      <a:lnTo>
                        <a:pt x="160" y="253"/>
                      </a:lnTo>
                      <a:lnTo>
                        <a:pt x="179" y="271"/>
                      </a:lnTo>
                      <a:lnTo>
                        <a:pt x="252" y="268"/>
                      </a:lnTo>
                      <a:lnTo>
                        <a:pt x="284" y="285"/>
                      </a:lnTo>
                      <a:lnTo>
                        <a:pt x="331" y="300"/>
                      </a:lnTo>
                      <a:lnTo>
                        <a:pt x="385" y="279"/>
                      </a:lnTo>
                      <a:lnTo>
                        <a:pt x="410" y="280"/>
                      </a:lnTo>
                      <a:lnTo>
                        <a:pt x="432" y="274"/>
                      </a:lnTo>
                      <a:lnTo>
                        <a:pt x="468" y="243"/>
                      </a:lnTo>
                      <a:lnTo>
                        <a:pt x="459" y="229"/>
                      </a:lnTo>
                      <a:lnTo>
                        <a:pt x="468" y="210"/>
                      </a:lnTo>
                      <a:lnTo>
                        <a:pt x="475" y="208"/>
                      </a:lnTo>
                      <a:lnTo>
                        <a:pt x="499" y="216"/>
                      </a:lnTo>
                      <a:lnTo>
                        <a:pt x="523" y="196"/>
                      </a:lnTo>
                      <a:lnTo>
                        <a:pt x="539" y="191"/>
                      </a:lnTo>
                      <a:lnTo>
                        <a:pt x="563" y="166"/>
                      </a:lnTo>
                      <a:lnTo>
                        <a:pt x="614" y="162"/>
                      </a:lnTo>
                      <a:lnTo>
                        <a:pt x="608" y="154"/>
                      </a:lnTo>
                      <a:lnTo>
                        <a:pt x="607" y="143"/>
                      </a:lnTo>
                      <a:lnTo>
                        <a:pt x="589" y="124"/>
                      </a:lnTo>
                      <a:lnTo>
                        <a:pt x="566" y="138"/>
                      </a:lnTo>
                      <a:lnTo>
                        <a:pt x="540" y="135"/>
                      </a:lnTo>
                      <a:lnTo>
                        <a:pt x="537" y="123"/>
                      </a:lnTo>
                      <a:lnTo>
                        <a:pt x="539" y="92"/>
                      </a:lnTo>
                      <a:lnTo>
                        <a:pt x="554" y="68"/>
                      </a:lnTo>
                      <a:lnTo>
                        <a:pt x="540" y="70"/>
                      </a:lnTo>
                      <a:lnTo>
                        <a:pt x="518" y="60"/>
                      </a:lnTo>
                      <a:lnTo>
                        <a:pt x="488" y="80"/>
                      </a:lnTo>
                      <a:lnTo>
                        <a:pt x="448" y="92"/>
                      </a:lnTo>
                      <a:lnTo>
                        <a:pt x="431" y="89"/>
                      </a:lnTo>
                      <a:lnTo>
                        <a:pt x="405" y="84"/>
                      </a:lnTo>
                      <a:lnTo>
                        <a:pt x="391" y="72"/>
                      </a:lnTo>
                      <a:lnTo>
                        <a:pt x="346" y="49"/>
                      </a:lnTo>
                      <a:lnTo>
                        <a:pt x="334" y="46"/>
                      </a:lnTo>
                      <a:lnTo>
                        <a:pt x="306" y="59"/>
                      </a:lnTo>
                      <a:lnTo>
                        <a:pt x="293" y="55"/>
                      </a:lnTo>
                      <a:lnTo>
                        <a:pt x="279" y="44"/>
                      </a:lnTo>
                      <a:lnTo>
                        <a:pt x="274" y="21"/>
                      </a:lnTo>
                      <a:lnTo>
                        <a:pt x="222" y="0"/>
                      </a:lnTo>
                      <a:lnTo>
                        <a:pt x="195" y="23"/>
                      </a:lnTo>
                      <a:lnTo>
                        <a:pt x="200" y="45"/>
                      </a:lnTo>
                      <a:lnTo>
                        <a:pt x="196" y="52"/>
                      </a:lnTo>
                      <a:lnTo>
                        <a:pt x="198" y="64"/>
                      </a:lnTo>
                      <a:lnTo>
                        <a:pt x="194" y="66"/>
                      </a:lnTo>
                      <a:lnTo>
                        <a:pt x="137" y="66"/>
                      </a:lnTo>
                      <a:lnTo>
                        <a:pt x="125" y="53"/>
                      </a:lnTo>
                      <a:lnTo>
                        <a:pt x="78" y="48"/>
                      </a:lnTo>
                      <a:lnTo>
                        <a:pt x="56" y="56"/>
                      </a:lnTo>
                      <a:lnTo>
                        <a:pt x="9" y="84"/>
                      </a:lnTo>
                      <a:lnTo>
                        <a:pt x="0" y="97"/>
                      </a:lnTo>
                      <a:close/>
                    </a:path>
                  </a:pathLst>
                </a:custGeom>
                <a:grpFill/>
                <a:ln w="6350" cmpd="sng">
                  <a:solidFill>
                    <a:schemeClr val="bg1"/>
                  </a:solidFill>
                  <a:round/>
                  <a:headEnd/>
                  <a:tailEnd/>
                </a:ln>
              </p:spPr>
              <p:txBody>
                <a:bodyPr/>
                <a:lstStyle/>
                <a:p>
                  <a:endParaRPr lang="en-GB" dirty="0"/>
                </a:p>
              </p:txBody>
            </p:sp>
            <p:sp>
              <p:nvSpPr>
                <p:cNvPr id="863" name="Freeform 1205"/>
                <p:cNvSpPr>
                  <a:spLocks/>
                </p:cNvSpPr>
                <p:nvPr/>
              </p:nvSpPr>
              <p:spPr bwMode="auto">
                <a:xfrm>
                  <a:off x="3683" y="1865"/>
                  <a:ext cx="644" cy="341"/>
                </a:xfrm>
                <a:custGeom>
                  <a:avLst/>
                  <a:gdLst>
                    <a:gd name="T0" fmla="*/ 105 w 789"/>
                    <a:gd name="T1" fmla="*/ 258 h 419"/>
                    <a:gd name="T2" fmla="*/ 156 w 789"/>
                    <a:gd name="T3" fmla="*/ 198 h 419"/>
                    <a:gd name="T4" fmla="*/ 238 w 789"/>
                    <a:gd name="T5" fmla="*/ 230 h 419"/>
                    <a:gd name="T6" fmla="*/ 253 w 789"/>
                    <a:gd name="T7" fmla="*/ 262 h 419"/>
                    <a:gd name="T8" fmla="*/ 287 w 789"/>
                    <a:gd name="T9" fmla="*/ 278 h 419"/>
                    <a:gd name="T10" fmla="*/ 312 w 789"/>
                    <a:gd name="T11" fmla="*/ 260 h 419"/>
                    <a:gd name="T12" fmla="*/ 322 w 789"/>
                    <a:gd name="T13" fmla="*/ 247 h 419"/>
                    <a:gd name="T14" fmla="*/ 357 w 789"/>
                    <a:gd name="T15" fmla="*/ 240 h 419"/>
                    <a:gd name="T16" fmla="*/ 394 w 789"/>
                    <a:gd name="T17" fmla="*/ 244 h 419"/>
                    <a:gd name="T18" fmla="*/ 440 w 789"/>
                    <a:gd name="T19" fmla="*/ 240 h 419"/>
                    <a:gd name="T20" fmla="*/ 461 w 789"/>
                    <a:gd name="T21" fmla="*/ 192 h 419"/>
                    <a:gd name="T22" fmla="*/ 503 w 789"/>
                    <a:gd name="T23" fmla="*/ 172 h 419"/>
                    <a:gd name="T24" fmla="*/ 521 w 789"/>
                    <a:gd name="T25" fmla="*/ 137 h 419"/>
                    <a:gd name="T26" fmla="*/ 513 w 789"/>
                    <a:gd name="T27" fmla="*/ 125 h 419"/>
                    <a:gd name="T28" fmla="*/ 488 w 789"/>
                    <a:gd name="T29" fmla="*/ 109 h 419"/>
                    <a:gd name="T30" fmla="*/ 472 w 789"/>
                    <a:gd name="T31" fmla="*/ 97 h 419"/>
                    <a:gd name="T32" fmla="*/ 448 w 789"/>
                    <a:gd name="T33" fmla="*/ 94 h 419"/>
                    <a:gd name="T34" fmla="*/ 437 w 789"/>
                    <a:gd name="T35" fmla="*/ 96 h 419"/>
                    <a:gd name="T36" fmla="*/ 388 w 789"/>
                    <a:gd name="T37" fmla="*/ 28 h 419"/>
                    <a:gd name="T38" fmla="*/ 375 w 789"/>
                    <a:gd name="T39" fmla="*/ 27 h 419"/>
                    <a:gd name="T40" fmla="*/ 353 w 789"/>
                    <a:gd name="T41" fmla="*/ 39 h 419"/>
                    <a:gd name="T42" fmla="*/ 351 w 789"/>
                    <a:gd name="T43" fmla="*/ 34 h 419"/>
                    <a:gd name="T44" fmla="*/ 336 w 789"/>
                    <a:gd name="T45" fmla="*/ 29 h 419"/>
                    <a:gd name="T46" fmla="*/ 332 w 789"/>
                    <a:gd name="T47" fmla="*/ 23 h 419"/>
                    <a:gd name="T48" fmla="*/ 317 w 789"/>
                    <a:gd name="T49" fmla="*/ 24 h 419"/>
                    <a:gd name="T50" fmla="*/ 315 w 789"/>
                    <a:gd name="T51" fmla="*/ 5 h 419"/>
                    <a:gd name="T52" fmla="*/ 291 w 789"/>
                    <a:gd name="T53" fmla="*/ 0 h 419"/>
                    <a:gd name="T54" fmla="*/ 252 w 789"/>
                    <a:gd name="T55" fmla="*/ 16 h 419"/>
                    <a:gd name="T56" fmla="*/ 228 w 789"/>
                    <a:gd name="T57" fmla="*/ 25 h 419"/>
                    <a:gd name="T58" fmla="*/ 209 w 789"/>
                    <a:gd name="T59" fmla="*/ 30 h 419"/>
                    <a:gd name="T60" fmla="*/ 194 w 789"/>
                    <a:gd name="T61" fmla="*/ 30 h 419"/>
                    <a:gd name="T62" fmla="*/ 193 w 789"/>
                    <a:gd name="T63" fmla="*/ 39 h 419"/>
                    <a:gd name="T64" fmla="*/ 198 w 789"/>
                    <a:gd name="T65" fmla="*/ 47 h 419"/>
                    <a:gd name="T66" fmla="*/ 183 w 789"/>
                    <a:gd name="T67" fmla="*/ 59 h 419"/>
                    <a:gd name="T68" fmla="*/ 175 w 789"/>
                    <a:gd name="T69" fmla="*/ 76 h 419"/>
                    <a:gd name="T70" fmla="*/ 187 w 789"/>
                    <a:gd name="T71" fmla="*/ 85 h 419"/>
                    <a:gd name="T72" fmla="*/ 175 w 789"/>
                    <a:gd name="T73" fmla="*/ 98 h 419"/>
                    <a:gd name="T74" fmla="*/ 167 w 789"/>
                    <a:gd name="T75" fmla="*/ 101 h 419"/>
                    <a:gd name="T76" fmla="*/ 147 w 789"/>
                    <a:gd name="T77" fmla="*/ 93 h 419"/>
                    <a:gd name="T78" fmla="*/ 132 w 789"/>
                    <a:gd name="T79" fmla="*/ 95 h 419"/>
                    <a:gd name="T80" fmla="*/ 107 w 789"/>
                    <a:gd name="T81" fmla="*/ 94 h 419"/>
                    <a:gd name="T82" fmla="*/ 102 w 789"/>
                    <a:gd name="T83" fmla="*/ 98 h 419"/>
                    <a:gd name="T84" fmla="*/ 73 w 789"/>
                    <a:gd name="T85" fmla="*/ 78 h 419"/>
                    <a:gd name="T86" fmla="*/ 62 w 789"/>
                    <a:gd name="T87" fmla="*/ 84 h 419"/>
                    <a:gd name="T88" fmla="*/ 38 w 789"/>
                    <a:gd name="T89" fmla="*/ 92 h 419"/>
                    <a:gd name="T90" fmla="*/ 30 w 789"/>
                    <a:gd name="T91" fmla="*/ 114 h 419"/>
                    <a:gd name="T92" fmla="*/ 6 w 789"/>
                    <a:gd name="T93" fmla="*/ 116 h 419"/>
                    <a:gd name="T94" fmla="*/ 0 w 789"/>
                    <a:gd name="T95" fmla="*/ 144 h 419"/>
                    <a:gd name="T96" fmla="*/ 11 w 789"/>
                    <a:gd name="T97" fmla="*/ 156 h 419"/>
                    <a:gd name="T98" fmla="*/ 24 w 789"/>
                    <a:gd name="T99" fmla="*/ 176 h 419"/>
                    <a:gd name="T100" fmla="*/ 56 w 789"/>
                    <a:gd name="T101" fmla="*/ 168 h 419"/>
                    <a:gd name="T102" fmla="*/ 95 w 789"/>
                    <a:gd name="T103" fmla="*/ 192 h 419"/>
                    <a:gd name="T104" fmla="*/ 104 w 789"/>
                    <a:gd name="T105" fmla="*/ 208 h 419"/>
                    <a:gd name="T106" fmla="*/ 60 w 789"/>
                    <a:gd name="T107" fmla="*/ 209 h 419"/>
                    <a:gd name="T108" fmla="*/ 60 w 789"/>
                    <a:gd name="T109" fmla="*/ 243 h 4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9" h="419">
                      <a:moveTo>
                        <a:pt x="113" y="399"/>
                      </a:moveTo>
                      <a:lnTo>
                        <a:pt x="126" y="390"/>
                      </a:lnTo>
                      <a:lnTo>
                        <a:pt x="147" y="384"/>
                      </a:lnTo>
                      <a:lnTo>
                        <a:pt x="158" y="390"/>
                      </a:lnTo>
                      <a:lnTo>
                        <a:pt x="172" y="413"/>
                      </a:lnTo>
                      <a:lnTo>
                        <a:pt x="184" y="411"/>
                      </a:lnTo>
                      <a:lnTo>
                        <a:pt x="183" y="315"/>
                      </a:lnTo>
                      <a:lnTo>
                        <a:pt x="234" y="298"/>
                      </a:lnTo>
                      <a:lnTo>
                        <a:pt x="245" y="303"/>
                      </a:lnTo>
                      <a:lnTo>
                        <a:pt x="263" y="316"/>
                      </a:lnTo>
                      <a:lnTo>
                        <a:pt x="302" y="355"/>
                      </a:lnTo>
                      <a:lnTo>
                        <a:pt x="358" y="348"/>
                      </a:lnTo>
                      <a:lnTo>
                        <a:pt x="371" y="359"/>
                      </a:lnTo>
                      <a:lnTo>
                        <a:pt x="377" y="371"/>
                      </a:lnTo>
                      <a:lnTo>
                        <a:pt x="382" y="371"/>
                      </a:lnTo>
                      <a:lnTo>
                        <a:pt x="380" y="396"/>
                      </a:lnTo>
                      <a:lnTo>
                        <a:pt x="392" y="398"/>
                      </a:lnTo>
                      <a:lnTo>
                        <a:pt x="395" y="415"/>
                      </a:lnTo>
                      <a:lnTo>
                        <a:pt x="414" y="413"/>
                      </a:lnTo>
                      <a:lnTo>
                        <a:pt x="431" y="419"/>
                      </a:lnTo>
                      <a:lnTo>
                        <a:pt x="445" y="406"/>
                      </a:lnTo>
                      <a:lnTo>
                        <a:pt x="458" y="399"/>
                      </a:lnTo>
                      <a:lnTo>
                        <a:pt x="463" y="392"/>
                      </a:lnTo>
                      <a:lnTo>
                        <a:pt x="468" y="392"/>
                      </a:lnTo>
                      <a:lnTo>
                        <a:pt x="472" y="386"/>
                      </a:lnTo>
                      <a:lnTo>
                        <a:pt x="475" y="380"/>
                      </a:lnTo>
                      <a:lnTo>
                        <a:pt x="475" y="374"/>
                      </a:lnTo>
                      <a:lnTo>
                        <a:pt x="484" y="372"/>
                      </a:lnTo>
                      <a:lnTo>
                        <a:pt x="498" y="374"/>
                      </a:lnTo>
                      <a:lnTo>
                        <a:pt x="520" y="382"/>
                      </a:lnTo>
                      <a:lnTo>
                        <a:pt x="524" y="369"/>
                      </a:lnTo>
                      <a:lnTo>
                        <a:pt x="535" y="363"/>
                      </a:lnTo>
                      <a:lnTo>
                        <a:pt x="545" y="369"/>
                      </a:lnTo>
                      <a:lnTo>
                        <a:pt x="559" y="371"/>
                      </a:lnTo>
                      <a:lnTo>
                        <a:pt x="584" y="371"/>
                      </a:lnTo>
                      <a:lnTo>
                        <a:pt x="592" y="369"/>
                      </a:lnTo>
                      <a:lnTo>
                        <a:pt x="635" y="374"/>
                      </a:lnTo>
                      <a:lnTo>
                        <a:pt x="639" y="381"/>
                      </a:lnTo>
                      <a:lnTo>
                        <a:pt x="654" y="385"/>
                      </a:lnTo>
                      <a:lnTo>
                        <a:pt x="660" y="362"/>
                      </a:lnTo>
                      <a:lnTo>
                        <a:pt x="652" y="328"/>
                      </a:lnTo>
                      <a:lnTo>
                        <a:pt x="646" y="320"/>
                      </a:lnTo>
                      <a:lnTo>
                        <a:pt x="693" y="310"/>
                      </a:lnTo>
                      <a:lnTo>
                        <a:pt x="692" y="290"/>
                      </a:lnTo>
                      <a:lnTo>
                        <a:pt x="705" y="256"/>
                      </a:lnTo>
                      <a:lnTo>
                        <a:pt x="736" y="259"/>
                      </a:lnTo>
                      <a:lnTo>
                        <a:pt x="742" y="265"/>
                      </a:lnTo>
                      <a:lnTo>
                        <a:pt x="755" y="259"/>
                      </a:lnTo>
                      <a:lnTo>
                        <a:pt x="755" y="238"/>
                      </a:lnTo>
                      <a:lnTo>
                        <a:pt x="760" y="221"/>
                      </a:lnTo>
                      <a:lnTo>
                        <a:pt x="774" y="220"/>
                      </a:lnTo>
                      <a:lnTo>
                        <a:pt x="782" y="206"/>
                      </a:lnTo>
                      <a:lnTo>
                        <a:pt x="789" y="198"/>
                      </a:lnTo>
                      <a:lnTo>
                        <a:pt x="778" y="181"/>
                      </a:lnTo>
                      <a:lnTo>
                        <a:pt x="773" y="183"/>
                      </a:lnTo>
                      <a:lnTo>
                        <a:pt x="770" y="188"/>
                      </a:lnTo>
                      <a:lnTo>
                        <a:pt x="751" y="183"/>
                      </a:lnTo>
                      <a:lnTo>
                        <a:pt x="744" y="174"/>
                      </a:lnTo>
                      <a:lnTo>
                        <a:pt x="743" y="169"/>
                      </a:lnTo>
                      <a:lnTo>
                        <a:pt x="733" y="165"/>
                      </a:lnTo>
                      <a:lnTo>
                        <a:pt x="731" y="153"/>
                      </a:lnTo>
                      <a:lnTo>
                        <a:pt x="717" y="144"/>
                      </a:lnTo>
                      <a:lnTo>
                        <a:pt x="712" y="142"/>
                      </a:lnTo>
                      <a:lnTo>
                        <a:pt x="708" y="146"/>
                      </a:lnTo>
                      <a:lnTo>
                        <a:pt x="703" y="146"/>
                      </a:lnTo>
                      <a:lnTo>
                        <a:pt x="700" y="150"/>
                      </a:lnTo>
                      <a:lnTo>
                        <a:pt x="677" y="150"/>
                      </a:lnTo>
                      <a:lnTo>
                        <a:pt x="672" y="143"/>
                      </a:lnTo>
                      <a:lnTo>
                        <a:pt x="673" y="140"/>
                      </a:lnTo>
                      <a:lnTo>
                        <a:pt x="664" y="134"/>
                      </a:lnTo>
                      <a:lnTo>
                        <a:pt x="661" y="135"/>
                      </a:lnTo>
                      <a:lnTo>
                        <a:pt x="656" y="145"/>
                      </a:lnTo>
                      <a:lnTo>
                        <a:pt x="651" y="148"/>
                      </a:lnTo>
                      <a:lnTo>
                        <a:pt x="609" y="71"/>
                      </a:lnTo>
                      <a:lnTo>
                        <a:pt x="582" y="47"/>
                      </a:lnTo>
                      <a:lnTo>
                        <a:pt x="582" y="42"/>
                      </a:lnTo>
                      <a:lnTo>
                        <a:pt x="588" y="38"/>
                      </a:lnTo>
                      <a:lnTo>
                        <a:pt x="586" y="34"/>
                      </a:lnTo>
                      <a:lnTo>
                        <a:pt x="572" y="40"/>
                      </a:lnTo>
                      <a:lnTo>
                        <a:pt x="564" y="41"/>
                      </a:lnTo>
                      <a:lnTo>
                        <a:pt x="555" y="52"/>
                      </a:lnTo>
                      <a:lnTo>
                        <a:pt x="542" y="57"/>
                      </a:lnTo>
                      <a:lnTo>
                        <a:pt x="542" y="62"/>
                      </a:lnTo>
                      <a:lnTo>
                        <a:pt x="531" y="59"/>
                      </a:lnTo>
                      <a:lnTo>
                        <a:pt x="522" y="64"/>
                      </a:lnTo>
                      <a:lnTo>
                        <a:pt x="520" y="59"/>
                      </a:lnTo>
                      <a:lnTo>
                        <a:pt x="523" y="53"/>
                      </a:lnTo>
                      <a:lnTo>
                        <a:pt x="527" y="51"/>
                      </a:lnTo>
                      <a:lnTo>
                        <a:pt x="527" y="45"/>
                      </a:lnTo>
                      <a:lnTo>
                        <a:pt x="520" y="49"/>
                      </a:lnTo>
                      <a:lnTo>
                        <a:pt x="507" y="43"/>
                      </a:lnTo>
                      <a:lnTo>
                        <a:pt x="505" y="44"/>
                      </a:lnTo>
                      <a:lnTo>
                        <a:pt x="507" y="48"/>
                      </a:lnTo>
                      <a:lnTo>
                        <a:pt x="502" y="48"/>
                      </a:lnTo>
                      <a:lnTo>
                        <a:pt x="503" y="42"/>
                      </a:lnTo>
                      <a:lnTo>
                        <a:pt x="499" y="35"/>
                      </a:lnTo>
                      <a:lnTo>
                        <a:pt x="496" y="34"/>
                      </a:lnTo>
                      <a:lnTo>
                        <a:pt x="495" y="40"/>
                      </a:lnTo>
                      <a:lnTo>
                        <a:pt x="478" y="42"/>
                      </a:lnTo>
                      <a:lnTo>
                        <a:pt x="475" y="37"/>
                      </a:lnTo>
                      <a:lnTo>
                        <a:pt x="479" y="33"/>
                      </a:lnTo>
                      <a:lnTo>
                        <a:pt x="480" y="25"/>
                      </a:lnTo>
                      <a:lnTo>
                        <a:pt x="475" y="21"/>
                      </a:lnTo>
                      <a:lnTo>
                        <a:pt x="473" y="7"/>
                      </a:lnTo>
                      <a:lnTo>
                        <a:pt x="469" y="4"/>
                      </a:lnTo>
                      <a:lnTo>
                        <a:pt x="459" y="8"/>
                      </a:lnTo>
                      <a:lnTo>
                        <a:pt x="449" y="2"/>
                      </a:lnTo>
                      <a:lnTo>
                        <a:pt x="436" y="0"/>
                      </a:lnTo>
                      <a:lnTo>
                        <a:pt x="427" y="6"/>
                      </a:lnTo>
                      <a:lnTo>
                        <a:pt x="422" y="7"/>
                      </a:lnTo>
                      <a:lnTo>
                        <a:pt x="420" y="15"/>
                      </a:lnTo>
                      <a:lnTo>
                        <a:pt x="378" y="25"/>
                      </a:lnTo>
                      <a:lnTo>
                        <a:pt x="363" y="28"/>
                      </a:lnTo>
                      <a:lnTo>
                        <a:pt x="360" y="35"/>
                      </a:lnTo>
                      <a:lnTo>
                        <a:pt x="350" y="35"/>
                      </a:lnTo>
                      <a:lnTo>
                        <a:pt x="342" y="38"/>
                      </a:lnTo>
                      <a:lnTo>
                        <a:pt x="341" y="41"/>
                      </a:lnTo>
                      <a:lnTo>
                        <a:pt x="333" y="38"/>
                      </a:lnTo>
                      <a:lnTo>
                        <a:pt x="323" y="45"/>
                      </a:lnTo>
                      <a:lnTo>
                        <a:pt x="314" y="45"/>
                      </a:lnTo>
                      <a:lnTo>
                        <a:pt x="311" y="50"/>
                      </a:lnTo>
                      <a:lnTo>
                        <a:pt x="309" y="47"/>
                      </a:lnTo>
                      <a:lnTo>
                        <a:pt x="293" y="48"/>
                      </a:lnTo>
                      <a:lnTo>
                        <a:pt x="291" y="45"/>
                      </a:lnTo>
                      <a:lnTo>
                        <a:pt x="281" y="48"/>
                      </a:lnTo>
                      <a:lnTo>
                        <a:pt x="285" y="52"/>
                      </a:lnTo>
                      <a:lnTo>
                        <a:pt x="282" y="60"/>
                      </a:lnTo>
                      <a:lnTo>
                        <a:pt x="290" y="59"/>
                      </a:lnTo>
                      <a:lnTo>
                        <a:pt x="292" y="61"/>
                      </a:lnTo>
                      <a:lnTo>
                        <a:pt x="285" y="64"/>
                      </a:lnTo>
                      <a:lnTo>
                        <a:pt x="286" y="70"/>
                      </a:lnTo>
                      <a:lnTo>
                        <a:pt x="298" y="71"/>
                      </a:lnTo>
                      <a:lnTo>
                        <a:pt x="304" y="77"/>
                      </a:lnTo>
                      <a:lnTo>
                        <a:pt x="301" y="80"/>
                      </a:lnTo>
                      <a:lnTo>
                        <a:pt x="283" y="80"/>
                      </a:lnTo>
                      <a:lnTo>
                        <a:pt x="275" y="88"/>
                      </a:lnTo>
                      <a:lnTo>
                        <a:pt x="282" y="96"/>
                      </a:lnTo>
                      <a:lnTo>
                        <a:pt x="280" y="102"/>
                      </a:lnTo>
                      <a:lnTo>
                        <a:pt x="262" y="112"/>
                      </a:lnTo>
                      <a:lnTo>
                        <a:pt x="262" y="114"/>
                      </a:lnTo>
                      <a:lnTo>
                        <a:pt x="268" y="116"/>
                      </a:lnTo>
                      <a:lnTo>
                        <a:pt x="269" y="121"/>
                      </a:lnTo>
                      <a:lnTo>
                        <a:pt x="278" y="123"/>
                      </a:lnTo>
                      <a:lnTo>
                        <a:pt x="281" y="128"/>
                      </a:lnTo>
                      <a:lnTo>
                        <a:pt x="295" y="132"/>
                      </a:lnTo>
                      <a:lnTo>
                        <a:pt x="289" y="148"/>
                      </a:lnTo>
                      <a:lnTo>
                        <a:pt x="273" y="152"/>
                      </a:lnTo>
                      <a:lnTo>
                        <a:pt x="263" y="147"/>
                      </a:lnTo>
                      <a:lnTo>
                        <a:pt x="257" y="156"/>
                      </a:lnTo>
                      <a:lnTo>
                        <a:pt x="251" y="156"/>
                      </a:lnTo>
                      <a:lnTo>
                        <a:pt x="249" y="152"/>
                      </a:lnTo>
                      <a:lnTo>
                        <a:pt x="250" y="152"/>
                      </a:lnTo>
                      <a:lnTo>
                        <a:pt x="239" y="152"/>
                      </a:lnTo>
                      <a:lnTo>
                        <a:pt x="233" y="140"/>
                      </a:lnTo>
                      <a:lnTo>
                        <a:pt x="228" y="139"/>
                      </a:lnTo>
                      <a:lnTo>
                        <a:pt x="220" y="140"/>
                      </a:lnTo>
                      <a:lnTo>
                        <a:pt x="213" y="146"/>
                      </a:lnTo>
                      <a:lnTo>
                        <a:pt x="206" y="140"/>
                      </a:lnTo>
                      <a:lnTo>
                        <a:pt x="198" y="141"/>
                      </a:lnTo>
                      <a:lnTo>
                        <a:pt x="198" y="144"/>
                      </a:lnTo>
                      <a:lnTo>
                        <a:pt x="192" y="143"/>
                      </a:lnTo>
                      <a:lnTo>
                        <a:pt x="178" y="154"/>
                      </a:lnTo>
                      <a:lnTo>
                        <a:pt x="167" y="149"/>
                      </a:lnTo>
                      <a:lnTo>
                        <a:pt x="161" y="141"/>
                      </a:lnTo>
                      <a:lnTo>
                        <a:pt x="158" y="142"/>
                      </a:lnTo>
                      <a:lnTo>
                        <a:pt x="158" y="154"/>
                      </a:lnTo>
                      <a:lnTo>
                        <a:pt x="155" y="155"/>
                      </a:lnTo>
                      <a:lnTo>
                        <a:pt x="153" y="147"/>
                      </a:lnTo>
                      <a:lnTo>
                        <a:pt x="135" y="126"/>
                      </a:lnTo>
                      <a:lnTo>
                        <a:pt x="117" y="126"/>
                      </a:lnTo>
                      <a:lnTo>
                        <a:pt x="113" y="118"/>
                      </a:lnTo>
                      <a:lnTo>
                        <a:pt x="110" y="118"/>
                      </a:lnTo>
                      <a:lnTo>
                        <a:pt x="104" y="119"/>
                      </a:lnTo>
                      <a:lnTo>
                        <a:pt x="100" y="127"/>
                      </a:lnTo>
                      <a:lnTo>
                        <a:pt x="98" y="125"/>
                      </a:lnTo>
                      <a:lnTo>
                        <a:pt x="93" y="126"/>
                      </a:lnTo>
                      <a:lnTo>
                        <a:pt x="91" y="120"/>
                      </a:lnTo>
                      <a:lnTo>
                        <a:pt x="79" y="122"/>
                      </a:lnTo>
                      <a:lnTo>
                        <a:pt x="72" y="133"/>
                      </a:lnTo>
                      <a:lnTo>
                        <a:pt x="56" y="139"/>
                      </a:lnTo>
                      <a:lnTo>
                        <a:pt x="54" y="147"/>
                      </a:lnTo>
                      <a:lnTo>
                        <a:pt x="44" y="152"/>
                      </a:lnTo>
                      <a:lnTo>
                        <a:pt x="39" y="153"/>
                      </a:lnTo>
                      <a:lnTo>
                        <a:pt x="45" y="172"/>
                      </a:lnTo>
                      <a:lnTo>
                        <a:pt x="36" y="179"/>
                      </a:lnTo>
                      <a:lnTo>
                        <a:pt x="19" y="156"/>
                      </a:lnTo>
                      <a:lnTo>
                        <a:pt x="16" y="170"/>
                      </a:lnTo>
                      <a:lnTo>
                        <a:pt x="9" y="175"/>
                      </a:lnTo>
                      <a:lnTo>
                        <a:pt x="6" y="192"/>
                      </a:lnTo>
                      <a:lnTo>
                        <a:pt x="11" y="198"/>
                      </a:lnTo>
                      <a:lnTo>
                        <a:pt x="4" y="203"/>
                      </a:lnTo>
                      <a:lnTo>
                        <a:pt x="0" y="218"/>
                      </a:lnTo>
                      <a:lnTo>
                        <a:pt x="10" y="222"/>
                      </a:lnTo>
                      <a:lnTo>
                        <a:pt x="13" y="235"/>
                      </a:lnTo>
                      <a:lnTo>
                        <a:pt x="17" y="239"/>
                      </a:lnTo>
                      <a:lnTo>
                        <a:pt x="17" y="236"/>
                      </a:lnTo>
                      <a:lnTo>
                        <a:pt x="32" y="238"/>
                      </a:lnTo>
                      <a:lnTo>
                        <a:pt x="39" y="247"/>
                      </a:lnTo>
                      <a:lnTo>
                        <a:pt x="47" y="266"/>
                      </a:lnTo>
                      <a:lnTo>
                        <a:pt x="36" y="266"/>
                      </a:lnTo>
                      <a:lnTo>
                        <a:pt x="35" y="271"/>
                      </a:lnTo>
                      <a:lnTo>
                        <a:pt x="38" y="272"/>
                      </a:lnTo>
                      <a:lnTo>
                        <a:pt x="72" y="265"/>
                      </a:lnTo>
                      <a:lnTo>
                        <a:pt x="83" y="254"/>
                      </a:lnTo>
                      <a:lnTo>
                        <a:pt x="101" y="259"/>
                      </a:lnTo>
                      <a:lnTo>
                        <a:pt x="117" y="256"/>
                      </a:lnTo>
                      <a:lnTo>
                        <a:pt x="128" y="264"/>
                      </a:lnTo>
                      <a:lnTo>
                        <a:pt x="142" y="290"/>
                      </a:lnTo>
                      <a:lnTo>
                        <a:pt x="156" y="301"/>
                      </a:lnTo>
                      <a:lnTo>
                        <a:pt x="158" y="307"/>
                      </a:lnTo>
                      <a:lnTo>
                        <a:pt x="155" y="307"/>
                      </a:lnTo>
                      <a:lnTo>
                        <a:pt x="156" y="314"/>
                      </a:lnTo>
                      <a:lnTo>
                        <a:pt x="108" y="305"/>
                      </a:lnTo>
                      <a:lnTo>
                        <a:pt x="103" y="311"/>
                      </a:lnTo>
                      <a:lnTo>
                        <a:pt x="92" y="311"/>
                      </a:lnTo>
                      <a:lnTo>
                        <a:pt x="89" y="316"/>
                      </a:lnTo>
                      <a:lnTo>
                        <a:pt x="95" y="328"/>
                      </a:lnTo>
                      <a:lnTo>
                        <a:pt x="68" y="328"/>
                      </a:lnTo>
                      <a:lnTo>
                        <a:pt x="85" y="344"/>
                      </a:lnTo>
                      <a:lnTo>
                        <a:pt x="91" y="366"/>
                      </a:lnTo>
                      <a:lnTo>
                        <a:pt x="117" y="376"/>
                      </a:lnTo>
                      <a:lnTo>
                        <a:pt x="113" y="399"/>
                      </a:lnTo>
                      <a:close/>
                    </a:path>
                  </a:pathLst>
                </a:custGeom>
                <a:grpFill/>
                <a:ln w="6350" cmpd="sng">
                  <a:solidFill>
                    <a:schemeClr val="bg1"/>
                  </a:solidFill>
                  <a:round/>
                  <a:headEnd/>
                  <a:tailEnd/>
                </a:ln>
              </p:spPr>
              <p:txBody>
                <a:bodyPr/>
                <a:lstStyle/>
                <a:p>
                  <a:endParaRPr lang="en-GB" dirty="0"/>
                </a:p>
              </p:txBody>
            </p:sp>
            <p:sp>
              <p:nvSpPr>
                <p:cNvPr id="864" name="Freeform 1206"/>
                <p:cNvSpPr>
                  <a:spLocks/>
                </p:cNvSpPr>
                <p:nvPr/>
              </p:nvSpPr>
              <p:spPr bwMode="auto">
                <a:xfrm>
                  <a:off x="3775" y="2169"/>
                  <a:ext cx="227" cy="156"/>
                </a:xfrm>
                <a:custGeom>
                  <a:avLst/>
                  <a:gdLst>
                    <a:gd name="T0" fmla="*/ 184 w 278"/>
                    <a:gd name="T1" fmla="*/ 86 h 191"/>
                    <a:gd name="T2" fmla="*/ 176 w 278"/>
                    <a:gd name="T3" fmla="*/ 76 h 191"/>
                    <a:gd name="T4" fmla="*/ 159 w 278"/>
                    <a:gd name="T5" fmla="*/ 67 h 191"/>
                    <a:gd name="T6" fmla="*/ 145 w 278"/>
                    <a:gd name="T7" fmla="*/ 58 h 191"/>
                    <a:gd name="T8" fmla="*/ 124 w 278"/>
                    <a:gd name="T9" fmla="*/ 29 h 191"/>
                    <a:gd name="T10" fmla="*/ 116 w 278"/>
                    <a:gd name="T11" fmla="*/ 29 h 191"/>
                    <a:gd name="T12" fmla="*/ 100 w 278"/>
                    <a:gd name="T13" fmla="*/ 18 h 191"/>
                    <a:gd name="T14" fmla="*/ 99 w 278"/>
                    <a:gd name="T15" fmla="*/ 15 h 191"/>
                    <a:gd name="T16" fmla="*/ 90 w 278"/>
                    <a:gd name="T17" fmla="*/ 9 h 191"/>
                    <a:gd name="T18" fmla="*/ 79 w 278"/>
                    <a:gd name="T19" fmla="*/ 2 h 191"/>
                    <a:gd name="T20" fmla="*/ 79 w 278"/>
                    <a:gd name="T21" fmla="*/ 8 h 191"/>
                    <a:gd name="T22" fmla="*/ 72 w 278"/>
                    <a:gd name="T23" fmla="*/ 10 h 191"/>
                    <a:gd name="T24" fmla="*/ 60 w 278"/>
                    <a:gd name="T25" fmla="*/ 16 h 191"/>
                    <a:gd name="T26" fmla="*/ 60 w 278"/>
                    <a:gd name="T27" fmla="*/ 27 h 191"/>
                    <a:gd name="T28" fmla="*/ 39 w 278"/>
                    <a:gd name="T29" fmla="*/ 27 h 191"/>
                    <a:gd name="T30" fmla="*/ 23 w 278"/>
                    <a:gd name="T31" fmla="*/ 7 h 191"/>
                    <a:gd name="T32" fmla="*/ 0 w 278"/>
                    <a:gd name="T33" fmla="*/ 17 h 191"/>
                    <a:gd name="T34" fmla="*/ 3 w 278"/>
                    <a:gd name="T35" fmla="*/ 20 h 191"/>
                    <a:gd name="T36" fmla="*/ 16 w 278"/>
                    <a:gd name="T37" fmla="*/ 16 h 191"/>
                    <a:gd name="T38" fmla="*/ 29 w 278"/>
                    <a:gd name="T39" fmla="*/ 31 h 191"/>
                    <a:gd name="T40" fmla="*/ 25 w 278"/>
                    <a:gd name="T41" fmla="*/ 37 h 191"/>
                    <a:gd name="T42" fmla="*/ 8 w 278"/>
                    <a:gd name="T43" fmla="*/ 37 h 191"/>
                    <a:gd name="T44" fmla="*/ 3 w 278"/>
                    <a:gd name="T45" fmla="*/ 43 h 191"/>
                    <a:gd name="T46" fmla="*/ 12 w 278"/>
                    <a:gd name="T47" fmla="*/ 48 h 191"/>
                    <a:gd name="T48" fmla="*/ 12 w 278"/>
                    <a:gd name="T49" fmla="*/ 53 h 191"/>
                    <a:gd name="T50" fmla="*/ 12 w 278"/>
                    <a:gd name="T51" fmla="*/ 60 h 191"/>
                    <a:gd name="T52" fmla="*/ 16 w 278"/>
                    <a:gd name="T53" fmla="*/ 74 h 191"/>
                    <a:gd name="T54" fmla="*/ 26 w 278"/>
                    <a:gd name="T55" fmla="*/ 89 h 191"/>
                    <a:gd name="T56" fmla="*/ 60 w 278"/>
                    <a:gd name="T57" fmla="*/ 76 h 191"/>
                    <a:gd name="T58" fmla="*/ 89 w 278"/>
                    <a:gd name="T59" fmla="*/ 89 h 191"/>
                    <a:gd name="T60" fmla="*/ 107 w 278"/>
                    <a:gd name="T61" fmla="*/ 105 h 191"/>
                    <a:gd name="T62" fmla="*/ 114 w 278"/>
                    <a:gd name="T63" fmla="*/ 118 h 191"/>
                    <a:gd name="T64" fmla="*/ 118 w 278"/>
                    <a:gd name="T65" fmla="*/ 123 h 191"/>
                    <a:gd name="T66" fmla="*/ 137 w 278"/>
                    <a:gd name="T67" fmla="*/ 124 h 191"/>
                    <a:gd name="T68" fmla="*/ 138 w 278"/>
                    <a:gd name="T69" fmla="*/ 118 h 191"/>
                    <a:gd name="T70" fmla="*/ 162 w 278"/>
                    <a:gd name="T71" fmla="*/ 95 h 191"/>
                    <a:gd name="T72" fmla="*/ 172 w 278"/>
                    <a:gd name="T73" fmla="*/ 91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8" h="191">
                      <a:moveTo>
                        <a:pt x="275" y="138"/>
                      </a:moveTo>
                      <a:lnTo>
                        <a:pt x="275" y="128"/>
                      </a:lnTo>
                      <a:lnTo>
                        <a:pt x="278" y="122"/>
                      </a:lnTo>
                      <a:lnTo>
                        <a:pt x="263" y="114"/>
                      </a:lnTo>
                      <a:lnTo>
                        <a:pt x="255" y="115"/>
                      </a:lnTo>
                      <a:lnTo>
                        <a:pt x="239" y="101"/>
                      </a:lnTo>
                      <a:lnTo>
                        <a:pt x="228" y="97"/>
                      </a:lnTo>
                      <a:lnTo>
                        <a:pt x="218" y="87"/>
                      </a:lnTo>
                      <a:lnTo>
                        <a:pt x="200" y="76"/>
                      </a:lnTo>
                      <a:lnTo>
                        <a:pt x="186" y="44"/>
                      </a:lnTo>
                      <a:lnTo>
                        <a:pt x="180" y="38"/>
                      </a:lnTo>
                      <a:lnTo>
                        <a:pt x="174" y="43"/>
                      </a:lnTo>
                      <a:lnTo>
                        <a:pt x="151" y="38"/>
                      </a:lnTo>
                      <a:lnTo>
                        <a:pt x="150" y="27"/>
                      </a:lnTo>
                      <a:lnTo>
                        <a:pt x="153" y="26"/>
                      </a:lnTo>
                      <a:lnTo>
                        <a:pt x="148" y="22"/>
                      </a:lnTo>
                      <a:lnTo>
                        <a:pt x="147" y="14"/>
                      </a:lnTo>
                      <a:lnTo>
                        <a:pt x="135" y="13"/>
                      </a:lnTo>
                      <a:lnTo>
                        <a:pt x="122" y="0"/>
                      </a:lnTo>
                      <a:lnTo>
                        <a:pt x="119" y="4"/>
                      </a:lnTo>
                      <a:lnTo>
                        <a:pt x="114" y="5"/>
                      </a:lnTo>
                      <a:lnTo>
                        <a:pt x="119" y="12"/>
                      </a:lnTo>
                      <a:lnTo>
                        <a:pt x="111" y="8"/>
                      </a:lnTo>
                      <a:lnTo>
                        <a:pt x="108" y="15"/>
                      </a:lnTo>
                      <a:lnTo>
                        <a:pt x="96" y="17"/>
                      </a:lnTo>
                      <a:lnTo>
                        <a:pt x="91" y="23"/>
                      </a:lnTo>
                      <a:lnTo>
                        <a:pt x="93" y="39"/>
                      </a:lnTo>
                      <a:lnTo>
                        <a:pt x="90" y="41"/>
                      </a:lnTo>
                      <a:lnTo>
                        <a:pt x="71" y="38"/>
                      </a:lnTo>
                      <a:lnTo>
                        <a:pt x="59" y="40"/>
                      </a:lnTo>
                      <a:lnTo>
                        <a:pt x="45" y="17"/>
                      </a:lnTo>
                      <a:lnTo>
                        <a:pt x="34" y="11"/>
                      </a:lnTo>
                      <a:lnTo>
                        <a:pt x="13" y="17"/>
                      </a:lnTo>
                      <a:lnTo>
                        <a:pt x="0" y="26"/>
                      </a:lnTo>
                      <a:lnTo>
                        <a:pt x="6" y="44"/>
                      </a:lnTo>
                      <a:lnTo>
                        <a:pt x="5" y="30"/>
                      </a:lnTo>
                      <a:lnTo>
                        <a:pt x="20" y="22"/>
                      </a:lnTo>
                      <a:lnTo>
                        <a:pt x="24" y="23"/>
                      </a:lnTo>
                      <a:lnTo>
                        <a:pt x="31" y="34"/>
                      </a:lnTo>
                      <a:lnTo>
                        <a:pt x="44" y="46"/>
                      </a:lnTo>
                      <a:lnTo>
                        <a:pt x="34" y="54"/>
                      </a:lnTo>
                      <a:lnTo>
                        <a:pt x="38" y="55"/>
                      </a:lnTo>
                      <a:lnTo>
                        <a:pt x="34" y="58"/>
                      </a:lnTo>
                      <a:lnTo>
                        <a:pt x="12" y="55"/>
                      </a:lnTo>
                      <a:lnTo>
                        <a:pt x="8" y="46"/>
                      </a:lnTo>
                      <a:lnTo>
                        <a:pt x="5" y="65"/>
                      </a:lnTo>
                      <a:lnTo>
                        <a:pt x="8" y="75"/>
                      </a:lnTo>
                      <a:lnTo>
                        <a:pt x="18" y="72"/>
                      </a:lnTo>
                      <a:lnTo>
                        <a:pt x="21" y="75"/>
                      </a:lnTo>
                      <a:lnTo>
                        <a:pt x="18" y="79"/>
                      </a:lnTo>
                      <a:lnTo>
                        <a:pt x="27" y="84"/>
                      </a:lnTo>
                      <a:lnTo>
                        <a:pt x="18" y="91"/>
                      </a:lnTo>
                      <a:lnTo>
                        <a:pt x="31" y="99"/>
                      </a:lnTo>
                      <a:lnTo>
                        <a:pt x="25" y="111"/>
                      </a:lnTo>
                      <a:lnTo>
                        <a:pt x="28" y="137"/>
                      </a:lnTo>
                      <a:lnTo>
                        <a:pt x="39" y="134"/>
                      </a:lnTo>
                      <a:lnTo>
                        <a:pt x="57" y="121"/>
                      </a:lnTo>
                      <a:lnTo>
                        <a:pt x="91" y="114"/>
                      </a:lnTo>
                      <a:lnTo>
                        <a:pt x="98" y="123"/>
                      </a:lnTo>
                      <a:lnTo>
                        <a:pt x="133" y="133"/>
                      </a:lnTo>
                      <a:lnTo>
                        <a:pt x="137" y="143"/>
                      </a:lnTo>
                      <a:lnTo>
                        <a:pt x="160" y="158"/>
                      </a:lnTo>
                      <a:lnTo>
                        <a:pt x="170" y="158"/>
                      </a:lnTo>
                      <a:lnTo>
                        <a:pt x="172" y="176"/>
                      </a:lnTo>
                      <a:lnTo>
                        <a:pt x="171" y="181"/>
                      </a:lnTo>
                      <a:lnTo>
                        <a:pt x="177" y="185"/>
                      </a:lnTo>
                      <a:lnTo>
                        <a:pt x="200" y="191"/>
                      </a:lnTo>
                      <a:lnTo>
                        <a:pt x="206" y="186"/>
                      </a:lnTo>
                      <a:lnTo>
                        <a:pt x="210" y="180"/>
                      </a:lnTo>
                      <a:lnTo>
                        <a:pt x="207" y="176"/>
                      </a:lnTo>
                      <a:lnTo>
                        <a:pt x="235" y="164"/>
                      </a:lnTo>
                      <a:lnTo>
                        <a:pt x="243" y="142"/>
                      </a:lnTo>
                      <a:lnTo>
                        <a:pt x="252" y="142"/>
                      </a:lnTo>
                      <a:lnTo>
                        <a:pt x="258" y="136"/>
                      </a:lnTo>
                      <a:lnTo>
                        <a:pt x="275" y="138"/>
                      </a:lnTo>
                      <a:close/>
                    </a:path>
                  </a:pathLst>
                </a:custGeom>
                <a:grpFill/>
                <a:ln w="6350" cmpd="sng">
                  <a:solidFill>
                    <a:schemeClr val="bg1"/>
                  </a:solidFill>
                  <a:round/>
                  <a:headEnd/>
                  <a:tailEnd/>
                </a:ln>
              </p:spPr>
              <p:txBody>
                <a:bodyPr/>
                <a:lstStyle/>
                <a:p>
                  <a:endParaRPr lang="en-GB" dirty="0"/>
                </a:p>
              </p:txBody>
            </p:sp>
            <p:sp>
              <p:nvSpPr>
                <p:cNvPr id="865" name="Freeform 1207"/>
                <p:cNvSpPr>
                  <a:spLocks/>
                </p:cNvSpPr>
                <p:nvPr/>
              </p:nvSpPr>
              <p:spPr bwMode="auto">
                <a:xfrm>
                  <a:off x="3832" y="2108"/>
                  <a:ext cx="273" cy="177"/>
                </a:xfrm>
                <a:custGeom>
                  <a:avLst/>
                  <a:gdLst>
                    <a:gd name="T0" fmla="*/ 190 w 334"/>
                    <a:gd name="T1" fmla="*/ 94 h 217"/>
                    <a:gd name="T2" fmla="*/ 192 w 334"/>
                    <a:gd name="T3" fmla="*/ 86 h 217"/>
                    <a:gd name="T4" fmla="*/ 188 w 334"/>
                    <a:gd name="T5" fmla="*/ 81 h 217"/>
                    <a:gd name="T6" fmla="*/ 174 w 334"/>
                    <a:gd name="T7" fmla="*/ 86 h 217"/>
                    <a:gd name="T8" fmla="*/ 172 w 334"/>
                    <a:gd name="T9" fmla="*/ 95 h 217"/>
                    <a:gd name="T10" fmla="*/ 163 w 334"/>
                    <a:gd name="T11" fmla="*/ 104 h 217"/>
                    <a:gd name="T12" fmla="*/ 148 w 334"/>
                    <a:gd name="T13" fmla="*/ 109 h 217"/>
                    <a:gd name="T14" fmla="*/ 157 w 334"/>
                    <a:gd name="T15" fmla="*/ 115 h 217"/>
                    <a:gd name="T16" fmla="*/ 160 w 334"/>
                    <a:gd name="T17" fmla="*/ 128 h 217"/>
                    <a:gd name="T18" fmla="*/ 151 w 334"/>
                    <a:gd name="T19" fmla="*/ 144 h 217"/>
                    <a:gd name="T20" fmla="*/ 137 w 334"/>
                    <a:gd name="T21" fmla="*/ 135 h 217"/>
                    <a:gd name="T22" fmla="*/ 129 w 334"/>
                    <a:gd name="T23" fmla="*/ 126 h 217"/>
                    <a:gd name="T24" fmla="*/ 113 w 334"/>
                    <a:gd name="T25" fmla="*/ 117 h 217"/>
                    <a:gd name="T26" fmla="*/ 99 w 334"/>
                    <a:gd name="T27" fmla="*/ 108 h 217"/>
                    <a:gd name="T28" fmla="*/ 78 w 334"/>
                    <a:gd name="T29" fmla="*/ 79 h 217"/>
                    <a:gd name="T30" fmla="*/ 69 w 334"/>
                    <a:gd name="T31" fmla="*/ 78 h 217"/>
                    <a:gd name="T32" fmla="*/ 53 w 334"/>
                    <a:gd name="T33" fmla="*/ 68 h 217"/>
                    <a:gd name="T34" fmla="*/ 52 w 334"/>
                    <a:gd name="T35" fmla="*/ 64 h 217"/>
                    <a:gd name="T36" fmla="*/ 43 w 334"/>
                    <a:gd name="T37" fmla="*/ 59 h 217"/>
                    <a:gd name="T38" fmla="*/ 33 w 334"/>
                    <a:gd name="T39" fmla="*/ 52 h 217"/>
                    <a:gd name="T40" fmla="*/ 33 w 334"/>
                    <a:gd name="T41" fmla="*/ 58 h 217"/>
                    <a:gd name="T42" fmla="*/ 25 w 334"/>
                    <a:gd name="T43" fmla="*/ 60 h 217"/>
                    <a:gd name="T44" fmla="*/ 14 w 334"/>
                    <a:gd name="T45" fmla="*/ 65 h 217"/>
                    <a:gd name="T46" fmla="*/ 13 w 334"/>
                    <a:gd name="T47" fmla="*/ 77 h 217"/>
                    <a:gd name="T48" fmla="*/ 0 w 334"/>
                    <a:gd name="T49" fmla="*/ 11 h 217"/>
                    <a:gd name="T50" fmla="*/ 42 w 334"/>
                    <a:gd name="T51" fmla="*/ 3 h 217"/>
                    <a:gd name="T52" fmla="*/ 79 w 334"/>
                    <a:gd name="T53" fmla="*/ 38 h 217"/>
                    <a:gd name="T54" fmla="*/ 126 w 334"/>
                    <a:gd name="T55" fmla="*/ 41 h 217"/>
                    <a:gd name="T56" fmla="*/ 133 w 334"/>
                    <a:gd name="T57" fmla="*/ 49 h 217"/>
                    <a:gd name="T58" fmla="*/ 140 w 334"/>
                    <a:gd name="T59" fmla="*/ 67 h 217"/>
                    <a:gd name="T60" fmla="*/ 154 w 334"/>
                    <a:gd name="T61" fmla="*/ 77 h 217"/>
                    <a:gd name="T62" fmla="*/ 175 w 334"/>
                    <a:gd name="T63" fmla="*/ 72 h 217"/>
                    <a:gd name="T64" fmla="*/ 187 w 334"/>
                    <a:gd name="T65" fmla="*/ 63 h 217"/>
                    <a:gd name="T66" fmla="*/ 193 w 334"/>
                    <a:gd name="T67" fmla="*/ 59 h 217"/>
                    <a:gd name="T68" fmla="*/ 198 w 334"/>
                    <a:gd name="T69" fmla="*/ 61 h 217"/>
                    <a:gd name="T70" fmla="*/ 186 w 334"/>
                    <a:gd name="T71" fmla="*/ 73 h 217"/>
                    <a:gd name="T72" fmla="*/ 192 w 334"/>
                    <a:gd name="T73" fmla="*/ 77 h 217"/>
                    <a:gd name="T74" fmla="*/ 203 w 334"/>
                    <a:gd name="T75" fmla="*/ 73 h 217"/>
                    <a:gd name="T76" fmla="*/ 223 w 334"/>
                    <a:gd name="T77" fmla="*/ 85 h 217"/>
                    <a:gd name="T78" fmla="*/ 194 w 334"/>
                    <a:gd name="T79" fmla="*/ 94 h 2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4" h="217">
                      <a:moveTo>
                        <a:pt x="290" y="141"/>
                      </a:moveTo>
                      <a:lnTo>
                        <a:pt x="284" y="141"/>
                      </a:lnTo>
                      <a:lnTo>
                        <a:pt x="281" y="133"/>
                      </a:lnTo>
                      <a:lnTo>
                        <a:pt x="287" y="129"/>
                      </a:lnTo>
                      <a:lnTo>
                        <a:pt x="285" y="121"/>
                      </a:lnTo>
                      <a:lnTo>
                        <a:pt x="282" y="121"/>
                      </a:lnTo>
                      <a:lnTo>
                        <a:pt x="268" y="130"/>
                      </a:lnTo>
                      <a:lnTo>
                        <a:pt x="261" y="130"/>
                      </a:lnTo>
                      <a:lnTo>
                        <a:pt x="258" y="134"/>
                      </a:lnTo>
                      <a:lnTo>
                        <a:pt x="258" y="142"/>
                      </a:lnTo>
                      <a:lnTo>
                        <a:pt x="248" y="146"/>
                      </a:lnTo>
                      <a:lnTo>
                        <a:pt x="244" y="157"/>
                      </a:lnTo>
                      <a:lnTo>
                        <a:pt x="226" y="158"/>
                      </a:lnTo>
                      <a:lnTo>
                        <a:pt x="222" y="164"/>
                      </a:lnTo>
                      <a:lnTo>
                        <a:pt x="228" y="171"/>
                      </a:lnTo>
                      <a:lnTo>
                        <a:pt x="235" y="173"/>
                      </a:lnTo>
                      <a:lnTo>
                        <a:pt x="234" y="181"/>
                      </a:lnTo>
                      <a:lnTo>
                        <a:pt x="240" y="193"/>
                      </a:lnTo>
                      <a:lnTo>
                        <a:pt x="231" y="207"/>
                      </a:lnTo>
                      <a:lnTo>
                        <a:pt x="226" y="217"/>
                      </a:lnTo>
                      <a:lnTo>
                        <a:pt x="205" y="213"/>
                      </a:lnTo>
                      <a:lnTo>
                        <a:pt x="205" y="203"/>
                      </a:lnTo>
                      <a:lnTo>
                        <a:pt x="208" y="197"/>
                      </a:lnTo>
                      <a:lnTo>
                        <a:pt x="193" y="189"/>
                      </a:lnTo>
                      <a:lnTo>
                        <a:pt x="185" y="190"/>
                      </a:lnTo>
                      <a:lnTo>
                        <a:pt x="169" y="176"/>
                      </a:lnTo>
                      <a:lnTo>
                        <a:pt x="158" y="172"/>
                      </a:lnTo>
                      <a:lnTo>
                        <a:pt x="148" y="162"/>
                      </a:lnTo>
                      <a:lnTo>
                        <a:pt x="130" y="151"/>
                      </a:lnTo>
                      <a:lnTo>
                        <a:pt x="116" y="119"/>
                      </a:lnTo>
                      <a:lnTo>
                        <a:pt x="110" y="113"/>
                      </a:lnTo>
                      <a:lnTo>
                        <a:pt x="104" y="118"/>
                      </a:lnTo>
                      <a:lnTo>
                        <a:pt x="81" y="113"/>
                      </a:lnTo>
                      <a:lnTo>
                        <a:pt x="80" y="102"/>
                      </a:lnTo>
                      <a:lnTo>
                        <a:pt x="83" y="101"/>
                      </a:lnTo>
                      <a:lnTo>
                        <a:pt x="78" y="97"/>
                      </a:lnTo>
                      <a:lnTo>
                        <a:pt x="77" y="89"/>
                      </a:lnTo>
                      <a:lnTo>
                        <a:pt x="65" y="88"/>
                      </a:lnTo>
                      <a:lnTo>
                        <a:pt x="52" y="75"/>
                      </a:lnTo>
                      <a:lnTo>
                        <a:pt x="49" y="79"/>
                      </a:lnTo>
                      <a:lnTo>
                        <a:pt x="44" y="80"/>
                      </a:lnTo>
                      <a:lnTo>
                        <a:pt x="49" y="87"/>
                      </a:lnTo>
                      <a:lnTo>
                        <a:pt x="41" y="83"/>
                      </a:lnTo>
                      <a:lnTo>
                        <a:pt x="38" y="90"/>
                      </a:lnTo>
                      <a:lnTo>
                        <a:pt x="26" y="92"/>
                      </a:lnTo>
                      <a:lnTo>
                        <a:pt x="21" y="98"/>
                      </a:lnTo>
                      <a:lnTo>
                        <a:pt x="23" y="114"/>
                      </a:lnTo>
                      <a:lnTo>
                        <a:pt x="20" y="116"/>
                      </a:lnTo>
                      <a:lnTo>
                        <a:pt x="1" y="113"/>
                      </a:lnTo>
                      <a:lnTo>
                        <a:pt x="0" y="17"/>
                      </a:lnTo>
                      <a:lnTo>
                        <a:pt x="51" y="0"/>
                      </a:lnTo>
                      <a:lnTo>
                        <a:pt x="62" y="5"/>
                      </a:lnTo>
                      <a:lnTo>
                        <a:pt x="80" y="18"/>
                      </a:lnTo>
                      <a:lnTo>
                        <a:pt x="119" y="57"/>
                      </a:lnTo>
                      <a:lnTo>
                        <a:pt x="175" y="50"/>
                      </a:lnTo>
                      <a:lnTo>
                        <a:pt x="188" y="61"/>
                      </a:lnTo>
                      <a:lnTo>
                        <a:pt x="194" y="73"/>
                      </a:lnTo>
                      <a:lnTo>
                        <a:pt x="199" y="73"/>
                      </a:lnTo>
                      <a:lnTo>
                        <a:pt x="197" y="98"/>
                      </a:lnTo>
                      <a:lnTo>
                        <a:pt x="209" y="100"/>
                      </a:lnTo>
                      <a:lnTo>
                        <a:pt x="212" y="117"/>
                      </a:lnTo>
                      <a:lnTo>
                        <a:pt x="231" y="115"/>
                      </a:lnTo>
                      <a:lnTo>
                        <a:pt x="248" y="121"/>
                      </a:lnTo>
                      <a:lnTo>
                        <a:pt x="262" y="108"/>
                      </a:lnTo>
                      <a:lnTo>
                        <a:pt x="275" y="101"/>
                      </a:lnTo>
                      <a:lnTo>
                        <a:pt x="280" y="94"/>
                      </a:lnTo>
                      <a:lnTo>
                        <a:pt x="285" y="94"/>
                      </a:lnTo>
                      <a:lnTo>
                        <a:pt x="289" y="88"/>
                      </a:lnTo>
                      <a:lnTo>
                        <a:pt x="295" y="89"/>
                      </a:lnTo>
                      <a:lnTo>
                        <a:pt x="296" y="92"/>
                      </a:lnTo>
                      <a:lnTo>
                        <a:pt x="278" y="106"/>
                      </a:lnTo>
                      <a:lnTo>
                        <a:pt x="278" y="109"/>
                      </a:lnTo>
                      <a:lnTo>
                        <a:pt x="285" y="110"/>
                      </a:lnTo>
                      <a:lnTo>
                        <a:pt x="288" y="115"/>
                      </a:lnTo>
                      <a:lnTo>
                        <a:pt x="299" y="119"/>
                      </a:lnTo>
                      <a:lnTo>
                        <a:pt x="304" y="109"/>
                      </a:lnTo>
                      <a:lnTo>
                        <a:pt x="315" y="121"/>
                      </a:lnTo>
                      <a:lnTo>
                        <a:pt x="334" y="127"/>
                      </a:lnTo>
                      <a:lnTo>
                        <a:pt x="309" y="141"/>
                      </a:lnTo>
                      <a:lnTo>
                        <a:pt x="290" y="141"/>
                      </a:lnTo>
                      <a:close/>
                    </a:path>
                  </a:pathLst>
                </a:custGeom>
                <a:grpFill/>
                <a:ln w="6350" cmpd="sng">
                  <a:solidFill>
                    <a:schemeClr val="bg1"/>
                  </a:solidFill>
                  <a:round/>
                  <a:headEnd/>
                  <a:tailEnd/>
                </a:ln>
              </p:spPr>
              <p:txBody>
                <a:bodyPr/>
                <a:lstStyle/>
                <a:p>
                  <a:endParaRPr lang="en-GB" dirty="0"/>
                </a:p>
              </p:txBody>
            </p:sp>
            <p:sp>
              <p:nvSpPr>
                <p:cNvPr id="866" name="Freeform 1208"/>
                <p:cNvSpPr>
                  <a:spLocks/>
                </p:cNvSpPr>
                <p:nvPr/>
              </p:nvSpPr>
              <p:spPr bwMode="auto">
                <a:xfrm>
                  <a:off x="4043" y="2161"/>
                  <a:ext cx="173" cy="82"/>
                </a:xfrm>
                <a:custGeom>
                  <a:avLst/>
                  <a:gdLst>
                    <a:gd name="T0" fmla="*/ 21 w 213"/>
                    <a:gd name="T1" fmla="*/ 50 h 101"/>
                    <a:gd name="T2" fmla="*/ 16 w 213"/>
                    <a:gd name="T3" fmla="*/ 54 h 101"/>
                    <a:gd name="T4" fmla="*/ 11 w 213"/>
                    <a:gd name="T5" fmla="*/ 52 h 101"/>
                    <a:gd name="T6" fmla="*/ 0 w 213"/>
                    <a:gd name="T7" fmla="*/ 54 h 101"/>
                    <a:gd name="T8" fmla="*/ 2 w 213"/>
                    <a:gd name="T9" fmla="*/ 62 h 101"/>
                    <a:gd name="T10" fmla="*/ 16 w 213"/>
                    <a:gd name="T11" fmla="*/ 62 h 101"/>
                    <a:gd name="T12" fmla="*/ 20 w 213"/>
                    <a:gd name="T13" fmla="*/ 63 h 101"/>
                    <a:gd name="T14" fmla="*/ 28 w 213"/>
                    <a:gd name="T15" fmla="*/ 62 h 101"/>
                    <a:gd name="T16" fmla="*/ 32 w 213"/>
                    <a:gd name="T17" fmla="*/ 63 h 101"/>
                    <a:gd name="T18" fmla="*/ 32 w 213"/>
                    <a:gd name="T19" fmla="*/ 66 h 101"/>
                    <a:gd name="T20" fmla="*/ 38 w 213"/>
                    <a:gd name="T21" fmla="*/ 67 h 101"/>
                    <a:gd name="T22" fmla="*/ 58 w 213"/>
                    <a:gd name="T23" fmla="*/ 63 h 101"/>
                    <a:gd name="T24" fmla="*/ 58 w 213"/>
                    <a:gd name="T25" fmla="*/ 55 h 101"/>
                    <a:gd name="T26" fmla="*/ 69 w 213"/>
                    <a:gd name="T27" fmla="*/ 51 h 101"/>
                    <a:gd name="T28" fmla="*/ 71 w 213"/>
                    <a:gd name="T29" fmla="*/ 47 h 101"/>
                    <a:gd name="T30" fmla="*/ 89 w 213"/>
                    <a:gd name="T31" fmla="*/ 50 h 101"/>
                    <a:gd name="T32" fmla="*/ 97 w 213"/>
                    <a:gd name="T33" fmla="*/ 41 h 101"/>
                    <a:gd name="T34" fmla="*/ 114 w 213"/>
                    <a:gd name="T35" fmla="*/ 38 h 101"/>
                    <a:gd name="T36" fmla="*/ 119 w 213"/>
                    <a:gd name="T37" fmla="*/ 32 h 101"/>
                    <a:gd name="T38" fmla="*/ 138 w 213"/>
                    <a:gd name="T39" fmla="*/ 23 h 101"/>
                    <a:gd name="T40" fmla="*/ 141 w 213"/>
                    <a:gd name="T41" fmla="*/ 15 h 101"/>
                    <a:gd name="T42" fmla="*/ 131 w 213"/>
                    <a:gd name="T43" fmla="*/ 12 h 101"/>
                    <a:gd name="T44" fmla="*/ 128 w 213"/>
                    <a:gd name="T45" fmla="*/ 7 h 101"/>
                    <a:gd name="T46" fmla="*/ 100 w 213"/>
                    <a:gd name="T47" fmla="*/ 4 h 101"/>
                    <a:gd name="T48" fmla="*/ 94 w 213"/>
                    <a:gd name="T49" fmla="*/ 5 h 101"/>
                    <a:gd name="T50" fmla="*/ 78 w 213"/>
                    <a:gd name="T51" fmla="*/ 5 h 101"/>
                    <a:gd name="T52" fmla="*/ 68 w 213"/>
                    <a:gd name="T53" fmla="*/ 4 h 101"/>
                    <a:gd name="T54" fmla="*/ 62 w 213"/>
                    <a:gd name="T55" fmla="*/ 0 h 101"/>
                    <a:gd name="T56" fmla="*/ 54 w 213"/>
                    <a:gd name="T57" fmla="*/ 4 h 101"/>
                    <a:gd name="T58" fmla="*/ 52 w 213"/>
                    <a:gd name="T59" fmla="*/ 12 h 101"/>
                    <a:gd name="T60" fmla="*/ 37 w 213"/>
                    <a:gd name="T61" fmla="*/ 7 h 101"/>
                    <a:gd name="T62" fmla="*/ 28 w 213"/>
                    <a:gd name="T63" fmla="*/ 6 h 101"/>
                    <a:gd name="T64" fmla="*/ 23 w 213"/>
                    <a:gd name="T65" fmla="*/ 7 h 101"/>
                    <a:gd name="T66" fmla="*/ 23 w 213"/>
                    <a:gd name="T67" fmla="*/ 11 h 101"/>
                    <a:gd name="T68" fmla="*/ 20 w 213"/>
                    <a:gd name="T69" fmla="*/ 15 h 101"/>
                    <a:gd name="T70" fmla="*/ 24 w 213"/>
                    <a:gd name="T71" fmla="*/ 15 h 101"/>
                    <a:gd name="T72" fmla="*/ 25 w 213"/>
                    <a:gd name="T73" fmla="*/ 18 h 101"/>
                    <a:gd name="T74" fmla="*/ 13 w 213"/>
                    <a:gd name="T75" fmla="*/ 27 h 101"/>
                    <a:gd name="T76" fmla="*/ 13 w 213"/>
                    <a:gd name="T77" fmla="*/ 29 h 101"/>
                    <a:gd name="T78" fmla="*/ 18 w 213"/>
                    <a:gd name="T79" fmla="*/ 30 h 101"/>
                    <a:gd name="T80" fmla="*/ 19 w 213"/>
                    <a:gd name="T81" fmla="*/ 33 h 101"/>
                    <a:gd name="T82" fmla="*/ 27 w 213"/>
                    <a:gd name="T83" fmla="*/ 36 h 101"/>
                    <a:gd name="T84" fmla="*/ 30 w 213"/>
                    <a:gd name="T85" fmla="*/ 29 h 101"/>
                    <a:gd name="T86" fmla="*/ 37 w 213"/>
                    <a:gd name="T87" fmla="*/ 37 h 101"/>
                    <a:gd name="T88" fmla="*/ 50 w 213"/>
                    <a:gd name="T89" fmla="*/ 41 h 101"/>
                    <a:gd name="T90" fmla="*/ 33 w 213"/>
                    <a:gd name="T91" fmla="*/ 50 h 101"/>
                    <a:gd name="T92" fmla="*/ 21 w 213"/>
                    <a:gd name="T93" fmla="*/ 50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 h="101">
                      <a:moveTo>
                        <a:pt x="32" y="76"/>
                      </a:moveTo>
                      <a:lnTo>
                        <a:pt x="25" y="82"/>
                      </a:lnTo>
                      <a:lnTo>
                        <a:pt x="17" y="79"/>
                      </a:lnTo>
                      <a:lnTo>
                        <a:pt x="0" y="83"/>
                      </a:lnTo>
                      <a:lnTo>
                        <a:pt x="2" y="93"/>
                      </a:lnTo>
                      <a:lnTo>
                        <a:pt x="25" y="93"/>
                      </a:lnTo>
                      <a:lnTo>
                        <a:pt x="31" y="96"/>
                      </a:lnTo>
                      <a:lnTo>
                        <a:pt x="42" y="93"/>
                      </a:lnTo>
                      <a:lnTo>
                        <a:pt x="48" y="95"/>
                      </a:lnTo>
                      <a:lnTo>
                        <a:pt x="49" y="100"/>
                      </a:lnTo>
                      <a:lnTo>
                        <a:pt x="58" y="101"/>
                      </a:lnTo>
                      <a:lnTo>
                        <a:pt x="87" y="96"/>
                      </a:lnTo>
                      <a:lnTo>
                        <a:pt x="89" y="84"/>
                      </a:lnTo>
                      <a:lnTo>
                        <a:pt x="105" y="77"/>
                      </a:lnTo>
                      <a:lnTo>
                        <a:pt x="108" y="72"/>
                      </a:lnTo>
                      <a:lnTo>
                        <a:pt x="135" y="75"/>
                      </a:lnTo>
                      <a:lnTo>
                        <a:pt x="146" y="63"/>
                      </a:lnTo>
                      <a:lnTo>
                        <a:pt x="172" y="58"/>
                      </a:lnTo>
                      <a:lnTo>
                        <a:pt x="180" y="48"/>
                      </a:lnTo>
                      <a:lnTo>
                        <a:pt x="209" y="34"/>
                      </a:lnTo>
                      <a:lnTo>
                        <a:pt x="213" y="22"/>
                      </a:lnTo>
                      <a:lnTo>
                        <a:pt x="198" y="18"/>
                      </a:lnTo>
                      <a:lnTo>
                        <a:pt x="194" y="11"/>
                      </a:lnTo>
                      <a:lnTo>
                        <a:pt x="151" y="6"/>
                      </a:lnTo>
                      <a:lnTo>
                        <a:pt x="143" y="8"/>
                      </a:lnTo>
                      <a:lnTo>
                        <a:pt x="118" y="8"/>
                      </a:lnTo>
                      <a:lnTo>
                        <a:pt x="104" y="6"/>
                      </a:lnTo>
                      <a:lnTo>
                        <a:pt x="94" y="0"/>
                      </a:lnTo>
                      <a:lnTo>
                        <a:pt x="83" y="6"/>
                      </a:lnTo>
                      <a:lnTo>
                        <a:pt x="79" y="19"/>
                      </a:lnTo>
                      <a:lnTo>
                        <a:pt x="57" y="11"/>
                      </a:lnTo>
                      <a:lnTo>
                        <a:pt x="43" y="9"/>
                      </a:lnTo>
                      <a:lnTo>
                        <a:pt x="34" y="11"/>
                      </a:lnTo>
                      <a:lnTo>
                        <a:pt x="34" y="17"/>
                      </a:lnTo>
                      <a:lnTo>
                        <a:pt x="31" y="23"/>
                      </a:lnTo>
                      <a:lnTo>
                        <a:pt x="37" y="24"/>
                      </a:lnTo>
                      <a:lnTo>
                        <a:pt x="38" y="27"/>
                      </a:lnTo>
                      <a:lnTo>
                        <a:pt x="20" y="41"/>
                      </a:lnTo>
                      <a:lnTo>
                        <a:pt x="20" y="44"/>
                      </a:lnTo>
                      <a:lnTo>
                        <a:pt x="27" y="45"/>
                      </a:lnTo>
                      <a:lnTo>
                        <a:pt x="30" y="50"/>
                      </a:lnTo>
                      <a:lnTo>
                        <a:pt x="41" y="54"/>
                      </a:lnTo>
                      <a:lnTo>
                        <a:pt x="46" y="44"/>
                      </a:lnTo>
                      <a:lnTo>
                        <a:pt x="57" y="56"/>
                      </a:lnTo>
                      <a:lnTo>
                        <a:pt x="76" y="62"/>
                      </a:lnTo>
                      <a:lnTo>
                        <a:pt x="51" y="76"/>
                      </a:lnTo>
                      <a:lnTo>
                        <a:pt x="32" y="76"/>
                      </a:lnTo>
                      <a:close/>
                    </a:path>
                  </a:pathLst>
                </a:custGeom>
                <a:grpFill/>
                <a:ln w="6350" cmpd="sng">
                  <a:solidFill>
                    <a:schemeClr val="bg1"/>
                  </a:solidFill>
                  <a:round/>
                  <a:headEnd/>
                  <a:tailEnd/>
                </a:ln>
              </p:spPr>
              <p:txBody>
                <a:bodyPr/>
                <a:lstStyle/>
                <a:p>
                  <a:endParaRPr lang="en-GB" dirty="0"/>
                </a:p>
              </p:txBody>
            </p:sp>
            <p:sp>
              <p:nvSpPr>
                <p:cNvPr id="867" name="Freeform 1209"/>
                <p:cNvSpPr>
                  <a:spLocks/>
                </p:cNvSpPr>
                <p:nvPr/>
              </p:nvSpPr>
              <p:spPr bwMode="auto">
                <a:xfrm>
                  <a:off x="4013" y="2206"/>
                  <a:ext cx="119" cy="91"/>
                </a:xfrm>
                <a:custGeom>
                  <a:avLst/>
                  <a:gdLst>
                    <a:gd name="T0" fmla="*/ 7 w 145"/>
                    <a:gd name="T1" fmla="*/ 70 h 111"/>
                    <a:gd name="T2" fmla="*/ 18 w 145"/>
                    <a:gd name="T3" fmla="*/ 64 h 111"/>
                    <a:gd name="T4" fmla="*/ 25 w 145"/>
                    <a:gd name="T5" fmla="*/ 67 h 111"/>
                    <a:gd name="T6" fmla="*/ 26 w 145"/>
                    <a:gd name="T7" fmla="*/ 58 h 111"/>
                    <a:gd name="T8" fmla="*/ 35 w 145"/>
                    <a:gd name="T9" fmla="*/ 61 h 111"/>
                    <a:gd name="T10" fmla="*/ 37 w 145"/>
                    <a:gd name="T11" fmla="*/ 57 h 111"/>
                    <a:gd name="T12" fmla="*/ 35 w 145"/>
                    <a:gd name="T13" fmla="*/ 54 h 111"/>
                    <a:gd name="T14" fmla="*/ 44 w 145"/>
                    <a:gd name="T15" fmla="*/ 44 h 111"/>
                    <a:gd name="T16" fmla="*/ 50 w 145"/>
                    <a:gd name="T17" fmla="*/ 48 h 111"/>
                    <a:gd name="T18" fmla="*/ 48 w 145"/>
                    <a:gd name="T19" fmla="*/ 52 h 111"/>
                    <a:gd name="T20" fmla="*/ 53 w 145"/>
                    <a:gd name="T21" fmla="*/ 54 h 111"/>
                    <a:gd name="T22" fmla="*/ 51 w 145"/>
                    <a:gd name="T23" fmla="*/ 67 h 111"/>
                    <a:gd name="T24" fmla="*/ 54 w 145"/>
                    <a:gd name="T25" fmla="*/ 75 h 111"/>
                    <a:gd name="T26" fmla="*/ 78 w 145"/>
                    <a:gd name="T27" fmla="*/ 61 h 111"/>
                    <a:gd name="T28" fmla="*/ 82 w 145"/>
                    <a:gd name="T29" fmla="*/ 61 h 111"/>
                    <a:gd name="T30" fmla="*/ 83 w 145"/>
                    <a:gd name="T31" fmla="*/ 66 h 111"/>
                    <a:gd name="T32" fmla="*/ 91 w 145"/>
                    <a:gd name="T33" fmla="*/ 63 h 111"/>
                    <a:gd name="T34" fmla="*/ 96 w 145"/>
                    <a:gd name="T35" fmla="*/ 63 h 111"/>
                    <a:gd name="T36" fmla="*/ 95 w 145"/>
                    <a:gd name="T37" fmla="*/ 66 h 111"/>
                    <a:gd name="T38" fmla="*/ 98 w 145"/>
                    <a:gd name="T39" fmla="*/ 66 h 111"/>
                    <a:gd name="T40" fmla="*/ 95 w 145"/>
                    <a:gd name="T41" fmla="*/ 46 h 111"/>
                    <a:gd name="T42" fmla="*/ 94 w 145"/>
                    <a:gd name="T43" fmla="*/ 43 h 111"/>
                    <a:gd name="T44" fmla="*/ 85 w 145"/>
                    <a:gd name="T45" fmla="*/ 44 h 111"/>
                    <a:gd name="T46" fmla="*/ 80 w 145"/>
                    <a:gd name="T47" fmla="*/ 39 h 111"/>
                    <a:gd name="T48" fmla="*/ 83 w 145"/>
                    <a:gd name="T49" fmla="*/ 27 h 111"/>
                    <a:gd name="T50" fmla="*/ 63 w 145"/>
                    <a:gd name="T51" fmla="*/ 30 h 111"/>
                    <a:gd name="T52" fmla="*/ 57 w 145"/>
                    <a:gd name="T53" fmla="*/ 30 h 111"/>
                    <a:gd name="T54" fmla="*/ 57 w 145"/>
                    <a:gd name="T55" fmla="*/ 26 h 111"/>
                    <a:gd name="T56" fmla="*/ 53 w 145"/>
                    <a:gd name="T57" fmla="*/ 25 h 111"/>
                    <a:gd name="T58" fmla="*/ 45 w 145"/>
                    <a:gd name="T59" fmla="*/ 27 h 111"/>
                    <a:gd name="T60" fmla="*/ 41 w 145"/>
                    <a:gd name="T61" fmla="*/ 25 h 111"/>
                    <a:gd name="T62" fmla="*/ 25 w 145"/>
                    <a:gd name="T63" fmla="*/ 25 h 111"/>
                    <a:gd name="T64" fmla="*/ 25 w 145"/>
                    <a:gd name="T65" fmla="*/ 18 h 111"/>
                    <a:gd name="T66" fmla="*/ 35 w 145"/>
                    <a:gd name="T67" fmla="*/ 16 h 111"/>
                    <a:gd name="T68" fmla="*/ 41 w 145"/>
                    <a:gd name="T69" fmla="*/ 17 h 111"/>
                    <a:gd name="T70" fmla="*/ 46 w 145"/>
                    <a:gd name="T71" fmla="*/ 13 h 111"/>
                    <a:gd name="T72" fmla="*/ 42 w 145"/>
                    <a:gd name="T73" fmla="*/ 13 h 111"/>
                    <a:gd name="T74" fmla="*/ 39 w 145"/>
                    <a:gd name="T75" fmla="*/ 8 h 111"/>
                    <a:gd name="T76" fmla="*/ 43 w 145"/>
                    <a:gd name="T77" fmla="*/ 6 h 111"/>
                    <a:gd name="T78" fmla="*/ 43 w 145"/>
                    <a:gd name="T79" fmla="*/ 0 h 111"/>
                    <a:gd name="T80" fmla="*/ 40 w 145"/>
                    <a:gd name="T81" fmla="*/ 0 h 111"/>
                    <a:gd name="T82" fmla="*/ 31 w 145"/>
                    <a:gd name="T83" fmla="*/ 6 h 111"/>
                    <a:gd name="T84" fmla="*/ 26 w 145"/>
                    <a:gd name="T85" fmla="*/ 6 h 111"/>
                    <a:gd name="T86" fmla="*/ 25 w 145"/>
                    <a:gd name="T87" fmla="*/ 9 h 111"/>
                    <a:gd name="T88" fmla="*/ 25 w 145"/>
                    <a:gd name="T89" fmla="*/ 14 h 111"/>
                    <a:gd name="T90" fmla="*/ 17 w 145"/>
                    <a:gd name="T91" fmla="*/ 16 h 111"/>
                    <a:gd name="T92" fmla="*/ 15 w 145"/>
                    <a:gd name="T93" fmla="*/ 25 h 111"/>
                    <a:gd name="T94" fmla="*/ 2 w 145"/>
                    <a:gd name="T95" fmla="*/ 25 h 111"/>
                    <a:gd name="T96" fmla="*/ 0 w 145"/>
                    <a:gd name="T97" fmla="*/ 29 h 111"/>
                    <a:gd name="T98" fmla="*/ 4 w 145"/>
                    <a:gd name="T99" fmla="*/ 34 h 111"/>
                    <a:gd name="T100" fmla="*/ 9 w 145"/>
                    <a:gd name="T101" fmla="*/ 35 h 111"/>
                    <a:gd name="T102" fmla="*/ 8 w 145"/>
                    <a:gd name="T103" fmla="*/ 40 h 111"/>
                    <a:gd name="T104" fmla="*/ 12 w 145"/>
                    <a:gd name="T105" fmla="*/ 48 h 111"/>
                    <a:gd name="T106" fmla="*/ 6 w 145"/>
                    <a:gd name="T107" fmla="*/ 58 h 111"/>
                    <a:gd name="T108" fmla="*/ 2 w 145"/>
                    <a:gd name="T109" fmla="*/ 65 h 111"/>
                    <a:gd name="T110" fmla="*/ 7 w 145"/>
                    <a:gd name="T111" fmla="*/ 70 h 1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 h="111">
                      <a:moveTo>
                        <a:pt x="11" y="104"/>
                      </a:moveTo>
                      <a:lnTo>
                        <a:pt x="27" y="95"/>
                      </a:lnTo>
                      <a:lnTo>
                        <a:pt x="36" y="100"/>
                      </a:lnTo>
                      <a:lnTo>
                        <a:pt x="39" y="87"/>
                      </a:lnTo>
                      <a:lnTo>
                        <a:pt x="52" y="90"/>
                      </a:lnTo>
                      <a:lnTo>
                        <a:pt x="55" y="85"/>
                      </a:lnTo>
                      <a:lnTo>
                        <a:pt x="53" y="81"/>
                      </a:lnTo>
                      <a:lnTo>
                        <a:pt x="66" y="66"/>
                      </a:lnTo>
                      <a:lnTo>
                        <a:pt x="74" y="71"/>
                      </a:lnTo>
                      <a:lnTo>
                        <a:pt x="72" y="78"/>
                      </a:lnTo>
                      <a:lnTo>
                        <a:pt x="78" y="81"/>
                      </a:lnTo>
                      <a:lnTo>
                        <a:pt x="76" y="100"/>
                      </a:lnTo>
                      <a:lnTo>
                        <a:pt x="81" y="111"/>
                      </a:lnTo>
                      <a:lnTo>
                        <a:pt x="116" y="91"/>
                      </a:lnTo>
                      <a:lnTo>
                        <a:pt x="122" y="92"/>
                      </a:lnTo>
                      <a:lnTo>
                        <a:pt x="123" y="97"/>
                      </a:lnTo>
                      <a:lnTo>
                        <a:pt x="135" y="94"/>
                      </a:lnTo>
                      <a:lnTo>
                        <a:pt x="143" y="94"/>
                      </a:lnTo>
                      <a:lnTo>
                        <a:pt x="141" y="97"/>
                      </a:lnTo>
                      <a:lnTo>
                        <a:pt x="145" y="97"/>
                      </a:lnTo>
                      <a:lnTo>
                        <a:pt x="141" y="68"/>
                      </a:lnTo>
                      <a:lnTo>
                        <a:pt x="139" y="65"/>
                      </a:lnTo>
                      <a:lnTo>
                        <a:pt x="125" y="66"/>
                      </a:lnTo>
                      <a:lnTo>
                        <a:pt x="120" y="58"/>
                      </a:lnTo>
                      <a:lnTo>
                        <a:pt x="123" y="40"/>
                      </a:lnTo>
                      <a:lnTo>
                        <a:pt x="94" y="45"/>
                      </a:lnTo>
                      <a:lnTo>
                        <a:pt x="85" y="44"/>
                      </a:lnTo>
                      <a:lnTo>
                        <a:pt x="84" y="39"/>
                      </a:lnTo>
                      <a:lnTo>
                        <a:pt x="78" y="37"/>
                      </a:lnTo>
                      <a:lnTo>
                        <a:pt x="67" y="40"/>
                      </a:lnTo>
                      <a:lnTo>
                        <a:pt x="61" y="37"/>
                      </a:lnTo>
                      <a:lnTo>
                        <a:pt x="38" y="37"/>
                      </a:lnTo>
                      <a:lnTo>
                        <a:pt x="36" y="27"/>
                      </a:lnTo>
                      <a:lnTo>
                        <a:pt x="53" y="23"/>
                      </a:lnTo>
                      <a:lnTo>
                        <a:pt x="61" y="26"/>
                      </a:lnTo>
                      <a:lnTo>
                        <a:pt x="68" y="20"/>
                      </a:lnTo>
                      <a:lnTo>
                        <a:pt x="62" y="20"/>
                      </a:lnTo>
                      <a:lnTo>
                        <a:pt x="59" y="12"/>
                      </a:lnTo>
                      <a:lnTo>
                        <a:pt x="65" y="8"/>
                      </a:lnTo>
                      <a:lnTo>
                        <a:pt x="63" y="0"/>
                      </a:lnTo>
                      <a:lnTo>
                        <a:pt x="60" y="0"/>
                      </a:lnTo>
                      <a:lnTo>
                        <a:pt x="46" y="9"/>
                      </a:lnTo>
                      <a:lnTo>
                        <a:pt x="39" y="9"/>
                      </a:lnTo>
                      <a:lnTo>
                        <a:pt x="36" y="13"/>
                      </a:lnTo>
                      <a:lnTo>
                        <a:pt x="36" y="21"/>
                      </a:lnTo>
                      <a:lnTo>
                        <a:pt x="26" y="25"/>
                      </a:lnTo>
                      <a:lnTo>
                        <a:pt x="22" y="36"/>
                      </a:lnTo>
                      <a:lnTo>
                        <a:pt x="4" y="37"/>
                      </a:lnTo>
                      <a:lnTo>
                        <a:pt x="0" y="43"/>
                      </a:lnTo>
                      <a:lnTo>
                        <a:pt x="6" y="50"/>
                      </a:lnTo>
                      <a:lnTo>
                        <a:pt x="13" y="52"/>
                      </a:lnTo>
                      <a:lnTo>
                        <a:pt x="12" y="60"/>
                      </a:lnTo>
                      <a:lnTo>
                        <a:pt x="18" y="72"/>
                      </a:lnTo>
                      <a:lnTo>
                        <a:pt x="9" y="86"/>
                      </a:lnTo>
                      <a:lnTo>
                        <a:pt x="4" y="96"/>
                      </a:lnTo>
                      <a:lnTo>
                        <a:pt x="11" y="104"/>
                      </a:lnTo>
                      <a:close/>
                    </a:path>
                  </a:pathLst>
                </a:custGeom>
                <a:grpFill/>
                <a:ln w="6350" cmpd="sng">
                  <a:solidFill>
                    <a:schemeClr val="bg1"/>
                  </a:solidFill>
                  <a:round/>
                  <a:headEnd/>
                  <a:tailEnd/>
                </a:ln>
              </p:spPr>
              <p:txBody>
                <a:bodyPr/>
                <a:lstStyle/>
                <a:p>
                  <a:endParaRPr lang="en-GB" dirty="0"/>
                </a:p>
              </p:txBody>
            </p:sp>
            <p:sp>
              <p:nvSpPr>
                <p:cNvPr id="868" name="Rectangle 1210"/>
                <p:cNvSpPr>
                  <a:spLocks noChangeAspect="1" noChangeArrowheads="1"/>
                </p:cNvSpPr>
                <p:nvPr/>
              </p:nvSpPr>
              <p:spPr bwMode="auto">
                <a:xfrm>
                  <a:off x="4584" y="2894"/>
                  <a:ext cx="4" cy="4"/>
                </a:xfrm>
                <a:prstGeom prst="rect">
                  <a:avLst/>
                </a:prstGeom>
                <a:grpFill/>
                <a:ln w="63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grpSp>
            <p:nvGrpSpPr>
              <p:cNvPr id="686" name="Group 685"/>
              <p:cNvGrpSpPr/>
              <p:nvPr/>
            </p:nvGrpSpPr>
            <p:grpSpPr>
              <a:xfrm>
                <a:off x="4583095" y="2506324"/>
                <a:ext cx="1473250" cy="1546048"/>
                <a:chOff x="4583095" y="2506324"/>
                <a:chExt cx="1473250" cy="1546048"/>
              </a:xfrm>
              <a:grpFill/>
            </p:grpSpPr>
            <p:sp>
              <p:nvSpPr>
                <p:cNvPr id="706" name="Freeform 1212"/>
                <p:cNvSpPr>
                  <a:spLocks/>
                </p:cNvSpPr>
                <p:nvPr/>
              </p:nvSpPr>
              <p:spPr bwMode="auto">
                <a:xfrm>
                  <a:off x="4693695" y="2506324"/>
                  <a:ext cx="224036" cy="152609"/>
                </a:xfrm>
                <a:custGeom>
                  <a:avLst/>
                  <a:gdLst>
                    <a:gd name="T0" fmla="*/ 62 w 214"/>
                    <a:gd name="T1" fmla="*/ 79 h 145"/>
                    <a:gd name="T2" fmla="*/ 35 w 214"/>
                    <a:gd name="T3" fmla="*/ 67 h 145"/>
                    <a:gd name="T4" fmla="*/ 20 w 214"/>
                    <a:gd name="T5" fmla="*/ 62 h 145"/>
                    <a:gd name="T6" fmla="*/ 28 w 214"/>
                    <a:gd name="T7" fmla="*/ 55 h 145"/>
                    <a:gd name="T8" fmla="*/ 28 w 214"/>
                    <a:gd name="T9" fmla="*/ 49 h 145"/>
                    <a:gd name="T10" fmla="*/ 21 w 214"/>
                    <a:gd name="T11" fmla="*/ 44 h 145"/>
                    <a:gd name="T12" fmla="*/ 18 w 214"/>
                    <a:gd name="T13" fmla="*/ 38 h 145"/>
                    <a:gd name="T14" fmla="*/ 29 w 214"/>
                    <a:gd name="T15" fmla="*/ 34 h 145"/>
                    <a:gd name="T16" fmla="*/ 28 w 214"/>
                    <a:gd name="T17" fmla="*/ 28 h 145"/>
                    <a:gd name="T18" fmla="*/ 0 w 214"/>
                    <a:gd name="T19" fmla="*/ 27 h 145"/>
                    <a:gd name="T20" fmla="*/ 7 w 214"/>
                    <a:gd name="T21" fmla="*/ 24 h 145"/>
                    <a:gd name="T22" fmla="*/ 13 w 214"/>
                    <a:gd name="T23" fmla="*/ 22 h 145"/>
                    <a:gd name="T24" fmla="*/ 10 w 214"/>
                    <a:gd name="T25" fmla="*/ 17 h 145"/>
                    <a:gd name="T26" fmla="*/ 12 w 214"/>
                    <a:gd name="T27" fmla="*/ 12 h 145"/>
                    <a:gd name="T28" fmla="*/ 22 w 214"/>
                    <a:gd name="T29" fmla="*/ 18 h 145"/>
                    <a:gd name="T30" fmla="*/ 18 w 214"/>
                    <a:gd name="T31" fmla="*/ 9 h 145"/>
                    <a:gd name="T32" fmla="*/ 15 w 214"/>
                    <a:gd name="T33" fmla="*/ 5 h 145"/>
                    <a:gd name="T34" fmla="*/ 22 w 214"/>
                    <a:gd name="T35" fmla="*/ 3 h 145"/>
                    <a:gd name="T36" fmla="*/ 31 w 214"/>
                    <a:gd name="T37" fmla="*/ 15 h 145"/>
                    <a:gd name="T38" fmla="*/ 29 w 214"/>
                    <a:gd name="T39" fmla="*/ 21 h 145"/>
                    <a:gd name="T40" fmla="*/ 35 w 214"/>
                    <a:gd name="T41" fmla="*/ 33 h 145"/>
                    <a:gd name="T42" fmla="*/ 39 w 214"/>
                    <a:gd name="T43" fmla="*/ 22 h 145"/>
                    <a:gd name="T44" fmla="*/ 45 w 214"/>
                    <a:gd name="T45" fmla="*/ 11 h 145"/>
                    <a:gd name="T46" fmla="*/ 55 w 214"/>
                    <a:gd name="T47" fmla="*/ 13 h 145"/>
                    <a:gd name="T48" fmla="*/ 68 w 214"/>
                    <a:gd name="T49" fmla="*/ 22 h 145"/>
                    <a:gd name="T50" fmla="*/ 73 w 214"/>
                    <a:gd name="T51" fmla="*/ 14 h 145"/>
                    <a:gd name="T52" fmla="*/ 86 w 214"/>
                    <a:gd name="T53" fmla="*/ 10 h 145"/>
                    <a:gd name="T54" fmla="*/ 88 w 214"/>
                    <a:gd name="T55" fmla="*/ 0 h 145"/>
                    <a:gd name="T56" fmla="*/ 104 w 214"/>
                    <a:gd name="T57" fmla="*/ 3 h 145"/>
                    <a:gd name="T58" fmla="*/ 103 w 214"/>
                    <a:gd name="T59" fmla="*/ 12 h 145"/>
                    <a:gd name="T60" fmla="*/ 111 w 214"/>
                    <a:gd name="T61" fmla="*/ 22 h 145"/>
                    <a:gd name="T62" fmla="*/ 114 w 214"/>
                    <a:gd name="T63" fmla="*/ 32 h 145"/>
                    <a:gd name="T64" fmla="*/ 114 w 214"/>
                    <a:gd name="T65" fmla="*/ 41 h 145"/>
                    <a:gd name="T66" fmla="*/ 109 w 214"/>
                    <a:gd name="T67" fmla="*/ 48 h 145"/>
                    <a:gd name="T68" fmla="*/ 97 w 214"/>
                    <a:gd name="T69" fmla="*/ 53 h 145"/>
                    <a:gd name="T70" fmla="*/ 79 w 214"/>
                    <a:gd name="T71" fmla="*/ 66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145">
                      <a:moveTo>
                        <a:pt x="145" y="120"/>
                      </a:moveTo>
                      <a:lnTo>
                        <a:pt x="114" y="145"/>
                      </a:lnTo>
                      <a:lnTo>
                        <a:pt x="89" y="138"/>
                      </a:lnTo>
                      <a:lnTo>
                        <a:pt x="65" y="123"/>
                      </a:lnTo>
                      <a:lnTo>
                        <a:pt x="37" y="125"/>
                      </a:lnTo>
                      <a:lnTo>
                        <a:pt x="36" y="114"/>
                      </a:lnTo>
                      <a:lnTo>
                        <a:pt x="52" y="109"/>
                      </a:lnTo>
                      <a:lnTo>
                        <a:pt x="52" y="101"/>
                      </a:lnTo>
                      <a:lnTo>
                        <a:pt x="47" y="103"/>
                      </a:lnTo>
                      <a:lnTo>
                        <a:pt x="52" y="91"/>
                      </a:lnTo>
                      <a:lnTo>
                        <a:pt x="48" y="95"/>
                      </a:lnTo>
                      <a:lnTo>
                        <a:pt x="38" y="80"/>
                      </a:lnTo>
                      <a:lnTo>
                        <a:pt x="12" y="82"/>
                      </a:lnTo>
                      <a:lnTo>
                        <a:pt x="34" y="70"/>
                      </a:lnTo>
                      <a:lnTo>
                        <a:pt x="52" y="71"/>
                      </a:lnTo>
                      <a:lnTo>
                        <a:pt x="53" y="62"/>
                      </a:lnTo>
                      <a:lnTo>
                        <a:pt x="40" y="65"/>
                      </a:lnTo>
                      <a:lnTo>
                        <a:pt x="52" y="51"/>
                      </a:lnTo>
                      <a:lnTo>
                        <a:pt x="40" y="44"/>
                      </a:lnTo>
                      <a:lnTo>
                        <a:pt x="0" y="50"/>
                      </a:lnTo>
                      <a:lnTo>
                        <a:pt x="3" y="42"/>
                      </a:lnTo>
                      <a:lnTo>
                        <a:pt x="14" y="45"/>
                      </a:lnTo>
                      <a:lnTo>
                        <a:pt x="7" y="34"/>
                      </a:lnTo>
                      <a:lnTo>
                        <a:pt x="24" y="41"/>
                      </a:lnTo>
                      <a:lnTo>
                        <a:pt x="14" y="32"/>
                      </a:lnTo>
                      <a:lnTo>
                        <a:pt x="18" y="31"/>
                      </a:lnTo>
                      <a:lnTo>
                        <a:pt x="13" y="23"/>
                      </a:lnTo>
                      <a:lnTo>
                        <a:pt x="21" y="22"/>
                      </a:lnTo>
                      <a:lnTo>
                        <a:pt x="18" y="19"/>
                      </a:lnTo>
                      <a:lnTo>
                        <a:pt x="41" y="33"/>
                      </a:lnTo>
                      <a:lnTo>
                        <a:pt x="41" y="21"/>
                      </a:lnTo>
                      <a:lnTo>
                        <a:pt x="32" y="16"/>
                      </a:lnTo>
                      <a:lnTo>
                        <a:pt x="40" y="13"/>
                      </a:lnTo>
                      <a:lnTo>
                        <a:pt x="27" y="10"/>
                      </a:lnTo>
                      <a:lnTo>
                        <a:pt x="28" y="3"/>
                      </a:lnTo>
                      <a:lnTo>
                        <a:pt x="41" y="5"/>
                      </a:lnTo>
                      <a:lnTo>
                        <a:pt x="61" y="25"/>
                      </a:lnTo>
                      <a:lnTo>
                        <a:pt x="57" y="29"/>
                      </a:lnTo>
                      <a:lnTo>
                        <a:pt x="62" y="35"/>
                      </a:lnTo>
                      <a:lnTo>
                        <a:pt x="53" y="38"/>
                      </a:lnTo>
                      <a:lnTo>
                        <a:pt x="61" y="44"/>
                      </a:lnTo>
                      <a:lnTo>
                        <a:pt x="65" y="61"/>
                      </a:lnTo>
                      <a:lnTo>
                        <a:pt x="71" y="52"/>
                      </a:lnTo>
                      <a:lnTo>
                        <a:pt x="72" y="41"/>
                      </a:lnTo>
                      <a:lnTo>
                        <a:pt x="81" y="45"/>
                      </a:lnTo>
                      <a:lnTo>
                        <a:pt x="82" y="20"/>
                      </a:lnTo>
                      <a:lnTo>
                        <a:pt x="99" y="38"/>
                      </a:lnTo>
                      <a:lnTo>
                        <a:pt x="100" y="23"/>
                      </a:lnTo>
                      <a:lnTo>
                        <a:pt x="112" y="16"/>
                      </a:lnTo>
                      <a:lnTo>
                        <a:pt x="125" y="41"/>
                      </a:lnTo>
                      <a:lnTo>
                        <a:pt x="121" y="17"/>
                      </a:lnTo>
                      <a:lnTo>
                        <a:pt x="134" y="26"/>
                      </a:lnTo>
                      <a:lnTo>
                        <a:pt x="140" y="17"/>
                      </a:lnTo>
                      <a:lnTo>
                        <a:pt x="158" y="17"/>
                      </a:lnTo>
                      <a:lnTo>
                        <a:pt x="155" y="2"/>
                      </a:lnTo>
                      <a:lnTo>
                        <a:pt x="161" y="0"/>
                      </a:lnTo>
                      <a:lnTo>
                        <a:pt x="175" y="17"/>
                      </a:lnTo>
                      <a:lnTo>
                        <a:pt x="191" y="6"/>
                      </a:lnTo>
                      <a:lnTo>
                        <a:pt x="183" y="23"/>
                      </a:lnTo>
                      <a:lnTo>
                        <a:pt x="190" y="22"/>
                      </a:lnTo>
                      <a:lnTo>
                        <a:pt x="189" y="39"/>
                      </a:lnTo>
                      <a:lnTo>
                        <a:pt x="204" y="40"/>
                      </a:lnTo>
                      <a:lnTo>
                        <a:pt x="210" y="51"/>
                      </a:lnTo>
                      <a:lnTo>
                        <a:pt x="208" y="59"/>
                      </a:lnTo>
                      <a:lnTo>
                        <a:pt x="214" y="61"/>
                      </a:lnTo>
                      <a:lnTo>
                        <a:pt x="209" y="76"/>
                      </a:lnTo>
                      <a:lnTo>
                        <a:pt x="195" y="86"/>
                      </a:lnTo>
                      <a:lnTo>
                        <a:pt x="200" y="88"/>
                      </a:lnTo>
                      <a:lnTo>
                        <a:pt x="187" y="105"/>
                      </a:lnTo>
                      <a:lnTo>
                        <a:pt x="178" y="98"/>
                      </a:lnTo>
                      <a:lnTo>
                        <a:pt x="160" y="119"/>
                      </a:lnTo>
                      <a:lnTo>
                        <a:pt x="145" y="120"/>
                      </a:lnTo>
                      <a:close/>
                    </a:path>
                  </a:pathLst>
                </a:custGeom>
                <a:grpFill/>
                <a:ln w="6350" cmpd="sng">
                  <a:solidFill>
                    <a:schemeClr val="bg1"/>
                  </a:solidFill>
                  <a:round/>
                  <a:headEnd/>
                  <a:tailEnd/>
                </a:ln>
              </p:spPr>
              <p:txBody>
                <a:bodyPr/>
                <a:lstStyle/>
                <a:p>
                  <a:endParaRPr lang="en-GB" dirty="0"/>
                </a:p>
              </p:txBody>
            </p:sp>
            <p:grpSp>
              <p:nvGrpSpPr>
                <p:cNvPr id="707" name="Group 706"/>
                <p:cNvGrpSpPr/>
                <p:nvPr/>
              </p:nvGrpSpPr>
              <p:grpSpPr>
                <a:xfrm>
                  <a:off x="4583095" y="2534849"/>
                  <a:ext cx="1473250" cy="1517523"/>
                  <a:chOff x="4583095" y="2534849"/>
                  <a:chExt cx="1473250" cy="1517523"/>
                </a:xfrm>
                <a:grpFill/>
              </p:grpSpPr>
              <p:sp>
                <p:nvSpPr>
                  <p:cNvPr id="708" name="Freeform 1215"/>
                  <p:cNvSpPr>
                    <a:spLocks/>
                  </p:cNvSpPr>
                  <p:nvPr/>
                </p:nvSpPr>
                <p:spPr bwMode="auto">
                  <a:xfrm>
                    <a:off x="5170126" y="3674418"/>
                    <a:ext cx="5672" cy="5705"/>
                  </a:xfrm>
                  <a:custGeom>
                    <a:avLst/>
                    <a:gdLst>
                      <a:gd name="T0" fmla="*/ 0 w 6"/>
                      <a:gd name="T1" fmla="*/ 0 h 6"/>
                      <a:gd name="T2" fmla="*/ 3 w 6"/>
                      <a:gd name="T3" fmla="*/ 1 h 6"/>
                      <a:gd name="T4" fmla="*/ 2 w 6"/>
                      <a:gd name="T5" fmla="*/ 3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3"/>
                        </a:lnTo>
                        <a:lnTo>
                          <a:pt x="4" y="6"/>
                        </a:lnTo>
                        <a:lnTo>
                          <a:pt x="0" y="0"/>
                        </a:lnTo>
                        <a:close/>
                      </a:path>
                    </a:pathLst>
                  </a:custGeom>
                  <a:grpFill/>
                  <a:ln w="6350" cmpd="sng">
                    <a:solidFill>
                      <a:schemeClr val="bg1"/>
                    </a:solidFill>
                    <a:round/>
                    <a:headEnd/>
                    <a:tailEnd/>
                  </a:ln>
                </p:spPr>
                <p:txBody>
                  <a:bodyPr/>
                  <a:lstStyle/>
                  <a:p>
                    <a:endParaRPr lang="en-GB" dirty="0"/>
                  </a:p>
                </p:txBody>
              </p:sp>
              <p:sp>
                <p:nvSpPr>
                  <p:cNvPr id="709" name="Freeform 1216"/>
                  <p:cNvSpPr>
                    <a:spLocks/>
                  </p:cNvSpPr>
                  <p:nvPr/>
                </p:nvSpPr>
                <p:spPr bwMode="auto">
                  <a:xfrm>
                    <a:off x="5560063" y="3678696"/>
                    <a:ext cx="51046" cy="44214"/>
                  </a:xfrm>
                  <a:custGeom>
                    <a:avLst/>
                    <a:gdLst>
                      <a:gd name="T0" fmla="*/ 6 w 48"/>
                      <a:gd name="T1" fmla="*/ 23 h 42"/>
                      <a:gd name="T2" fmla="*/ 0 w 48"/>
                      <a:gd name="T3" fmla="*/ 16 h 42"/>
                      <a:gd name="T4" fmla="*/ 2 w 48"/>
                      <a:gd name="T5" fmla="*/ 5 h 42"/>
                      <a:gd name="T6" fmla="*/ 11 w 48"/>
                      <a:gd name="T7" fmla="*/ 0 h 42"/>
                      <a:gd name="T8" fmla="*/ 21 w 48"/>
                      <a:gd name="T9" fmla="*/ 0 h 42"/>
                      <a:gd name="T10" fmla="*/ 21 w 48"/>
                      <a:gd name="T11" fmla="*/ 3 h 42"/>
                      <a:gd name="T12" fmla="*/ 26 w 48"/>
                      <a:gd name="T13" fmla="*/ 7 h 42"/>
                      <a:gd name="T14" fmla="*/ 27 w 48"/>
                      <a:gd name="T15" fmla="*/ 16 h 42"/>
                      <a:gd name="T16" fmla="*/ 6 w 48"/>
                      <a:gd name="T17" fmla="*/ 23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42">
                        <a:moveTo>
                          <a:pt x="10" y="42"/>
                        </a:moveTo>
                        <a:lnTo>
                          <a:pt x="0" y="29"/>
                        </a:lnTo>
                        <a:lnTo>
                          <a:pt x="3" y="9"/>
                        </a:lnTo>
                        <a:lnTo>
                          <a:pt x="18" y="0"/>
                        </a:lnTo>
                        <a:lnTo>
                          <a:pt x="37" y="0"/>
                        </a:lnTo>
                        <a:lnTo>
                          <a:pt x="37" y="5"/>
                        </a:lnTo>
                        <a:lnTo>
                          <a:pt x="45" y="12"/>
                        </a:lnTo>
                        <a:lnTo>
                          <a:pt x="48" y="29"/>
                        </a:lnTo>
                        <a:lnTo>
                          <a:pt x="10" y="42"/>
                        </a:lnTo>
                        <a:close/>
                      </a:path>
                    </a:pathLst>
                  </a:custGeom>
                  <a:grpFill/>
                  <a:ln w="6350" cmpd="sng">
                    <a:solidFill>
                      <a:schemeClr val="bg1"/>
                    </a:solidFill>
                    <a:round/>
                    <a:headEnd/>
                    <a:tailEnd/>
                  </a:ln>
                </p:spPr>
                <p:txBody>
                  <a:bodyPr/>
                  <a:lstStyle/>
                  <a:p>
                    <a:endParaRPr lang="en-GB" dirty="0"/>
                  </a:p>
                </p:txBody>
              </p:sp>
              <p:sp>
                <p:nvSpPr>
                  <p:cNvPr id="710" name="Freeform 1217"/>
                  <p:cNvSpPr>
                    <a:spLocks/>
                  </p:cNvSpPr>
                  <p:nvPr/>
                </p:nvSpPr>
                <p:spPr bwMode="auto">
                  <a:xfrm>
                    <a:off x="5334608" y="3486154"/>
                    <a:ext cx="155974" cy="77017"/>
                  </a:xfrm>
                  <a:custGeom>
                    <a:avLst/>
                    <a:gdLst>
                      <a:gd name="T0" fmla="*/ 46 w 148"/>
                      <a:gd name="T1" fmla="*/ 4 h 73"/>
                      <a:gd name="T2" fmla="*/ 37 w 148"/>
                      <a:gd name="T3" fmla="*/ 12 h 73"/>
                      <a:gd name="T4" fmla="*/ 38 w 148"/>
                      <a:gd name="T5" fmla="*/ 22 h 73"/>
                      <a:gd name="T6" fmla="*/ 36 w 148"/>
                      <a:gd name="T7" fmla="*/ 23 h 73"/>
                      <a:gd name="T8" fmla="*/ 30 w 148"/>
                      <a:gd name="T9" fmla="*/ 21 h 73"/>
                      <a:gd name="T10" fmla="*/ 19 w 148"/>
                      <a:gd name="T11" fmla="*/ 25 h 73"/>
                      <a:gd name="T12" fmla="*/ 11 w 148"/>
                      <a:gd name="T13" fmla="*/ 23 h 73"/>
                      <a:gd name="T14" fmla="*/ 8 w 148"/>
                      <a:gd name="T15" fmla="*/ 27 h 73"/>
                      <a:gd name="T16" fmla="*/ 4 w 148"/>
                      <a:gd name="T17" fmla="*/ 23 h 73"/>
                      <a:gd name="T18" fmla="*/ 0 w 148"/>
                      <a:gd name="T19" fmla="*/ 24 h 73"/>
                      <a:gd name="T20" fmla="*/ 2 w 148"/>
                      <a:gd name="T21" fmla="*/ 31 h 73"/>
                      <a:gd name="T22" fmla="*/ 10 w 148"/>
                      <a:gd name="T23" fmla="*/ 33 h 73"/>
                      <a:gd name="T24" fmla="*/ 28 w 148"/>
                      <a:gd name="T25" fmla="*/ 30 h 73"/>
                      <a:gd name="T26" fmla="*/ 33 w 148"/>
                      <a:gd name="T27" fmla="*/ 36 h 73"/>
                      <a:gd name="T28" fmla="*/ 45 w 148"/>
                      <a:gd name="T29" fmla="*/ 39 h 73"/>
                      <a:gd name="T30" fmla="*/ 54 w 148"/>
                      <a:gd name="T31" fmla="*/ 40 h 73"/>
                      <a:gd name="T32" fmla="*/ 71 w 148"/>
                      <a:gd name="T33" fmla="*/ 33 h 73"/>
                      <a:gd name="T34" fmla="*/ 74 w 148"/>
                      <a:gd name="T35" fmla="*/ 31 h 73"/>
                      <a:gd name="T36" fmla="*/ 76 w 148"/>
                      <a:gd name="T37" fmla="*/ 20 h 73"/>
                      <a:gd name="T38" fmla="*/ 81 w 148"/>
                      <a:gd name="T39" fmla="*/ 20 h 73"/>
                      <a:gd name="T40" fmla="*/ 82 w 148"/>
                      <a:gd name="T41" fmla="*/ 15 h 73"/>
                      <a:gd name="T42" fmla="*/ 77 w 148"/>
                      <a:gd name="T43" fmla="*/ 3 h 73"/>
                      <a:gd name="T44" fmla="*/ 60 w 148"/>
                      <a:gd name="T45" fmla="*/ 0 h 73"/>
                      <a:gd name="T46" fmla="*/ 55 w 148"/>
                      <a:gd name="T47" fmla="*/ 5 h 73"/>
                      <a:gd name="T48" fmla="*/ 46 w 148"/>
                      <a:gd name="T49" fmla="*/ 4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 h="73">
                        <a:moveTo>
                          <a:pt x="84" y="7"/>
                        </a:moveTo>
                        <a:lnTo>
                          <a:pt x="67" y="22"/>
                        </a:lnTo>
                        <a:lnTo>
                          <a:pt x="68" y="40"/>
                        </a:lnTo>
                        <a:lnTo>
                          <a:pt x="65" y="42"/>
                        </a:lnTo>
                        <a:lnTo>
                          <a:pt x="55" y="38"/>
                        </a:lnTo>
                        <a:lnTo>
                          <a:pt x="33" y="46"/>
                        </a:lnTo>
                        <a:lnTo>
                          <a:pt x="20" y="42"/>
                        </a:lnTo>
                        <a:lnTo>
                          <a:pt x="15" y="48"/>
                        </a:lnTo>
                        <a:lnTo>
                          <a:pt x="7" y="42"/>
                        </a:lnTo>
                        <a:lnTo>
                          <a:pt x="0" y="44"/>
                        </a:lnTo>
                        <a:lnTo>
                          <a:pt x="4" y="57"/>
                        </a:lnTo>
                        <a:lnTo>
                          <a:pt x="17" y="61"/>
                        </a:lnTo>
                        <a:lnTo>
                          <a:pt x="51" y="56"/>
                        </a:lnTo>
                        <a:lnTo>
                          <a:pt x="59" y="66"/>
                        </a:lnTo>
                        <a:lnTo>
                          <a:pt x="81" y="72"/>
                        </a:lnTo>
                        <a:lnTo>
                          <a:pt x="98" y="73"/>
                        </a:lnTo>
                        <a:lnTo>
                          <a:pt x="128" y="61"/>
                        </a:lnTo>
                        <a:lnTo>
                          <a:pt x="135" y="57"/>
                        </a:lnTo>
                        <a:lnTo>
                          <a:pt x="137" y="37"/>
                        </a:lnTo>
                        <a:lnTo>
                          <a:pt x="147" y="37"/>
                        </a:lnTo>
                        <a:lnTo>
                          <a:pt x="148" y="27"/>
                        </a:lnTo>
                        <a:lnTo>
                          <a:pt x="140" y="6"/>
                        </a:lnTo>
                        <a:lnTo>
                          <a:pt x="109" y="0"/>
                        </a:lnTo>
                        <a:lnTo>
                          <a:pt x="99" y="10"/>
                        </a:lnTo>
                        <a:lnTo>
                          <a:pt x="84" y="7"/>
                        </a:lnTo>
                        <a:close/>
                      </a:path>
                    </a:pathLst>
                  </a:custGeom>
                  <a:grpFill/>
                  <a:ln w="6350" cmpd="sng">
                    <a:solidFill>
                      <a:schemeClr val="bg1"/>
                    </a:solidFill>
                    <a:round/>
                    <a:headEnd/>
                    <a:tailEnd/>
                  </a:ln>
                </p:spPr>
                <p:txBody>
                  <a:bodyPr/>
                  <a:lstStyle/>
                  <a:p>
                    <a:endParaRPr lang="en-GB" dirty="0"/>
                  </a:p>
                </p:txBody>
              </p:sp>
              <p:sp>
                <p:nvSpPr>
                  <p:cNvPr id="711" name="Freeform 1218"/>
                  <p:cNvSpPr>
                    <a:spLocks/>
                  </p:cNvSpPr>
                  <p:nvPr/>
                </p:nvSpPr>
                <p:spPr bwMode="auto">
                  <a:xfrm>
                    <a:off x="5199903" y="3410562"/>
                    <a:ext cx="69480" cy="57050"/>
                  </a:xfrm>
                  <a:custGeom>
                    <a:avLst/>
                    <a:gdLst>
                      <a:gd name="T0" fmla="*/ 24 w 66"/>
                      <a:gd name="T1" fmla="*/ 0 h 54"/>
                      <a:gd name="T2" fmla="*/ 11 w 66"/>
                      <a:gd name="T3" fmla="*/ 3 h 54"/>
                      <a:gd name="T4" fmla="*/ 7 w 66"/>
                      <a:gd name="T5" fmla="*/ 1 h 54"/>
                      <a:gd name="T6" fmla="*/ 0 w 66"/>
                      <a:gd name="T7" fmla="*/ 5 h 54"/>
                      <a:gd name="T8" fmla="*/ 0 w 66"/>
                      <a:gd name="T9" fmla="*/ 9 h 54"/>
                      <a:gd name="T10" fmla="*/ 13 w 66"/>
                      <a:gd name="T11" fmla="*/ 17 h 54"/>
                      <a:gd name="T12" fmla="*/ 15 w 66"/>
                      <a:gd name="T13" fmla="*/ 22 h 54"/>
                      <a:gd name="T14" fmla="*/ 22 w 66"/>
                      <a:gd name="T15" fmla="*/ 21 h 54"/>
                      <a:gd name="T16" fmla="*/ 22 w 66"/>
                      <a:gd name="T17" fmla="*/ 27 h 54"/>
                      <a:gd name="T18" fmla="*/ 31 w 66"/>
                      <a:gd name="T19" fmla="*/ 30 h 54"/>
                      <a:gd name="T20" fmla="*/ 29 w 66"/>
                      <a:gd name="T21" fmla="*/ 24 h 54"/>
                      <a:gd name="T22" fmla="*/ 34 w 66"/>
                      <a:gd name="T23" fmla="*/ 20 h 54"/>
                      <a:gd name="T24" fmla="*/ 36 w 66"/>
                      <a:gd name="T25" fmla="*/ 16 h 54"/>
                      <a:gd name="T26" fmla="*/ 33 w 66"/>
                      <a:gd name="T27" fmla="*/ 10 h 54"/>
                      <a:gd name="T28" fmla="*/ 30 w 66"/>
                      <a:gd name="T29" fmla="*/ 9 h 54"/>
                      <a:gd name="T30" fmla="*/ 29 w 66"/>
                      <a:gd name="T31" fmla="*/ 3 h 54"/>
                      <a:gd name="T32" fmla="*/ 24 w 66"/>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54">
                        <a:moveTo>
                          <a:pt x="43" y="0"/>
                        </a:moveTo>
                        <a:lnTo>
                          <a:pt x="20" y="5"/>
                        </a:lnTo>
                        <a:lnTo>
                          <a:pt x="13" y="1"/>
                        </a:lnTo>
                        <a:lnTo>
                          <a:pt x="0" y="9"/>
                        </a:lnTo>
                        <a:lnTo>
                          <a:pt x="0" y="16"/>
                        </a:lnTo>
                        <a:lnTo>
                          <a:pt x="24" y="31"/>
                        </a:lnTo>
                        <a:lnTo>
                          <a:pt x="27" y="41"/>
                        </a:lnTo>
                        <a:lnTo>
                          <a:pt x="41" y="38"/>
                        </a:lnTo>
                        <a:lnTo>
                          <a:pt x="41" y="49"/>
                        </a:lnTo>
                        <a:lnTo>
                          <a:pt x="56" y="54"/>
                        </a:lnTo>
                        <a:lnTo>
                          <a:pt x="53" y="44"/>
                        </a:lnTo>
                        <a:lnTo>
                          <a:pt x="62" y="36"/>
                        </a:lnTo>
                        <a:lnTo>
                          <a:pt x="66" y="28"/>
                        </a:lnTo>
                        <a:lnTo>
                          <a:pt x="61" y="19"/>
                        </a:lnTo>
                        <a:lnTo>
                          <a:pt x="55" y="16"/>
                        </a:lnTo>
                        <a:lnTo>
                          <a:pt x="53" y="6"/>
                        </a:lnTo>
                        <a:lnTo>
                          <a:pt x="43" y="0"/>
                        </a:lnTo>
                        <a:close/>
                      </a:path>
                    </a:pathLst>
                  </a:custGeom>
                  <a:grpFill/>
                  <a:ln w="6350" cmpd="sng">
                    <a:solidFill>
                      <a:schemeClr val="bg1"/>
                    </a:solidFill>
                    <a:round/>
                    <a:headEnd/>
                    <a:tailEnd/>
                  </a:ln>
                </p:spPr>
                <p:txBody>
                  <a:bodyPr/>
                  <a:lstStyle/>
                  <a:p>
                    <a:endParaRPr lang="en-GB" dirty="0"/>
                  </a:p>
                </p:txBody>
              </p:sp>
              <p:grpSp>
                <p:nvGrpSpPr>
                  <p:cNvPr id="712" name="Group 1219"/>
                  <p:cNvGrpSpPr>
                    <a:grpSpLocks/>
                  </p:cNvGrpSpPr>
                  <p:nvPr/>
                </p:nvGrpSpPr>
                <p:grpSpPr bwMode="auto">
                  <a:xfrm>
                    <a:off x="4992883" y="3001231"/>
                    <a:ext cx="455162" cy="300938"/>
                    <a:chOff x="4435" y="2665"/>
                    <a:chExt cx="432" cy="283"/>
                  </a:xfrm>
                  <a:grpFill/>
                </p:grpSpPr>
                <p:sp>
                  <p:nvSpPr>
                    <p:cNvPr id="826" name="Freeform 1220"/>
                    <p:cNvSpPr>
                      <a:spLocks/>
                    </p:cNvSpPr>
                    <p:nvPr/>
                  </p:nvSpPr>
                  <p:spPr bwMode="auto">
                    <a:xfrm>
                      <a:off x="4782" y="2932"/>
                      <a:ext cx="4" cy="11"/>
                    </a:xfrm>
                    <a:custGeom>
                      <a:avLst/>
                      <a:gdLst>
                        <a:gd name="T0" fmla="*/ 4 w 4"/>
                        <a:gd name="T1" fmla="*/ 0 h 11"/>
                        <a:gd name="T2" fmla="*/ 2 w 4"/>
                        <a:gd name="T3" fmla="*/ 11 h 11"/>
                        <a:gd name="T4" fmla="*/ 0 w 4"/>
                        <a:gd name="T5" fmla="*/ 6 h 11"/>
                        <a:gd name="T6" fmla="*/ 4 w 4"/>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1">
                          <a:moveTo>
                            <a:pt x="4" y="0"/>
                          </a:moveTo>
                          <a:lnTo>
                            <a:pt x="2" y="11"/>
                          </a:lnTo>
                          <a:lnTo>
                            <a:pt x="0" y="6"/>
                          </a:lnTo>
                          <a:lnTo>
                            <a:pt x="4" y="0"/>
                          </a:lnTo>
                          <a:close/>
                        </a:path>
                      </a:pathLst>
                    </a:custGeom>
                    <a:grpFill/>
                    <a:ln w="6350" cmpd="sng">
                      <a:solidFill>
                        <a:schemeClr val="bg1"/>
                      </a:solidFill>
                      <a:round/>
                      <a:headEnd/>
                      <a:tailEnd/>
                    </a:ln>
                  </p:spPr>
                  <p:txBody>
                    <a:bodyPr/>
                    <a:lstStyle/>
                    <a:p>
                      <a:endParaRPr lang="en-GB" dirty="0"/>
                    </a:p>
                  </p:txBody>
                </p:sp>
                <p:sp>
                  <p:nvSpPr>
                    <p:cNvPr id="827" name="Freeform 1221"/>
                    <p:cNvSpPr>
                      <a:spLocks/>
                    </p:cNvSpPr>
                    <p:nvPr/>
                  </p:nvSpPr>
                  <p:spPr bwMode="auto">
                    <a:xfrm>
                      <a:off x="4790" y="2935"/>
                      <a:ext cx="15" cy="10"/>
                    </a:xfrm>
                    <a:custGeom>
                      <a:avLst/>
                      <a:gdLst>
                        <a:gd name="T0" fmla="*/ 5 w 15"/>
                        <a:gd name="T1" fmla="*/ 0 h 10"/>
                        <a:gd name="T2" fmla="*/ 12 w 15"/>
                        <a:gd name="T3" fmla="*/ 3 h 10"/>
                        <a:gd name="T4" fmla="*/ 15 w 15"/>
                        <a:gd name="T5" fmla="*/ 10 h 10"/>
                        <a:gd name="T6" fmla="*/ 0 w 15"/>
                        <a:gd name="T7" fmla="*/ 7 h 10"/>
                        <a:gd name="T8" fmla="*/ 0 w 15"/>
                        <a:gd name="T9" fmla="*/ 1 h 10"/>
                        <a:gd name="T10" fmla="*/ 5 w 15"/>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0">
                          <a:moveTo>
                            <a:pt x="5" y="0"/>
                          </a:moveTo>
                          <a:lnTo>
                            <a:pt x="12" y="3"/>
                          </a:lnTo>
                          <a:lnTo>
                            <a:pt x="15" y="10"/>
                          </a:lnTo>
                          <a:lnTo>
                            <a:pt x="0" y="7"/>
                          </a:lnTo>
                          <a:lnTo>
                            <a:pt x="0" y="1"/>
                          </a:lnTo>
                          <a:lnTo>
                            <a:pt x="5" y="0"/>
                          </a:lnTo>
                          <a:close/>
                        </a:path>
                      </a:pathLst>
                    </a:custGeom>
                    <a:grpFill/>
                    <a:ln w="6350" cmpd="sng">
                      <a:solidFill>
                        <a:schemeClr val="bg1"/>
                      </a:solidFill>
                      <a:round/>
                      <a:headEnd/>
                      <a:tailEnd/>
                    </a:ln>
                  </p:spPr>
                  <p:txBody>
                    <a:bodyPr/>
                    <a:lstStyle/>
                    <a:p>
                      <a:endParaRPr lang="en-GB" dirty="0"/>
                    </a:p>
                  </p:txBody>
                </p:sp>
                <p:grpSp>
                  <p:nvGrpSpPr>
                    <p:cNvPr id="828" name="Group 1222"/>
                    <p:cNvGrpSpPr>
                      <a:grpSpLocks/>
                    </p:cNvGrpSpPr>
                    <p:nvPr/>
                  </p:nvGrpSpPr>
                  <p:grpSpPr bwMode="auto">
                    <a:xfrm>
                      <a:off x="4435" y="2665"/>
                      <a:ext cx="432" cy="283"/>
                      <a:chOff x="4435" y="2665"/>
                      <a:chExt cx="432" cy="283"/>
                    </a:xfrm>
                    <a:grpFill/>
                  </p:grpSpPr>
                  <p:sp>
                    <p:nvSpPr>
                      <p:cNvPr id="829" name="Freeform 1223"/>
                      <p:cNvSpPr>
                        <a:spLocks/>
                      </p:cNvSpPr>
                      <p:nvPr/>
                    </p:nvSpPr>
                    <p:spPr bwMode="auto">
                      <a:xfrm>
                        <a:off x="4859" y="2924"/>
                        <a:ext cx="8" cy="9"/>
                      </a:xfrm>
                      <a:custGeom>
                        <a:avLst/>
                        <a:gdLst>
                          <a:gd name="T0" fmla="*/ 8 w 8"/>
                          <a:gd name="T1" fmla="*/ 9 h 9"/>
                          <a:gd name="T2" fmla="*/ 0 w 8"/>
                          <a:gd name="T3" fmla="*/ 0 h 9"/>
                          <a:gd name="T4" fmla="*/ 0 w 8"/>
                          <a:gd name="T5" fmla="*/ 6 h 9"/>
                          <a:gd name="T6" fmla="*/ 8 w 8"/>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9"/>
                            </a:moveTo>
                            <a:lnTo>
                              <a:pt x="0" y="0"/>
                            </a:lnTo>
                            <a:lnTo>
                              <a:pt x="0" y="6"/>
                            </a:lnTo>
                            <a:lnTo>
                              <a:pt x="8" y="9"/>
                            </a:lnTo>
                            <a:close/>
                          </a:path>
                        </a:pathLst>
                      </a:custGeom>
                      <a:grpFill/>
                      <a:ln w="6350" cmpd="sng">
                        <a:solidFill>
                          <a:schemeClr val="bg1"/>
                        </a:solidFill>
                        <a:round/>
                        <a:headEnd/>
                        <a:tailEnd/>
                      </a:ln>
                    </p:spPr>
                    <p:txBody>
                      <a:bodyPr/>
                      <a:lstStyle/>
                      <a:p>
                        <a:endParaRPr lang="en-GB" dirty="0"/>
                      </a:p>
                    </p:txBody>
                  </p:sp>
                  <p:sp>
                    <p:nvSpPr>
                      <p:cNvPr id="830" name="Freeform 1224"/>
                      <p:cNvSpPr>
                        <a:spLocks/>
                      </p:cNvSpPr>
                      <p:nvPr/>
                    </p:nvSpPr>
                    <p:spPr bwMode="auto">
                      <a:xfrm>
                        <a:off x="4731" y="2838"/>
                        <a:ext cx="54" cy="100"/>
                      </a:xfrm>
                      <a:custGeom>
                        <a:avLst/>
                        <a:gdLst>
                          <a:gd name="T0" fmla="*/ 29 w 54"/>
                          <a:gd name="T1" fmla="*/ 100 h 100"/>
                          <a:gd name="T2" fmla="*/ 12 w 54"/>
                          <a:gd name="T3" fmla="*/ 98 h 100"/>
                          <a:gd name="T4" fmla="*/ 12 w 54"/>
                          <a:gd name="T5" fmla="*/ 84 h 100"/>
                          <a:gd name="T6" fmla="*/ 1 w 54"/>
                          <a:gd name="T7" fmla="*/ 76 h 100"/>
                          <a:gd name="T8" fmla="*/ 0 w 54"/>
                          <a:gd name="T9" fmla="*/ 48 h 100"/>
                          <a:gd name="T10" fmla="*/ 5 w 54"/>
                          <a:gd name="T11" fmla="*/ 29 h 100"/>
                          <a:gd name="T12" fmla="*/ 45 w 54"/>
                          <a:gd name="T13" fmla="*/ 0 h 100"/>
                          <a:gd name="T14" fmla="*/ 47 w 54"/>
                          <a:gd name="T15" fmla="*/ 17 h 100"/>
                          <a:gd name="T16" fmla="*/ 39 w 54"/>
                          <a:gd name="T17" fmla="*/ 39 h 100"/>
                          <a:gd name="T18" fmla="*/ 43 w 54"/>
                          <a:gd name="T19" fmla="*/ 39 h 100"/>
                          <a:gd name="T20" fmla="*/ 40 w 54"/>
                          <a:gd name="T21" fmla="*/ 46 h 100"/>
                          <a:gd name="T22" fmla="*/ 54 w 54"/>
                          <a:gd name="T23" fmla="*/ 45 h 100"/>
                          <a:gd name="T24" fmla="*/ 54 w 54"/>
                          <a:gd name="T25" fmla="*/ 51 h 100"/>
                          <a:gd name="T26" fmla="*/ 47 w 54"/>
                          <a:gd name="T27" fmla="*/ 57 h 100"/>
                          <a:gd name="T28" fmla="*/ 43 w 54"/>
                          <a:gd name="T29" fmla="*/ 55 h 100"/>
                          <a:gd name="T30" fmla="*/ 43 w 54"/>
                          <a:gd name="T31" fmla="*/ 62 h 100"/>
                          <a:gd name="T32" fmla="*/ 35 w 54"/>
                          <a:gd name="T33" fmla="*/ 65 h 100"/>
                          <a:gd name="T34" fmla="*/ 36 w 54"/>
                          <a:gd name="T35" fmla="*/ 71 h 100"/>
                          <a:gd name="T36" fmla="*/ 30 w 54"/>
                          <a:gd name="T37" fmla="*/ 71 h 100"/>
                          <a:gd name="T38" fmla="*/ 32 w 54"/>
                          <a:gd name="T39" fmla="*/ 75 h 100"/>
                          <a:gd name="T40" fmla="*/ 28 w 54"/>
                          <a:gd name="T41" fmla="*/ 92 h 100"/>
                          <a:gd name="T42" fmla="*/ 32 w 54"/>
                          <a:gd name="T43" fmla="*/ 100 h 100"/>
                          <a:gd name="T44" fmla="*/ 29 w 54"/>
                          <a:gd name="T45" fmla="*/ 10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100">
                            <a:moveTo>
                              <a:pt x="29" y="100"/>
                            </a:moveTo>
                            <a:lnTo>
                              <a:pt x="12" y="98"/>
                            </a:lnTo>
                            <a:lnTo>
                              <a:pt x="12" y="84"/>
                            </a:lnTo>
                            <a:lnTo>
                              <a:pt x="1" y="76"/>
                            </a:lnTo>
                            <a:lnTo>
                              <a:pt x="0" y="48"/>
                            </a:lnTo>
                            <a:lnTo>
                              <a:pt x="5" y="29"/>
                            </a:lnTo>
                            <a:lnTo>
                              <a:pt x="45" y="0"/>
                            </a:lnTo>
                            <a:lnTo>
                              <a:pt x="47" y="17"/>
                            </a:lnTo>
                            <a:lnTo>
                              <a:pt x="39" y="39"/>
                            </a:lnTo>
                            <a:lnTo>
                              <a:pt x="43" y="39"/>
                            </a:lnTo>
                            <a:lnTo>
                              <a:pt x="40" y="46"/>
                            </a:lnTo>
                            <a:lnTo>
                              <a:pt x="54" y="45"/>
                            </a:lnTo>
                            <a:lnTo>
                              <a:pt x="54" y="51"/>
                            </a:lnTo>
                            <a:lnTo>
                              <a:pt x="47" y="57"/>
                            </a:lnTo>
                            <a:lnTo>
                              <a:pt x="43" y="55"/>
                            </a:lnTo>
                            <a:lnTo>
                              <a:pt x="43" y="62"/>
                            </a:lnTo>
                            <a:lnTo>
                              <a:pt x="35" y="65"/>
                            </a:lnTo>
                            <a:lnTo>
                              <a:pt x="36" y="71"/>
                            </a:lnTo>
                            <a:lnTo>
                              <a:pt x="30" y="71"/>
                            </a:lnTo>
                            <a:lnTo>
                              <a:pt x="32" y="75"/>
                            </a:lnTo>
                            <a:lnTo>
                              <a:pt x="28" y="92"/>
                            </a:lnTo>
                            <a:lnTo>
                              <a:pt x="32" y="100"/>
                            </a:lnTo>
                            <a:lnTo>
                              <a:pt x="29" y="100"/>
                            </a:lnTo>
                            <a:close/>
                          </a:path>
                        </a:pathLst>
                      </a:custGeom>
                      <a:grpFill/>
                      <a:ln w="6350" cmpd="sng">
                        <a:solidFill>
                          <a:schemeClr val="bg1"/>
                        </a:solidFill>
                        <a:round/>
                        <a:headEnd/>
                        <a:tailEnd/>
                      </a:ln>
                    </p:spPr>
                    <p:txBody>
                      <a:bodyPr/>
                      <a:lstStyle/>
                      <a:p>
                        <a:endParaRPr lang="en-GB" dirty="0"/>
                      </a:p>
                    </p:txBody>
                  </p:sp>
                  <p:sp>
                    <p:nvSpPr>
                      <p:cNvPr id="831" name="Freeform 1225"/>
                      <p:cNvSpPr>
                        <a:spLocks/>
                      </p:cNvSpPr>
                      <p:nvPr/>
                    </p:nvSpPr>
                    <p:spPr bwMode="auto">
                      <a:xfrm>
                        <a:off x="4765" y="2912"/>
                        <a:ext cx="21" cy="20"/>
                      </a:xfrm>
                      <a:custGeom>
                        <a:avLst/>
                        <a:gdLst>
                          <a:gd name="T0" fmla="*/ 5 w 21"/>
                          <a:gd name="T1" fmla="*/ 3 h 20"/>
                          <a:gd name="T2" fmla="*/ 16 w 21"/>
                          <a:gd name="T3" fmla="*/ 0 h 20"/>
                          <a:gd name="T4" fmla="*/ 21 w 21"/>
                          <a:gd name="T5" fmla="*/ 12 h 20"/>
                          <a:gd name="T6" fmla="*/ 20 w 21"/>
                          <a:gd name="T7" fmla="*/ 18 h 20"/>
                          <a:gd name="T8" fmla="*/ 6 w 21"/>
                          <a:gd name="T9" fmla="*/ 20 h 20"/>
                          <a:gd name="T10" fmla="*/ 0 w 21"/>
                          <a:gd name="T11" fmla="*/ 4 h 20"/>
                          <a:gd name="T12" fmla="*/ 5 w 21"/>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0">
                            <a:moveTo>
                              <a:pt x="5" y="3"/>
                            </a:moveTo>
                            <a:lnTo>
                              <a:pt x="16" y="0"/>
                            </a:lnTo>
                            <a:lnTo>
                              <a:pt x="21" y="12"/>
                            </a:lnTo>
                            <a:lnTo>
                              <a:pt x="20" y="18"/>
                            </a:lnTo>
                            <a:lnTo>
                              <a:pt x="6" y="20"/>
                            </a:lnTo>
                            <a:lnTo>
                              <a:pt x="0" y="4"/>
                            </a:lnTo>
                            <a:lnTo>
                              <a:pt x="5" y="3"/>
                            </a:lnTo>
                            <a:close/>
                          </a:path>
                        </a:pathLst>
                      </a:custGeom>
                      <a:grpFill/>
                      <a:ln w="6350" cmpd="sng">
                        <a:solidFill>
                          <a:schemeClr val="bg1"/>
                        </a:solidFill>
                        <a:round/>
                        <a:headEnd/>
                        <a:tailEnd/>
                      </a:ln>
                    </p:spPr>
                    <p:txBody>
                      <a:bodyPr/>
                      <a:lstStyle/>
                      <a:p>
                        <a:endParaRPr lang="en-GB" dirty="0"/>
                      </a:p>
                    </p:txBody>
                  </p:sp>
                  <p:sp>
                    <p:nvSpPr>
                      <p:cNvPr id="832" name="Freeform 1226"/>
                      <p:cNvSpPr>
                        <a:spLocks/>
                      </p:cNvSpPr>
                      <p:nvPr/>
                    </p:nvSpPr>
                    <p:spPr bwMode="auto">
                      <a:xfrm>
                        <a:off x="4805" y="2935"/>
                        <a:ext cx="6" cy="13"/>
                      </a:xfrm>
                      <a:custGeom>
                        <a:avLst/>
                        <a:gdLst>
                          <a:gd name="T0" fmla="*/ 0 w 6"/>
                          <a:gd name="T1" fmla="*/ 0 h 13"/>
                          <a:gd name="T2" fmla="*/ 6 w 6"/>
                          <a:gd name="T3" fmla="*/ 3 h 13"/>
                          <a:gd name="T4" fmla="*/ 4 w 6"/>
                          <a:gd name="T5" fmla="*/ 13 h 13"/>
                          <a:gd name="T6" fmla="*/ 0 w 6"/>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3">
                            <a:moveTo>
                              <a:pt x="0" y="0"/>
                            </a:moveTo>
                            <a:lnTo>
                              <a:pt x="6" y="3"/>
                            </a:lnTo>
                            <a:lnTo>
                              <a:pt x="4" y="13"/>
                            </a:lnTo>
                            <a:lnTo>
                              <a:pt x="0" y="0"/>
                            </a:lnTo>
                            <a:close/>
                          </a:path>
                        </a:pathLst>
                      </a:custGeom>
                      <a:grpFill/>
                      <a:ln w="6350" cmpd="sng">
                        <a:solidFill>
                          <a:schemeClr val="bg1"/>
                        </a:solidFill>
                        <a:round/>
                        <a:headEnd/>
                        <a:tailEnd/>
                      </a:ln>
                    </p:spPr>
                    <p:txBody>
                      <a:bodyPr/>
                      <a:lstStyle/>
                      <a:p>
                        <a:endParaRPr lang="en-GB" dirty="0"/>
                      </a:p>
                    </p:txBody>
                  </p:sp>
                  <p:sp>
                    <p:nvSpPr>
                      <p:cNvPr id="833" name="Freeform 1227"/>
                      <p:cNvSpPr>
                        <a:spLocks/>
                      </p:cNvSpPr>
                      <p:nvPr/>
                    </p:nvSpPr>
                    <p:spPr bwMode="auto">
                      <a:xfrm>
                        <a:off x="4788" y="2895"/>
                        <a:ext cx="34" cy="39"/>
                      </a:xfrm>
                      <a:custGeom>
                        <a:avLst/>
                        <a:gdLst>
                          <a:gd name="T0" fmla="*/ 10 w 34"/>
                          <a:gd name="T1" fmla="*/ 4 h 39"/>
                          <a:gd name="T2" fmla="*/ 12 w 34"/>
                          <a:gd name="T3" fmla="*/ 8 h 39"/>
                          <a:gd name="T4" fmla="*/ 0 w 34"/>
                          <a:gd name="T5" fmla="*/ 14 h 39"/>
                          <a:gd name="T6" fmla="*/ 4 w 34"/>
                          <a:gd name="T7" fmla="*/ 18 h 39"/>
                          <a:gd name="T8" fmla="*/ 7 w 34"/>
                          <a:gd name="T9" fmla="*/ 31 h 39"/>
                          <a:gd name="T10" fmla="*/ 17 w 34"/>
                          <a:gd name="T11" fmla="*/ 33 h 39"/>
                          <a:gd name="T12" fmla="*/ 16 w 34"/>
                          <a:gd name="T13" fmla="*/ 37 h 39"/>
                          <a:gd name="T14" fmla="*/ 24 w 34"/>
                          <a:gd name="T15" fmla="*/ 39 h 39"/>
                          <a:gd name="T16" fmla="*/ 24 w 34"/>
                          <a:gd name="T17" fmla="*/ 31 h 39"/>
                          <a:gd name="T18" fmla="*/ 30 w 34"/>
                          <a:gd name="T19" fmla="*/ 30 h 39"/>
                          <a:gd name="T20" fmla="*/ 26 w 34"/>
                          <a:gd name="T21" fmla="*/ 21 h 39"/>
                          <a:gd name="T22" fmla="*/ 34 w 34"/>
                          <a:gd name="T23" fmla="*/ 15 h 39"/>
                          <a:gd name="T24" fmla="*/ 28 w 34"/>
                          <a:gd name="T25" fmla="*/ 0 h 39"/>
                          <a:gd name="T26" fmla="*/ 20 w 34"/>
                          <a:gd name="T27" fmla="*/ 4 h 39"/>
                          <a:gd name="T28" fmla="*/ 20 w 34"/>
                          <a:gd name="T29" fmla="*/ 7 h 39"/>
                          <a:gd name="T30" fmla="*/ 17 w 34"/>
                          <a:gd name="T31" fmla="*/ 15 h 39"/>
                          <a:gd name="T32" fmla="*/ 17 w 34"/>
                          <a:gd name="T33" fmla="*/ 5 h 39"/>
                          <a:gd name="T34" fmla="*/ 10 w 34"/>
                          <a:gd name="T35" fmla="*/ 4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 h="39">
                            <a:moveTo>
                              <a:pt x="10" y="4"/>
                            </a:moveTo>
                            <a:lnTo>
                              <a:pt x="12" y="8"/>
                            </a:lnTo>
                            <a:lnTo>
                              <a:pt x="0" y="14"/>
                            </a:lnTo>
                            <a:lnTo>
                              <a:pt x="4" y="18"/>
                            </a:lnTo>
                            <a:lnTo>
                              <a:pt x="7" y="31"/>
                            </a:lnTo>
                            <a:lnTo>
                              <a:pt x="17" y="33"/>
                            </a:lnTo>
                            <a:lnTo>
                              <a:pt x="16" y="37"/>
                            </a:lnTo>
                            <a:lnTo>
                              <a:pt x="24" y="39"/>
                            </a:lnTo>
                            <a:lnTo>
                              <a:pt x="24" y="31"/>
                            </a:lnTo>
                            <a:lnTo>
                              <a:pt x="30" y="30"/>
                            </a:lnTo>
                            <a:lnTo>
                              <a:pt x="26" y="21"/>
                            </a:lnTo>
                            <a:lnTo>
                              <a:pt x="34" y="15"/>
                            </a:lnTo>
                            <a:lnTo>
                              <a:pt x="28" y="0"/>
                            </a:lnTo>
                            <a:lnTo>
                              <a:pt x="20" y="4"/>
                            </a:lnTo>
                            <a:lnTo>
                              <a:pt x="20" y="7"/>
                            </a:lnTo>
                            <a:lnTo>
                              <a:pt x="17" y="15"/>
                            </a:lnTo>
                            <a:lnTo>
                              <a:pt x="17" y="5"/>
                            </a:lnTo>
                            <a:lnTo>
                              <a:pt x="10" y="4"/>
                            </a:lnTo>
                            <a:close/>
                          </a:path>
                        </a:pathLst>
                      </a:custGeom>
                      <a:grpFill/>
                      <a:ln w="6350" cmpd="sng">
                        <a:solidFill>
                          <a:schemeClr val="bg1"/>
                        </a:solidFill>
                        <a:round/>
                        <a:headEnd/>
                        <a:tailEnd/>
                      </a:ln>
                    </p:spPr>
                    <p:txBody>
                      <a:bodyPr/>
                      <a:lstStyle/>
                      <a:p>
                        <a:endParaRPr lang="en-GB" dirty="0"/>
                      </a:p>
                    </p:txBody>
                  </p:sp>
                  <p:sp>
                    <p:nvSpPr>
                      <p:cNvPr id="834" name="Freeform 1228"/>
                      <p:cNvSpPr>
                        <a:spLocks/>
                      </p:cNvSpPr>
                      <p:nvPr/>
                    </p:nvSpPr>
                    <p:spPr bwMode="auto">
                      <a:xfrm>
                        <a:off x="4435" y="2665"/>
                        <a:ext cx="10" cy="9"/>
                      </a:xfrm>
                      <a:custGeom>
                        <a:avLst/>
                        <a:gdLst>
                          <a:gd name="T0" fmla="*/ 10 w 10"/>
                          <a:gd name="T1" fmla="*/ 9 h 9"/>
                          <a:gd name="T2" fmla="*/ 10 w 10"/>
                          <a:gd name="T3" fmla="*/ 0 h 9"/>
                          <a:gd name="T4" fmla="*/ 0 w 10"/>
                          <a:gd name="T5" fmla="*/ 2 h 9"/>
                          <a:gd name="T6" fmla="*/ 10 w 10"/>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10" y="9"/>
                            </a:moveTo>
                            <a:lnTo>
                              <a:pt x="10" y="0"/>
                            </a:lnTo>
                            <a:lnTo>
                              <a:pt x="0" y="2"/>
                            </a:lnTo>
                            <a:lnTo>
                              <a:pt x="10" y="9"/>
                            </a:lnTo>
                            <a:close/>
                          </a:path>
                        </a:pathLst>
                      </a:custGeom>
                      <a:grpFill/>
                      <a:ln w="6350" cmpd="sng">
                        <a:solidFill>
                          <a:schemeClr val="bg1"/>
                        </a:solidFill>
                        <a:round/>
                        <a:headEnd/>
                        <a:tailEnd/>
                      </a:ln>
                    </p:spPr>
                    <p:txBody>
                      <a:bodyPr/>
                      <a:lstStyle/>
                      <a:p>
                        <a:endParaRPr lang="en-GB" dirty="0"/>
                      </a:p>
                    </p:txBody>
                  </p:sp>
                </p:grpSp>
              </p:grpSp>
              <p:grpSp>
                <p:nvGrpSpPr>
                  <p:cNvPr id="713" name="Group 1229"/>
                  <p:cNvGrpSpPr>
                    <a:grpSpLocks/>
                  </p:cNvGrpSpPr>
                  <p:nvPr/>
                </p:nvGrpSpPr>
                <p:grpSpPr bwMode="auto">
                  <a:xfrm>
                    <a:off x="5263520" y="3289221"/>
                    <a:ext cx="181491" cy="248157"/>
                    <a:chOff x="4692" y="2936"/>
                    <a:chExt cx="172" cy="234"/>
                  </a:xfrm>
                  <a:grpFill/>
                </p:grpSpPr>
                <p:sp>
                  <p:nvSpPr>
                    <p:cNvPr id="824" name="Freeform 1230"/>
                    <p:cNvSpPr>
                      <a:spLocks/>
                    </p:cNvSpPr>
                    <p:nvPr/>
                  </p:nvSpPr>
                  <p:spPr bwMode="auto">
                    <a:xfrm>
                      <a:off x="4828" y="2945"/>
                      <a:ext cx="11" cy="12"/>
                    </a:xfrm>
                    <a:custGeom>
                      <a:avLst/>
                      <a:gdLst>
                        <a:gd name="T0" fmla="*/ 10 w 11"/>
                        <a:gd name="T1" fmla="*/ 7 h 12"/>
                        <a:gd name="T2" fmla="*/ 11 w 11"/>
                        <a:gd name="T3" fmla="*/ 12 h 12"/>
                        <a:gd name="T4" fmla="*/ 0 w 11"/>
                        <a:gd name="T5" fmla="*/ 9 h 12"/>
                        <a:gd name="T6" fmla="*/ 1 w 11"/>
                        <a:gd name="T7" fmla="*/ 4 h 12"/>
                        <a:gd name="T8" fmla="*/ 6 w 11"/>
                        <a:gd name="T9" fmla="*/ 7 h 12"/>
                        <a:gd name="T10" fmla="*/ 3 w 11"/>
                        <a:gd name="T11" fmla="*/ 0 h 12"/>
                        <a:gd name="T12" fmla="*/ 10 w 11"/>
                        <a:gd name="T13" fmla="*/ 3 h 12"/>
                        <a:gd name="T14" fmla="*/ 10 w 11"/>
                        <a:gd name="T15" fmla="*/ 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2">
                          <a:moveTo>
                            <a:pt x="10" y="7"/>
                          </a:moveTo>
                          <a:lnTo>
                            <a:pt x="11" y="12"/>
                          </a:lnTo>
                          <a:lnTo>
                            <a:pt x="0" y="9"/>
                          </a:lnTo>
                          <a:lnTo>
                            <a:pt x="1" y="4"/>
                          </a:lnTo>
                          <a:lnTo>
                            <a:pt x="6" y="7"/>
                          </a:lnTo>
                          <a:lnTo>
                            <a:pt x="3" y="0"/>
                          </a:lnTo>
                          <a:lnTo>
                            <a:pt x="10" y="3"/>
                          </a:lnTo>
                          <a:lnTo>
                            <a:pt x="10" y="7"/>
                          </a:lnTo>
                          <a:close/>
                        </a:path>
                      </a:pathLst>
                    </a:custGeom>
                    <a:grpFill/>
                    <a:ln w="6350" cmpd="sng">
                      <a:solidFill>
                        <a:schemeClr val="bg1"/>
                      </a:solidFill>
                      <a:round/>
                      <a:headEnd/>
                      <a:tailEnd/>
                    </a:ln>
                  </p:spPr>
                  <p:txBody>
                    <a:bodyPr/>
                    <a:lstStyle/>
                    <a:p>
                      <a:endParaRPr lang="en-GB" dirty="0"/>
                    </a:p>
                  </p:txBody>
                </p:sp>
                <p:sp>
                  <p:nvSpPr>
                    <p:cNvPr id="825" name="Freeform 1231"/>
                    <p:cNvSpPr>
                      <a:spLocks/>
                    </p:cNvSpPr>
                    <p:nvPr/>
                  </p:nvSpPr>
                  <p:spPr bwMode="auto">
                    <a:xfrm>
                      <a:off x="4692" y="2936"/>
                      <a:ext cx="172" cy="234"/>
                    </a:xfrm>
                    <a:custGeom>
                      <a:avLst/>
                      <a:gdLst>
                        <a:gd name="T0" fmla="*/ 168 w 172"/>
                        <a:gd name="T1" fmla="*/ 131 h 234"/>
                        <a:gd name="T2" fmla="*/ 172 w 172"/>
                        <a:gd name="T3" fmla="*/ 114 h 234"/>
                        <a:gd name="T4" fmla="*/ 166 w 172"/>
                        <a:gd name="T5" fmla="*/ 106 h 234"/>
                        <a:gd name="T6" fmla="*/ 162 w 172"/>
                        <a:gd name="T7" fmla="*/ 73 h 234"/>
                        <a:gd name="T8" fmla="*/ 157 w 172"/>
                        <a:gd name="T9" fmla="*/ 69 h 234"/>
                        <a:gd name="T10" fmla="*/ 161 w 172"/>
                        <a:gd name="T11" fmla="*/ 53 h 234"/>
                        <a:gd name="T12" fmla="*/ 157 w 172"/>
                        <a:gd name="T13" fmla="*/ 38 h 234"/>
                        <a:gd name="T14" fmla="*/ 134 w 172"/>
                        <a:gd name="T15" fmla="*/ 18 h 234"/>
                        <a:gd name="T16" fmla="*/ 123 w 172"/>
                        <a:gd name="T17" fmla="*/ 21 h 234"/>
                        <a:gd name="T18" fmla="*/ 127 w 172"/>
                        <a:gd name="T19" fmla="*/ 16 h 234"/>
                        <a:gd name="T20" fmla="*/ 104 w 172"/>
                        <a:gd name="T21" fmla="*/ 32 h 234"/>
                        <a:gd name="T22" fmla="*/ 90 w 172"/>
                        <a:gd name="T23" fmla="*/ 32 h 234"/>
                        <a:gd name="T24" fmla="*/ 96 w 172"/>
                        <a:gd name="T25" fmla="*/ 19 h 234"/>
                        <a:gd name="T26" fmla="*/ 78 w 172"/>
                        <a:gd name="T27" fmla="*/ 18 h 234"/>
                        <a:gd name="T28" fmla="*/ 74 w 172"/>
                        <a:gd name="T29" fmla="*/ 14 h 234"/>
                        <a:gd name="T30" fmla="*/ 74 w 172"/>
                        <a:gd name="T31" fmla="*/ 4 h 234"/>
                        <a:gd name="T32" fmla="*/ 68 w 172"/>
                        <a:gd name="T33" fmla="*/ 2 h 234"/>
                        <a:gd name="T34" fmla="*/ 51 w 172"/>
                        <a:gd name="T35" fmla="*/ 0 h 234"/>
                        <a:gd name="T36" fmla="*/ 58 w 172"/>
                        <a:gd name="T37" fmla="*/ 14 h 234"/>
                        <a:gd name="T38" fmla="*/ 51 w 172"/>
                        <a:gd name="T39" fmla="*/ 19 h 234"/>
                        <a:gd name="T40" fmla="*/ 60 w 172"/>
                        <a:gd name="T41" fmla="*/ 35 h 234"/>
                        <a:gd name="T42" fmla="*/ 50 w 172"/>
                        <a:gd name="T43" fmla="*/ 38 h 234"/>
                        <a:gd name="T44" fmla="*/ 51 w 172"/>
                        <a:gd name="T45" fmla="*/ 53 h 234"/>
                        <a:gd name="T46" fmla="*/ 48 w 172"/>
                        <a:gd name="T47" fmla="*/ 46 h 234"/>
                        <a:gd name="T48" fmla="*/ 41 w 172"/>
                        <a:gd name="T49" fmla="*/ 49 h 234"/>
                        <a:gd name="T50" fmla="*/ 39 w 172"/>
                        <a:gd name="T51" fmla="*/ 42 h 234"/>
                        <a:gd name="T52" fmla="*/ 33 w 172"/>
                        <a:gd name="T53" fmla="*/ 41 h 234"/>
                        <a:gd name="T54" fmla="*/ 24 w 172"/>
                        <a:gd name="T55" fmla="*/ 42 h 234"/>
                        <a:gd name="T56" fmla="*/ 21 w 172"/>
                        <a:gd name="T57" fmla="*/ 49 h 234"/>
                        <a:gd name="T58" fmla="*/ 29 w 172"/>
                        <a:gd name="T59" fmla="*/ 57 h 234"/>
                        <a:gd name="T60" fmla="*/ 21 w 172"/>
                        <a:gd name="T61" fmla="*/ 56 h 234"/>
                        <a:gd name="T62" fmla="*/ 18 w 172"/>
                        <a:gd name="T63" fmla="*/ 72 h 234"/>
                        <a:gd name="T64" fmla="*/ 12 w 172"/>
                        <a:gd name="T65" fmla="*/ 75 h 234"/>
                        <a:gd name="T66" fmla="*/ 20 w 172"/>
                        <a:gd name="T67" fmla="*/ 85 h 234"/>
                        <a:gd name="T68" fmla="*/ 11 w 172"/>
                        <a:gd name="T69" fmla="*/ 98 h 234"/>
                        <a:gd name="T70" fmla="*/ 0 w 172"/>
                        <a:gd name="T71" fmla="*/ 97 h 234"/>
                        <a:gd name="T72" fmla="*/ 0 w 172"/>
                        <a:gd name="T73" fmla="*/ 134 h 234"/>
                        <a:gd name="T74" fmla="*/ 5 w 172"/>
                        <a:gd name="T75" fmla="*/ 143 h 234"/>
                        <a:gd name="T76" fmla="*/ 1 w 172"/>
                        <a:gd name="T77" fmla="*/ 151 h 234"/>
                        <a:gd name="T78" fmla="*/ 6 w 172"/>
                        <a:gd name="T79" fmla="*/ 164 h 234"/>
                        <a:gd name="T80" fmla="*/ 5 w 172"/>
                        <a:gd name="T81" fmla="*/ 170 h 234"/>
                        <a:gd name="T82" fmla="*/ 14 w 172"/>
                        <a:gd name="T83" fmla="*/ 180 h 234"/>
                        <a:gd name="T84" fmla="*/ 39 w 172"/>
                        <a:gd name="T85" fmla="*/ 187 h 234"/>
                        <a:gd name="T86" fmla="*/ 29 w 172"/>
                        <a:gd name="T87" fmla="*/ 212 h 234"/>
                        <a:gd name="T88" fmla="*/ 29 w 172"/>
                        <a:gd name="T89" fmla="*/ 226 h 234"/>
                        <a:gd name="T90" fmla="*/ 54 w 172"/>
                        <a:gd name="T91" fmla="*/ 225 h 234"/>
                        <a:gd name="T92" fmla="*/ 67 w 172"/>
                        <a:gd name="T93" fmla="*/ 230 h 234"/>
                        <a:gd name="T94" fmla="*/ 74 w 172"/>
                        <a:gd name="T95" fmla="*/ 228 h 234"/>
                        <a:gd name="T96" fmla="*/ 82 w 172"/>
                        <a:gd name="T97" fmla="*/ 234 h 234"/>
                        <a:gd name="T98" fmla="*/ 87 w 172"/>
                        <a:gd name="T99" fmla="*/ 228 h 234"/>
                        <a:gd name="T100" fmla="*/ 100 w 172"/>
                        <a:gd name="T101" fmla="*/ 232 h 234"/>
                        <a:gd name="T102" fmla="*/ 122 w 172"/>
                        <a:gd name="T103" fmla="*/ 224 h 234"/>
                        <a:gd name="T104" fmla="*/ 132 w 172"/>
                        <a:gd name="T105" fmla="*/ 228 h 234"/>
                        <a:gd name="T106" fmla="*/ 135 w 172"/>
                        <a:gd name="T107" fmla="*/ 226 h 234"/>
                        <a:gd name="T108" fmla="*/ 134 w 172"/>
                        <a:gd name="T109" fmla="*/ 208 h 234"/>
                        <a:gd name="T110" fmla="*/ 151 w 172"/>
                        <a:gd name="T111" fmla="*/ 193 h 234"/>
                        <a:gd name="T112" fmla="*/ 127 w 172"/>
                        <a:gd name="T113" fmla="*/ 171 h 234"/>
                        <a:gd name="T114" fmla="*/ 116 w 172"/>
                        <a:gd name="T115" fmla="*/ 146 h 234"/>
                        <a:gd name="T116" fmla="*/ 122 w 172"/>
                        <a:gd name="T117" fmla="*/ 151 h 234"/>
                        <a:gd name="T118" fmla="*/ 157 w 172"/>
                        <a:gd name="T119" fmla="*/ 130 h 234"/>
                        <a:gd name="T120" fmla="*/ 158 w 172"/>
                        <a:gd name="T121" fmla="*/ 122 h 234"/>
                        <a:gd name="T122" fmla="*/ 168 w 172"/>
                        <a:gd name="T123" fmla="*/ 131 h 2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2" h="234">
                          <a:moveTo>
                            <a:pt x="168" y="131"/>
                          </a:moveTo>
                          <a:lnTo>
                            <a:pt x="172" y="114"/>
                          </a:lnTo>
                          <a:lnTo>
                            <a:pt x="166" y="106"/>
                          </a:lnTo>
                          <a:lnTo>
                            <a:pt x="162" y="73"/>
                          </a:lnTo>
                          <a:lnTo>
                            <a:pt x="157" y="69"/>
                          </a:lnTo>
                          <a:lnTo>
                            <a:pt x="161" y="53"/>
                          </a:lnTo>
                          <a:lnTo>
                            <a:pt x="157" y="38"/>
                          </a:lnTo>
                          <a:lnTo>
                            <a:pt x="134" y="18"/>
                          </a:lnTo>
                          <a:lnTo>
                            <a:pt x="123" y="21"/>
                          </a:lnTo>
                          <a:lnTo>
                            <a:pt x="127" y="16"/>
                          </a:lnTo>
                          <a:lnTo>
                            <a:pt x="104" y="32"/>
                          </a:lnTo>
                          <a:lnTo>
                            <a:pt x="90" y="32"/>
                          </a:lnTo>
                          <a:lnTo>
                            <a:pt x="96" y="19"/>
                          </a:lnTo>
                          <a:lnTo>
                            <a:pt x="78" y="18"/>
                          </a:lnTo>
                          <a:lnTo>
                            <a:pt x="74" y="14"/>
                          </a:lnTo>
                          <a:lnTo>
                            <a:pt x="74" y="4"/>
                          </a:lnTo>
                          <a:lnTo>
                            <a:pt x="68" y="2"/>
                          </a:lnTo>
                          <a:lnTo>
                            <a:pt x="51" y="0"/>
                          </a:lnTo>
                          <a:lnTo>
                            <a:pt x="58" y="14"/>
                          </a:lnTo>
                          <a:lnTo>
                            <a:pt x="51" y="19"/>
                          </a:lnTo>
                          <a:lnTo>
                            <a:pt x="60" y="35"/>
                          </a:lnTo>
                          <a:lnTo>
                            <a:pt x="50" y="38"/>
                          </a:lnTo>
                          <a:lnTo>
                            <a:pt x="51" y="53"/>
                          </a:lnTo>
                          <a:lnTo>
                            <a:pt x="48" y="46"/>
                          </a:lnTo>
                          <a:lnTo>
                            <a:pt x="41" y="49"/>
                          </a:lnTo>
                          <a:lnTo>
                            <a:pt x="39" y="42"/>
                          </a:lnTo>
                          <a:lnTo>
                            <a:pt x="33" y="41"/>
                          </a:lnTo>
                          <a:lnTo>
                            <a:pt x="24" y="42"/>
                          </a:lnTo>
                          <a:lnTo>
                            <a:pt x="21" y="49"/>
                          </a:lnTo>
                          <a:lnTo>
                            <a:pt x="29" y="57"/>
                          </a:lnTo>
                          <a:lnTo>
                            <a:pt x="21" y="56"/>
                          </a:lnTo>
                          <a:lnTo>
                            <a:pt x="18" y="72"/>
                          </a:lnTo>
                          <a:lnTo>
                            <a:pt x="12" y="75"/>
                          </a:lnTo>
                          <a:lnTo>
                            <a:pt x="20" y="85"/>
                          </a:lnTo>
                          <a:lnTo>
                            <a:pt x="11" y="98"/>
                          </a:lnTo>
                          <a:lnTo>
                            <a:pt x="0" y="97"/>
                          </a:lnTo>
                          <a:lnTo>
                            <a:pt x="0" y="134"/>
                          </a:lnTo>
                          <a:lnTo>
                            <a:pt x="5" y="143"/>
                          </a:lnTo>
                          <a:lnTo>
                            <a:pt x="1" y="151"/>
                          </a:lnTo>
                          <a:lnTo>
                            <a:pt x="6" y="164"/>
                          </a:lnTo>
                          <a:lnTo>
                            <a:pt x="5" y="170"/>
                          </a:lnTo>
                          <a:lnTo>
                            <a:pt x="14" y="180"/>
                          </a:lnTo>
                          <a:lnTo>
                            <a:pt x="39" y="187"/>
                          </a:lnTo>
                          <a:lnTo>
                            <a:pt x="29" y="212"/>
                          </a:lnTo>
                          <a:lnTo>
                            <a:pt x="29" y="226"/>
                          </a:lnTo>
                          <a:lnTo>
                            <a:pt x="54" y="225"/>
                          </a:lnTo>
                          <a:lnTo>
                            <a:pt x="67" y="230"/>
                          </a:lnTo>
                          <a:lnTo>
                            <a:pt x="74" y="228"/>
                          </a:lnTo>
                          <a:lnTo>
                            <a:pt x="82" y="234"/>
                          </a:lnTo>
                          <a:lnTo>
                            <a:pt x="87" y="228"/>
                          </a:lnTo>
                          <a:lnTo>
                            <a:pt x="100" y="232"/>
                          </a:lnTo>
                          <a:lnTo>
                            <a:pt x="122" y="224"/>
                          </a:lnTo>
                          <a:lnTo>
                            <a:pt x="132" y="228"/>
                          </a:lnTo>
                          <a:lnTo>
                            <a:pt x="135" y="226"/>
                          </a:lnTo>
                          <a:lnTo>
                            <a:pt x="134" y="208"/>
                          </a:lnTo>
                          <a:lnTo>
                            <a:pt x="151" y="193"/>
                          </a:lnTo>
                          <a:lnTo>
                            <a:pt x="127" y="171"/>
                          </a:lnTo>
                          <a:lnTo>
                            <a:pt x="116" y="146"/>
                          </a:lnTo>
                          <a:lnTo>
                            <a:pt x="122" y="151"/>
                          </a:lnTo>
                          <a:lnTo>
                            <a:pt x="157" y="130"/>
                          </a:lnTo>
                          <a:lnTo>
                            <a:pt x="158" y="122"/>
                          </a:lnTo>
                          <a:lnTo>
                            <a:pt x="168" y="131"/>
                          </a:lnTo>
                          <a:close/>
                        </a:path>
                      </a:pathLst>
                    </a:custGeom>
                    <a:grpFill/>
                    <a:ln w="6350" cmpd="sng">
                      <a:solidFill>
                        <a:schemeClr val="bg1"/>
                      </a:solidFill>
                      <a:round/>
                      <a:headEnd/>
                      <a:tailEnd/>
                    </a:ln>
                  </p:spPr>
                  <p:txBody>
                    <a:bodyPr/>
                    <a:lstStyle/>
                    <a:p>
                      <a:endParaRPr lang="en-GB" dirty="0"/>
                    </a:p>
                  </p:txBody>
                </p:sp>
              </p:grpSp>
              <p:grpSp>
                <p:nvGrpSpPr>
                  <p:cNvPr id="714" name="Group 1232"/>
                  <p:cNvGrpSpPr>
                    <a:grpSpLocks/>
                  </p:cNvGrpSpPr>
                  <p:nvPr/>
                </p:nvGrpSpPr>
                <p:grpSpPr bwMode="auto">
                  <a:xfrm>
                    <a:off x="5543047" y="3697238"/>
                    <a:ext cx="177244" cy="181133"/>
                    <a:chOff x="4957" y="3321"/>
                    <a:chExt cx="167" cy="171"/>
                  </a:xfrm>
                  <a:grpFill/>
                </p:grpSpPr>
                <p:sp>
                  <p:nvSpPr>
                    <p:cNvPr id="812" name="Freeform 1233"/>
                    <p:cNvSpPr>
                      <a:spLocks/>
                    </p:cNvSpPr>
                    <p:nvPr/>
                  </p:nvSpPr>
                  <p:spPr bwMode="auto">
                    <a:xfrm>
                      <a:off x="4967" y="3321"/>
                      <a:ext cx="123" cy="103"/>
                    </a:xfrm>
                    <a:custGeom>
                      <a:avLst/>
                      <a:gdLst>
                        <a:gd name="T0" fmla="*/ 11 w 123"/>
                        <a:gd name="T1" fmla="*/ 69 h 103"/>
                        <a:gd name="T2" fmla="*/ 18 w 123"/>
                        <a:gd name="T3" fmla="*/ 71 h 103"/>
                        <a:gd name="T4" fmla="*/ 19 w 123"/>
                        <a:gd name="T5" fmla="*/ 74 h 103"/>
                        <a:gd name="T6" fmla="*/ 11 w 123"/>
                        <a:gd name="T7" fmla="*/ 74 h 103"/>
                        <a:gd name="T8" fmla="*/ 19 w 123"/>
                        <a:gd name="T9" fmla="*/ 86 h 103"/>
                        <a:gd name="T10" fmla="*/ 48 w 123"/>
                        <a:gd name="T11" fmla="*/ 85 h 103"/>
                        <a:gd name="T12" fmla="*/ 58 w 123"/>
                        <a:gd name="T13" fmla="*/ 90 h 103"/>
                        <a:gd name="T14" fmla="*/ 53 w 123"/>
                        <a:gd name="T15" fmla="*/ 94 h 103"/>
                        <a:gd name="T16" fmla="*/ 67 w 123"/>
                        <a:gd name="T17" fmla="*/ 95 h 103"/>
                        <a:gd name="T18" fmla="*/ 75 w 123"/>
                        <a:gd name="T19" fmla="*/ 103 h 103"/>
                        <a:gd name="T20" fmla="*/ 74 w 123"/>
                        <a:gd name="T21" fmla="*/ 90 h 103"/>
                        <a:gd name="T22" fmla="*/ 45 w 123"/>
                        <a:gd name="T23" fmla="*/ 73 h 103"/>
                        <a:gd name="T24" fmla="*/ 54 w 123"/>
                        <a:gd name="T25" fmla="*/ 71 h 103"/>
                        <a:gd name="T26" fmla="*/ 53 w 123"/>
                        <a:gd name="T27" fmla="*/ 63 h 103"/>
                        <a:gd name="T28" fmla="*/ 59 w 123"/>
                        <a:gd name="T29" fmla="*/ 65 h 103"/>
                        <a:gd name="T30" fmla="*/ 48 w 123"/>
                        <a:gd name="T31" fmla="*/ 46 h 103"/>
                        <a:gd name="T32" fmla="*/ 48 w 123"/>
                        <a:gd name="T33" fmla="*/ 31 h 103"/>
                        <a:gd name="T34" fmla="*/ 53 w 123"/>
                        <a:gd name="T35" fmla="*/ 30 h 103"/>
                        <a:gd name="T36" fmla="*/ 51 w 123"/>
                        <a:gd name="T37" fmla="*/ 34 h 103"/>
                        <a:gd name="T38" fmla="*/ 65 w 123"/>
                        <a:gd name="T39" fmla="*/ 47 h 103"/>
                        <a:gd name="T40" fmla="*/ 64 w 123"/>
                        <a:gd name="T41" fmla="*/ 39 h 103"/>
                        <a:gd name="T42" fmla="*/ 74 w 123"/>
                        <a:gd name="T43" fmla="*/ 46 h 103"/>
                        <a:gd name="T44" fmla="*/ 70 w 123"/>
                        <a:gd name="T45" fmla="*/ 36 h 103"/>
                        <a:gd name="T46" fmla="*/ 80 w 123"/>
                        <a:gd name="T47" fmla="*/ 40 h 103"/>
                        <a:gd name="T48" fmla="*/ 68 w 123"/>
                        <a:gd name="T49" fmla="*/ 30 h 103"/>
                        <a:gd name="T50" fmla="*/ 83 w 123"/>
                        <a:gd name="T51" fmla="*/ 22 h 103"/>
                        <a:gd name="T52" fmla="*/ 93 w 123"/>
                        <a:gd name="T53" fmla="*/ 21 h 103"/>
                        <a:gd name="T54" fmla="*/ 114 w 123"/>
                        <a:gd name="T55" fmla="*/ 27 h 103"/>
                        <a:gd name="T56" fmla="*/ 123 w 123"/>
                        <a:gd name="T57" fmla="*/ 8 h 103"/>
                        <a:gd name="T58" fmla="*/ 119 w 123"/>
                        <a:gd name="T59" fmla="*/ 0 h 103"/>
                        <a:gd name="T60" fmla="*/ 116 w 123"/>
                        <a:gd name="T61" fmla="*/ 0 h 103"/>
                        <a:gd name="T62" fmla="*/ 116 w 123"/>
                        <a:gd name="T63" fmla="*/ 7 h 103"/>
                        <a:gd name="T64" fmla="*/ 109 w 123"/>
                        <a:gd name="T65" fmla="*/ 11 h 103"/>
                        <a:gd name="T66" fmla="*/ 103 w 123"/>
                        <a:gd name="T67" fmla="*/ 14 h 103"/>
                        <a:gd name="T68" fmla="*/ 83 w 123"/>
                        <a:gd name="T69" fmla="*/ 5 h 103"/>
                        <a:gd name="T70" fmla="*/ 54 w 123"/>
                        <a:gd name="T71" fmla="*/ 11 h 103"/>
                        <a:gd name="T72" fmla="*/ 16 w 123"/>
                        <a:gd name="T73" fmla="*/ 24 h 103"/>
                        <a:gd name="T74" fmla="*/ 18 w 123"/>
                        <a:gd name="T75" fmla="*/ 31 h 103"/>
                        <a:gd name="T76" fmla="*/ 0 w 123"/>
                        <a:gd name="T77" fmla="*/ 54 h 103"/>
                        <a:gd name="T78" fmla="*/ 11 w 123"/>
                        <a:gd name="T79" fmla="*/ 69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03">
                          <a:moveTo>
                            <a:pt x="11" y="69"/>
                          </a:moveTo>
                          <a:lnTo>
                            <a:pt x="18" y="71"/>
                          </a:lnTo>
                          <a:lnTo>
                            <a:pt x="19" y="74"/>
                          </a:lnTo>
                          <a:lnTo>
                            <a:pt x="11" y="74"/>
                          </a:lnTo>
                          <a:lnTo>
                            <a:pt x="19" y="86"/>
                          </a:lnTo>
                          <a:lnTo>
                            <a:pt x="48" y="85"/>
                          </a:lnTo>
                          <a:lnTo>
                            <a:pt x="58" y="90"/>
                          </a:lnTo>
                          <a:lnTo>
                            <a:pt x="53" y="94"/>
                          </a:lnTo>
                          <a:lnTo>
                            <a:pt x="67" y="95"/>
                          </a:lnTo>
                          <a:lnTo>
                            <a:pt x="75" y="103"/>
                          </a:lnTo>
                          <a:lnTo>
                            <a:pt x="74" y="90"/>
                          </a:lnTo>
                          <a:lnTo>
                            <a:pt x="45" y="73"/>
                          </a:lnTo>
                          <a:lnTo>
                            <a:pt x="54" y="71"/>
                          </a:lnTo>
                          <a:lnTo>
                            <a:pt x="53" y="63"/>
                          </a:lnTo>
                          <a:lnTo>
                            <a:pt x="59" y="65"/>
                          </a:lnTo>
                          <a:lnTo>
                            <a:pt x="48" y="46"/>
                          </a:lnTo>
                          <a:lnTo>
                            <a:pt x="48" y="31"/>
                          </a:lnTo>
                          <a:lnTo>
                            <a:pt x="53" y="30"/>
                          </a:lnTo>
                          <a:lnTo>
                            <a:pt x="51" y="34"/>
                          </a:lnTo>
                          <a:lnTo>
                            <a:pt x="65" y="47"/>
                          </a:lnTo>
                          <a:lnTo>
                            <a:pt x="64" y="39"/>
                          </a:lnTo>
                          <a:lnTo>
                            <a:pt x="74" y="46"/>
                          </a:lnTo>
                          <a:lnTo>
                            <a:pt x="70" y="36"/>
                          </a:lnTo>
                          <a:lnTo>
                            <a:pt x="80" y="40"/>
                          </a:lnTo>
                          <a:lnTo>
                            <a:pt x="68" y="30"/>
                          </a:lnTo>
                          <a:lnTo>
                            <a:pt x="83" y="22"/>
                          </a:lnTo>
                          <a:lnTo>
                            <a:pt x="93" y="21"/>
                          </a:lnTo>
                          <a:lnTo>
                            <a:pt x="114" y="27"/>
                          </a:lnTo>
                          <a:lnTo>
                            <a:pt x="123" y="8"/>
                          </a:lnTo>
                          <a:lnTo>
                            <a:pt x="119" y="0"/>
                          </a:lnTo>
                          <a:lnTo>
                            <a:pt x="116" y="0"/>
                          </a:lnTo>
                          <a:lnTo>
                            <a:pt x="116" y="7"/>
                          </a:lnTo>
                          <a:lnTo>
                            <a:pt x="109" y="11"/>
                          </a:lnTo>
                          <a:lnTo>
                            <a:pt x="103" y="14"/>
                          </a:lnTo>
                          <a:lnTo>
                            <a:pt x="83" y="5"/>
                          </a:lnTo>
                          <a:lnTo>
                            <a:pt x="54" y="11"/>
                          </a:lnTo>
                          <a:lnTo>
                            <a:pt x="16" y="24"/>
                          </a:lnTo>
                          <a:lnTo>
                            <a:pt x="18" y="31"/>
                          </a:lnTo>
                          <a:lnTo>
                            <a:pt x="0" y="54"/>
                          </a:lnTo>
                          <a:lnTo>
                            <a:pt x="11" y="69"/>
                          </a:lnTo>
                          <a:close/>
                        </a:path>
                      </a:pathLst>
                    </a:custGeom>
                    <a:grpFill/>
                    <a:ln w="6350" cmpd="sng">
                      <a:solidFill>
                        <a:schemeClr val="bg1"/>
                      </a:solidFill>
                      <a:round/>
                      <a:headEnd/>
                      <a:tailEnd/>
                    </a:ln>
                  </p:spPr>
                  <p:txBody>
                    <a:bodyPr/>
                    <a:lstStyle/>
                    <a:p>
                      <a:endParaRPr lang="en-GB" dirty="0"/>
                    </a:p>
                  </p:txBody>
                </p:sp>
                <p:sp>
                  <p:nvSpPr>
                    <p:cNvPr id="813" name="Freeform 1234"/>
                    <p:cNvSpPr>
                      <a:spLocks/>
                    </p:cNvSpPr>
                    <p:nvPr/>
                  </p:nvSpPr>
                  <p:spPr bwMode="auto">
                    <a:xfrm>
                      <a:off x="4957" y="3374"/>
                      <a:ext cx="8" cy="8"/>
                    </a:xfrm>
                    <a:custGeom>
                      <a:avLst/>
                      <a:gdLst>
                        <a:gd name="T0" fmla="*/ 8 w 8"/>
                        <a:gd name="T1" fmla="*/ 8 h 8"/>
                        <a:gd name="T2" fmla="*/ 4 w 8"/>
                        <a:gd name="T3" fmla="*/ 0 h 8"/>
                        <a:gd name="T4" fmla="*/ 0 w 8"/>
                        <a:gd name="T5" fmla="*/ 0 h 8"/>
                        <a:gd name="T6" fmla="*/ 8 w 8"/>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8"/>
                          </a:moveTo>
                          <a:lnTo>
                            <a:pt x="4" y="0"/>
                          </a:lnTo>
                          <a:lnTo>
                            <a:pt x="0" y="0"/>
                          </a:lnTo>
                          <a:lnTo>
                            <a:pt x="8" y="8"/>
                          </a:lnTo>
                          <a:close/>
                        </a:path>
                      </a:pathLst>
                    </a:custGeom>
                    <a:grpFill/>
                    <a:ln w="6350" cmpd="sng">
                      <a:solidFill>
                        <a:schemeClr val="bg1"/>
                      </a:solidFill>
                      <a:round/>
                      <a:headEnd/>
                      <a:tailEnd/>
                    </a:ln>
                  </p:spPr>
                  <p:txBody>
                    <a:bodyPr/>
                    <a:lstStyle/>
                    <a:p>
                      <a:endParaRPr lang="en-GB" dirty="0"/>
                    </a:p>
                  </p:txBody>
                </p:sp>
                <p:sp>
                  <p:nvSpPr>
                    <p:cNvPr id="814" name="Freeform 1235"/>
                    <p:cNvSpPr>
                      <a:spLocks/>
                    </p:cNvSpPr>
                    <p:nvPr/>
                  </p:nvSpPr>
                  <p:spPr bwMode="auto">
                    <a:xfrm>
                      <a:off x="4971" y="3406"/>
                      <a:ext cx="7" cy="9"/>
                    </a:xfrm>
                    <a:custGeom>
                      <a:avLst/>
                      <a:gdLst>
                        <a:gd name="T0" fmla="*/ 7 w 7"/>
                        <a:gd name="T1" fmla="*/ 9 h 9"/>
                        <a:gd name="T2" fmla="*/ 5 w 7"/>
                        <a:gd name="T3" fmla="*/ 0 h 9"/>
                        <a:gd name="T4" fmla="*/ 0 w 7"/>
                        <a:gd name="T5" fmla="*/ 4 h 9"/>
                        <a:gd name="T6" fmla="*/ 7 w 7"/>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7" y="9"/>
                          </a:moveTo>
                          <a:lnTo>
                            <a:pt x="5" y="0"/>
                          </a:lnTo>
                          <a:lnTo>
                            <a:pt x="0" y="4"/>
                          </a:lnTo>
                          <a:lnTo>
                            <a:pt x="7" y="9"/>
                          </a:lnTo>
                          <a:close/>
                        </a:path>
                      </a:pathLst>
                    </a:custGeom>
                    <a:grpFill/>
                    <a:ln w="6350" cmpd="sng">
                      <a:solidFill>
                        <a:schemeClr val="bg1"/>
                      </a:solidFill>
                      <a:round/>
                      <a:headEnd/>
                      <a:tailEnd/>
                    </a:ln>
                  </p:spPr>
                  <p:txBody>
                    <a:bodyPr/>
                    <a:lstStyle/>
                    <a:p>
                      <a:endParaRPr lang="en-GB" dirty="0"/>
                    </a:p>
                  </p:txBody>
                </p:sp>
                <p:sp>
                  <p:nvSpPr>
                    <p:cNvPr id="815" name="Freeform 1236"/>
                    <p:cNvSpPr>
                      <a:spLocks/>
                    </p:cNvSpPr>
                    <p:nvPr/>
                  </p:nvSpPr>
                  <p:spPr bwMode="auto">
                    <a:xfrm>
                      <a:off x="4986" y="3409"/>
                      <a:ext cx="44" cy="46"/>
                    </a:xfrm>
                    <a:custGeom>
                      <a:avLst/>
                      <a:gdLst>
                        <a:gd name="T0" fmla="*/ 16 w 44"/>
                        <a:gd name="T1" fmla="*/ 0 h 46"/>
                        <a:gd name="T2" fmla="*/ 5 w 44"/>
                        <a:gd name="T3" fmla="*/ 2 h 46"/>
                        <a:gd name="T4" fmla="*/ 0 w 44"/>
                        <a:gd name="T5" fmla="*/ 12 h 46"/>
                        <a:gd name="T6" fmla="*/ 9 w 44"/>
                        <a:gd name="T7" fmla="*/ 25 h 46"/>
                        <a:gd name="T8" fmla="*/ 9 w 44"/>
                        <a:gd name="T9" fmla="*/ 35 h 46"/>
                        <a:gd name="T10" fmla="*/ 12 w 44"/>
                        <a:gd name="T11" fmla="*/ 38 h 46"/>
                        <a:gd name="T12" fmla="*/ 16 w 44"/>
                        <a:gd name="T13" fmla="*/ 31 h 46"/>
                        <a:gd name="T14" fmla="*/ 22 w 44"/>
                        <a:gd name="T15" fmla="*/ 46 h 46"/>
                        <a:gd name="T16" fmla="*/ 29 w 44"/>
                        <a:gd name="T17" fmla="*/ 37 h 46"/>
                        <a:gd name="T18" fmla="*/ 38 w 44"/>
                        <a:gd name="T19" fmla="*/ 46 h 46"/>
                        <a:gd name="T20" fmla="*/ 30 w 44"/>
                        <a:gd name="T21" fmla="*/ 18 h 46"/>
                        <a:gd name="T22" fmla="*/ 38 w 44"/>
                        <a:gd name="T23" fmla="*/ 25 h 46"/>
                        <a:gd name="T24" fmla="*/ 44 w 44"/>
                        <a:gd name="T25" fmla="*/ 20 h 46"/>
                        <a:gd name="T26" fmla="*/ 38 w 44"/>
                        <a:gd name="T27" fmla="*/ 8 h 46"/>
                        <a:gd name="T28" fmla="*/ 16 w 44"/>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 h="46">
                          <a:moveTo>
                            <a:pt x="16" y="0"/>
                          </a:moveTo>
                          <a:lnTo>
                            <a:pt x="5" y="2"/>
                          </a:lnTo>
                          <a:lnTo>
                            <a:pt x="0" y="12"/>
                          </a:lnTo>
                          <a:lnTo>
                            <a:pt x="9" y="25"/>
                          </a:lnTo>
                          <a:lnTo>
                            <a:pt x="9" y="35"/>
                          </a:lnTo>
                          <a:lnTo>
                            <a:pt x="12" y="38"/>
                          </a:lnTo>
                          <a:lnTo>
                            <a:pt x="16" y="31"/>
                          </a:lnTo>
                          <a:lnTo>
                            <a:pt x="22" y="46"/>
                          </a:lnTo>
                          <a:lnTo>
                            <a:pt x="29" y="37"/>
                          </a:lnTo>
                          <a:lnTo>
                            <a:pt x="38" y="46"/>
                          </a:lnTo>
                          <a:lnTo>
                            <a:pt x="30" y="18"/>
                          </a:lnTo>
                          <a:lnTo>
                            <a:pt x="38" y="25"/>
                          </a:lnTo>
                          <a:lnTo>
                            <a:pt x="44" y="20"/>
                          </a:lnTo>
                          <a:lnTo>
                            <a:pt x="38" y="8"/>
                          </a:lnTo>
                          <a:lnTo>
                            <a:pt x="16" y="0"/>
                          </a:lnTo>
                          <a:close/>
                        </a:path>
                      </a:pathLst>
                    </a:custGeom>
                    <a:grpFill/>
                    <a:ln w="6350" cmpd="sng">
                      <a:solidFill>
                        <a:schemeClr val="bg1"/>
                      </a:solidFill>
                      <a:round/>
                      <a:headEnd/>
                      <a:tailEnd/>
                    </a:ln>
                  </p:spPr>
                  <p:txBody>
                    <a:bodyPr/>
                    <a:lstStyle/>
                    <a:p>
                      <a:endParaRPr lang="en-GB" dirty="0"/>
                    </a:p>
                  </p:txBody>
                </p:sp>
                <p:sp>
                  <p:nvSpPr>
                    <p:cNvPr id="816" name="Freeform 1237"/>
                    <p:cNvSpPr>
                      <a:spLocks/>
                    </p:cNvSpPr>
                    <p:nvPr/>
                  </p:nvSpPr>
                  <p:spPr bwMode="auto">
                    <a:xfrm>
                      <a:off x="5056" y="3417"/>
                      <a:ext cx="5" cy="8"/>
                    </a:xfrm>
                    <a:custGeom>
                      <a:avLst/>
                      <a:gdLst>
                        <a:gd name="T0" fmla="*/ 5 w 5"/>
                        <a:gd name="T1" fmla="*/ 8 h 8"/>
                        <a:gd name="T2" fmla="*/ 5 w 5"/>
                        <a:gd name="T3" fmla="*/ 2 h 8"/>
                        <a:gd name="T4" fmla="*/ 0 w 5"/>
                        <a:gd name="T5" fmla="*/ 0 h 8"/>
                        <a:gd name="T6" fmla="*/ 5 w 5"/>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8">
                          <a:moveTo>
                            <a:pt x="5" y="8"/>
                          </a:moveTo>
                          <a:lnTo>
                            <a:pt x="5" y="2"/>
                          </a:lnTo>
                          <a:lnTo>
                            <a:pt x="0" y="0"/>
                          </a:lnTo>
                          <a:lnTo>
                            <a:pt x="5" y="8"/>
                          </a:lnTo>
                          <a:close/>
                        </a:path>
                      </a:pathLst>
                    </a:custGeom>
                    <a:grpFill/>
                    <a:ln w="6350" cmpd="sng">
                      <a:solidFill>
                        <a:schemeClr val="bg1"/>
                      </a:solidFill>
                      <a:round/>
                      <a:headEnd/>
                      <a:tailEnd/>
                    </a:ln>
                  </p:spPr>
                  <p:txBody>
                    <a:bodyPr/>
                    <a:lstStyle/>
                    <a:p>
                      <a:endParaRPr lang="en-GB" dirty="0"/>
                    </a:p>
                  </p:txBody>
                </p:sp>
                <p:sp>
                  <p:nvSpPr>
                    <p:cNvPr id="817" name="Freeform 1238"/>
                    <p:cNvSpPr>
                      <a:spLocks/>
                    </p:cNvSpPr>
                    <p:nvPr/>
                  </p:nvSpPr>
                  <p:spPr bwMode="auto">
                    <a:xfrm>
                      <a:off x="5032" y="3474"/>
                      <a:ext cx="53" cy="18"/>
                    </a:xfrm>
                    <a:custGeom>
                      <a:avLst/>
                      <a:gdLst>
                        <a:gd name="T0" fmla="*/ 29 w 53"/>
                        <a:gd name="T1" fmla="*/ 5 h 18"/>
                        <a:gd name="T2" fmla="*/ 16 w 53"/>
                        <a:gd name="T3" fmla="*/ 6 h 18"/>
                        <a:gd name="T4" fmla="*/ 12 w 53"/>
                        <a:gd name="T5" fmla="*/ 0 h 18"/>
                        <a:gd name="T6" fmla="*/ 4 w 53"/>
                        <a:gd name="T7" fmla="*/ 0 h 18"/>
                        <a:gd name="T8" fmla="*/ 0 w 53"/>
                        <a:gd name="T9" fmla="*/ 10 h 18"/>
                        <a:gd name="T10" fmla="*/ 18 w 53"/>
                        <a:gd name="T11" fmla="*/ 11 h 18"/>
                        <a:gd name="T12" fmla="*/ 24 w 53"/>
                        <a:gd name="T13" fmla="*/ 18 h 18"/>
                        <a:gd name="T14" fmla="*/ 51 w 53"/>
                        <a:gd name="T15" fmla="*/ 15 h 18"/>
                        <a:gd name="T16" fmla="*/ 53 w 53"/>
                        <a:gd name="T17" fmla="*/ 9 h 18"/>
                        <a:gd name="T18" fmla="*/ 47 w 53"/>
                        <a:gd name="T19" fmla="*/ 11 h 18"/>
                        <a:gd name="T20" fmla="*/ 29 w 53"/>
                        <a:gd name="T21" fmla="*/ 5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8">
                          <a:moveTo>
                            <a:pt x="29" y="5"/>
                          </a:moveTo>
                          <a:lnTo>
                            <a:pt x="16" y="6"/>
                          </a:lnTo>
                          <a:lnTo>
                            <a:pt x="12" y="0"/>
                          </a:lnTo>
                          <a:lnTo>
                            <a:pt x="4" y="0"/>
                          </a:lnTo>
                          <a:lnTo>
                            <a:pt x="0" y="10"/>
                          </a:lnTo>
                          <a:lnTo>
                            <a:pt x="18" y="11"/>
                          </a:lnTo>
                          <a:lnTo>
                            <a:pt x="24" y="18"/>
                          </a:lnTo>
                          <a:lnTo>
                            <a:pt x="51" y="15"/>
                          </a:lnTo>
                          <a:lnTo>
                            <a:pt x="53" y="9"/>
                          </a:lnTo>
                          <a:lnTo>
                            <a:pt x="47" y="11"/>
                          </a:lnTo>
                          <a:lnTo>
                            <a:pt x="29" y="5"/>
                          </a:lnTo>
                          <a:close/>
                        </a:path>
                      </a:pathLst>
                    </a:custGeom>
                    <a:grpFill/>
                    <a:ln w="6350" cmpd="sng">
                      <a:solidFill>
                        <a:schemeClr val="bg1"/>
                      </a:solidFill>
                      <a:round/>
                      <a:headEnd/>
                      <a:tailEnd/>
                    </a:ln>
                  </p:spPr>
                  <p:txBody>
                    <a:bodyPr/>
                    <a:lstStyle/>
                    <a:p>
                      <a:endParaRPr lang="en-GB" dirty="0"/>
                    </a:p>
                  </p:txBody>
                </p:sp>
                <p:sp>
                  <p:nvSpPr>
                    <p:cNvPr id="818" name="Freeform 1239"/>
                    <p:cNvSpPr>
                      <a:spLocks/>
                    </p:cNvSpPr>
                    <p:nvPr/>
                  </p:nvSpPr>
                  <p:spPr bwMode="auto">
                    <a:xfrm>
                      <a:off x="5114" y="3454"/>
                      <a:ext cx="10" cy="12"/>
                    </a:xfrm>
                    <a:custGeom>
                      <a:avLst/>
                      <a:gdLst>
                        <a:gd name="T0" fmla="*/ 6 w 10"/>
                        <a:gd name="T1" fmla="*/ 9 h 12"/>
                        <a:gd name="T2" fmla="*/ 10 w 10"/>
                        <a:gd name="T3" fmla="*/ 0 h 12"/>
                        <a:gd name="T4" fmla="*/ 0 w 10"/>
                        <a:gd name="T5" fmla="*/ 6 h 12"/>
                        <a:gd name="T6" fmla="*/ 0 w 10"/>
                        <a:gd name="T7" fmla="*/ 12 h 12"/>
                        <a:gd name="T8" fmla="*/ 6 w 10"/>
                        <a:gd name="T9" fmla="*/ 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6" y="9"/>
                          </a:moveTo>
                          <a:lnTo>
                            <a:pt x="10" y="0"/>
                          </a:lnTo>
                          <a:lnTo>
                            <a:pt x="0" y="6"/>
                          </a:lnTo>
                          <a:lnTo>
                            <a:pt x="0" y="12"/>
                          </a:lnTo>
                          <a:lnTo>
                            <a:pt x="6" y="9"/>
                          </a:lnTo>
                          <a:close/>
                        </a:path>
                      </a:pathLst>
                    </a:custGeom>
                    <a:grpFill/>
                    <a:ln w="6350" cmpd="sng">
                      <a:solidFill>
                        <a:schemeClr val="bg1"/>
                      </a:solidFill>
                      <a:round/>
                      <a:headEnd/>
                      <a:tailEnd/>
                    </a:ln>
                  </p:spPr>
                  <p:txBody>
                    <a:bodyPr/>
                    <a:lstStyle/>
                    <a:p>
                      <a:endParaRPr lang="en-GB" dirty="0"/>
                    </a:p>
                  </p:txBody>
                </p:sp>
                <p:sp>
                  <p:nvSpPr>
                    <p:cNvPr id="819" name="Freeform 1240"/>
                    <p:cNvSpPr>
                      <a:spLocks/>
                    </p:cNvSpPr>
                    <p:nvPr/>
                  </p:nvSpPr>
                  <p:spPr bwMode="auto">
                    <a:xfrm>
                      <a:off x="5077" y="3401"/>
                      <a:ext cx="6" cy="9"/>
                    </a:xfrm>
                    <a:custGeom>
                      <a:avLst/>
                      <a:gdLst>
                        <a:gd name="T0" fmla="*/ 2 w 6"/>
                        <a:gd name="T1" fmla="*/ 9 h 9"/>
                        <a:gd name="T2" fmla="*/ 6 w 6"/>
                        <a:gd name="T3" fmla="*/ 3 h 9"/>
                        <a:gd name="T4" fmla="*/ 0 w 6"/>
                        <a:gd name="T5" fmla="*/ 0 h 9"/>
                        <a:gd name="T6" fmla="*/ 2 w 6"/>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2" y="9"/>
                          </a:moveTo>
                          <a:lnTo>
                            <a:pt x="6" y="3"/>
                          </a:lnTo>
                          <a:lnTo>
                            <a:pt x="0" y="0"/>
                          </a:lnTo>
                          <a:lnTo>
                            <a:pt x="2" y="9"/>
                          </a:lnTo>
                          <a:close/>
                        </a:path>
                      </a:pathLst>
                    </a:custGeom>
                    <a:grpFill/>
                    <a:ln w="6350" cmpd="sng">
                      <a:solidFill>
                        <a:schemeClr val="bg1"/>
                      </a:solidFill>
                      <a:round/>
                      <a:headEnd/>
                      <a:tailEnd/>
                    </a:ln>
                  </p:spPr>
                  <p:txBody>
                    <a:bodyPr/>
                    <a:lstStyle/>
                    <a:p>
                      <a:endParaRPr lang="en-GB" dirty="0"/>
                    </a:p>
                  </p:txBody>
                </p:sp>
                <p:sp>
                  <p:nvSpPr>
                    <p:cNvPr id="820" name="Freeform 1241"/>
                    <p:cNvSpPr>
                      <a:spLocks/>
                    </p:cNvSpPr>
                    <p:nvPr/>
                  </p:nvSpPr>
                  <p:spPr bwMode="auto">
                    <a:xfrm>
                      <a:off x="5077" y="3383"/>
                      <a:ext cx="13" cy="7"/>
                    </a:xfrm>
                    <a:custGeom>
                      <a:avLst/>
                      <a:gdLst>
                        <a:gd name="T0" fmla="*/ 13 w 13"/>
                        <a:gd name="T1" fmla="*/ 7 h 7"/>
                        <a:gd name="T2" fmla="*/ 9 w 13"/>
                        <a:gd name="T3" fmla="*/ 0 h 7"/>
                        <a:gd name="T4" fmla="*/ 0 w 13"/>
                        <a:gd name="T5" fmla="*/ 5 h 7"/>
                        <a:gd name="T6" fmla="*/ 13 w 13"/>
                        <a:gd name="T7" fmla="*/ 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9" y="0"/>
                          </a:lnTo>
                          <a:lnTo>
                            <a:pt x="0" y="5"/>
                          </a:lnTo>
                          <a:lnTo>
                            <a:pt x="13" y="7"/>
                          </a:lnTo>
                          <a:close/>
                        </a:path>
                      </a:pathLst>
                    </a:custGeom>
                    <a:grpFill/>
                    <a:ln w="6350" cmpd="sng">
                      <a:solidFill>
                        <a:schemeClr val="bg1"/>
                      </a:solidFill>
                      <a:round/>
                      <a:headEnd/>
                      <a:tailEnd/>
                    </a:ln>
                  </p:spPr>
                  <p:txBody>
                    <a:bodyPr/>
                    <a:lstStyle/>
                    <a:p>
                      <a:endParaRPr lang="en-GB" dirty="0"/>
                    </a:p>
                  </p:txBody>
                </p:sp>
                <p:sp>
                  <p:nvSpPr>
                    <p:cNvPr id="821" name="Freeform 1242"/>
                    <p:cNvSpPr>
                      <a:spLocks/>
                    </p:cNvSpPr>
                    <p:nvPr/>
                  </p:nvSpPr>
                  <p:spPr bwMode="auto">
                    <a:xfrm>
                      <a:off x="5060" y="3367"/>
                      <a:ext cx="7" cy="4"/>
                    </a:xfrm>
                    <a:custGeom>
                      <a:avLst/>
                      <a:gdLst>
                        <a:gd name="T0" fmla="*/ 0 w 7"/>
                        <a:gd name="T1" fmla="*/ 4 h 4"/>
                        <a:gd name="T2" fmla="*/ 1 w 7"/>
                        <a:gd name="T3" fmla="*/ 0 h 4"/>
                        <a:gd name="T4" fmla="*/ 6 w 7"/>
                        <a:gd name="T5" fmla="*/ 0 h 4"/>
                        <a:gd name="T6" fmla="*/ 7 w 7"/>
                        <a:gd name="T7" fmla="*/ 1 h 4"/>
                        <a:gd name="T8" fmla="*/ 0 w 7"/>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0" y="4"/>
                          </a:moveTo>
                          <a:lnTo>
                            <a:pt x="1" y="0"/>
                          </a:lnTo>
                          <a:lnTo>
                            <a:pt x="6" y="0"/>
                          </a:lnTo>
                          <a:lnTo>
                            <a:pt x="7" y="1"/>
                          </a:lnTo>
                          <a:lnTo>
                            <a:pt x="0" y="4"/>
                          </a:lnTo>
                          <a:close/>
                        </a:path>
                      </a:pathLst>
                    </a:custGeom>
                    <a:grpFill/>
                    <a:ln w="6350" cmpd="sng">
                      <a:solidFill>
                        <a:schemeClr val="bg1"/>
                      </a:solidFill>
                      <a:round/>
                      <a:headEnd/>
                      <a:tailEnd/>
                    </a:ln>
                  </p:spPr>
                  <p:txBody>
                    <a:bodyPr/>
                    <a:lstStyle/>
                    <a:p>
                      <a:endParaRPr lang="en-GB" dirty="0"/>
                    </a:p>
                  </p:txBody>
                </p:sp>
                <p:sp>
                  <p:nvSpPr>
                    <p:cNvPr id="822" name="Freeform 1243"/>
                    <p:cNvSpPr>
                      <a:spLocks/>
                    </p:cNvSpPr>
                    <p:nvPr/>
                  </p:nvSpPr>
                  <p:spPr bwMode="auto">
                    <a:xfrm>
                      <a:off x="5050" y="3347"/>
                      <a:ext cx="5" cy="4"/>
                    </a:xfrm>
                    <a:custGeom>
                      <a:avLst/>
                      <a:gdLst>
                        <a:gd name="T0" fmla="*/ 4 w 5"/>
                        <a:gd name="T1" fmla="*/ 4 h 4"/>
                        <a:gd name="T2" fmla="*/ 5 w 5"/>
                        <a:gd name="T3" fmla="*/ 0 h 4"/>
                        <a:gd name="T4" fmla="*/ 0 w 5"/>
                        <a:gd name="T5" fmla="*/ 1 h 4"/>
                        <a:gd name="T6" fmla="*/ 4 w 5"/>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4" y="4"/>
                          </a:moveTo>
                          <a:lnTo>
                            <a:pt x="5" y="0"/>
                          </a:lnTo>
                          <a:lnTo>
                            <a:pt x="0" y="1"/>
                          </a:lnTo>
                          <a:lnTo>
                            <a:pt x="4" y="4"/>
                          </a:lnTo>
                          <a:close/>
                        </a:path>
                      </a:pathLst>
                    </a:custGeom>
                    <a:grpFill/>
                    <a:ln w="6350" cmpd="sng">
                      <a:solidFill>
                        <a:schemeClr val="bg1"/>
                      </a:solidFill>
                      <a:round/>
                      <a:headEnd/>
                      <a:tailEnd/>
                    </a:ln>
                  </p:spPr>
                  <p:txBody>
                    <a:bodyPr/>
                    <a:lstStyle/>
                    <a:p>
                      <a:endParaRPr lang="en-GB" dirty="0"/>
                    </a:p>
                  </p:txBody>
                </p:sp>
                <p:sp>
                  <p:nvSpPr>
                    <p:cNvPr id="823" name="Freeform 1244"/>
                    <p:cNvSpPr>
                      <a:spLocks/>
                    </p:cNvSpPr>
                    <p:nvPr/>
                  </p:nvSpPr>
                  <p:spPr bwMode="auto">
                    <a:xfrm>
                      <a:off x="5023" y="3391"/>
                      <a:ext cx="30" cy="26"/>
                    </a:xfrm>
                    <a:custGeom>
                      <a:avLst/>
                      <a:gdLst>
                        <a:gd name="T0" fmla="*/ 30 w 30"/>
                        <a:gd name="T1" fmla="*/ 23 h 26"/>
                        <a:gd name="T2" fmla="*/ 23 w 30"/>
                        <a:gd name="T3" fmla="*/ 10 h 26"/>
                        <a:gd name="T4" fmla="*/ 7 w 30"/>
                        <a:gd name="T5" fmla="*/ 0 h 26"/>
                        <a:gd name="T6" fmla="*/ 0 w 30"/>
                        <a:gd name="T7" fmla="*/ 5 h 26"/>
                        <a:gd name="T8" fmla="*/ 23 w 30"/>
                        <a:gd name="T9" fmla="*/ 19 h 26"/>
                        <a:gd name="T10" fmla="*/ 27 w 30"/>
                        <a:gd name="T11" fmla="*/ 26 h 26"/>
                        <a:gd name="T12" fmla="*/ 30 w 30"/>
                        <a:gd name="T13" fmla="*/ 26 h 26"/>
                        <a:gd name="T14" fmla="*/ 30 w 30"/>
                        <a:gd name="T15" fmla="*/ 23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6">
                          <a:moveTo>
                            <a:pt x="30" y="23"/>
                          </a:moveTo>
                          <a:lnTo>
                            <a:pt x="23" y="10"/>
                          </a:lnTo>
                          <a:lnTo>
                            <a:pt x="7" y="0"/>
                          </a:lnTo>
                          <a:lnTo>
                            <a:pt x="0" y="5"/>
                          </a:lnTo>
                          <a:lnTo>
                            <a:pt x="23" y="19"/>
                          </a:lnTo>
                          <a:lnTo>
                            <a:pt x="27" y="26"/>
                          </a:lnTo>
                          <a:lnTo>
                            <a:pt x="30" y="26"/>
                          </a:lnTo>
                          <a:lnTo>
                            <a:pt x="30" y="23"/>
                          </a:lnTo>
                          <a:close/>
                        </a:path>
                      </a:pathLst>
                    </a:custGeom>
                    <a:grpFill/>
                    <a:ln w="6350" cmpd="sng">
                      <a:solidFill>
                        <a:schemeClr val="bg1"/>
                      </a:solidFill>
                      <a:round/>
                      <a:headEnd/>
                      <a:tailEnd/>
                    </a:ln>
                  </p:spPr>
                  <p:txBody>
                    <a:bodyPr/>
                    <a:lstStyle/>
                    <a:p>
                      <a:endParaRPr lang="en-GB" dirty="0"/>
                    </a:p>
                  </p:txBody>
                </p:sp>
              </p:grpSp>
              <p:grpSp>
                <p:nvGrpSpPr>
                  <p:cNvPr id="715" name="Group 1245"/>
                  <p:cNvGrpSpPr>
                    <a:grpSpLocks/>
                  </p:cNvGrpSpPr>
                  <p:nvPr/>
                </p:nvGrpSpPr>
                <p:grpSpPr bwMode="auto">
                  <a:xfrm>
                    <a:off x="5279350" y="3546021"/>
                    <a:ext cx="239636" cy="285246"/>
                    <a:chOff x="4707" y="3178"/>
                    <a:chExt cx="227" cy="269"/>
                  </a:xfrm>
                  <a:grpFill/>
                </p:grpSpPr>
                <p:sp>
                  <p:nvSpPr>
                    <p:cNvPr id="809" name="Freeform 1246"/>
                    <p:cNvSpPr>
                      <a:spLocks/>
                    </p:cNvSpPr>
                    <p:nvPr/>
                  </p:nvSpPr>
                  <p:spPr bwMode="auto">
                    <a:xfrm>
                      <a:off x="4707" y="3178"/>
                      <a:ext cx="227" cy="239"/>
                    </a:xfrm>
                    <a:custGeom>
                      <a:avLst/>
                      <a:gdLst>
                        <a:gd name="T0" fmla="*/ 138 w 227"/>
                        <a:gd name="T1" fmla="*/ 40 h 239"/>
                        <a:gd name="T2" fmla="*/ 131 w 227"/>
                        <a:gd name="T3" fmla="*/ 23 h 239"/>
                        <a:gd name="T4" fmla="*/ 133 w 227"/>
                        <a:gd name="T5" fmla="*/ 16 h 239"/>
                        <a:gd name="T6" fmla="*/ 103 w 227"/>
                        <a:gd name="T7" fmla="*/ 0 h 239"/>
                        <a:gd name="T8" fmla="*/ 69 w 227"/>
                        <a:gd name="T9" fmla="*/ 11 h 239"/>
                        <a:gd name="T10" fmla="*/ 64 w 227"/>
                        <a:gd name="T11" fmla="*/ 21 h 239"/>
                        <a:gd name="T12" fmla="*/ 43 w 227"/>
                        <a:gd name="T13" fmla="*/ 32 h 239"/>
                        <a:gd name="T14" fmla="*/ 20 w 227"/>
                        <a:gd name="T15" fmla="*/ 31 h 239"/>
                        <a:gd name="T16" fmla="*/ 0 w 227"/>
                        <a:gd name="T17" fmla="*/ 35 h 239"/>
                        <a:gd name="T18" fmla="*/ 0 w 227"/>
                        <a:gd name="T19" fmla="*/ 59 h 239"/>
                        <a:gd name="T20" fmla="*/ 6 w 227"/>
                        <a:gd name="T21" fmla="*/ 79 h 239"/>
                        <a:gd name="T22" fmla="*/ 15 w 227"/>
                        <a:gd name="T23" fmla="*/ 89 h 239"/>
                        <a:gd name="T24" fmla="*/ 39 w 227"/>
                        <a:gd name="T25" fmla="*/ 74 h 239"/>
                        <a:gd name="T26" fmla="*/ 73 w 227"/>
                        <a:gd name="T27" fmla="*/ 110 h 239"/>
                        <a:gd name="T28" fmla="*/ 94 w 227"/>
                        <a:gd name="T29" fmla="*/ 128 h 239"/>
                        <a:gd name="T30" fmla="*/ 134 w 227"/>
                        <a:gd name="T31" fmla="*/ 157 h 239"/>
                        <a:gd name="T32" fmla="*/ 156 w 227"/>
                        <a:gd name="T33" fmla="*/ 172 h 239"/>
                        <a:gd name="T34" fmla="*/ 168 w 227"/>
                        <a:gd name="T35" fmla="*/ 189 h 239"/>
                        <a:gd name="T36" fmla="*/ 182 w 227"/>
                        <a:gd name="T37" fmla="*/ 218 h 239"/>
                        <a:gd name="T38" fmla="*/ 173 w 227"/>
                        <a:gd name="T39" fmla="*/ 232 h 239"/>
                        <a:gd name="T40" fmla="*/ 180 w 227"/>
                        <a:gd name="T41" fmla="*/ 239 h 239"/>
                        <a:gd name="T42" fmla="*/ 191 w 227"/>
                        <a:gd name="T43" fmla="*/ 217 h 239"/>
                        <a:gd name="T44" fmla="*/ 200 w 227"/>
                        <a:gd name="T45" fmla="*/ 202 h 239"/>
                        <a:gd name="T46" fmla="*/ 193 w 227"/>
                        <a:gd name="T47" fmla="*/ 179 h 239"/>
                        <a:gd name="T48" fmla="*/ 216 w 227"/>
                        <a:gd name="T49" fmla="*/ 182 h 239"/>
                        <a:gd name="T50" fmla="*/ 227 w 227"/>
                        <a:gd name="T51" fmla="*/ 186 h 239"/>
                        <a:gd name="T52" fmla="*/ 177 w 227"/>
                        <a:gd name="T53" fmla="*/ 151 h 239"/>
                        <a:gd name="T54" fmla="*/ 179 w 227"/>
                        <a:gd name="T55" fmla="*/ 138 h 239"/>
                        <a:gd name="T56" fmla="*/ 153 w 227"/>
                        <a:gd name="T57" fmla="*/ 134 h 239"/>
                        <a:gd name="T58" fmla="*/ 131 w 227"/>
                        <a:gd name="T59" fmla="*/ 95 h 239"/>
                        <a:gd name="T60" fmla="*/ 107 w 227"/>
                        <a:gd name="T61" fmla="*/ 68 h 239"/>
                        <a:gd name="T62" fmla="*/ 107 w 227"/>
                        <a:gd name="T63" fmla="*/ 55 h 239"/>
                        <a:gd name="T64" fmla="*/ 124 w 227"/>
                        <a:gd name="T65" fmla="*/ 37 h 239"/>
                        <a:gd name="T66" fmla="*/ 133 w 227"/>
                        <a:gd name="T67" fmla="*/ 42 h 2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 h="239">
                          <a:moveTo>
                            <a:pt x="133" y="42"/>
                          </a:moveTo>
                          <a:lnTo>
                            <a:pt x="138" y="40"/>
                          </a:lnTo>
                          <a:lnTo>
                            <a:pt x="134" y="33"/>
                          </a:lnTo>
                          <a:lnTo>
                            <a:pt x="131" y="23"/>
                          </a:lnTo>
                          <a:lnTo>
                            <a:pt x="128" y="23"/>
                          </a:lnTo>
                          <a:lnTo>
                            <a:pt x="133" y="16"/>
                          </a:lnTo>
                          <a:lnTo>
                            <a:pt x="111" y="10"/>
                          </a:lnTo>
                          <a:lnTo>
                            <a:pt x="103" y="0"/>
                          </a:lnTo>
                          <a:lnTo>
                            <a:pt x="69" y="5"/>
                          </a:lnTo>
                          <a:lnTo>
                            <a:pt x="69" y="11"/>
                          </a:lnTo>
                          <a:lnTo>
                            <a:pt x="63" y="12"/>
                          </a:lnTo>
                          <a:lnTo>
                            <a:pt x="64" y="21"/>
                          </a:lnTo>
                          <a:lnTo>
                            <a:pt x="49" y="16"/>
                          </a:lnTo>
                          <a:lnTo>
                            <a:pt x="43" y="32"/>
                          </a:lnTo>
                          <a:lnTo>
                            <a:pt x="32" y="19"/>
                          </a:lnTo>
                          <a:lnTo>
                            <a:pt x="20" y="31"/>
                          </a:lnTo>
                          <a:lnTo>
                            <a:pt x="5" y="33"/>
                          </a:lnTo>
                          <a:lnTo>
                            <a:pt x="0" y="35"/>
                          </a:lnTo>
                          <a:lnTo>
                            <a:pt x="6" y="50"/>
                          </a:lnTo>
                          <a:lnTo>
                            <a:pt x="0" y="59"/>
                          </a:lnTo>
                          <a:lnTo>
                            <a:pt x="3" y="61"/>
                          </a:lnTo>
                          <a:lnTo>
                            <a:pt x="6" y="79"/>
                          </a:lnTo>
                          <a:lnTo>
                            <a:pt x="14" y="80"/>
                          </a:lnTo>
                          <a:lnTo>
                            <a:pt x="15" y="89"/>
                          </a:lnTo>
                          <a:lnTo>
                            <a:pt x="26" y="86"/>
                          </a:lnTo>
                          <a:lnTo>
                            <a:pt x="39" y="74"/>
                          </a:lnTo>
                          <a:lnTo>
                            <a:pt x="65" y="85"/>
                          </a:lnTo>
                          <a:lnTo>
                            <a:pt x="73" y="110"/>
                          </a:lnTo>
                          <a:lnTo>
                            <a:pt x="85" y="127"/>
                          </a:lnTo>
                          <a:lnTo>
                            <a:pt x="94" y="128"/>
                          </a:lnTo>
                          <a:lnTo>
                            <a:pt x="121" y="157"/>
                          </a:lnTo>
                          <a:lnTo>
                            <a:pt x="134" y="157"/>
                          </a:lnTo>
                          <a:lnTo>
                            <a:pt x="147" y="172"/>
                          </a:lnTo>
                          <a:lnTo>
                            <a:pt x="156" y="172"/>
                          </a:lnTo>
                          <a:lnTo>
                            <a:pt x="160" y="183"/>
                          </a:lnTo>
                          <a:lnTo>
                            <a:pt x="168" y="189"/>
                          </a:lnTo>
                          <a:lnTo>
                            <a:pt x="172" y="186"/>
                          </a:lnTo>
                          <a:lnTo>
                            <a:pt x="182" y="218"/>
                          </a:lnTo>
                          <a:lnTo>
                            <a:pt x="175" y="222"/>
                          </a:lnTo>
                          <a:lnTo>
                            <a:pt x="173" y="232"/>
                          </a:lnTo>
                          <a:lnTo>
                            <a:pt x="174" y="239"/>
                          </a:lnTo>
                          <a:lnTo>
                            <a:pt x="180" y="239"/>
                          </a:lnTo>
                          <a:lnTo>
                            <a:pt x="189" y="228"/>
                          </a:lnTo>
                          <a:lnTo>
                            <a:pt x="191" y="217"/>
                          </a:lnTo>
                          <a:lnTo>
                            <a:pt x="200" y="213"/>
                          </a:lnTo>
                          <a:lnTo>
                            <a:pt x="200" y="202"/>
                          </a:lnTo>
                          <a:lnTo>
                            <a:pt x="189" y="194"/>
                          </a:lnTo>
                          <a:lnTo>
                            <a:pt x="193" y="179"/>
                          </a:lnTo>
                          <a:lnTo>
                            <a:pt x="202" y="174"/>
                          </a:lnTo>
                          <a:lnTo>
                            <a:pt x="216" y="182"/>
                          </a:lnTo>
                          <a:lnTo>
                            <a:pt x="225" y="192"/>
                          </a:lnTo>
                          <a:lnTo>
                            <a:pt x="227" y="186"/>
                          </a:lnTo>
                          <a:lnTo>
                            <a:pt x="216" y="170"/>
                          </a:lnTo>
                          <a:lnTo>
                            <a:pt x="177" y="151"/>
                          </a:lnTo>
                          <a:lnTo>
                            <a:pt x="181" y="140"/>
                          </a:lnTo>
                          <a:lnTo>
                            <a:pt x="179" y="138"/>
                          </a:lnTo>
                          <a:lnTo>
                            <a:pt x="163" y="141"/>
                          </a:lnTo>
                          <a:lnTo>
                            <a:pt x="153" y="134"/>
                          </a:lnTo>
                          <a:lnTo>
                            <a:pt x="142" y="121"/>
                          </a:lnTo>
                          <a:lnTo>
                            <a:pt x="131" y="95"/>
                          </a:lnTo>
                          <a:lnTo>
                            <a:pt x="111" y="80"/>
                          </a:lnTo>
                          <a:lnTo>
                            <a:pt x="107" y="68"/>
                          </a:lnTo>
                          <a:lnTo>
                            <a:pt x="111" y="58"/>
                          </a:lnTo>
                          <a:lnTo>
                            <a:pt x="107" y="55"/>
                          </a:lnTo>
                          <a:lnTo>
                            <a:pt x="107" y="47"/>
                          </a:lnTo>
                          <a:lnTo>
                            <a:pt x="124" y="37"/>
                          </a:lnTo>
                          <a:lnTo>
                            <a:pt x="131" y="37"/>
                          </a:lnTo>
                          <a:lnTo>
                            <a:pt x="133" y="42"/>
                          </a:lnTo>
                          <a:close/>
                        </a:path>
                      </a:pathLst>
                    </a:custGeom>
                    <a:grpFill/>
                    <a:ln w="6350" cmpd="sng">
                      <a:solidFill>
                        <a:schemeClr val="bg1"/>
                      </a:solidFill>
                      <a:round/>
                      <a:headEnd/>
                      <a:tailEnd/>
                    </a:ln>
                  </p:spPr>
                  <p:txBody>
                    <a:bodyPr/>
                    <a:lstStyle/>
                    <a:p>
                      <a:endParaRPr lang="en-GB" dirty="0"/>
                    </a:p>
                  </p:txBody>
                </p:sp>
                <p:sp>
                  <p:nvSpPr>
                    <p:cNvPr id="810" name="Freeform 1247"/>
                    <p:cNvSpPr>
                      <a:spLocks/>
                    </p:cNvSpPr>
                    <p:nvPr/>
                  </p:nvSpPr>
                  <p:spPr bwMode="auto">
                    <a:xfrm>
                      <a:off x="4735" y="3333"/>
                      <a:ext cx="28" cy="62"/>
                    </a:xfrm>
                    <a:custGeom>
                      <a:avLst/>
                      <a:gdLst>
                        <a:gd name="T0" fmla="*/ 18 w 28"/>
                        <a:gd name="T1" fmla="*/ 0 h 62"/>
                        <a:gd name="T2" fmla="*/ 25 w 28"/>
                        <a:gd name="T3" fmla="*/ 5 h 62"/>
                        <a:gd name="T4" fmla="*/ 28 w 28"/>
                        <a:gd name="T5" fmla="*/ 15 h 62"/>
                        <a:gd name="T6" fmla="*/ 28 w 28"/>
                        <a:gd name="T7" fmla="*/ 49 h 62"/>
                        <a:gd name="T8" fmla="*/ 25 w 28"/>
                        <a:gd name="T9" fmla="*/ 54 h 62"/>
                        <a:gd name="T10" fmla="*/ 20 w 28"/>
                        <a:gd name="T11" fmla="*/ 53 h 62"/>
                        <a:gd name="T12" fmla="*/ 11 w 28"/>
                        <a:gd name="T13" fmla="*/ 62 h 62"/>
                        <a:gd name="T14" fmla="*/ 5 w 28"/>
                        <a:gd name="T15" fmla="*/ 52 h 62"/>
                        <a:gd name="T16" fmla="*/ 6 w 28"/>
                        <a:gd name="T17" fmla="*/ 35 h 62"/>
                        <a:gd name="T18" fmla="*/ 0 w 28"/>
                        <a:gd name="T19" fmla="*/ 10 h 62"/>
                        <a:gd name="T20" fmla="*/ 7 w 28"/>
                        <a:gd name="T21" fmla="*/ 12 h 62"/>
                        <a:gd name="T22" fmla="*/ 18 w 28"/>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62">
                          <a:moveTo>
                            <a:pt x="18" y="0"/>
                          </a:moveTo>
                          <a:lnTo>
                            <a:pt x="25" y="5"/>
                          </a:lnTo>
                          <a:lnTo>
                            <a:pt x="28" y="15"/>
                          </a:lnTo>
                          <a:lnTo>
                            <a:pt x="28" y="49"/>
                          </a:lnTo>
                          <a:lnTo>
                            <a:pt x="25" y="54"/>
                          </a:lnTo>
                          <a:lnTo>
                            <a:pt x="20" y="53"/>
                          </a:lnTo>
                          <a:lnTo>
                            <a:pt x="11" y="62"/>
                          </a:lnTo>
                          <a:lnTo>
                            <a:pt x="5" y="52"/>
                          </a:lnTo>
                          <a:lnTo>
                            <a:pt x="6" y="35"/>
                          </a:lnTo>
                          <a:lnTo>
                            <a:pt x="0" y="10"/>
                          </a:lnTo>
                          <a:lnTo>
                            <a:pt x="7" y="12"/>
                          </a:lnTo>
                          <a:lnTo>
                            <a:pt x="18" y="0"/>
                          </a:lnTo>
                          <a:close/>
                        </a:path>
                      </a:pathLst>
                    </a:custGeom>
                    <a:grpFill/>
                    <a:ln w="6350" cmpd="sng">
                      <a:solidFill>
                        <a:schemeClr val="bg1"/>
                      </a:solidFill>
                      <a:round/>
                      <a:headEnd/>
                      <a:tailEnd/>
                    </a:ln>
                  </p:spPr>
                  <p:txBody>
                    <a:bodyPr/>
                    <a:lstStyle/>
                    <a:p>
                      <a:endParaRPr lang="en-GB" dirty="0"/>
                    </a:p>
                  </p:txBody>
                </p:sp>
                <p:sp>
                  <p:nvSpPr>
                    <p:cNvPr id="811" name="Freeform 1248"/>
                    <p:cNvSpPr>
                      <a:spLocks/>
                    </p:cNvSpPr>
                    <p:nvPr/>
                  </p:nvSpPr>
                  <p:spPr bwMode="auto">
                    <a:xfrm>
                      <a:off x="4819" y="3409"/>
                      <a:ext cx="60" cy="38"/>
                    </a:xfrm>
                    <a:custGeom>
                      <a:avLst/>
                      <a:gdLst>
                        <a:gd name="T0" fmla="*/ 60 w 60"/>
                        <a:gd name="T1" fmla="*/ 0 h 38"/>
                        <a:gd name="T2" fmla="*/ 50 w 60"/>
                        <a:gd name="T3" fmla="*/ 21 h 38"/>
                        <a:gd name="T4" fmla="*/ 52 w 60"/>
                        <a:gd name="T5" fmla="*/ 31 h 38"/>
                        <a:gd name="T6" fmla="*/ 50 w 60"/>
                        <a:gd name="T7" fmla="*/ 38 h 38"/>
                        <a:gd name="T8" fmla="*/ 41 w 60"/>
                        <a:gd name="T9" fmla="*/ 38 h 38"/>
                        <a:gd name="T10" fmla="*/ 34 w 60"/>
                        <a:gd name="T11" fmla="*/ 31 h 38"/>
                        <a:gd name="T12" fmla="*/ 2 w 60"/>
                        <a:gd name="T13" fmla="*/ 16 h 38"/>
                        <a:gd name="T14" fmla="*/ 0 w 60"/>
                        <a:gd name="T15" fmla="*/ 8 h 38"/>
                        <a:gd name="T16" fmla="*/ 2 w 60"/>
                        <a:gd name="T17" fmla="*/ 2 h 38"/>
                        <a:gd name="T18" fmla="*/ 12 w 60"/>
                        <a:gd name="T19" fmla="*/ 1 h 38"/>
                        <a:gd name="T20" fmla="*/ 22 w 60"/>
                        <a:gd name="T21" fmla="*/ 7 h 38"/>
                        <a:gd name="T22" fmla="*/ 60 w 60"/>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38">
                          <a:moveTo>
                            <a:pt x="60" y="0"/>
                          </a:moveTo>
                          <a:lnTo>
                            <a:pt x="50" y="21"/>
                          </a:lnTo>
                          <a:lnTo>
                            <a:pt x="52" y="31"/>
                          </a:lnTo>
                          <a:lnTo>
                            <a:pt x="50" y="38"/>
                          </a:lnTo>
                          <a:lnTo>
                            <a:pt x="41" y="38"/>
                          </a:lnTo>
                          <a:lnTo>
                            <a:pt x="34" y="31"/>
                          </a:lnTo>
                          <a:lnTo>
                            <a:pt x="2" y="16"/>
                          </a:lnTo>
                          <a:lnTo>
                            <a:pt x="0" y="8"/>
                          </a:lnTo>
                          <a:lnTo>
                            <a:pt x="2" y="2"/>
                          </a:lnTo>
                          <a:lnTo>
                            <a:pt x="12" y="1"/>
                          </a:lnTo>
                          <a:lnTo>
                            <a:pt x="22" y="7"/>
                          </a:lnTo>
                          <a:lnTo>
                            <a:pt x="60" y="0"/>
                          </a:lnTo>
                          <a:close/>
                        </a:path>
                      </a:pathLst>
                    </a:custGeom>
                    <a:grpFill/>
                    <a:ln w="6350" cmpd="sng">
                      <a:solidFill>
                        <a:schemeClr val="bg1"/>
                      </a:solidFill>
                      <a:round/>
                      <a:headEnd/>
                      <a:tailEnd/>
                    </a:ln>
                  </p:spPr>
                  <p:txBody>
                    <a:bodyPr/>
                    <a:lstStyle/>
                    <a:p>
                      <a:endParaRPr lang="en-GB" dirty="0"/>
                    </a:p>
                  </p:txBody>
                </p:sp>
              </p:grpSp>
              <p:sp>
                <p:nvSpPr>
                  <p:cNvPr id="716" name="Freeform 1249"/>
                  <p:cNvSpPr>
                    <a:spLocks/>
                  </p:cNvSpPr>
                  <p:nvPr/>
                </p:nvSpPr>
                <p:spPr bwMode="auto">
                  <a:xfrm>
                    <a:off x="5255203" y="3449071"/>
                    <a:ext cx="15598" cy="19967"/>
                  </a:xfrm>
                  <a:custGeom>
                    <a:avLst/>
                    <a:gdLst>
                      <a:gd name="T0" fmla="*/ 2 w 14"/>
                      <a:gd name="T1" fmla="*/ 10 h 19"/>
                      <a:gd name="T2" fmla="*/ 8 w 14"/>
                      <a:gd name="T3" fmla="*/ 10 h 19"/>
                      <a:gd name="T4" fmla="*/ 9 w 14"/>
                      <a:gd name="T5" fmla="*/ 7 h 19"/>
                      <a:gd name="T6" fmla="*/ 6 w 14"/>
                      <a:gd name="T7" fmla="*/ 0 h 19"/>
                      <a:gd name="T8" fmla="*/ 0 w 14"/>
                      <a:gd name="T9" fmla="*/ 4 h 19"/>
                      <a:gd name="T10" fmla="*/ 2 w 14"/>
                      <a:gd name="T11" fmla="*/ 1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9">
                        <a:moveTo>
                          <a:pt x="3" y="18"/>
                        </a:moveTo>
                        <a:lnTo>
                          <a:pt x="13" y="19"/>
                        </a:lnTo>
                        <a:lnTo>
                          <a:pt x="14" y="13"/>
                        </a:lnTo>
                        <a:lnTo>
                          <a:pt x="9" y="0"/>
                        </a:lnTo>
                        <a:lnTo>
                          <a:pt x="0" y="8"/>
                        </a:lnTo>
                        <a:lnTo>
                          <a:pt x="3" y="18"/>
                        </a:lnTo>
                        <a:close/>
                      </a:path>
                    </a:pathLst>
                  </a:custGeom>
                  <a:grpFill/>
                  <a:ln w="6350" cmpd="sng">
                    <a:solidFill>
                      <a:schemeClr val="bg1"/>
                    </a:solidFill>
                    <a:round/>
                    <a:headEnd/>
                    <a:tailEnd/>
                  </a:ln>
                </p:spPr>
                <p:txBody>
                  <a:bodyPr/>
                  <a:lstStyle/>
                  <a:p>
                    <a:endParaRPr lang="en-GB" dirty="0"/>
                  </a:p>
                </p:txBody>
              </p:sp>
              <p:grpSp>
                <p:nvGrpSpPr>
                  <p:cNvPr id="717" name="Group 1250"/>
                  <p:cNvGrpSpPr>
                    <a:grpSpLocks/>
                  </p:cNvGrpSpPr>
                  <p:nvPr/>
                </p:nvGrpSpPr>
                <p:grpSpPr bwMode="auto">
                  <a:xfrm>
                    <a:off x="5212665" y="3340677"/>
                    <a:ext cx="73733" cy="89854"/>
                    <a:chOff x="4644" y="2985"/>
                    <a:chExt cx="69" cy="85"/>
                  </a:xfrm>
                  <a:grpFill/>
                </p:grpSpPr>
                <p:sp>
                  <p:nvSpPr>
                    <p:cNvPr id="807" name="Freeform 1251"/>
                    <p:cNvSpPr>
                      <a:spLocks/>
                    </p:cNvSpPr>
                    <p:nvPr/>
                  </p:nvSpPr>
                  <p:spPr bwMode="auto">
                    <a:xfrm>
                      <a:off x="4668" y="2993"/>
                      <a:ext cx="9" cy="9"/>
                    </a:xfrm>
                    <a:custGeom>
                      <a:avLst/>
                      <a:gdLst>
                        <a:gd name="T0" fmla="*/ 9 w 9"/>
                        <a:gd name="T1" fmla="*/ 0 h 9"/>
                        <a:gd name="T2" fmla="*/ 0 w 9"/>
                        <a:gd name="T3" fmla="*/ 9 h 9"/>
                        <a:gd name="T4" fmla="*/ 5 w 9"/>
                        <a:gd name="T5" fmla="*/ 0 h 9"/>
                        <a:gd name="T6" fmla="*/ 9 w 9"/>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9" y="0"/>
                          </a:moveTo>
                          <a:lnTo>
                            <a:pt x="0" y="9"/>
                          </a:lnTo>
                          <a:lnTo>
                            <a:pt x="5" y="0"/>
                          </a:lnTo>
                          <a:lnTo>
                            <a:pt x="9" y="0"/>
                          </a:lnTo>
                          <a:close/>
                        </a:path>
                      </a:pathLst>
                    </a:custGeom>
                    <a:grpFill/>
                    <a:ln w="6350" cmpd="sng">
                      <a:solidFill>
                        <a:schemeClr val="bg1"/>
                      </a:solidFill>
                      <a:round/>
                      <a:headEnd/>
                      <a:tailEnd/>
                    </a:ln>
                  </p:spPr>
                  <p:txBody>
                    <a:bodyPr/>
                    <a:lstStyle/>
                    <a:p>
                      <a:endParaRPr lang="en-GB" dirty="0"/>
                    </a:p>
                  </p:txBody>
                </p:sp>
                <p:sp>
                  <p:nvSpPr>
                    <p:cNvPr id="808" name="Freeform 1252"/>
                    <p:cNvSpPr>
                      <a:spLocks/>
                    </p:cNvSpPr>
                    <p:nvPr/>
                  </p:nvSpPr>
                  <p:spPr bwMode="auto">
                    <a:xfrm>
                      <a:off x="4644" y="2985"/>
                      <a:ext cx="69" cy="85"/>
                    </a:xfrm>
                    <a:custGeom>
                      <a:avLst/>
                      <a:gdLst>
                        <a:gd name="T0" fmla="*/ 29 w 69"/>
                        <a:gd name="T1" fmla="*/ 18 h 85"/>
                        <a:gd name="T2" fmla="*/ 33 w 69"/>
                        <a:gd name="T3" fmla="*/ 24 h 85"/>
                        <a:gd name="T4" fmla="*/ 29 w 69"/>
                        <a:gd name="T5" fmla="*/ 26 h 85"/>
                        <a:gd name="T6" fmla="*/ 29 w 69"/>
                        <a:gd name="T7" fmla="*/ 33 h 85"/>
                        <a:gd name="T8" fmla="*/ 37 w 69"/>
                        <a:gd name="T9" fmla="*/ 37 h 85"/>
                        <a:gd name="T10" fmla="*/ 36 w 69"/>
                        <a:gd name="T11" fmla="*/ 29 h 85"/>
                        <a:gd name="T12" fmla="*/ 40 w 69"/>
                        <a:gd name="T13" fmla="*/ 19 h 85"/>
                        <a:gd name="T14" fmla="*/ 37 w 69"/>
                        <a:gd name="T15" fmla="*/ 18 h 85"/>
                        <a:gd name="T16" fmla="*/ 38 w 69"/>
                        <a:gd name="T17" fmla="*/ 7 h 85"/>
                        <a:gd name="T18" fmla="*/ 62 w 69"/>
                        <a:gd name="T19" fmla="*/ 0 h 85"/>
                        <a:gd name="T20" fmla="*/ 69 w 69"/>
                        <a:gd name="T21" fmla="*/ 7 h 85"/>
                        <a:gd name="T22" fmla="*/ 66 w 69"/>
                        <a:gd name="T23" fmla="*/ 23 h 85"/>
                        <a:gd name="T24" fmla="*/ 60 w 69"/>
                        <a:gd name="T25" fmla="*/ 26 h 85"/>
                        <a:gd name="T26" fmla="*/ 68 w 69"/>
                        <a:gd name="T27" fmla="*/ 36 h 85"/>
                        <a:gd name="T28" fmla="*/ 59 w 69"/>
                        <a:gd name="T29" fmla="*/ 49 h 85"/>
                        <a:gd name="T30" fmla="*/ 48 w 69"/>
                        <a:gd name="T31" fmla="*/ 48 h 85"/>
                        <a:gd name="T32" fmla="*/ 48 w 69"/>
                        <a:gd name="T33" fmla="*/ 85 h 85"/>
                        <a:gd name="T34" fmla="*/ 42 w 69"/>
                        <a:gd name="T35" fmla="*/ 82 h 85"/>
                        <a:gd name="T36" fmla="*/ 40 w 69"/>
                        <a:gd name="T37" fmla="*/ 72 h 85"/>
                        <a:gd name="T38" fmla="*/ 30 w 69"/>
                        <a:gd name="T39" fmla="*/ 66 h 85"/>
                        <a:gd name="T40" fmla="*/ 7 w 69"/>
                        <a:gd name="T41" fmla="*/ 71 h 85"/>
                        <a:gd name="T42" fmla="*/ 0 w 69"/>
                        <a:gd name="T43" fmla="*/ 67 h 85"/>
                        <a:gd name="T44" fmla="*/ 16 w 69"/>
                        <a:gd name="T45" fmla="*/ 66 h 85"/>
                        <a:gd name="T46" fmla="*/ 9 w 69"/>
                        <a:gd name="T47" fmla="*/ 62 h 85"/>
                        <a:gd name="T48" fmla="*/ 27 w 69"/>
                        <a:gd name="T49" fmla="*/ 56 h 85"/>
                        <a:gd name="T50" fmla="*/ 16 w 69"/>
                        <a:gd name="T51" fmla="*/ 55 h 85"/>
                        <a:gd name="T52" fmla="*/ 14 w 69"/>
                        <a:gd name="T53" fmla="*/ 49 h 85"/>
                        <a:gd name="T54" fmla="*/ 29 w 69"/>
                        <a:gd name="T55" fmla="*/ 18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85">
                          <a:moveTo>
                            <a:pt x="29" y="18"/>
                          </a:moveTo>
                          <a:lnTo>
                            <a:pt x="33" y="24"/>
                          </a:lnTo>
                          <a:lnTo>
                            <a:pt x="29" y="26"/>
                          </a:lnTo>
                          <a:lnTo>
                            <a:pt x="29" y="33"/>
                          </a:lnTo>
                          <a:lnTo>
                            <a:pt x="37" y="37"/>
                          </a:lnTo>
                          <a:lnTo>
                            <a:pt x="36" y="29"/>
                          </a:lnTo>
                          <a:lnTo>
                            <a:pt x="40" y="19"/>
                          </a:lnTo>
                          <a:lnTo>
                            <a:pt x="37" y="18"/>
                          </a:lnTo>
                          <a:lnTo>
                            <a:pt x="38" y="7"/>
                          </a:lnTo>
                          <a:lnTo>
                            <a:pt x="62" y="0"/>
                          </a:lnTo>
                          <a:lnTo>
                            <a:pt x="69" y="7"/>
                          </a:lnTo>
                          <a:lnTo>
                            <a:pt x="66" y="23"/>
                          </a:lnTo>
                          <a:lnTo>
                            <a:pt x="60" y="26"/>
                          </a:lnTo>
                          <a:lnTo>
                            <a:pt x="68" y="36"/>
                          </a:lnTo>
                          <a:lnTo>
                            <a:pt x="59" y="49"/>
                          </a:lnTo>
                          <a:lnTo>
                            <a:pt x="48" y="48"/>
                          </a:lnTo>
                          <a:lnTo>
                            <a:pt x="48" y="85"/>
                          </a:lnTo>
                          <a:lnTo>
                            <a:pt x="42" y="82"/>
                          </a:lnTo>
                          <a:lnTo>
                            <a:pt x="40" y="72"/>
                          </a:lnTo>
                          <a:lnTo>
                            <a:pt x="30" y="66"/>
                          </a:lnTo>
                          <a:lnTo>
                            <a:pt x="7" y="71"/>
                          </a:lnTo>
                          <a:lnTo>
                            <a:pt x="0" y="67"/>
                          </a:lnTo>
                          <a:lnTo>
                            <a:pt x="16" y="66"/>
                          </a:lnTo>
                          <a:lnTo>
                            <a:pt x="9" y="62"/>
                          </a:lnTo>
                          <a:lnTo>
                            <a:pt x="27" y="56"/>
                          </a:lnTo>
                          <a:lnTo>
                            <a:pt x="16" y="55"/>
                          </a:lnTo>
                          <a:lnTo>
                            <a:pt x="14" y="49"/>
                          </a:lnTo>
                          <a:lnTo>
                            <a:pt x="29" y="18"/>
                          </a:lnTo>
                          <a:close/>
                        </a:path>
                      </a:pathLst>
                    </a:custGeom>
                    <a:grpFill/>
                    <a:ln w="6350" cmpd="sng">
                      <a:solidFill>
                        <a:schemeClr val="bg1"/>
                      </a:solidFill>
                      <a:round/>
                      <a:headEnd/>
                      <a:tailEnd/>
                    </a:ln>
                  </p:spPr>
                  <p:txBody>
                    <a:bodyPr/>
                    <a:lstStyle/>
                    <a:p>
                      <a:endParaRPr lang="en-GB" dirty="0"/>
                    </a:p>
                  </p:txBody>
                </p:sp>
              </p:grpSp>
              <p:sp>
                <p:nvSpPr>
                  <p:cNvPr id="718" name="Freeform 1253"/>
                  <p:cNvSpPr>
                    <a:spLocks/>
                  </p:cNvSpPr>
                  <p:nvPr/>
                </p:nvSpPr>
                <p:spPr bwMode="auto">
                  <a:xfrm>
                    <a:off x="5554391" y="3508974"/>
                    <a:ext cx="191424" cy="135494"/>
                  </a:xfrm>
                  <a:custGeom>
                    <a:avLst/>
                    <a:gdLst>
                      <a:gd name="T0" fmla="*/ 0 w 182"/>
                      <a:gd name="T1" fmla="*/ 33 h 128"/>
                      <a:gd name="T2" fmla="*/ 10 w 182"/>
                      <a:gd name="T3" fmla="*/ 30 h 128"/>
                      <a:gd name="T4" fmla="*/ 19 w 182"/>
                      <a:gd name="T5" fmla="*/ 10 h 128"/>
                      <a:gd name="T6" fmla="*/ 27 w 182"/>
                      <a:gd name="T7" fmla="*/ 4 h 128"/>
                      <a:gd name="T8" fmla="*/ 46 w 182"/>
                      <a:gd name="T9" fmla="*/ 4 h 128"/>
                      <a:gd name="T10" fmla="*/ 50 w 182"/>
                      <a:gd name="T11" fmla="*/ 7 h 128"/>
                      <a:gd name="T12" fmla="*/ 70 w 182"/>
                      <a:gd name="T13" fmla="*/ 0 h 128"/>
                      <a:gd name="T14" fmla="*/ 76 w 182"/>
                      <a:gd name="T15" fmla="*/ 7 h 128"/>
                      <a:gd name="T16" fmla="*/ 84 w 182"/>
                      <a:gd name="T17" fmla="*/ 22 h 128"/>
                      <a:gd name="T18" fmla="*/ 85 w 182"/>
                      <a:gd name="T19" fmla="*/ 44 h 128"/>
                      <a:gd name="T20" fmla="*/ 89 w 182"/>
                      <a:gd name="T21" fmla="*/ 46 h 128"/>
                      <a:gd name="T22" fmla="*/ 100 w 182"/>
                      <a:gd name="T23" fmla="*/ 44 h 128"/>
                      <a:gd name="T24" fmla="*/ 99 w 182"/>
                      <a:gd name="T25" fmla="*/ 53 h 128"/>
                      <a:gd name="T26" fmla="*/ 94 w 182"/>
                      <a:gd name="T27" fmla="*/ 58 h 128"/>
                      <a:gd name="T28" fmla="*/ 95 w 182"/>
                      <a:gd name="T29" fmla="*/ 53 h 128"/>
                      <a:gd name="T30" fmla="*/ 93 w 182"/>
                      <a:gd name="T31" fmla="*/ 50 h 128"/>
                      <a:gd name="T32" fmla="*/ 90 w 182"/>
                      <a:gd name="T33" fmla="*/ 68 h 128"/>
                      <a:gd name="T34" fmla="*/ 73 w 182"/>
                      <a:gd name="T35" fmla="*/ 63 h 128"/>
                      <a:gd name="T36" fmla="*/ 56 w 182"/>
                      <a:gd name="T37" fmla="*/ 71 h 128"/>
                      <a:gd name="T38" fmla="*/ 30 w 182"/>
                      <a:gd name="T39" fmla="*/ 68 h 128"/>
                      <a:gd name="T40" fmla="*/ 28 w 182"/>
                      <a:gd name="T41" fmla="*/ 66 h 128"/>
                      <a:gd name="T42" fmla="*/ 30 w 182"/>
                      <a:gd name="T43" fmla="*/ 63 h 128"/>
                      <a:gd name="T44" fmla="*/ 27 w 182"/>
                      <a:gd name="T45" fmla="*/ 63 h 128"/>
                      <a:gd name="T46" fmla="*/ 24 w 182"/>
                      <a:gd name="T47" fmla="*/ 59 h 128"/>
                      <a:gd name="T48" fmla="*/ 26 w 182"/>
                      <a:gd name="T49" fmla="*/ 56 h 128"/>
                      <a:gd name="T50" fmla="*/ 24 w 182"/>
                      <a:gd name="T51" fmla="*/ 54 h 128"/>
                      <a:gd name="T52" fmla="*/ 22 w 182"/>
                      <a:gd name="T53" fmla="*/ 56 h 128"/>
                      <a:gd name="T54" fmla="*/ 14 w 182"/>
                      <a:gd name="T55" fmla="*/ 52 h 128"/>
                      <a:gd name="T56" fmla="*/ 13 w 182"/>
                      <a:gd name="T57" fmla="*/ 48 h 128"/>
                      <a:gd name="T58" fmla="*/ 10 w 182"/>
                      <a:gd name="T59" fmla="*/ 46 h 128"/>
                      <a:gd name="T60" fmla="*/ 5 w 182"/>
                      <a:gd name="T61" fmla="*/ 37 h 128"/>
                      <a:gd name="T62" fmla="*/ 0 w 182"/>
                      <a:gd name="T63" fmla="*/ 33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 h="128">
                        <a:moveTo>
                          <a:pt x="0" y="60"/>
                        </a:moveTo>
                        <a:lnTo>
                          <a:pt x="18" y="54"/>
                        </a:lnTo>
                        <a:lnTo>
                          <a:pt x="34" y="18"/>
                        </a:lnTo>
                        <a:lnTo>
                          <a:pt x="50" y="8"/>
                        </a:lnTo>
                        <a:lnTo>
                          <a:pt x="84" y="7"/>
                        </a:lnTo>
                        <a:lnTo>
                          <a:pt x="92" y="12"/>
                        </a:lnTo>
                        <a:lnTo>
                          <a:pt x="127" y="0"/>
                        </a:lnTo>
                        <a:lnTo>
                          <a:pt x="139" y="12"/>
                        </a:lnTo>
                        <a:lnTo>
                          <a:pt x="152" y="40"/>
                        </a:lnTo>
                        <a:lnTo>
                          <a:pt x="155" y="79"/>
                        </a:lnTo>
                        <a:lnTo>
                          <a:pt x="162" y="84"/>
                        </a:lnTo>
                        <a:lnTo>
                          <a:pt x="182" y="80"/>
                        </a:lnTo>
                        <a:lnTo>
                          <a:pt x="181" y="96"/>
                        </a:lnTo>
                        <a:lnTo>
                          <a:pt x="171" y="105"/>
                        </a:lnTo>
                        <a:lnTo>
                          <a:pt x="173" y="96"/>
                        </a:lnTo>
                        <a:lnTo>
                          <a:pt x="169" y="92"/>
                        </a:lnTo>
                        <a:lnTo>
                          <a:pt x="165" y="124"/>
                        </a:lnTo>
                        <a:lnTo>
                          <a:pt x="132" y="115"/>
                        </a:lnTo>
                        <a:lnTo>
                          <a:pt x="102" y="128"/>
                        </a:lnTo>
                        <a:lnTo>
                          <a:pt x="55" y="124"/>
                        </a:lnTo>
                        <a:lnTo>
                          <a:pt x="51" y="120"/>
                        </a:lnTo>
                        <a:lnTo>
                          <a:pt x="54" y="115"/>
                        </a:lnTo>
                        <a:lnTo>
                          <a:pt x="49" y="114"/>
                        </a:lnTo>
                        <a:lnTo>
                          <a:pt x="43" y="106"/>
                        </a:lnTo>
                        <a:lnTo>
                          <a:pt x="47" y="103"/>
                        </a:lnTo>
                        <a:lnTo>
                          <a:pt x="44" y="99"/>
                        </a:lnTo>
                        <a:lnTo>
                          <a:pt x="40" y="103"/>
                        </a:lnTo>
                        <a:lnTo>
                          <a:pt x="25" y="94"/>
                        </a:lnTo>
                        <a:lnTo>
                          <a:pt x="24" y="86"/>
                        </a:lnTo>
                        <a:lnTo>
                          <a:pt x="18" y="84"/>
                        </a:lnTo>
                        <a:lnTo>
                          <a:pt x="10" y="67"/>
                        </a:lnTo>
                        <a:lnTo>
                          <a:pt x="0" y="60"/>
                        </a:lnTo>
                        <a:close/>
                      </a:path>
                    </a:pathLst>
                  </a:custGeom>
                  <a:grpFill/>
                  <a:ln w="6350" cmpd="sng">
                    <a:solidFill>
                      <a:schemeClr val="bg1"/>
                    </a:solidFill>
                    <a:round/>
                    <a:headEnd/>
                    <a:tailEnd/>
                  </a:ln>
                </p:spPr>
                <p:txBody>
                  <a:bodyPr/>
                  <a:lstStyle/>
                  <a:p>
                    <a:endParaRPr lang="en-GB" dirty="0"/>
                  </a:p>
                </p:txBody>
              </p:sp>
              <p:grpSp>
                <p:nvGrpSpPr>
                  <p:cNvPr id="719" name="Group 1254"/>
                  <p:cNvGrpSpPr>
                    <a:grpSpLocks/>
                  </p:cNvGrpSpPr>
                  <p:nvPr/>
                </p:nvGrpSpPr>
                <p:grpSpPr bwMode="auto">
                  <a:xfrm>
                    <a:off x="4583095" y="3688680"/>
                    <a:ext cx="433893" cy="248166"/>
                    <a:chOff x="4047" y="3313"/>
                    <a:chExt cx="411" cy="234"/>
                  </a:xfrm>
                  <a:grpFill/>
                </p:grpSpPr>
                <p:sp>
                  <p:nvSpPr>
                    <p:cNvPr id="803" name="Freeform 1255"/>
                    <p:cNvSpPr>
                      <a:spLocks/>
                    </p:cNvSpPr>
                    <p:nvPr/>
                  </p:nvSpPr>
                  <p:spPr bwMode="auto">
                    <a:xfrm>
                      <a:off x="4396" y="3313"/>
                      <a:ext cx="62" cy="126"/>
                    </a:xfrm>
                    <a:custGeom>
                      <a:avLst/>
                      <a:gdLst>
                        <a:gd name="T0" fmla="*/ 12 w 62"/>
                        <a:gd name="T1" fmla="*/ 8 h 126"/>
                        <a:gd name="T2" fmla="*/ 15 w 62"/>
                        <a:gd name="T3" fmla="*/ 30 h 126"/>
                        <a:gd name="T4" fmla="*/ 0 w 62"/>
                        <a:gd name="T5" fmla="*/ 85 h 126"/>
                        <a:gd name="T6" fmla="*/ 6 w 62"/>
                        <a:gd name="T7" fmla="*/ 92 h 126"/>
                        <a:gd name="T8" fmla="*/ 15 w 62"/>
                        <a:gd name="T9" fmla="*/ 91 h 126"/>
                        <a:gd name="T10" fmla="*/ 11 w 62"/>
                        <a:gd name="T11" fmla="*/ 126 h 126"/>
                        <a:gd name="T12" fmla="*/ 39 w 62"/>
                        <a:gd name="T13" fmla="*/ 122 h 126"/>
                        <a:gd name="T14" fmla="*/ 38 w 62"/>
                        <a:gd name="T15" fmla="*/ 112 h 126"/>
                        <a:gd name="T16" fmla="*/ 48 w 62"/>
                        <a:gd name="T17" fmla="*/ 102 h 126"/>
                        <a:gd name="T18" fmla="*/ 42 w 62"/>
                        <a:gd name="T19" fmla="*/ 91 h 126"/>
                        <a:gd name="T20" fmla="*/ 46 w 62"/>
                        <a:gd name="T21" fmla="*/ 78 h 126"/>
                        <a:gd name="T22" fmla="*/ 40 w 62"/>
                        <a:gd name="T23" fmla="*/ 63 h 126"/>
                        <a:gd name="T24" fmla="*/ 50 w 62"/>
                        <a:gd name="T25" fmla="*/ 55 h 126"/>
                        <a:gd name="T26" fmla="*/ 49 w 62"/>
                        <a:gd name="T27" fmla="*/ 47 h 126"/>
                        <a:gd name="T28" fmla="*/ 51 w 62"/>
                        <a:gd name="T29" fmla="*/ 28 h 126"/>
                        <a:gd name="T30" fmla="*/ 62 w 62"/>
                        <a:gd name="T31" fmla="*/ 13 h 126"/>
                        <a:gd name="T32" fmla="*/ 58 w 62"/>
                        <a:gd name="T33" fmla="*/ 5 h 126"/>
                        <a:gd name="T34" fmla="*/ 29 w 62"/>
                        <a:gd name="T35" fmla="*/ 6 h 126"/>
                        <a:gd name="T36" fmla="*/ 26 w 62"/>
                        <a:gd name="T37" fmla="*/ 0 h 126"/>
                        <a:gd name="T38" fmla="*/ 12 w 62"/>
                        <a:gd name="T39" fmla="*/ 8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126">
                          <a:moveTo>
                            <a:pt x="12" y="8"/>
                          </a:moveTo>
                          <a:lnTo>
                            <a:pt x="15" y="30"/>
                          </a:lnTo>
                          <a:lnTo>
                            <a:pt x="0" y="85"/>
                          </a:lnTo>
                          <a:lnTo>
                            <a:pt x="6" y="92"/>
                          </a:lnTo>
                          <a:lnTo>
                            <a:pt x="15" y="91"/>
                          </a:lnTo>
                          <a:lnTo>
                            <a:pt x="11" y="126"/>
                          </a:lnTo>
                          <a:lnTo>
                            <a:pt x="39" y="122"/>
                          </a:lnTo>
                          <a:lnTo>
                            <a:pt x="38" y="112"/>
                          </a:lnTo>
                          <a:lnTo>
                            <a:pt x="48" y="102"/>
                          </a:lnTo>
                          <a:lnTo>
                            <a:pt x="42" y="91"/>
                          </a:lnTo>
                          <a:lnTo>
                            <a:pt x="46" y="78"/>
                          </a:lnTo>
                          <a:lnTo>
                            <a:pt x="40" y="63"/>
                          </a:lnTo>
                          <a:lnTo>
                            <a:pt x="50" y="55"/>
                          </a:lnTo>
                          <a:lnTo>
                            <a:pt x="49" y="47"/>
                          </a:lnTo>
                          <a:lnTo>
                            <a:pt x="51" y="28"/>
                          </a:lnTo>
                          <a:lnTo>
                            <a:pt x="62" y="13"/>
                          </a:lnTo>
                          <a:lnTo>
                            <a:pt x="58" y="5"/>
                          </a:lnTo>
                          <a:lnTo>
                            <a:pt x="29" y="6"/>
                          </a:lnTo>
                          <a:lnTo>
                            <a:pt x="26" y="0"/>
                          </a:lnTo>
                          <a:lnTo>
                            <a:pt x="12" y="8"/>
                          </a:lnTo>
                          <a:close/>
                        </a:path>
                      </a:pathLst>
                    </a:custGeom>
                    <a:grpFill/>
                    <a:ln w="6350" cmpd="sng">
                      <a:solidFill>
                        <a:schemeClr val="bg1"/>
                      </a:solidFill>
                      <a:round/>
                      <a:headEnd/>
                      <a:tailEnd/>
                    </a:ln>
                  </p:spPr>
                  <p:txBody>
                    <a:bodyPr/>
                    <a:lstStyle/>
                    <a:p>
                      <a:endParaRPr lang="en-GB" dirty="0"/>
                    </a:p>
                  </p:txBody>
                </p:sp>
                <p:sp>
                  <p:nvSpPr>
                    <p:cNvPr id="804" name="Freeform 1256"/>
                    <p:cNvSpPr>
                      <a:spLocks/>
                    </p:cNvSpPr>
                    <p:nvPr/>
                  </p:nvSpPr>
                  <p:spPr bwMode="auto">
                    <a:xfrm>
                      <a:off x="4047" y="3398"/>
                      <a:ext cx="5" cy="3"/>
                    </a:xfrm>
                    <a:custGeom>
                      <a:avLst/>
                      <a:gdLst>
                        <a:gd name="T0" fmla="*/ 5 w 5"/>
                        <a:gd name="T1" fmla="*/ 0 h 3"/>
                        <a:gd name="T2" fmla="*/ 0 w 5"/>
                        <a:gd name="T3" fmla="*/ 2 h 3"/>
                        <a:gd name="T4" fmla="*/ 4 w 5"/>
                        <a:gd name="T5" fmla="*/ 3 h 3"/>
                        <a:gd name="T6" fmla="*/ 5 w 5"/>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
                          <a:moveTo>
                            <a:pt x="5" y="0"/>
                          </a:moveTo>
                          <a:lnTo>
                            <a:pt x="0" y="2"/>
                          </a:lnTo>
                          <a:lnTo>
                            <a:pt x="4" y="3"/>
                          </a:lnTo>
                          <a:lnTo>
                            <a:pt x="5" y="0"/>
                          </a:lnTo>
                          <a:close/>
                        </a:path>
                      </a:pathLst>
                    </a:custGeom>
                    <a:grpFill/>
                    <a:ln w="6350" cmpd="sng">
                      <a:solidFill>
                        <a:schemeClr val="bg1"/>
                      </a:solidFill>
                      <a:round/>
                      <a:headEnd/>
                      <a:tailEnd/>
                    </a:ln>
                  </p:spPr>
                  <p:txBody>
                    <a:bodyPr/>
                    <a:lstStyle/>
                    <a:p>
                      <a:endParaRPr lang="en-GB" dirty="0"/>
                    </a:p>
                  </p:txBody>
                </p:sp>
                <p:sp>
                  <p:nvSpPr>
                    <p:cNvPr id="805" name="Freeform 1257"/>
                    <p:cNvSpPr>
                      <a:spLocks/>
                    </p:cNvSpPr>
                    <p:nvPr/>
                  </p:nvSpPr>
                  <p:spPr bwMode="auto">
                    <a:xfrm>
                      <a:off x="4246" y="3542"/>
                      <a:ext cx="9" cy="5"/>
                    </a:xfrm>
                    <a:custGeom>
                      <a:avLst/>
                      <a:gdLst>
                        <a:gd name="T0" fmla="*/ 5 w 9"/>
                        <a:gd name="T1" fmla="*/ 0 h 5"/>
                        <a:gd name="T2" fmla="*/ 0 w 9"/>
                        <a:gd name="T3" fmla="*/ 1 h 5"/>
                        <a:gd name="T4" fmla="*/ 5 w 9"/>
                        <a:gd name="T5" fmla="*/ 5 h 5"/>
                        <a:gd name="T6" fmla="*/ 9 w 9"/>
                        <a:gd name="T7" fmla="*/ 3 h 5"/>
                        <a:gd name="T8" fmla="*/ 5 w 9"/>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5" y="0"/>
                          </a:moveTo>
                          <a:lnTo>
                            <a:pt x="0" y="1"/>
                          </a:lnTo>
                          <a:lnTo>
                            <a:pt x="5" y="5"/>
                          </a:lnTo>
                          <a:lnTo>
                            <a:pt x="9" y="3"/>
                          </a:lnTo>
                          <a:lnTo>
                            <a:pt x="5" y="0"/>
                          </a:lnTo>
                          <a:close/>
                        </a:path>
                      </a:pathLst>
                    </a:custGeom>
                    <a:grpFill/>
                    <a:ln w="6350" cmpd="sng">
                      <a:solidFill>
                        <a:schemeClr val="bg1"/>
                      </a:solidFill>
                      <a:round/>
                      <a:headEnd/>
                      <a:tailEnd/>
                    </a:ln>
                  </p:spPr>
                  <p:txBody>
                    <a:bodyPr/>
                    <a:lstStyle/>
                    <a:p>
                      <a:endParaRPr lang="en-GB" dirty="0"/>
                    </a:p>
                  </p:txBody>
                </p:sp>
                <p:sp>
                  <p:nvSpPr>
                    <p:cNvPr id="806" name="Freeform 1258"/>
                    <p:cNvSpPr>
                      <a:spLocks/>
                    </p:cNvSpPr>
                    <p:nvPr/>
                  </p:nvSpPr>
                  <p:spPr bwMode="auto">
                    <a:xfrm>
                      <a:off x="4078" y="3420"/>
                      <a:ext cx="13" cy="4"/>
                    </a:xfrm>
                    <a:custGeom>
                      <a:avLst/>
                      <a:gdLst>
                        <a:gd name="T0" fmla="*/ 13 w 13"/>
                        <a:gd name="T1" fmla="*/ 0 h 4"/>
                        <a:gd name="T2" fmla="*/ 0 w 13"/>
                        <a:gd name="T3" fmla="*/ 0 h 4"/>
                        <a:gd name="T4" fmla="*/ 7 w 13"/>
                        <a:gd name="T5" fmla="*/ 4 h 4"/>
                        <a:gd name="T6" fmla="*/ 13 w 1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3" y="0"/>
                          </a:moveTo>
                          <a:lnTo>
                            <a:pt x="0" y="0"/>
                          </a:lnTo>
                          <a:lnTo>
                            <a:pt x="7" y="4"/>
                          </a:lnTo>
                          <a:lnTo>
                            <a:pt x="13" y="0"/>
                          </a:lnTo>
                          <a:close/>
                        </a:path>
                      </a:pathLst>
                    </a:custGeom>
                    <a:grpFill/>
                    <a:ln w="6350" cmpd="sng">
                      <a:solidFill>
                        <a:schemeClr val="bg1"/>
                      </a:solidFill>
                      <a:round/>
                      <a:headEnd/>
                      <a:tailEnd/>
                    </a:ln>
                  </p:spPr>
                  <p:txBody>
                    <a:bodyPr/>
                    <a:lstStyle/>
                    <a:p>
                      <a:endParaRPr lang="en-GB" dirty="0"/>
                    </a:p>
                  </p:txBody>
                </p:sp>
              </p:grpSp>
              <p:grpSp>
                <p:nvGrpSpPr>
                  <p:cNvPr id="720" name="Group 1259"/>
                  <p:cNvGrpSpPr>
                    <a:grpSpLocks/>
                  </p:cNvGrpSpPr>
                  <p:nvPr/>
                </p:nvGrpSpPr>
                <p:grpSpPr bwMode="auto">
                  <a:xfrm>
                    <a:off x="4798623" y="3644466"/>
                    <a:ext cx="431057" cy="407906"/>
                    <a:chOff x="4251" y="3272"/>
                    <a:chExt cx="409" cy="384"/>
                  </a:xfrm>
                  <a:grpFill/>
                </p:grpSpPr>
                <p:grpSp>
                  <p:nvGrpSpPr>
                    <p:cNvPr id="794" name="Group 1260"/>
                    <p:cNvGrpSpPr>
                      <a:grpSpLocks/>
                    </p:cNvGrpSpPr>
                    <p:nvPr/>
                  </p:nvGrpSpPr>
                  <p:grpSpPr bwMode="auto">
                    <a:xfrm>
                      <a:off x="4251" y="3634"/>
                      <a:ext cx="58" cy="22"/>
                      <a:chOff x="4251" y="3634"/>
                      <a:chExt cx="58" cy="22"/>
                    </a:xfrm>
                    <a:grpFill/>
                  </p:grpSpPr>
                  <p:sp>
                    <p:nvSpPr>
                      <p:cNvPr id="800" name="Freeform 1261"/>
                      <p:cNvSpPr>
                        <a:spLocks/>
                      </p:cNvSpPr>
                      <p:nvPr/>
                    </p:nvSpPr>
                    <p:spPr bwMode="auto">
                      <a:xfrm>
                        <a:off x="4251" y="3638"/>
                        <a:ext cx="13" cy="10"/>
                      </a:xfrm>
                      <a:custGeom>
                        <a:avLst/>
                        <a:gdLst>
                          <a:gd name="T0" fmla="*/ 13 w 13"/>
                          <a:gd name="T1" fmla="*/ 0 h 10"/>
                          <a:gd name="T2" fmla="*/ 0 w 13"/>
                          <a:gd name="T3" fmla="*/ 5 h 10"/>
                          <a:gd name="T4" fmla="*/ 0 w 13"/>
                          <a:gd name="T5" fmla="*/ 9 h 10"/>
                          <a:gd name="T6" fmla="*/ 8 w 13"/>
                          <a:gd name="T7" fmla="*/ 10 h 10"/>
                          <a:gd name="T8" fmla="*/ 13 w 13"/>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13" y="0"/>
                            </a:moveTo>
                            <a:lnTo>
                              <a:pt x="0" y="5"/>
                            </a:lnTo>
                            <a:lnTo>
                              <a:pt x="0" y="9"/>
                            </a:lnTo>
                            <a:lnTo>
                              <a:pt x="8" y="10"/>
                            </a:lnTo>
                            <a:lnTo>
                              <a:pt x="13" y="0"/>
                            </a:lnTo>
                            <a:close/>
                          </a:path>
                        </a:pathLst>
                      </a:custGeom>
                      <a:grpFill/>
                      <a:ln w="6350" cmpd="sng">
                        <a:solidFill>
                          <a:schemeClr val="bg1"/>
                        </a:solidFill>
                        <a:round/>
                        <a:headEnd/>
                        <a:tailEnd/>
                      </a:ln>
                    </p:spPr>
                    <p:txBody>
                      <a:bodyPr/>
                      <a:lstStyle/>
                      <a:p>
                        <a:endParaRPr lang="en-GB" dirty="0"/>
                      </a:p>
                    </p:txBody>
                  </p:sp>
                  <p:sp>
                    <p:nvSpPr>
                      <p:cNvPr id="801" name="Freeform 1262"/>
                      <p:cNvSpPr>
                        <a:spLocks/>
                      </p:cNvSpPr>
                      <p:nvPr/>
                    </p:nvSpPr>
                    <p:spPr bwMode="auto">
                      <a:xfrm>
                        <a:off x="4299" y="3634"/>
                        <a:ext cx="10" cy="14"/>
                      </a:xfrm>
                      <a:custGeom>
                        <a:avLst/>
                        <a:gdLst>
                          <a:gd name="T0" fmla="*/ 10 w 10"/>
                          <a:gd name="T1" fmla="*/ 0 h 14"/>
                          <a:gd name="T2" fmla="*/ 0 w 10"/>
                          <a:gd name="T3" fmla="*/ 14 h 14"/>
                          <a:gd name="T4" fmla="*/ 9 w 10"/>
                          <a:gd name="T5" fmla="*/ 9 h 14"/>
                          <a:gd name="T6" fmla="*/ 10 w 10"/>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10" y="0"/>
                            </a:moveTo>
                            <a:lnTo>
                              <a:pt x="0" y="14"/>
                            </a:lnTo>
                            <a:lnTo>
                              <a:pt x="9" y="9"/>
                            </a:lnTo>
                            <a:lnTo>
                              <a:pt x="10" y="0"/>
                            </a:lnTo>
                            <a:close/>
                          </a:path>
                        </a:pathLst>
                      </a:custGeom>
                      <a:grpFill/>
                      <a:ln w="6350" cmpd="sng">
                        <a:solidFill>
                          <a:schemeClr val="bg1"/>
                        </a:solidFill>
                        <a:round/>
                        <a:headEnd/>
                        <a:tailEnd/>
                      </a:ln>
                    </p:spPr>
                    <p:txBody>
                      <a:bodyPr/>
                      <a:lstStyle/>
                      <a:p>
                        <a:endParaRPr lang="en-GB" dirty="0"/>
                      </a:p>
                    </p:txBody>
                  </p:sp>
                  <p:sp>
                    <p:nvSpPr>
                      <p:cNvPr id="802" name="Freeform 1263"/>
                      <p:cNvSpPr>
                        <a:spLocks/>
                      </p:cNvSpPr>
                      <p:nvPr/>
                    </p:nvSpPr>
                    <p:spPr bwMode="auto">
                      <a:xfrm>
                        <a:off x="4271" y="3647"/>
                        <a:ext cx="8" cy="9"/>
                      </a:xfrm>
                      <a:custGeom>
                        <a:avLst/>
                        <a:gdLst>
                          <a:gd name="T0" fmla="*/ 3 w 8"/>
                          <a:gd name="T1" fmla="*/ 0 h 9"/>
                          <a:gd name="T2" fmla="*/ 0 w 8"/>
                          <a:gd name="T3" fmla="*/ 9 h 9"/>
                          <a:gd name="T4" fmla="*/ 4 w 8"/>
                          <a:gd name="T5" fmla="*/ 9 h 9"/>
                          <a:gd name="T6" fmla="*/ 8 w 8"/>
                          <a:gd name="T7" fmla="*/ 3 h 9"/>
                          <a:gd name="T8" fmla="*/ 3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3" y="0"/>
                            </a:moveTo>
                            <a:lnTo>
                              <a:pt x="0" y="9"/>
                            </a:lnTo>
                            <a:lnTo>
                              <a:pt x="4" y="9"/>
                            </a:lnTo>
                            <a:lnTo>
                              <a:pt x="8" y="3"/>
                            </a:lnTo>
                            <a:lnTo>
                              <a:pt x="3" y="0"/>
                            </a:lnTo>
                            <a:close/>
                          </a:path>
                        </a:pathLst>
                      </a:custGeom>
                      <a:grpFill/>
                      <a:ln w="6350" cmpd="sng">
                        <a:solidFill>
                          <a:schemeClr val="bg1"/>
                        </a:solidFill>
                        <a:round/>
                        <a:headEnd/>
                        <a:tailEnd/>
                      </a:ln>
                    </p:spPr>
                    <p:txBody>
                      <a:bodyPr/>
                      <a:lstStyle/>
                      <a:p>
                        <a:endParaRPr lang="en-GB" dirty="0"/>
                      </a:p>
                    </p:txBody>
                  </p:sp>
                </p:grpSp>
                <p:sp>
                  <p:nvSpPr>
                    <p:cNvPr id="795" name="Freeform 1264"/>
                    <p:cNvSpPr>
                      <a:spLocks/>
                    </p:cNvSpPr>
                    <p:nvPr/>
                  </p:nvSpPr>
                  <p:spPr bwMode="auto">
                    <a:xfrm>
                      <a:off x="4399" y="3272"/>
                      <a:ext cx="243" cy="191"/>
                    </a:xfrm>
                    <a:custGeom>
                      <a:avLst/>
                      <a:gdLst>
                        <a:gd name="T0" fmla="*/ 145 w 243"/>
                        <a:gd name="T1" fmla="*/ 8 h 191"/>
                        <a:gd name="T2" fmla="*/ 165 w 243"/>
                        <a:gd name="T3" fmla="*/ 23 h 191"/>
                        <a:gd name="T4" fmla="*/ 187 w 243"/>
                        <a:gd name="T5" fmla="*/ 27 h 191"/>
                        <a:gd name="T6" fmla="*/ 196 w 243"/>
                        <a:gd name="T7" fmla="*/ 24 h 191"/>
                        <a:gd name="T8" fmla="*/ 204 w 243"/>
                        <a:gd name="T9" fmla="*/ 27 h 191"/>
                        <a:gd name="T10" fmla="*/ 208 w 243"/>
                        <a:gd name="T11" fmla="*/ 33 h 191"/>
                        <a:gd name="T12" fmla="*/ 210 w 243"/>
                        <a:gd name="T13" fmla="*/ 30 h 191"/>
                        <a:gd name="T14" fmla="*/ 218 w 243"/>
                        <a:gd name="T15" fmla="*/ 34 h 191"/>
                        <a:gd name="T16" fmla="*/ 239 w 243"/>
                        <a:gd name="T17" fmla="*/ 33 h 191"/>
                        <a:gd name="T18" fmla="*/ 243 w 243"/>
                        <a:gd name="T19" fmla="*/ 36 h 191"/>
                        <a:gd name="T20" fmla="*/ 238 w 243"/>
                        <a:gd name="T21" fmla="*/ 49 h 191"/>
                        <a:gd name="T22" fmla="*/ 195 w 243"/>
                        <a:gd name="T23" fmla="*/ 75 h 191"/>
                        <a:gd name="T24" fmla="*/ 173 w 243"/>
                        <a:gd name="T25" fmla="*/ 110 h 191"/>
                        <a:gd name="T26" fmla="*/ 175 w 243"/>
                        <a:gd name="T27" fmla="*/ 120 h 191"/>
                        <a:gd name="T28" fmla="*/ 183 w 243"/>
                        <a:gd name="T29" fmla="*/ 125 h 191"/>
                        <a:gd name="T30" fmla="*/ 181 w 243"/>
                        <a:gd name="T31" fmla="*/ 129 h 191"/>
                        <a:gd name="T32" fmla="*/ 171 w 243"/>
                        <a:gd name="T33" fmla="*/ 137 h 191"/>
                        <a:gd name="T34" fmla="*/ 165 w 243"/>
                        <a:gd name="T35" fmla="*/ 154 h 191"/>
                        <a:gd name="T36" fmla="*/ 154 w 243"/>
                        <a:gd name="T37" fmla="*/ 155 h 191"/>
                        <a:gd name="T38" fmla="*/ 141 w 243"/>
                        <a:gd name="T39" fmla="*/ 174 h 191"/>
                        <a:gd name="T40" fmla="*/ 95 w 243"/>
                        <a:gd name="T41" fmla="*/ 175 h 191"/>
                        <a:gd name="T42" fmla="*/ 75 w 243"/>
                        <a:gd name="T43" fmla="*/ 191 h 191"/>
                        <a:gd name="T44" fmla="*/ 63 w 243"/>
                        <a:gd name="T45" fmla="*/ 187 h 191"/>
                        <a:gd name="T46" fmla="*/ 52 w 243"/>
                        <a:gd name="T47" fmla="*/ 167 h 191"/>
                        <a:gd name="T48" fmla="*/ 36 w 243"/>
                        <a:gd name="T49" fmla="*/ 163 h 191"/>
                        <a:gd name="T50" fmla="*/ 35 w 243"/>
                        <a:gd name="T51" fmla="*/ 153 h 191"/>
                        <a:gd name="T52" fmla="*/ 45 w 243"/>
                        <a:gd name="T53" fmla="*/ 143 h 191"/>
                        <a:gd name="T54" fmla="*/ 39 w 243"/>
                        <a:gd name="T55" fmla="*/ 132 h 191"/>
                        <a:gd name="T56" fmla="*/ 43 w 243"/>
                        <a:gd name="T57" fmla="*/ 119 h 191"/>
                        <a:gd name="T58" fmla="*/ 37 w 243"/>
                        <a:gd name="T59" fmla="*/ 104 h 191"/>
                        <a:gd name="T60" fmla="*/ 47 w 243"/>
                        <a:gd name="T61" fmla="*/ 96 h 191"/>
                        <a:gd name="T62" fmla="*/ 46 w 243"/>
                        <a:gd name="T63" fmla="*/ 88 h 191"/>
                        <a:gd name="T64" fmla="*/ 48 w 243"/>
                        <a:gd name="T65" fmla="*/ 69 h 191"/>
                        <a:gd name="T66" fmla="*/ 59 w 243"/>
                        <a:gd name="T67" fmla="*/ 54 h 191"/>
                        <a:gd name="T68" fmla="*/ 55 w 243"/>
                        <a:gd name="T69" fmla="*/ 46 h 191"/>
                        <a:gd name="T70" fmla="*/ 26 w 243"/>
                        <a:gd name="T71" fmla="*/ 47 h 191"/>
                        <a:gd name="T72" fmla="*/ 23 w 243"/>
                        <a:gd name="T73" fmla="*/ 41 h 191"/>
                        <a:gd name="T74" fmla="*/ 9 w 243"/>
                        <a:gd name="T75" fmla="*/ 49 h 191"/>
                        <a:gd name="T76" fmla="*/ 12 w 243"/>
                        <a:gd name="T77" fmla="*/ 35 h 191"/>
                        <a:gd name="T78" fmla="*/ 9 w 243"/>
                        <a:gd name="T79" fmla="*/ 36 h 191"/>
                        <a:gd name="T80" fmla="*/ 7 w 243"/>
                        <a:gd name="T81" fmla="*/ 31 h 191"/>
                        <a:gd name="T82" fmla="*/ 9 w 243"/>
                        <a:gd name="T83" fmla="*/ 26 h 191"/>
                        <a:gd name="T84" fmla="*/ 0 w 243"/>
                        <a:gd name="T85" fmla="*/ 18 h 191"/>
                        <a:gd name="T86" fmla="*/ 6 w 243"/>
                        <a:gd name="T87" fmla="*/ 11 h 191"/>
                        <a:gd name="T88" fmla="*/ 17 w 243"/>
                        <a:gd name="T89" fmla="*/ 10 h 191"/>
                        <a:gd name="T90" fmla="*/ 22 w 243"/>
                        <a:gd name="T91" fmla="*/ 0 h 191"/>
                        <a:gd name="T92" fmla="*/ 145 w 243"/>
                        <a:gd name="T93" fmla="*/ 8 h 1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3" h="191">
                          <a:moveTo>
                            <a:pt x="145" y="8"/>
                          </a:moveTo>
                          <a:lnTo>
                            <a:pt x="165" y="23"/>
                          </a:lnTo>
                          <a:lnTo>
                            <a:pt x="187" y="27"/>
                          </a:lnTo>
                          <a:lnTo>
                            <a:pt x="196" y="24"/>
                          </a:lnTo>
                          <a:lnTo>
                            <a:pt x="204" y="27"/>
                          </a:lnTo>
                          <a:lnTo>
                            <a:pt x="208" y="33"/>
                          </a:lnTo>
                          <a:lnTo>
                            <a:pt x="210" y="30"/>
                          </a:lnTo>
                          <a:lnTo>
                            <a:pt x="218" y="34"/>
                          </a:lnTo>
                          <a:lnTo>
                            <a:pt x="239" y="33"/>
                          </a:lnTo>
                          <a:lnTo>
                            <a:pt x="243" y="36"/>
                          </a:lnTo>
                          <a:lnTo>
                            <a:pt x="238" y="49"/>
                          </a:lnTo>
                          <a:lnTo>
                            <a:pt x="195" y="75"/>
                          </a:lnTo>
                          <a:lnTo>
                            <a:pt x="173" y="110"/>
                          </a:lnTo>
                          <a:lnTo>
                            <a:pt x="175" y="120"/>
                          </a:lnTo>
                          <a:lnTo>
                            <a:pt x="183" y="125"/>
                          </a:lnTo>
                          <a:lnTo>
                            <a:pt x="181" y="129"/>
                          </a:lnTo>
                          <a:lnTo>
                            <a:pt x="171" y="137"/>
                          </a:lnTo>
                          <a:lnTo>
                            <a:pt x="165" y="154"/>
                          </a:lnTo>
                          <a:lnTo>
                            <a:pt x="154" y="155"/>
                          </a:lnTo>
                          <a:lnTo>
                            <a:pt x="141" y="174"/>
                          </a:lnTo>
                          <a:lnTo>
                            <a:pt x="95" y="175"/>
                          </a:lnTo>
                          <a:lnTo>
                            <a:pt x="75" y="191"/>
                          </a:lnTo>
                          <a:lnTo>
                            <a:pt x="63" y="187"/>
                          </a:lnTo>
                          <a:lnTo>
                            <a:pt x="52" y="167"/>
                          </a:lnTo>
                          <a:lnTo>
                            <a:pt x="36" y="163"/>
                          </a:lnTo>
                          <a:lnTo>
                            <a:pt x="35" y="153"/>
                          </a:lnTo>
                          <a:lnTo>
                            <a:pt x="45" y="143"/>
                          </a:lnTo>
                          <a:lnTo>
                            <a:pt x="39" y="132"/>
                          </a:lnTo>
                          <a:lnTo>
                            <a:pt x="43" y="119"/>
                          </a:lnTo>
                          <a:lnTo>
                            <a:pt x="37" y="104"/>
                          </a:lnTo>
                          <a:lnTo>
                            <a:pt x="47" y="96"/>
                          </a:lnTo>
                          <a:lnTo>
                            <a:pt x="46" y="88"/>
                          </a:lnTo>
                          <a:lnTo>
                            <a:pt x="48" y="69"/>
                          </a:lnTo>
                          <a:lnTo>
                            <a:pt x="59" y="54"/>
                          </a:lnTo>
                          <a:lnTo>
                            <a:pt x="55" y="46"/>
                          </a:lnTo>
                          <a:lnTo>
                            <a:pt x="26" y="47"/>
                          </a:lnTo>
                          <a:lnTo>
                            <a:pt x="23" y="41"/>
                          </a:lnTo>
                          <a:lnTo>
                            <a:pt x="9" y="49"/>
                          </a:lnTo>
                          <a:lnTo>
                            <a:pt x="12" y="35"/>
                          </a:lnTo>
                          <a:lnTo>
                            <a:pt x="9" y="36"/>
                          </a:lnTo>
                          <a:lnTo>
                            <a:pt x="7" y="31"/>
                          </a:lnTo>
                          <a:lnTo>
                            <a:pt x="9" y="26"/>
                          </a:lnTo>
                          <a:lnTo>
                            <a:pt x="0" y="18"/>
                          </a:lnTo>
                          <a:lnTo>
                            <a:pt x="6" y="11"/>
                          </a:lnTo>
                          <a:lnTo>
                            <a:pt x="17" y="10"/>
                          </a:lnTo>
                          <a:lnTo>
                            <a:pt x="22" y="0"/>
                          </a:lnTo>
                          <a:lnTo>
                            <a:pt x="145" y="8"/>
                          </a:lnTo>
                          <a:close/>
                        </a:path>
                      </a:pathLst>
                    </a:custGeom>
                    <a:grpFill/>
                    <a:ln w="6350" cmpd="sng">
                      <a:solidFill>
                        <a:schemeClr val="bg1"/>
                      </a:solidFill>
                      <a:round/>
                      <a:headEnd/>
                      <a:tailEnd/>
                    </a:ln>
                  </p:spPr>
                  <p:txBody>
                    <a:bodyPr/>
                    <a:lstStyle/>
                    <a:p>
                      <a:endParaRPr lang="en-GB" dirty="0"/>
                    </a:p>
                  </p:txBody>
                </p:sp>
                <p:grpSp>
                  <p:nvGrpSpPr>
                    <p:cNvPr id="796" name="Group 1265"/>
                    <p:cNvGrpSpPr>
                      <a:grpSpLocks/>
                    </p:cNvGrpSpPr>
                    <p:nvPr/>
                  </p:nvGrpSpPr>
                  <p:grpSpPr bwMode="auto">
                    <a:xfrm>
                      <a:off x="4602" y="3366"/>
                      <a:ext cx="58" cy="29"/>
                      <a:chOff x="4602" y="3366"/>
                      <a:chExt cx="58" cy="29"/>
                    </a:xfrm>
                    <a:grpFill/>
                  </p:grpSpPr>
                  <p:sp>
                    <p:nvSpPr>
                      <p:cNvPr id="797" name="Freeform 1266"/>
                      <p:cNvSpPr>
                        <a:spLocks/>
                      </p:cNvSpPr>
                      <p:nvPr/>
                    </p:nvSpPr>
                    <p:spPr bwMode="auto">
                      <a:xfrm>
                        <a:off x="4602" y="3390"/>
                        <a:ext cx="5" cy="5"/>
                      </a:xfrm>
                      <a:custGeom>
                        <a:avLst/>
                        <a:gdLst>
                          <a:gd name="T0" fmla="*/ 5 w 5"/>
                          <a:gd name="T1" fmla="*/ 0 h 5"/>
                          <a:gd name="T2" fmla="*/ 3 w 5"/>
                          <a:gd name="T3" fmla="*/ 5 h 5"/>
                          <a:gd name="T4" fmla="*/ 0 w 5"/>
                          <a:gd name="T5" fmla="*/ 4 h 5"/>
                          <a:gd name="T6" fmla="*/ 5 w 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0"/>
                            </a:moveTo>
                            <a:lnTo>
                              <a:pt x="3" y="5"/>
                            </a:lnTo>
                            <a:lnTo>
                              <a:pt x="0" y="4"/>
                            </a:lnTo>
                            <a:lnTo>
                              <a:pt x="5" y="0"/>
                            </a:lnTo>
                            <a:close/>
                          </a:path>
                        </a:pathLst>
                      </a:custGeom>
                      <a:grpFill/>
                      <a:ln w="6350" cmpd="sng">
                        <a:solidFill>
                          <a:schemeClr val="bg1"/>
                        </a:solidFill>
                        <a:round/>
                        <a:headEnd/>
                        <a:tailEnd/>
                      </a:ln>
                    </p:spPr>
                    <p:txBody>
                      <a:bodyPr/>
                      <a:lstStyle/>
                      <a:p>
                        <a:endParaRPr lang="en-GB" dirty="0"/>
                      </a:p>
                    </p:txBody>
                  </p:sp>
                  <p:sp>
                    <p:nvSpPr>
                      <p:cNvPr id="798" name="Freeform 1267"/>
                      <p:cNvSpPr>
                        <a:spLocks/>
                      </p:cNvSpPr>
                      <p:nvPr/>
                    </p:nvSpPr>
                    <p:spPr bwMode="auto">
                      <a:xfrm>
                        <a:off x="4653" y="3366"/>
                        <a:ext cx="7" cy="4"/>
                      </a:xfrm>
                      <a:custGeom>
                        <a:avLst/>
                        <a:gdLst>
                          <a:gd name="T0" fmla="*/ 5 w 7"/>
                          <a:gd name="T1" fmla="*/ 0 h 4"/>
                          <a:gd name="T2" fmla="*/ 7 w 7"/>
                          <a:gd name="T3" fmla="*/ 4 h 4"/>
                          <a:gd name="T4" fmla="*/ 0 w 7"/>
                          <a:gd name="T5" fmla="*/ 0 h 4"/>
                          <a:gd name="T6" fmla="*/ 5 w 7"/>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5" y="0"/>
                            </a:moveTo>
                            <a:lnTo>
                              <a:pt x="7" y="4"/>
                            </a:lnTo>
                            <a:lnTo>
                              <a:pt x="0" y="0"/>
                            </a:lnTo>
                            <a:lnTo>
                              <a:pt x="5" y="0"/>
                            </a:lnTo>
                            <a:close/>
                          </a:path>
                        </a:pathLst>
                      </a:custGeom>
                      <a:grpFill/>
                      <a:ln w="6350" cmpd="sng">
                        <a:solidFill>
                          <a:schemeClr val="bg1"/>
                        </a:solidFill>
                        <a:round/>
                        <a:headEnd/>
                        <a:tailEnd/>
                      </a:ln>
                    </p:spPr>
                    <p:txBody>
                      <a:bodyPr/>
                      <a:lstStyle/>
                      <a:p>
                        <a:endParaRPr lang="en-GB" dirty="0"/>
                      </a:p>
                    </p:txBody>
                  </p:sp>
                  <p:sp>
                    <p:nvSpPr>
                      <p:cNvPr id="799" name="Freeform 1268"/>
                      <p:cNvSpPr>
                        <a:spLocks/>
                      </p:cNvSpPr>
                      <p:nvPr/>
                    </p:nvSpPr>
                    <p:spPr bwMode="auto">
                      <a:xfrm>
                        <a:off x="4624" y="3367"/>
                        <a:ext cx="20" cy="18"/>
                      </a:xfrm>
                      <a:custGeom>
                        <a:avLst/>
                        <a:gdLst>
                          <a:gd name="T0" fmla="*/ 15 w 20"/>
                          <a:gd name="T1" fmla="*/ 0 h 18"/>
                          <a:gd name="T2" fmla="*/ 15 w 20"/>
                          <a:gd name="T3" fmla="*/ 5 h 18"/>
                          <a:gd name="T4" fmla="*/ 20 w 20"/>
                          <a:gd name="T5" fmla="*/ 8 h 18"/>
                          <a:gd name="T6" fmla="*/ 14 w 20"/>
                          <a:gd name="T7" fmla="*/ 18 h 18"/>
                          <a:gd name="T8" fmla="*/ 0 w 20"/>
                          <a:gd name="T9" fmla="*/ 10 h 18"/>
                          <a:gd name="T10" fmla="*/ 15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15" y="0"/>
                            </a:moveTo>
                            <a:lnTo>
                              <a:pt x="15" y="5"/>
                            </a:lnTo>
                            <a:lnTo>
                              <a:pt x="20" y="8"/>
                            </a:lnTo>
                            <a:lnTo>
                              <a:pt x="14" y="18"/>
                            </a:lnTo>
                            <a:lnTo>
                              <a:pt x="0" y="10"/>
                            </a:lnTo>
                            <a:lnTo>
                              <a:pt x="15" y="0"/>
                            </a:lnTo>
                            <a:close/>
                          </a:path>
                        </a:pathLst>
                      </a:custGeom>
                      <a:grpFill/>
                      <a:ln w="6350" cmpd="sng">
                        <a:solidFill>
                          <a:schemeClr val="bg1"/>
                        </a:solidFill>
                        <a:round/>
                        <a:headEnd/>
                        <a:tailEnd/>
                      </a:ln>
                    </p:spPr>
                    <p:txBody>
                      <a:bodyPr/>
                      <a:lstStyle/>
                      <a:p>
                        <a:endParaRPr lang="en-GB" dirty="0"/>
                      </a:p>
                    </p:txBody>
                  </p:sp>
                </p:grpSp>
              </p:grpSp>
              <p:grpSp>
                <p:nvGrpSpPr>
                  <p:cNvPr id="721" name="Group 1269"/>
                  <p:cNvGrpSpPr>
                    <a:grpSpLocks/>
                  </p:cNvGrpSpPr>
                  <p:nvPr/>
                </p:nvGrpSpPr>
                <p:grpSpPr bwMode="auto">
                  <a:xfrm>
                    <a:off x="5367222" y="2657506"/>
                    <a:ext cx="266575" cy="613285"/>
                    <a:chOff x="4790" y="2340"/>
                    <a:chExt cx="252" cy="579"/>
                  </a:xfrm>
                  <a:grpFill/>
                </p:grpSpPr>
                <p:sp>
                  <p:nvSpPr>
                    <p:cNvPr id="790" name="Freeform 1270"/>
                    <p:cNvSpPr>
                      <a:spLocks/>
                    </p:cNvSpPr>
                    <p:nvPr/>
                  </p:nvSpPr>
                  <p:spPr bwMode="auto">
                    <a:xfrm>
                      <a:off x="4790" y="2340"/>
                      <a:ext cx="252" cy="579"/>
                    </a:xfrm>
                    <a:custGeom>
                      <a:avLst/>
                      <a:gdLst>
                        <a:gd name="T0" fmla="*/ 175 w 252"/>
                        <a:gd name="T1" fmla="*/ 2 h 579"/>
                        <a:gd name="T2" fmla="*/ 171 w 252"/>
                        <a:gd name="T3" fmla="*/ 25 h 579"/>
                        <a:gd name="T4" fmla="*/ 173 w 252"/>
                        <a:gd name="T5" fmla="*/ 35 h 579"/>
                        <a:gd name="T6" fmla="*/ 132 w 252"/>
                        <a:gd name="T7" fmla="*/ 59 h 579"/>
                        <a:gd name="T8" fmla="*/ 108 w 252"/>
                        <a:gd name="T9" fmla="*/ 64 h 579"/>
                        <a:gd name="T10" fmla="*/ 102 w 252"/>
                        <a:gd name="T11" fmla="*/ 105 h 579"/>
                        <a:gd name="T12" fmla="*/ 80 w 252"/>
                        <a:gd name="T13" fmla="*/ 147 h 579"/>
                        <a:gd name="T14" fmla="*/ 64 w 252"/>
                        <a:gd name="T15" fmla="*/ 193 h 579"/>
                        <a:gd name="T16" fmla="*/ 59 w 252"/>
                        <a:gd name="T17" fmla="*/ 231 h 579"/>
                        <a:gd name="T18" fmla="*/ 37 w 252"/>
                        <a:gd name="T19" fmla="*/ 248 h 579"/>
                        <a:gd name="T20" fmla="*/ 19 w 252"/>
                        <a:gd name="T21" fmla="*/ 275 h 579"/>
                        <a:gd name="T22" fmla="*/ 19 w 252"/>
                        <a:gd name="T23" fmla="*/ 309 h 579"/>
                        <a:gd name="T24" fmla="*/ 32 w 252"/>
                        <a:gd name="T25" fmla="*/ 360 h 579"/>
                        <a:gd name="T26" fmla="*/ 28 w 252"/>
                        <a:gd name="T27" fmla="*/ 391 h 579"/>
                        <a:gd name="T28" fmla="*/ 14 w 252"/>
                        <a:gd name="T29" fmla="*/ 417 h 579"/>
                        <a:gd name="T30" fmla="*/ 11 w 252"/>
                        <a:gd name="T31" fmla="*/ 441 h 579"/>
                        <a:gd name="T32" fmla="*/ 2 w 252"/>
                        <a:gd name="T33" fmla="*/ 457 h 579"/>
                        <a:gd name="T34" fmla="*/ 0 w 252"/>
                        <a:gd name="T35" fmla="*/ 452 h 579"/>
                        <a:gd name="T36" fmla="*/ 4 w 252"/>
                        <a:gd name="T37" fmla="*/ 478 h 579"/>
                        <a:gd name="T38" fmla="*/ 10 w 252"/>
                        <a:gd name="T39" fmla="*/ 478 h 579"/>
                        <a:gd name="T40" fmla="*/ 11 w 252"/>
                        <a:gd name="T41" fmla="*/ 486 h 579"/>
                        <a:gd name="T42" fmla="*/ 15 w 252"/>
                        <a:gd name="T43" fmla="*/ 495 h 579"/>
                        <a:gd name="T44" fmla="*/ 35 w 252"/>
                        <a:gd name="T45" fmla="*/ 540 h 579"/>
                        <a:gd name="T46" fmla="*/ 31 w 252"/>
                        <a:gd name="T47" fmla="*/ 551 h 579"/>
                        <a:gd name="T48" fmla="*/ 36 w 252"/>
                        <a:gd name="T49" fmla="*/ 572 h 579"/>
                        <a:gd name="T50" fmla="*/ 57 w 252"/>
                        <a:gd name="T51" fmla="*/ 579 h 579"/>
                        <a:gd name="T52" fmla="*/ 92 w 252"/>
                        <a:gd name="T53" fmla="*/ 554 h 579"/>
                        <a:gd name="T54" fmla="*/ 103 w 252"/>
                        <a:gd name="T55" fmla="*/ 491 h 579"/>
                        <a:gd name="T56" fmla="*/ 108 w 252"/>
                        <a:gd name="T57" fmla="*/ 476 h 579"/>
                        <a:gd name="T58" fmla="*/ 109 w 252"/>
                        <a:gd name="T59" fmla="*/ 468 h 579"/>
                        <a:gd name="T60" fmla="*/ 112 w 252"/>
                        <a:gd name="T61" fmla="*/ 462 h 579"/>
                        <a:gd name="T62" fmla="*/ 130 w 252"/>
                        <a:gd name="T63" fmla="*/ 454 h 579"/>
                        <a:gd name="T64" fmla="*/ 138 w 252"/>
                        <a:gd name="T65" fmla="*/ 441 h 579"/>
                        <a:gd name="T66" fmla="*/ 118 w 252"/>
                        <a:gd name="T67" fmla="*/ 441 h 579"/>
                        <a:gd name="T68" fmla="*/ 113 w 252"/>
                        <a:gd name="T69" fmla="*/ 429 h 579"/>
                        <a:gd name="T70" fmla="*/ 143 w 252"/>
                        <a:gd name="T71" fmla="*/ 431 h 579"/>
                        <a:gd name="T72" fmla="*/ 139 w 252"/>
                        <a:gd name="T73" fmla="*/ 402 h 579"/>
                        <a:gd name="T74" fmla="*/ 124 w 252"/>
                        <a:gd name="T75" fmla="*/ 388 h 579"/>
                        <a:gd name="T76" fmla="*/ 98 w 252"/>
                        <a:gd name="T77" fmla="*/ 407 h 579"/>
                        <a:gd name="T78" fmla="*/ 114 w 252"/>
                        <a:gd name="T79" fmla="*/ 352 h 579"/>
                        <a:gd name="T80" fmla="*/ 120 w 252"/>
                        <a:gd name="T81" fmla="*/ 347 h 579"/>
                        <a:gd name="T82" fmla="*/ 119 w 252"/>
                        <a:gd name="T83" fmla="*/ 311 h 579"/>
                        <a:gd name="T84" fmla="*/ 129 w 252"/>
                        <a:gd name="T85" fmla="*/ 308 h 579"/>
                        <a:gd name="T86" fmla="*/ 133 w 252"/>
                        <a:gd name="T87" fmla="*/ 300 h 579"/>
                        <a:gd name="T88" fmla="*/ 148 w 252"/>
                        <a:gd name="T89" fmla="*/ 278 h 579"/>
                        <a:gd name="T90" fmla="*/ 203 w 252"/>
                        <a:gd name="T91" fmla="*/ 230 h 579"/>
                        <a:gd name="T92" fmla="*/ 203 w 252"/>
                        <a:gd name="T93" fmla="*/ 197 h 579"/>
                        <a:gd name="T94" fmla="*/ 212 w 252"/>
                        <a:gd name="T95" fmla="*/ 177 h 579"/>
                        <a:gd name="T96" fmla="*/ 216 w 252"/>
                        <a:gd name="T97" fmla="*/ 175 h 579"/>
                        <a:gd name="T98" fmla="*/ 250 w 252"/>
                        <a:gd name="T99" fmla="*/ 167 h 579"/>
                        <a:gd name="T100" fmla="*/ 245 w 252"/>
                        <a:gd name="T101" fmla="*/ 141 h 579"/>
                        <a:gd name="T102" fmla="*/ 241 w 252"/>
                        <a:gd name="T103" fmla="*/ 101 h 579"/>
                        <a:gd name="T104" fmla="*/ 230 w 252"/>
                        <a:gd name="T105" fmla="*/ 40 h 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2" h="579">
                          <a:moveTo>
                            <a:pt x="185" y="0"/>
                          </a:moveTo>
                          <a:lnTo>
                            <a:pt x="175" y="2"/>
                          </a:lnTo>
                          <a:lnTo>
                            <a:pt x="177" y="10"/>
                          </a:lnTo>
                          <a:lnTo>
                            <a:pt x="171" y="25"/>
                          </a:lnTo>
                          <a:lnTo>
                            <a:pt x="176" y="33"/>
                          </a:lnTo>
                          <a:lnTo>
                            <a:pt x="173" y="35"/>
                          </a:lnTo>
                          <a:lnTo>
                            <a:pt x="140" y="30"/>
                          </a:lnTo>
                          <a:lnTo>
                            <a:pt x="132" y="59"/>
                          </a:lnTo>
                          <a:lnTo>
                            <a:pt x="123" y="53"/>
                          </a:lnTo>
                          <a:lnTo>
                            <a:pt x="108" y="64"/>
                          </a:lnTo>
                          <a:lnTo>
                            <a:pt x="98" y="89"/>
                          </a:lnTo>
                          <a:lnTo>
                            <a:pt x="102" y="105"/>
                          </a:lnTo>
                          <a:lnTo>
                            <a:pt x="85" y="130"/>
                          </a:lnTo>
                          <a:lnTo>
                            <a:pt x="80" y="147"/>
                          </a:lnTo>
                          <a:lnTo>
                            <a:pt x="68" y="153"/>
                          </a:lnTo>
                          <a:lnTo>
                            <a:pt x="64" y="193"/>
                          </a:lnTo>
                          <a:lnTo>
                            <a:pt x="51" y="219"/>
                          </a:lnTo>
                          <a:lnTo>
                            <a:pt x="59" y="231"/>
                          </a:lnTo>
                          <a:lnTo>
                            <a:pt x="59" y="242"/>
                          </a:lnTo>
                          <a:lnTo>
                            <a:pt x="37" y="248"/>
                          </a:lnTo>
                          <a:lnTo>
                            <a:pt x="21" y="262"/>
                          </a:lnTo>
                          <a:lnTo>
                            <a:pt x="19" y="275"/>
                          </a:lnTo>
                          <a:lnTo>
                            <a:pt x="24" y="288"/>
                          </a:lnTo>
                          <a:lnTo>
                            <a:pt x="19" y="309"/>
                          </a:lnTo>
                          <a:lnTo>
                            <a:pt x="21" y="342"/>
                          </a:lnTo>
                          <a:lnTo>
                            <a:pt x="32" y="360"/>
                          </a:lnTo>
                          <a:lnTo>
                            <a:pt x="20" y="376"/>
                          </a:lnTo>
                          <a:lnTo>
                            <a:pt x="28" y="391"/>
                          </a:lnTo>
                          <a:lnTo>
                            <a:pt x="25" y="409"/>
                          </a:lnTo>
                          <a:lnTo>
                            <a:pt x="14" y="417"/>
                          </a:lnTo>
                          <a:lnTo>
                            <a:pt x="9" y="431"/>
                          </a:lnTo>
                          <a:lnTo>
                            <a:pt x="11" y="441"/>
                          </a:lnTo>
                          <a:lnTo>
                            <a:pt x="8" y="454"/>
                          </a:lnTo>
                          <a:lnTo>
                            <a:pt x="2" y="457"/>
                          </a:lnTo>
                          <a:lnTo>
                            <a:pt x="1" y="447"/>
                          </a:lnTo>
                          <a:lnTo>
                            <a:pt x="0" y="452"/>
                          </a:lnTo>
                          <a:lnTo>
                            <a:pt x="1" y="470"/>
                          </a:lnTo>
                          <a:lnTo>
                            <a:pt x="4" y="478"/>
                          </a:lnTo>
                          <a:lnTo>
                            <a:pt x="9" y="475"/>
                          </a:lnTo>
                          <a:lnTo>
                            <a:pt x="10" y="478"/>
                          </a:lnTo>
                          <a:lnTo>
                            <a:pt x="5" y="484"/>
                          </a:lnTo>
                          <a:lnTo>
                            <a:pt x="11" y="486"/>
                          </a:lnTo>
                          <a:lnTo>
                            <a:pt x="11" y="495"/>
                          </a:lnTo>
                          <a:lnTo>
                            <a:pt x="15" y="495"/>
                          </a:lnTo>
                          <a:lnTo>
                            <a:pt x="14" y="510"/>
                          </a:lnTo>
                          <a:lnTo>
                            <a:pt x="35" y="540"/>
                          </a:lnTo>
                          <a:lnTo>
                            <a:pt x="29" y="545"/>
                          </a:lnTo>
                          <a:lnTo>
                            <a:pt x="31" y="551"/>
                          </a:lnTo>
                          <a:lnTo>
                            <a:pt x="26" y="553"/>
                          </a:lnTo>
                          <a:lnTo>
                            <a:pt x="36" y="572"/>
                          </a:lnTo>
                          <a:lnTo>
                            <a:pt x="32" y="579"/>
                          </a:lnTo>
                          <a:lnTo>
                            <a:pt x="57" y="579"/>
                          </a:lnTo>
                          <a:lnTo>
                            <a:pt x="63" y="557"/>
                          </a:lnTo>
                          <a:lnTo>
                            <a:pt x="92" y="554"/>
                          </a:lnTo>
                          <a:lnTo>
                            <a:pt x="106" y="507"/>
                          </a:lnTo>
                          <a:lnTo>
                            <a:pt x="103" y="491"/>
                          </a:lnTo>
                          <a:lnTo>
                            <a:pt x="107" y="490"/>
                          </a:lnTo>
                          <a:lnTo>
                            <a:pt x="108" y="476"/>
                          </a:lnTo>
                          <a:lnTo>
                            <a:pt x="100" y="471"/>
                          </a:lnTo>
                          <a:lnTo>
                            <a:pt x="109" y="468"/>
                          </a:lnTo>
                          <a:lnTo>
                            <a:pt x="97" y="465"/>
                          </a:lnTo>
                          <a:lnTo>
                            <a:pt x="112" y="462"/>
                          </a:lnTo>
                          <a:lnTo>
                            <a:pt x="123" y="448"/>
                          </a:lnTo>
                          <a:lnTo>
                            <a:pt x="130" y="454"/>
                          </a:lnTo>
                          <a:lnTo>
                            <a:pt x="138" y="446"/>
                          </a:lnTo>
                          <a:lnTo>
                            <a:pt x="138" y="441"/>
                          </a:lnTo>
                          <a:lnTo>
                            <a:pt x="144" y="438"/>
                          </a:lnTo>
                          <a:lnTo>
                            <a:pt x="118" y="441"/>
                          </a:lnTo>
                          <a:lnTo>
                            <a:pt x="99" y="433"/>
                          </a:lnTo>
                          <a:lnTo>
                            <a:pt x="113" y="429"/>
                          </a:lnTo>
                          <a:lnTo>
                            <a:pt x="130" y="437"/>
                          </a:lnTo>
                          <a:lnTo>
                            <a:pt x="143" y="431"/>
                          </a:lnTo>
                          <a:lnTo>
                            <a:pt x="148" y="417"/>
                          </a:lnTo>
                          <a:lnTo>
                            <a:pt x="139" y="402"/>
                          </a:lnTo>
                          <a:lnTo>
                            <a:pt x="142" y="401"/>
                          </a:lnTo>
                          <a:lnTo>
                            <a:pt x="124" y="388"/>
                          </a:lnTo>
                          <a:lnTo>
                            <a:pt x="110" y="405"/>
                          </a:lnTo>
                          <a:lnTo>
                            <a:pt x="98" y="407"/>
                          </a:lnTo>
                          <a:lnTo>
                            <a:pt x="116" y="395"/>
                          </a:lnTo>
                          <a:lnTo>
                            <a:pt x="114" y="352"/>
                          </a:lnTo>
                          <a:lnTo>
                            <a:pt x="116" y="344"/>
                          </a:lnTo>
                          <a:lnTo>
                            <a:pt x="120" y="347"/>
                          </a:lnTo>
                          <a:lnTo>
                            <a:pt x="123" y="323"/>
                          </a:lnTo>
                          <a:lnTo>
                            <a:pt x="119" y="311"/>
                          </a:lnTo>
                          <a:lnTo>
                            <a:pt x="126" y="314"/>
                          </a:lnTo>
                          <a:lnTo>
                            <a:pt x="129" y="308"/>
                          </a:lnTo>
                          <a:lnTo>
                            <a:pt x="129" y="294"/>
                          </a:lnTo>
                          <a:lnTo>
                            <a:pt x="133" y="300"/>
                          </a:lnTo>
                          <a:lnTo>
                            <a:pt x="139" y="291"/>
                          </a:lnTo>
                          <a:lnTo>
                            <a:pt x="148" y="278"/>
                          </a:lnTo>
                          <a:lnTo>
                            <a:pt x="182" y="258"/>
                          </a:lnTo>
                          <a:lnTo>
                            <a:pt x="203" y="230"/>
                          </a:lnTo>
                          <a:lnTo>
                            <a:pt x="195" y="212"/>
                          </a:lnTo>
                          <a:lnTo>
                            <a:pt x="203" y="197"/>
                          </a:lnTo>
                          <a:lnTo>
                            <a:pt x="201" y="187"/>
                          </a:lnTo>
                          <a:lnTo>
                            <a:pt x="212" y="177"/>
                          </a:lnTo>
                          <a:lnTo>
                            <a:pt x="208" y="169"/>
                          </a:lnTo>
                          <a:lnTo>
                            <a:pt x="216" y="175"/>
                          </a:lnTo>
                          <a:lnTo>
                            <a:pt x="220" y="162"/>
                          </a:lnTo>
                          <a:lnTo>
                            <a:pt x="250" y="167"/>
                          </a:lnTo>
                          <a:lnTo>
                            <a:pt x="252" y="160"/>
                          </a:lnTo>
                          <a:lnTo>
                            <a:pt x="245" y="141"/>
                          </a:lnTo>
                          <a:lnTo>
                            <a:pt x="250" y="121"/>
                          </a:lnTo>
                          <a:lnTo>
                            <a:pt x="241" y="101"/>
                          </a:lnTo>
                          <a:lnTo>
                            <a:pt x="242" y="59"/>
                          </a:lnTo>
                          <a:lnTo>
                            <a:pt x="230" y="40"/>
                          </a:lnTo>
                          <a:lnTo>
                            <a:pt x="185" y="0"/>
                          </a:lnTo>
                          <a:close/>
                        </a:path>
                      </a:pathLst>
                    </a:custGeom>
                    <a:grpFill/>
                    <a:ln w="6350" cmpd="sng">
                      <a:solidFill>
                        <a:schemeClr val="bg1"/>
                      </a:solidFill>
                      <a:round/>
                      <a:headEnd/>
                      <a:tailEnd/>
                    </a:ln>
                  </p:spPr>
                  <p:txBody>
                    <a:bodyPr/>
                    <a:lstStyle/>
                    <a:p>
                      <a:endParaRPr lang="en-GB" dirty="0"/>
                    </a:p>
                  </p:txBody>
                </p:sp>
                <p:grpSp>
                  <p:nvGrpSpPr>
                    <p:cNvPr id="791" name="Group 1271"/>
                    <p:cNvGrpSpPr>
                      <a:grpSpLocks/>
                    </p:cNvGrpSpPr>
                    <p:nvPr/>
                  </p:nvGrpSpPr>
                  <p:grpSpPr bwMode="auto">
                    <a:xfrm>
                      <a:off x="4890" y="2832"/>
                      <a:ext cx="51" cy="58"/>
                      <a:chOff x="4890" y="2832"/>
                      <a:chExt cx="51" cy="58"/>
                    </a:xfrm>
                    <a:grpFill/>
                  </p:grpSpPr>
                  <p:sp>
                    <p:nvSpPr>
                      <p:cNvPr id="792" name="Freeform 1272"/>
                      <p:cNvSpPr>
                        <a:spLocks/>
                      </p:cNvSpPr>
                      <p:nvPr/>
                    </p:nvSpPr>
                    <p:spPr bwMode="auto">
                      <a:xfrm>
                        <a:off x="4926" y="2832"/>
                        <a:ext cx="15" cy="33"/>
                      </a:xfrm>
                      <a:custGeom>
                        <a:avLst/>
                        <a:gdLst>
                          <a:gd name="T0" fmla="*/ 0 w 15"/>
                          <a:gd name="T1" fmla="*/ 33 h 33"/>
                          <a:gd name="T2" fmla="*/ 13 w 15"/>
                          <a:gd name="T3" fmla="*/ 17 h 33"/>
                          <a:gd name="T4" fmla="*/ 12 w 15"/>
                          <a:gd name="T5" fmla="*/ 6 h 33"/>
                          <a:gd name="T6" fmla="*/ 15 w 15"/>
                          <a:gd name="T7" fmla="*/ 0 h 33"/>
                          <a:gd name="T8" fmla="*/ 10 w 15"/>
                          <a:gd name="T9" fmla="*/ 0 h 33"/>
                          <a:gd name="T10" fmla="*/ 1 w 15"/>
                          <a:gd name="T11" fmla="*/ 12 h 33"/>
                          <a:gd name="T12" fmla="*/ 0 w 15"/>
                          <a:gd name="T13" fmla="*/ 3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3">
                            <a:moveTo>
                              <a:pt x="0" y="33"/>
                            </a:moveTo>
                            <a:lnTo>
                              <a:pt x="13" y="17"/>
                            </a:lnTo>
                            <a:lnTo>
                              <a:pt x="12" y="6"/>
                            </a:lnTo>
                            <a:lnTo>
                              <a:pt x="15" y="0"/>
                            </a:lnTo>
                            <a:lnTo>
                              <a:pt x="10" y="0"/>
                            </a:lnTo>
                            <a:lnTo>
                              <a:pt x="1" y="12"/>
                            </a:lnTo>
                            <a:lnTo>
                              <a:pt x="0" y="33"/>
                            </a:lnTo>
                            <a:close/>
                          </a:path>
                        </a:pathLst>
                      </a:custGeom>
                      <a:grpFill/>
                      <a:ln w="6350" cmpd="sng">
                        <a:solidFill>
                          <a:schemeClr val="bg1"/>
                        </a:solidFill>
                        <a:round/>
                        <a:headEnd/>
                        <a:tailEnd/>
                      </a:ln>
                    </p:spPr>
                    <p:txBody>
                      <a:bodyPr/>
                      <a:lstStyle/>
                      <a:p>
                        <a:endParaRPr lang="en-GB" dirty="0"/>
                      </a:p>
                    </p:txBody>
                  </p:sp>
                  <p:sp>
                    <p:nvSpPr>
                      <p:cNvPr id="793" name="Freeform 1273"/>
                      <p:cNvSpPr>
                        <a:spLocks/>
                      </p:cNvSpPr>
                      <p:nvPr/>
                    </p:nvSpPr>
                    <p:spPr bwMode="auto">
                      <a:xfrm>
                        <a:off x="4890" y="2863"/>
                        <a:ext cx="10" cy="27"/>
                      </a:xfrm>
                      <a:custGeom>
                        <a:avLst/>
                        <a:gdLst>
                          <a:gd name="T0" fmla="*/ 0 w 10"/>
                          <a:gd name="T1" fmla="*/ 27 h 27"/>
                          <a:gd name="T2" fmla="*/ 10 w 10"/>
                          <a:gd name="T3" fmla="*/ 0 h 27"/>
                          <a:gd name="T4" fmla="*/ 2 w 10"/>
                          <a:gd name="T5" fmla="*/ 13 h 27"/>
                          <a:gd name="T6" fmla="*/ 0 w 10"/>
                          <a:gd name="T7" fmla="*/ 2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7">
                            <a:moveTo>
                              <a:pt x="0" y="27"/>
                            </a:moveTo>
                            <a:lnTo>
                              <a:pt x="10" y="0"/>
                            </a:lnTo>
                            <a:lnTo>
                              <a:pt x="2" y="13"/>
                            </a:lnTo>
                            <a:lnTo>
                              <a:pt x="0" y="27"/>
                            </a:lnTo>
                            <a:close/>
                          </a:path>
                        </a:pathLst>
                      </a:custGeom>
                      <a:grpFill/>
                      <a:ln w="6350" cmpd="sng">
                        <a:solidFill>
                          <a:schemeClr val="bg1"/>
                        </a:solidFill>
                        <a:round/>
                        <a:headEnd/>
                        <a:tailEnd/>
                      </a:ln>
                    </p:spPr>
                    <p:txBody>
                      <a:bodyPr/>
                      <a:lstStyle/>
                      <a:p>
                        <a:endParaRPr lang="en-GB" dirty="0"/>
                      </a:p>
                    </p:txBody>
                  </p:sp>
                </p:grpSp>
              </p:grpSp>
              <p:sp>
                <p:nvSpPr>
                  <p:cNvPr id="722" name="Freeform 1274"/>
                  <p:cNvSpPr>
                    <a:spLocks/>
                  </p:cNvSpPr>
                  <p:nvPr/>
                </p:nvSpPr>
                <p:spPr bwMode="auto">
                  <a:xfrm>
                    <a:off x="5263711" y="3527514"/>
                    <a:ext cx="89331" cy="52771"/>
                  </a:xfrm>
                  <a:custGeom>
                    <a:avLst/>
                    <a:gdLst>
                      <a:gd name="T0" fmla="*/ 17 w 84"/>
                      <a:gd name="T1" fmla="*/ 1 h 50"/>
                      <a:gd name="T2" fmla="*/ 31 w 84"/>
                      <a:gd name="T3" fmla="*/ 0 h 50"/>
                      <a:gd name="T4" fmla="*/ 38 w 84"/>
                      <a:gd name="T5" fmla="*/ 3 h 50"/>
                      <a:gd name="T6" fmla="*/ 40 w 84"/>
                      <a:gd name="T7" fmla="*/ 10 h 50"/>
                      <a:gd name="T8" fmla="*/ 47 w 84"/>
                      <a:gd name="T9" fmla="*/ 12 h 50"/>
                      <a:gd name="T10" fmla="*/ 47 w 84"/>
                      <a:gd name="T11" fmla="*/ 16 h 50"/>
                      <a:gd name="T12" fmla="*/ 44 w 84"/>
                      <a:gd name="T13" fmla="*/ 16 h 50"/>
                      <a:gd name="T14" fmla="*/ 44 w 84"/>
                      <a:gd name="T15" fmla="*/ 21 h 50"/>
                      <a:gd name="T16" fmla="*/ 36 w 84"/>
                      <a:gd name="T17" fmla="*/ 18 h 50"/>
                      <a:gd name="T18" fmla="*/ 33 w 84"/>
                      <a:gd name="T19" fmla="*/ 27 h 50"/>
                      <a:gd name="T20" fmla="*/ 26 w 84"/>
                      <a:gd name="T21" fmla="*/ 20 h 50"/>
                      <a:gd name="T22" fmla="*/ 20 w 84"/>
                      <a:gd name="T23" fmla="*/ 27 h 50"/>
                      <a:gd name="T24" fmla="*/ 11 w 84"/>
                      <a:gd name="T25" fmla="*/ 27 h 50"/>
                      <a:gd name="T26" fmla="*/ 8 w 84"/>
                      <a:gd name="T27" fmla="*/ 20 h 50"/>
                      <a:gd name="T28" fmla="*/ 5 w 84"/>
                      <a:gd name="T29" fmla="*/ 20 h 50"/>
                      <a:gd name="T30" fmla="*/ 1 w 84"/>
                      <a:gd name="T31" fmla="*/ 24 h 50"/>
                      <a:gd name="T32" fmla="*/ 0 w 84"/>
                      <a:gd name="T33" fmla="*/ 19 h 50"/>
                      <a:gd name="T34" fmla="*/ 11 w 84"/>
                      <a:gd name="T35" fmla="*/ 2 h 50"/>
                      <a:gd name="T36" fmla="*/ 17 w 84"/>
                      <a:gd name="T37" fmla="*/ 1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50">
                        <a:moveTo>
                          <a:pt x="29" y="1"/>
                        </a:moveTo>
                        <a:lnTo>
                          <a:pt x="54" y="0"/>
                        </a:lnTo>
                        <a:lnTo>
                          <a:pt x="67" y="5"/>
                        </a:lnTo>
                        <a:lnTo>
                          <a:pt x="71" y="18"/>
                        </a:lnTo>
                        <a:lnTo>
                          <a:pt x="84" y="22"/>
                        </a:lnTo>
                        <a:lnTo>
                          <a:pt x="84" y="28"/>
                        </a:lnTo>
                        <a:lnTo>
                          <a:pt x="78" y="29"/>
                        </a:lnTo>
                        <a:lnTo>
                          <a:pt x="79" y="38"/>
                        </a:lnTo>
                        <a:lnTo>
                          <a:pt x="64" y="33"/>
                        </a:lnTo>
                        <a:lnTo>
                          <a:pt x="58" y="49"/>
                        </a:lnTo>
                        <a:lnTo>
                          <a:pt x="47" y="36"/>
                        </a:lnTo>
                        <a:lnTo>
                          <a:pt x="35" y="48"/>
                        </a:lnTo>
                        <a:lnTo>
                          <a:pt x="20" y="50"/>
                        </a:lnTo>
                        <a:lnTo>
                          <a:pt x="15" y="36"/>
                        </a:lnTo>
                        <a:lnTo>
                          <a:pt x="8" y="36"/>
                        </a:lnTo>
                        <a:lnTo>
                          <a:pt x="1" y="43"/>
                        </a:lnTo>
                        <a:lnTo>
                          <a:pt x="0" y="34"/>
                        </a:lnTo>
                        <a:lnTo>
                          <a:pt x="19" y="4"/>
                        </a:lnTo>
                        <a:lnTo>
                          <a:pt x="29" y="1"/>
                        </a:lnTo>
                        <a:close/>
                      </a:path>
                    </a:pathLst>
                  </a:custGeom>
                  <a:grpFill/>
                  <a:ln w="6350" cmpd="sng">
                    <a:solidFill>
                      <a:schemeClr val="bg1"/>
                    </a:solidFill>
                    <a:round/>
                    <a:headEnd/>
                    <a:tailEnd/>
                  </a:ln>
                </p:spPr>
                <p:txBody>
                  <a:bodyPr/>
                  <a:lstStyle/>
                  <a:p>
                    <a:endParaRPr lang="en-GB" dirty="0"/>
                  </a:p>
                </p:txBody>
              </p:sp>
              <p:grpSp>
                <p:nvGrpSpPr>
                  <p:cNvPr id="723" name="Group 1275"/>
                  <p:cNvGrpSpPr>
                    <a:grpSpLocks/>
                  </p:cNvGrpSpPr>
                  <p:nvPr/>
                </p:nvGrpSpPr>
                <p:grpSpPr bwMode="auto">
                  <a:xfrm>
                    <a:off x="5674916" y="3690106"/>
                    <a:ext cx="381429" cy="164018"/>
                    <a:chOff x="5081" y="3315"/>
                    <a:chExt cx="362" cy="154"/>
                  </a:xfrm>
                  <a:grpFill/>
                </p:grpSpPr>
                <p:sp>
                  <p:nvSpPr>
                    <p:cNvPr id="788" name="Freeform 1276"/>
                    <p:cNvSpPr>
                      <a:spLocks/>
                    </p:cNvSpPr>
                    <p:nvPr/>
                  </p:nvSpPr>
                  <p:spPr bwMode="auto">
                    <a:xfrm>
                      <a:off x="5081" y="3315"/>
                      <a:ext cx="58" cy="49"/>
                    </a:xfrm>
                    <a:custGeom>
                      <a:avLst/>
                      <a:gdLst>
                        <a:gd name="T0" fmla="*/ 38 w 58"/>
                        <a:gd name="T1" fmla="*/ 2 h 49"/>
                        <a:gd name="T2" fmla="*/ 22 w 58"/>
                        <a:gd name="T3" fmla="*/ 0 h 49"/>
                        <a:gd name="T4" fmla="*/ 5 w 58"/>
                        <a:gd name="T5" fmla="*/ 6 h 49"/>
                        <a:gd name="T6" fmla="*/ 9 w 58"/>
                        <a:gd name="T7" fmla="*/ 14 h 49"/>
                        <a:gd name="T8" fmla="*/ 0 w 58"/>
                        <a:gd name="T9" fmla="*/ 33 h 49"/>
                        <a:gd name="T10" fmla="*/ 11 w 58"/>
                        <a:gd name="T11" fmla="*/ 35 h 49"/>
                        <a:gd name="T12" fmla="*/ 4 w 58"/>
                        <a:gd name="T13" fmla="*/ 41 h 49"/>
                        <a:gd name="T14" fmla="*/ 3 w 58"/>
                        <a:gd name="T15" fmla="*/ 49 h 49"/>
                        <a:gd name="T16" fmla="*/ 29 w 58"/>
                        <a:gd name="T17" fmla="*/ 27 h 49"/>
                        <a:gd name="T18" fmla="*/ 54 w 58"/>
                        <a:gd name="T19" fmla="*/ 26 h 49"/>
                        <a:gd name="T20" fmla="*/ 58 w 58"/>
                        <a:gd name="T21" fmla="*/ 20 h 49"/>
                        <a:gd name="T22" fmla="*/ 41 w 58"/>
                        <a:gd name="T23" fmla="*/ 12 h 49"/>
                        <a:gd name="T24" fmla="*/ 38 w 58"/>
                        <a:gd name="T25" fmla="*/ 2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9">
                          <a:moveTo>
                            <a:pt x="38" y="2"/>
                          </a:moveTo>
                          <a:lnTo>
                            <a:pt x="22" y="0"/>
                          </a:lnTo>
                          <a:lnTo>
                            <a:pt x="5" y="6"/>
                          </a:lnTo>
                          <a:lnTo>
                            <a:pt x="9" y="14"/>
                          </a:lnTo>
                          <a:lnTo>
                            <a:pt x="0" y="33"/>
                          </a:lnTo>
                          <a:lnTo>
                            <a:pt x="11" y="35"/>
                          </a:lnTo>
                          <a:lnTo>
                            <a:pt x="4" y="41"/>
                          </a:lnTo>
                          <a:lnTo>
                            <a:pt x="3" y="49"/>
                          </a:lnTo>
                          <a:lnTo>
                            <a:pt x="29" y="27"/>
                          </a:lnTo>
                          <a:lnTo>
                            <a:pt x="54" y="26"/>
                          </a:lnTo>
                          <a:lnTo>
                            <a:pt x="58" y="20"/>
                          </a:lnTo>
                          <a:lnTo>
                            <a:pt x="41" y="12"/>
                          </a:lnTo>
                          <a:lnTo>
                            <a:pt x="38" y="2"/>
                          </a:lnTo>
                          <a:close/>
                        </a:path>
                      </a:pathLst>
                    </a:custGeom>
                    <a:grpFill/>
                    <a:ln w="6350" cmpd="sng">
                      <a:solidFill>
                        <a:schemeClr val="bg1"/>
                      </a:solidFill>
                      <a:round/>
                      <a:headEnd/>
                      <a:tailEnd/>
                    </a:ln>
                  </p:spPr>
                  <p:txBody>
                    <a:bodyPr/>
                    <a:lstStyle/>
                    <a:p>
                      <a:endParaRPr lang="en-GB" dirty="0"/>
                    </a:p>
                  </p:txBody>
                </p:sp>
                <p:sp>
                  <p:nvSpPr>
                    <p:cNvPr id="789" name="Freeform 1277"/>
                    <p:cNvSpPr>
                      <a:spLocks/>
                    </p:cNvSpPr>
                    <p:nvPr/>
                  </p:nvSpPr>
                  <p:spPr bwMode="auto">
                    <a:xfrm>
                      <a:off x="5083" y="3315"/>
                      <a:ext cx="360" cy="154"/>
                    </a:xfrm>
                    <a:custGeom>
                      <a:avLst/>
                      <a:gdLst>
                        <a:gd name="T0" fmla="*/ 12 w 360"/>
                        <a:gd name="T1" fmla="*/ 45 h 154"/>
                        <a:gd name="T2" fmla="*/ 30 w 360"/>
                        <a:gd name="T3" fmla="*/ 39 h 154"/>
                        <a:gd name="T4" fmla="*/ 56 w 360"/>
                        <a:gd name="T5" fmla="*/ 41 h 154"/>
                        <a:gd name="T6" fmla="*/ 56 w 360"/>
                        <a:gd name="T7" fmla="*/ 35 h 154"/>
                        <a:gd name="T8" fmla="*/ 59 w 360"/>
                        <a:gd name="T9" fmla="*/ 31 h 154"/>
                        <a:gd name="T10" fmla="*/ 60 w 360"/>
                        <a:gd name="T11" fmla="*/ 21 h 154"/>
                        <a:gd name="T12" fmla="*/ 120 w 360"/>
                        <a:gd name="T13" fmla="*/ 8 h 154"/>
                        <a:gd name="T14" fmla="*/ 174 w 360"/>
                        <a:gd name="T15" fmla="*/ 0 h 154"/>
                        <a:gd name="T16" fmla="*/ 192 w 360"/>
                        <a:gd name="T17" fmla="*/ 8 h 154"/>
                        <a:gd name="T18" fmla="*/ 230 w 360"/>
                        <a:gd name="T19" fmla="*/ 30 h 154"/>
                        <a:gd name="T20" fmla="*/ 275 w 360"/>
                        <a:gd name="T21" fmla="*/ 27 h 154"/>
                        <a:gd name="T22" fmla="*/ 312 w 360"/>
                        <a:gd name="T23" fmla="*/ 14 h 154"/>
                        <a:gd name="T24" fmla="*/ 335 w 360"/>
                        <a:gd name="T25" fmla="*/ 26 h 154"/>
                        <a:gd name="T26" fmla="*/ 357 w 360"/>
                        <a:gd name="T27" fmla="*/ 56 h 154"/>
                        <a:gd name="T28" fmla="*/ 351 w 360"/>
                        <a:gd name="T29" fmla="*/ 77 h 154"/>
                        <a:gd name="T30" fmla="*/ 360 w 360"/>
                        <a:gd name="T31" fmla="*/ 114 h 154"/>
                        <a:gd name="T32" fmla="*/ 352 w 360"/>
                        <a:gd name="T33" fmla="*/ 121 h 154"/>
                        <a:gd name="T34" fmla="*/ 325 w 360"/>
                        <a:gd name="T35" fmla="*/ 115 h 154"/>
                        <a:gd name="T36" fmla="*/ 310 w 360"/>
                        <a:gd name="T37" fmla="*/ 119 h 154"/>
                        <a:gd name="T38" fmla="*/ 282 w 360"/>
                        <a:gd name="T39" fmla="*/ 122 h 154"/>
                        <a:gd name="T40" fmla="*/ 237 w 360"/>
                        <a:gd name="T41" fmla="*/ 128 h 154"/>
                        <a:gd name="T42" fmla="*/ 203 w 360"/>
                        <a:gd name="T43" fmla="*/ 130 h 154"/>
                        <a:gd name="T44" fmla="*/ 203 w 360"/>
                        <a:gd name="T45" fmla="*/ 145 h 154"/>
                        <a:gd name="T46" fmla="*/ 193 w 360"/>
                        <a:gd name="T47" fmla="*/ 154 h 154"/>
                        <a:gd name="T48" fmla="*/ 190 w 360"/>
                        <a:gd name="T49" fmla="*/ 139 h 154"/>
                        <a:gd name="T50" fmla="*/ 191 w 360"/>
                        <a:gd name="T51" fmla="*/ 130 h 154"/>
                        <a:gd name="T52" fmla="*/ 169 w 360"/>
                        <a:gd name="T53" fmla="*/ 132 h 154"/>
                        <a:gd name="T54" fmla="*/ 154 w 360"/>
                        <a:gd name="T55" fmla="*/ 142 h 154"/>
                        <a:gd name="T56" fmla="*/ 92 w 360"/>
                        <a:gd name="T57" fmla="*/ 129 h 154"/>
                        <a:gd name="T58" fmla="*/ 84 w 360"/>
                        <a:gd name="T59" fmla="*/ 144 h 154"/>
                        <a:gd name="T60" fmla="*/ 61 w 360"/>
                        <a:gd name="T61" fmla="*/ 144 h 154"/>
                        <a:gd name="T62" fmla="*/ 52 w 360"/>
                        <a:gd name="T63" fmla="*/ 136 h 154"/>
                        <a:gd name="T64" fmla="*/ 37 w 360"/>
                        <a:gd name="T65" fmla="*/ 136 h 154"/>
                        <a:gd name="T66" fmla="*/ 25 w 360"/>
                        <a:gd name="T67" fmla="*/ 135 h 154"/>
                        <a:gd name="T68" fmla="*/ 24 w 360"/>
                        <a:gd name="T69" fmla="*/ 126 h 154"/>
                        <a:gd name="T70" fmla="*/ 22 w 360"/>
                        <a:gd name="T71" fmla="*/ 116 h 154"/>
                        <a:gd name="T72" fmla="*/ 18 w 360"/>
                        <a:gd name="T73" fmla="*/ 109 h 154"/>
                        <a:gd name="T74" fmla="*/ 3 w 360"/>
                        <a:gd name="T75" fmla="*/ 95 h 154"/>
                        <a:gd name="T76" fmla="*/ 10 w 360"/>
                        <a:gd name="T77" fmla="*/ 91 h 154"/>
                        <a:gd name="T78" fmla="*/ 12 w 360"/>
                        <a:gd name="T79" fmla="*/ 86 h 154"/>
                        <a:gd name="T80" fmla="*/ 11 w 360"/>
                        <a:gd name="T81" fmla="*/ 72 h 154"/>
                        <a:gd name="T82" fmla="*/ 0 w 360"/>
                        <a:gd name="T83" fmla="*/ 65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0" h="154">
                          <a:moveTo>
                            <a:pt x="4" y="51"/>
                          </a:moveTo>
                          <a:lnTo>
                            <a:pt x="12" y="45"/>
                          </a:lnTo>
                          <a:lnTo>
                            <a:pt x="31" y="43"/>
                          </a:lnTo>
                          <a:lnTo>
                            <a:pt x="30" y="39"/>
                          </a:lnTo>
                          <a:lnTo>
                            <a:pt x="52" y="41"/>
                          </a:lnTo>
                          <a:lnTo>
                            <a:pt x="56" y="41"/>
                          </a:lnTo>
                          <a:lnTo>
                            <a:pt x="52" y="36"/>
                          </a:lnTo>
                          <a:lnTo>
                            <a:pt x="56" y="35"/>
                          </a:lnTo>
                          <a:lnTo>
                            <a:pt x="72" y="33"/>
                          </a:lnTo>
                          <a:lnTo>
                            <a:pt x="59" y="31"/>
                          </a:lnTo>
                          <a:lnTo>
                            <a:pt x="56" y="27"/>
                          </a:lnTo>
                          <a:lnTo>
                            <a:pt x="60" y="21"/>
                          </a:lnTo>
                          <a:lnTo>
                            <a:pt x="96" y="27"/>
                          </a:lnTo>
                          <a:lnTo>
                            <a:pt x="120" y="8"/>
                          </a:lnTo>
                          <a:lnTo>
                            <a:pt x="139" y="1"/>
                          </a:lnTo>
                          <a:lnTo>
                            <a:pt x="174" y="0"/>
                          </a:lnTo>
                          <a:lnTo>
                            <a:pt x="184" y="10"/>
                          </a:lnTo>
                          <a:lnTo>
                            <a:pt x="192" y="8"/>
                          </a:lnTo>
                          <a:lnTo>
                            <a:pt x="197" y="20"/>
                          </a:lnTo>
                          <a:lnTo>
                            <a:pt x="230" y="30"/>
                          </a:lnTo>
                          <a:lnTo>
                            <a:pt x="255" y="24"/>
                          </a:lnTo>
                          <a:lnTo>
                            <a:pt x="275" y="27"/>
                          </a:lnTo>
                          <a:lnTo>
                            <a:pt x="297" y="11"/>
                          </a:lnTo>
                          <a:lnTo>
                            <a:pt x="312" y="14"/>
                          </a:lnTo>
                          <a:lnTo>
                            <a:pt x="321" y="12"/>
                          </a:lnTo>
                          <a:lnTo>
                            <a:pt x="335" y="26"/>
                          </a:lnTo>
                          <a:lnTo>
                            <a:pt x="342" y="46"/>
                          </a:lnTo>
                          <a:lnTo>
                            <a:pt x="357" y="56"/>
                          </a:lnTo>
                          <a:lnTo>
                            <a:pt x="348" y="67"/>
                          </a:lnTo>
                          <a:lnTo>
                            <a:pt x="351" y="77"/>
                          </a:lnTo>
                          <a:lnTo>
                            <a:pt x="351" y="105"/>
                          </a:lnTo>
                          <a:lnTo>
                            <a:pt x="360" y="114"/>
                          </a:lnTo>
                          <a:lnTo>
                            <a:pt x="360" y="120"/>
                          </a:lnTo>
                          <a:lnTo>
                            <a:pt x="352" y="121"/>
                          </a:lnTo>
                          <a:lnTo>
                            <a:pt x="350" y="118"/>
                          </a:lnTo>
                          <a:lnTo>
                            <a:pt x="325" y="115"/>
                          </a:lnTo>
                          <a:lnTo>
                            <a:pt x="316" y="122"/>
                          </a:lnTo>
                          <a:lnTo>
                            <a:pt x="310" y="119"/>
                          </a:lnTo>
                          <a:lnTo>
                            <a:pt x="302" y="124"/>
                          </a:lnTo>
                          <a:lnTo>
                            <a:pt x="282" y="122"/>
                          </a:lnTo>
                          <a:lnTo>
                            <a:pt x="252" y="134"/>
                          </a:lnTo>
                          <a:lnTo>
                            <a:pt x="237" y="128"/>
                          </a:lnTo>
                          <a:lnTo>
                            <a:pt x="219" y="135"/>
                          </a:lnTo>
                          <a:lnTo>
                            <a:pt x="203" y="130"/>
                          </a:lnTo>
                          <a:lnTo>
                            <a:pt x="200" y="139"/>
                          </a:lnTo>
                          <a:lnTo>
                            <a:pt x="203" y="145"/>
                          </a:lnTo>
                          <a:lnTo>
                            <a:pt x="197" y="145"/>
                          </a:lnTo>
                          <a:lnTo>
                            <a:pt x="193" y="154"/>
                          </a:lnTo>
                          <a:lnTo>
                            <a:pt x="189" y="150"/>
                          </a:lnTo>
                          <a:lnTo>
                            <a:pt x="190" y="139"/>
                          </a:lnTo>
                          <a:lnTo>
                            <a:pt x="194" y="134"/>
                          </a:lnTo>
                          <a:lnTo>
                            <a:pt x="191" y="130"/>
                          </a:lnTo>
                          <a:lnTo>
                            <a:pt x="181" y="138"/>
                          </a:lnTo>
                          <a:lnTo>
                            <a:pt x="169" y="132"/>
                          </a:lnTo>
                          <a:lnTo>
                            <a:pt x="161" y="134"/>
                          </a:lnTo>
                          <a:lnTo>
                            <a:pt x="154" y="142"/>
                          </a:lnTo>
                          <a:lnTo>
                            <a:pt x="130" y="149"/>
                          </a:lnTo>
                          <a:lnTo>
                            <a:pt x="92" y="129"/>
                          </a:lnTo>
                          <a:lnTo>
                            <a:pt x="86" y="130"/>
                          </a:lnTo>
                          <a:lnTo>
                            <a:pt x="84" y="144"/>
                          </a:lnTo>
                          <a:lnTo>
                            <a:pt x="72" y="147"/>
                          </a:lnTo>
                          <a:lnTo>
                            <a:pt x="61" y="144"/>
                          </a:lnTo>
                          <a:lnTo>
                            <a:pt x="57" y="134"/>
                          </a:lnTo>
                          <a:lnTo>
                            <a:pt x="52" y="136"/>
                          </a:lnTo>
                          <a:lnTo>
                            <a:pt x="47" y="131"/>
                          </a:lnTo>
                          <a:lnTo>
                            <a:pt x="37" y="136"/>
                          </a:lnTo>
                          <a:lnTo>
                            <a:pt x="37" y="132"/>
                          </a:lnTo>
                          <a:lnTo>
                            <a:pt x="25" y="135"/>
                          </a:lnTo>
                          <a:lnTo>
                            <a:pt x="42" y="125"/>
                          </a:lnTo>
                          <a:lnTo>
                            <a:pt x="24" y="126"/>
                          </a:lnTo>
                          <a:lnTo>
                            <a:pt x="27" y="121"/>
                          </a:lnTo>
                          <a:lnTo>
                            <a:pt x="22" y="116"/>
                          </a:lnTo>
                          <a:lnTo>
                            <a:pt x="24" y="111"/>
                          </a:lnTo>
                          <a:lnTo>
                            <a:pt x="18" y="109"/>
                          </a:lnTo>
                          <a:lnTo>
                            <a:pt x="20" y="101"/>
                          </a:lnTo>
                          <a:lnTo>
                            <a:pt x="3" y="95"/>
                          </a:lnTo>
                          <a:lnTo>
                            <a:pt x="6" y="86"/>
                          </a:lnTo>
                          <a:lnTo>
                            <a:pt x="10" y="91"/>
                          </a:lnTo>
                          <a:lnTo>
                            <a:pt x="20" y="91"/>
                          </a:lnTo>
                          <a:lnTo>
                            <a:pt x="12" y="86"/>
                          </a:lnTo>
                          <a:lnTo>
                            <a:pt x="16" y="81"/>
                          </a:lnTo>
                          <a:lnTo>
                            <a:pt x="11" y="72"/>
                          </a:lnTo>
                          <a:lnTo>
                            <a:pt x="13" y="63"/>
                          </a:lnTo>
                          <a:lnTo>
                            <a:pt x="0" y="65"/>
                          </a:lnTo>
                          <a:lnTo>
                            <a:pt x="4" y="51"/>
                          </a:lnTo>
                          <a:close/>
                        </a:path>
                      </a:pathLst>
                    </a:custGeom>
                    <a:grpFill/>
                    <a:ln w="6350" cmpd="sng">
                      <a:solidFill>
                        <a:schemeClr val="bg1"/>
                      </a:solidFill>
                      <a:round/>
                      <a:headEnd/>
                      <a:tailEnd/>
                    </a:ln>
                  </p:spPr>
                  <p:txBody>
                    <a:bodyPr/>
                    <a:lstStyle/>
                    <a:p>
                      <a:endParaRPr lang="en-GB" dirty="0"/>
                    </a:p>
                  </p:txBody>
                </p:sp>
              </p:grpSp>
              <p:grpSp>
                <p:nvGrpSpPr>
                  <p:cNvPr id="724" name="Group 1278"/>
                  <p:cNvGrpSpPr>
                    <a:grpSpLocks/>
                  </p:cNvGrpSpPr>
                  <p:nvPr/>
                </p:nvGrpSpPr>
                <p:grpSpPr bwMode="auto">
                  <a:xfrm>
                    <a:off x="5543091" y="2599055"/>
                    <a:ext cx="239636" cy="497764"/>
                    <a:chOff x="4956" y="2285"/>
                    <a:chExt cx="228" cy="470"/>
                  </a:xfrm>
                  <a:grpFill/>
                </p:grpSpPr>
                <p:sp>
                  <p:nvSpPr>
                    <p:cNvPr id="785" name="Freeform 1279"/>
                    <p:cNvSpPr>
                      <a:spLocks/>
                    </p:cNvSpPr>
                    <p:nvPr/>
                  </p:nvSpPr>
                  <p:spPr bwMode="auto">
                    <a:xfrm>
                      <a:off x="5007" y="2741"/>
                      <a:ext cx="9" cy="10"/>
                    </a:xfrm>
                    <a:custGeom>
                      <a:avLst/>
                      <a:gdLst>
                        <a:gd name="T0" fmla="*/ 5 w 9"/>
                        <a:gd name="T1" fmla="*/ 10 h 10"/>
                        <a:gd name="T2" fmla="*/ 9 w 9"/>
                        <a:gd name="T3" fmla="*/ 0 h 10"/>
                        <a:gd name="T4" fmla="*/ 0 w 9"/>
                        <a:gd name="T5" fmla="*/ 10 h 10"/>
                        <a:gd name="T6" fmla="*/ 5 w 9"/>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5" y="10"/>
                          </a:moveTo>
                          <a:lnTo>
                            <a:pt x="9" y="0"/>
                          </a:lnTo>
                          <a:lnTo>
                            <a:pt x="0" y="10"/>
                          </a:lnTo>
                          <a:lnTo>
                            <a:pt x="5" y="10"/>
                          </a:lnTo>
                          <a:close/>
                        </a:path>
                      </a:pathLst>
                    </a:custGeom>
                    <a:grpFill/>
                    <a:ln w="6350" cmpd="sng">
                      <a:solidFill>
                        <a:schemeClr val="bg1"/>
                      </a:solidFill>
                      <a:round/>
                      <a:headEnd/>
                      <a:tailEnd/>
                    </a:ln>
                  </p:spPr>
                  <p:txBody>
                    <a:bodyPr/>
                    <a:lstStyle/>
                    <a:p>
                      <a:endParaRPr lang="en-GB" dirty="0"/>
                    </a:p>
                  </p:txBody>
                </p:sp>
                <p:sp>
                  <p:nvSpPr>
                    <p:cNvPr id="786" name="Freeform 1280"/>
                    <p:cNvSpPr>
                      <a:spLocks/>
                    </p:cNvSpPr>
                    <p:nvPr/>
                  </p:nvSpPr>
                  <p:spPr bwMode="auto">
                    <a:xfrm>
                      <a:off x="4956" y="2738"/>
                      <a:ext cx="7" cy="14"/>
                    </a:xfrm>
                    <a:custGeom>
                      <a:avLst/>
                      <a:gdLst>
                        <a:gd name="T0" fmla="*/ 6 w 7"/>
                        <a:gd name="T1" fmla="*/ 0 h 14"/>
                        <a:gd name="T2" fmla="*/ 1 w 7"/>
                        <a:gd name="T3" fmla="*/ 0 h 14"/>
                        <a:gd name="T4" fmla="*/ 0 w 7"/>
                        <a:gd name="T5" fmla="*/ 10 h 14"/>
                        <a:gd name="T6" fmla="*/ 7 w 7"/>
                        <a:gd name="T7" fmla="*/ 14 h 14"/>
                        <a:gd name="T8" fmla="*/ 6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6" y="0"/>
                          </a:moveTo>
                          <a:lnTo>
                            <a:pt x="1" y="0"/>
                          </a:lnTo>
                          <a:lnTo>
                            <a:pt x="0" y="10"/>
                          </a:lnTo>
                          <a:lnTo>
                            <a:pt x="7" y="14"/>
                          </a:lnTo>
                          <a:lnTo>
                            <a:pt x="6" y="0"/>
                          </a:lnTo>
                          <a:close/>
                        </a:path>
                      </a:pathLst>
                    </a:custGeom>
                    <a:grpFill/>
                    <a:ln w="6350" cmpd="sng">
                      <a:solidFill>
                        <a:schemeClr val="bg1"/>
                      </a:solidFill>
                      <a:round/>
                      <a:headEnd/>
                      <a:tailEnd/>
                    </a:ln>
                  </p:spPr>
                  <p:txBody>
                    <a:bodyPr/>
                    <a:lstStyle/>
                    <a:p>
                      <a:endParaRPr lang="en-GB" dirty="0"/>
                    </a:p>
                  </p:txBody>
                </p:sp>
                <p:sp>
                  <p:nvSpPr>
                    <p:cNvPr id="787" name="Freeform 1281"/>
                    <p:cNvSpPr>
                      <a:spLocks/>
                    </p:cNvSpPr>
                    <p:nvPr/>
                  </p:nvSpPr>
                  <p:spPr bwMode="auto">
                    <a:xfrm>
                      <a:off x="4975" y="2285"/>
                      <a:ext cx="209" cy="470"/>
                    </a:xfrm>
                    <a:custGeom>
                      <a:avLst/>
                      <a:gdLst>
                        <a:gd name="T0" fmla="*/ 45 w 209"/>
                        <a:gd name="T1" fmla="*/ 95 h 470"/>
                        <a:gd name="T2" fmla="*/ 56 w 209"/>
                        <a:gd name="T3" fmla="*/ 156 h 470"/>
                        <a:gd name="T4" fmla="*/ 60 w 209"/>
                        <a:gd name="T5" fmla="*/ 196 h 470"/>
                        <a:gd name="T6" fmla="*/ 90 w 209"/>
                        <a:gd name="T7" fmla="*/ 237 h 470"/>
                        <a:gd name="T8" fmla="*/ 78 w 209"/>
                        <a:gd name="T9" fmla="*/ 267 h 470"/>
                        <a:gd name="T10" fmla="*/ 41 w 209"/>
                        <a:gd name="T11" fmla="*/ 325 h 470"/>
                        <a:gd name="T12" fmla="*/ 21 w 209"/>
                        <a:gd name="T13" fmla="*/ 335 h 470"/>
                        <a:gd name="T14" fmla="*/ 14 w 209"/>
                        <a:gd name="T15" fmla="*/ 345 h 470"/>
                        <a:gd name="T16" fmla="*/ 12 w 209"/>
                        <a:gd name="T17" fmla="*/ 378 h 470"/>
                        <a:gd name="T18" fmla="*/ 19 w 209"/>
                        <a:gd name="T19" fmla="*/ 408 h 470"/>
                        <a:gd name="T20" fmla="*/ 16 w 209"/>
                        <a:gd name="T21" fmla="*/ 421 h 470"/>
                        <a:gd name="T22" fmla="*/ 16 w 209"/>
                        <a:gd name="T23" fmla="*/ 438 h 470"/>
                        <a:gd name="T24" fmla="*/ 36 w 209"/>
                        <a:gd name="T25" fmla="*/ 457 h 470"/>
                        <a:gd name="T26" fmla="*/ 47 w 209"/>
                        <a:gd name="T27" fmla="*/ 468 h 470"/>
                        <a:gd name="T28" fmla="*/ 55 w 209"/>
                        <a:gd name="T29" fmla="*/ 470 h 470"/>
                        <a:gd name="T30" fmla="*/ 101 w 209"/>
                        <a:gd name="T31" fmla="*/ 450 h 470"/>
                        <a:gd name="T32" fmla="*/ 180 w 209"/>
                        <a:gd name="T33" fmla="*/ 403 h 470"/>
                        <a:gd name="T34" fmla="*/ 209 w 209"/>
                        <a:gd name="T35" fmla="*/ 344 h 470"/>
                        <a:gd name="T36" fmla="*/ 188 w 209"/>
                        <a:gd name="T37" fmla="*/ 316 h 470"/>
                        <a:gd name="T38" fmla="*/ 185 w 209"/>
                        <a:gd name="T39" fmla="*/ 280 h 470"/>
                        <a:gd name="T40" fmla="*/ 178 w 209"/>
                        <a:gd name="T41" fmla="*/ 266 h 470"/>
                        <a:gd name="T42" fmla="*/ 185 w 209"/>
                        <a:gd name="T43" fmla="*/ 221 h 470"/>
                        <a:gd name="T44" fmla="*/ 183 w 209"/>
                        <a:gd name="T45" fmla="*/ 134 h 470"/>
                        <a:gd name="T46" fmla="*/ 154 w 209"/>
                        <a:gd name="T47" fmla="*/ 93 h 470"/>
                        <a:gd name="T48" fmla="*/ 154 w 209"/>
                        <a:gd name="T49" fmla="*/ 67 h 470"/>
                        <a:gd name="T50" fmla="*/ 160 w 209"/>
                        <a:gd name="T51" fmla="*/ 50 h 470"/>
                        <a:gd name="T52" fmla="*/ 167 w 209"/>
                        <a:gd name="T53" fmla="*/ 20 h 470"/>
                        <a:gd name="T54" fmla="*/ 105 w 209"/>
                        <a:gd name="T55" fmla="*/ 15 h 470"/>
                        <a:gd name="T56" fmla="*/ 99 w 209"/>
                        <a:gd name="T57" fmla="*/ 60 h 470"/>
                        <a:gd name="T58" fmla="*/ 66 w 209"/>
                        <a:gd name="T59" fmla="*/ 67 h 470"/>
                        <a:gd name="T60" fmla="*/ 36 w 209"/>
                        <a:gd name="T61" fmla="*/ 73 h 470"/>
                        <a:gd name="T62" fmla="*/ 8 w 209"/>
                        <a:gd name="T63" fmla="*/ 45 h 470"/>
                        <a:gd name="T64" fmla="*/ 0 w 209"/>
                        <a:gd name="T65" fmla="*/ 55 h 4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9" h="470">
                          <a:moveTo>
                            <a:pt x="0" y="55"/>
                          </a:moveTo>
                          <a:lnTo>
                            <a:pt x="45" y="95"/>
                          </a:lnTo>
                          <a:lnTo>
                            <a:pt x="57" y="114"/>
                          </a:lnTo>
                          <a:lnTo>
                            <a:pt x="56" y="156"/>
                          </a:lnTo>
                          <a:lnTo>
                            <a:pt x="65" y="176"/>
                          </a:lnTo>
                          <a:lnTo>
                            <a:pt x="60" y="196"/>
                          </a:lnTo>
                          <a:lnTo>
                            <a:pt x="67" y="215"/>
                          </a:lnTo>
                          <a:lnTo>
                            <a:pt x="90" y="237"/>
                          </a:lnTo>
                          <a:lnTo>
                            <a:pt x="95" y="260"/>
                          </a:lnTo>
                          <a:lnTo>
                            <a:pt x="78" y="267"/>
                          </a:lnTo>
                          <a:lnTo>
                            <a:pt x="75" y="279"/>
                          </a:lnTo>
                          <a:lnTo>
                            <a:pt x="41" y="325"/>
                          </a:lnTo>
                          <a:lnTo>
                            <a:pt x="31" y="335"/>
                          </a:lnTo>
                          <a:lnTo>
                            <a:pt x="21" y="335"/>
                          </a:lnTo>
                          <a:lnTo>
                            <a:pt x="20" y="345"/>
                          </a:lnTo>
                          <a:lnTo>
                            <a:pt x="14" y="345"/>
                          </a:lnTo>
                          <a:lnTo>
                            <a:pt x="7" y="360"/>
                          </a:lnTo>
                          <a:lnTo>
                            <a:pt x="12" y="378"/>
                          </a:lnTo>
                          <a:lnTo>
                            <a:pt x="11" y="386"/>
                          </a:lnTo>
                          <a:lnTo>
                            <a:pt x="19" y="408"/>
                          </a:lnTo>
                          <a:lnTo>
                            <a:pt x="16" y="408"/>
                          </a:lnTo>
                          <a:lnTo>
                            <a:pt x="16" y="421"/>
                          </a:lnTo>
                          <a:lnTo>
                            <a:pt x="12" y="429"/>
                          </a:lnTo>
                          <a:lnTo>
                            <a:pt x="16" y="438"/>
                          </a:lnTo>
                          <a:lnTo>
                            <a:pt x="13" y="443"/>
                          </a:lnTo>
                          <a:lnTo>
                            <a:pt x="36" y="457"/>
                          </a:lnTo>
                          <a:lnTo>
                            <a:pt x="42" y="453"/>
                          </a:lnTo>
                          <a:lnTo>
                            <a:pt x="47" y="468"/>
                          </a:lnTo>
                          <a:lnTo>
                            <a:pt x="52" y="464"/>
                          </a:lnTo>
                          <a:lnTo>
                            <a:pt x="55" y="470"/>
                          </a:lnTo>
                          <a:lnTo>
                            <a:pt x="72" y="466"/>
                          </a:lnTo>
                          <a:lnTo>
                            <a:pt x="101" y="450"/>
                          </a:lnTo>
                          <a:lnTo>
                            <a:pt x="135" y="445"/>
                          </a:lnTo>
                          <a:lnTo>
                            <a:pt x="180" y="403"/>
                          </a:lnTo>
                          <a:lnTo>
                            <a:pt x="209" y="359"/>
                          </a:lnTo>
                          <a:lnTo>
                            <a:pt x="209" y="344"/>
                          </a:lnTo>
                          <a:lnTo>
                            <a:pt x="197" y="330"/>
                          </a:lnTo>
                          <a:lnTo>
                            <a:pt x="188" y="316"/>
                          </a:lnTo>
                          <a:lnTo>
                            <a:pt x="193" y="291"/>
                          </a:lnTo>
                          <a:lnTo>
                            <a:pt x="185" y="280"/>
                          </a:lnTo>
                          <a:lnTo>
                            <a:pt x="184" y="267"/>
                          </a:lnTo>
                          <a:lnTo>
                            <a:pt x="178" y="266"/>
                          </a:lnTo>
                          <a:lnTo>
                            <a:pt x="178" y="245"/>
                          </a:lnTo>
                          <a:lnTo>
                            <a:pt x="185" y="221"/>
                          </a:lnTo>
                          <a:lnTo>
                            <a:pt x="167" y="166"/>
                          </a:lnTo>
                          <a:lnTo>
                            <a:pt x="183" y="134"/>
                          </a:lnTo>
                          <a:lnTo>
                            <a:pt x="170" y="108"/>
                          </a:lnTo>
                          <a:lnTo>
                            <a:pt x="154" y="93"/>
                          </a:lnTo>
                          <a:lnTo>
                            <a:pt x="157" y="69"/>
                          </a:lnTo>
                          <a:lnTo>
                            <a:pt x="154" y="67"/>
                          </a:lnTo>
                          <a:lnTo>
                            <a:pt x="164" y="57"/>
                          </a:lnTo>
                          <a:lnTo>
                            <a:pt x="160" y="50"/>
                          </a:lnTo>
                          <a:lnTo>
                            <a:pt x="169" y="37"/>
                          </a:lnTo>
                          <a:lnTo>
                            <a:pt x="167" y="20"/>
                          </a:lnTo>
                          <a:lnTo>
                            <a:pt x="144" y="0"/>
                          </a:lnTo>
                          <a:lnTo>
                            <a:pt x="105" y="15"/>
                          </a:lnTo>
                          <a:lnTo>
                            <a:pt x="101" y="28"/>
                          </a:lnTo>
                          <a:lnTo>
                            <a:pt x="99" y="60"/>
                          </a:lnTo>
                          <a:lnTo>
                            <a:pt x="78" y="78"/>
                          </a:lnTo>
                          <a:lnTo>
                            <a:pt x="66" y="67"/>
                          </a:lnTo>
                          <a:lnTo>
                            <a:pt x="55" y="77"/>
                          </a:lnTo>
                          <a:lnTo>
                            <a:pt x="36" y="73"/>
                          </a:lnTo>
                          <a:lnTo>
                            <a:pt x="13" y="41"/>
                          </a:lnTo>
                          <a:lnTo>
                            <a:pt x="8" y="45"/>
                          </a:lnTo>
                          <a:lnTo>
                            <a:pt x="10" y="52"/>
                          </a:lnTo>
                          <a:lnTo>
                            <a:pt x="0" y="55"/>
                          </a:lnTo>
                          <a:close/>
                        </a:path>
                      </a:pathLst>
                    </a:custGeom>
                    <a:grpFill/>
                    <a:ln w="6350" cmpd="sng">
                      <a:solidFill>
                        <a:schemeClr val="bg1"/>
                      </a:solidFill>
                      <a:round/>
                      <a:headEnd/>
                      <a:tailEnd/>
                    </a:ln>
                  </p:spPr>
                  <p:txBody>
                    <a:bodyPr/>
                    <a:lstStyle/>
                    <a:p>
                      <a:endParaRPr lang="en-GB" dirty="0"/>
                    </a:p>
                  </p:txBody>
                </p:sp>
              </p:grpSp>
              <p:grpSp>
                <p:nvGrpSpPr>
                  <p:cNvPr id="725" name="Group 1282"/>
                  <p:cNvGrpSpPr>
                    <a:grpSpLocks/>
                  </p:cNvGrpSpPr>
                  <p:nvPr/>
                </p:nvGrpSpPr>
                <p:grpSpPr bwMode="auto">
                  <a:xfrm>
                    <a:off x="4978703" y="3069691"/>
                    <a:ext cx="197095" cy="385086"/>
                    <a:chOff x="4422" y="2729"/>
                    <a:chExt cx="187" cy="363"/>
                  </a:xfrm>
                  <a:grpFill/>
                </p:grpSpPr>
                <p:sp>
                  <p:nvSpPr>
                    <p:cNvPr id="773" name="Freeform 1283"/>
                    <p:cNvSpPr>
                      <a:spLocks/>
                    </p:cNvSpPr>
                    <p:nvPr/>
                  </p:nvSpPr>
                  <p:spPr bwMode="auto">
                    <a:xfrm>
                      <a:off x="4422" y="2923"/>
                      <a:ext cx="49" cy="44"/>
                    </a:xfrm>
                    <a:custGeom>
                      <a:avLst/>
                      <a:gdLst>
                        <a:gd name="T0" fmla="*/ 10 w 49"/>
                        <a:gd name="T1" fmla="*/ 12 h 44"/>
                        <a:gd name="T2" fmla="*/ 0 w 49"/>
                        <a:gd name="T3" fmla="*/ 29 h 44"/>
                        <a:gd name="T4" fmla="*/ 7 w 49"/>
                        <a:gd name="T5" fmla="*/ 38 h 44"/>
                        <a:gd name="T6" fmla="*/ 29 w 49"/>
                        <a:gd name="T7" fmla="*/ 30 h 44"/>
                        <a:gd name="T8" fmla="*/ 36 w 49"/>
                        <a:gd name="T9" fmla="*/ 44 h 44"/>
                        <a:gd name="T10" fmla="*/ 48 w 49"/>
                        <a:gd name="T11" fmla="*/ 34 h 44"/>
                        <a:gd name="T12" fmla="*/ 45 w 49"/>
                        <a:gd name="T13" fmla="*/ 27 h 44"/>
                        <a:gd name="T14" fmla="*/ 48 w 49"/>
                        <a:gd name="T15" fmla="*/ 31 h 44"/>
                        <a:gd name="T16" fmla="*/ 49 w 49"/>
                        <a:gd name="T17" fmla="*/ 29 h 44"/>
                        <a:gd name="T18" fmla="*/ 40 w 49"/>
                        <a:gd name="T19" fmla="*/ 23 h 44"/>
                        <a:gd name="T20" fmla="*/ 42 w 49"/>
                        <a:gd name="T21" fmla="*/ 13 h 44"/>
                        <a:gd name="T22" fmla="*/ 36 w 49"/>
                        <a:gd name="T23" fmla="*/ 5 h 44"/>
                        <a:gd name="T24" fmla="*/ 16 w 49"/>
                        <a:gd name="T25" fmla="*/ 10 h 44"/>
                        <a:gd name="T26" fmla="*/ 20 w 49"/>
                        <a:gd name="T27" fmla="*/ 3 h 44"/>
                        <a:gd name="T28" fmla="*/ 13 w 49"/>
                        <a:gd name="T29" fmla="*/ 0 h 44"/>
                        <a:gd name="T30" fmla="*/ 10 w 49"/>
                        <a:gd name="T31" fmla="*/ 12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44">
                          <a:moveTo>
                            <a:pt x="10" y="12"/>
                          </a:moveTo>
                          <a:lnTo>
                            <a:pt x="0" y="29"/>
                          </a:lnTo>
                          <a:lnTo>
                            <a:pt x="7" y="38"/>
                          </a:lnTo>
                          <a:lnTo>
                            <a:pt x="29" y="30"/>
                          </a:lnTo>
                          <a:lnTo>
                            <a:pt x="36" y="44"/>
                          </a:lnTo>
                          <a:lnTo>
                            <a:pt x="48" y="34"/>
                          </a:lnTo>
                          <a:lnTo>
                            <a:pt x="45" y="27"/>
                          </a:lnTo>
                          <a:lnTo>
                            <a:pt x="48" y="31"/>
                          </a:lnTo>
                          <a:lnTo>
                            <a:pt x="49" y="29"/>
                          </a:lnTo>
                          <a:lnTo>
                            <a:pt x="40" y="23"/>
                          </a:lnTo>
                          <a:lnTo>
                            <a:pt x="42" y="13"/>
                          </a:lnTo>
                          <a:lnTo>
                            <a:pt x="36" y="5"/>
                          </a:lnTo>
                          <a:lnTo>
                            <a:pt x="16" y="10"/>
                          </a:lnTo>
                          <a:lnTo>
                            <a:pt x="20" y="3"/>
                          </a:lnTo>
                          <a:lnTo>
                            <a:pt x="13" y="0"/>
                          </a:lnTo>
                          <a:lnTo>
                            <a:pt x="10" y="12"/>
                          </a:lnTo>
                          <a:close/>
                        </a:path>
                      </a:pathLst>
                    </a:custGeom>
                    <a:grpFill/>
                    <a:ln w="6350" cmpd="sng">
                      <a:solidFill>
                        <a:schemeClr val="bg1"/>
                      </a:solidFill>
                      <a:round/>
                      <a:headEnd/>
                      <a:tailEnd/>
                    </a:ln>
                  </p:spPr>
                  <p:txBody>
                    <a:bodyPr/>
                    <a:lstStyle/>
                    <a:p>
                      <a:endParaRPr lang="en-GB" dirty="0"/>
                    </a:p>
                  </p:txBody>
                </p:sp>
                <p:grpSp>
                  <p:nvGrpSpPr>
                    <p:cNvPr id="774" name="Group 1284"/>
                    <p:cNvGrpSpPr>
                      <a:grpSpLocks/>
                    </p:cNvGrpSpPr>
                    <p:nvPr/>
                  </p:nvGrpSpPr>
                  <p:grpSpPr bwMode="auto">
                    <a:xfrm>
                      <a:off x="4441" y="2729"/>
                      <a:ext cx="168" cy="363"/>
                      <a:chOff x="4441" y="2729"/>
                      <a:chExt cx="168" cy="363"/>
                    </a:xfrm>
                    <a:grpFill/>
                  </p:grpSpPr>
                  <p:sp>
                    <p:nvSpPr>
                      <p:cNvPr id="775" name="Freeform 1285"/>
                      <p:cNvSpPr>
                        <a:spLocks/>
                      </p:cNvSpPr>
                      <p:nvPr/>
                    </p:nvSpPr>
                    <p:spPr bwMode="auto">
                      <a:xfrm>
                        <a:off x="4475" y="2910"/>
                        <a:ext cx="3" cy="9"/>
                      </a:xfrm>
                      <a:custGeom>
                        <a:avLst/>
                        <a:gdLst>
                          <a:gd name="T0" fmla="*/ 0 w 3"/>
                          <a:gd name="T1" fmla="*/ 0 h 9"/>
                          <a:gd name="T2" fmla="*/ 2 w 3"/>
                          <a:gd name="T3" fmla="*/ 9 h 9"/>
                          <a:gd name="T4" fmla="*/ 3 w 3"/>
                          <a:gd name="T5" fmla="*/ 0 h 9"/>
                          <a:gd name="T6" fmla="*/ 0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0" y="0"/>
                            </a:moveTo>
                            <a:lnTo>
                              <a:pt x="2" y="9"/>
                            </a:lnTo>
                            <a:lnTo>
                              <a:pt x="3" y="0"/>
                            </a:lnTo>
                            <a:lnTo>
                              <a:pt x="0" y="0"/>
                            </a:lnTo>
                            <a:close/>
                          </a:path>
                        </a:pathLst>
                      </a:custGeom>
                      <a:grpFill/>
                      <a:ln w="6350" cmpd="sng">
                        <a:solidFill>
                          <a:schemeClr val="bg1"/>
                        </a:solidFill>
                        <a:round/>
                        <a:headEnd/>
                        <a:tailEnd/>
                      </a:ln>
                    </p:spPr>
                    <p:txBody>
                      <a:bodyPr/>
                      <a:lstStyle/>
                      <a:p>
                        <a:endParaRPr lang="en-GB" dirty="0"/>
                      </a:p>
                    </p:txBody>
                  </p:sp>
                  <p:sp>
                    <p:nvSpPr>
                      <p:cNvPr id="776" name="Freeform 1286"/>
                      <p:cNvSpPr>
                        <a:spLocks/>
                      </p:cNvSpPr>
                      <p:nvPr/>
                    </p:nvSpPr>
                    <p:spPr bwMode="auto">
                      <a:xfrm>
                        <a:off x="4545" y="2729"/>
                        <a:ext cx="10" cy="28"/>
                      </a:xfrm>
                      <a:custGeom>
                        <a:avLst/>
                        <a:gdLst>
                          <a:gd name="T0" fmla="*/ 7 w 10"/>
                          <a:gd name="T1" fmla="*/ 0 h 28"/>
                          <a:gd name="T2" fmla="*/ 0 w 10"/>
                          <a:gd name="T3" fmla="*/ 14 h 28"/>
                          <a:gd name="T4" fmla="*/ 7 w 10"/>
                          <a:gd name="T5" fmla="*/ 17 h 28"/>
                          <a:gd name="T6" fmla="*/ 5 w 10"/>
                          <a:gd name="T7" fmla="*/ 28 h 28"/>
                          <a:gd name="T8" fmla="*/ 9 w 10"/>
                          <a:gd name="T9" fmla="*/ 23 h 28"/>
                          <a:gd name="T10" fmla="*/ 10 w 10"/>
                          <a:gd name="T11" fmla="*/ 8 h 28"/>
                          <a:gd name="T12" fmla="*/ 7 w 1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8">
                            <a:moveTo>
                              <a:pt x="7" y="0"/>
                            </a:moveTo>
                            <a:lnTo>
                              <a:pt x="0" y="14"/>
                            </a:lnTo>
                            <a:lnTo>
                              <a:pt x="7" y="17"/>
                            </a:lnTo>
                            <a:lnTo>
                              <a:pt x="5" y="28"/>
                            </a:lnTo>
                            <a:lnTo>
                              <a:pt x="9" y="23"/>
                            </a:lnTo>
                            <a:lnTo>
                              <a:pt x="10" y="8"/>
                            </a:lnTo>
                            <a:lnTo>
                              <a:pt x="7" y="0"/>
                            </a:lnTo>
                            <a:close/>
                          </a:path>
                        </a:pathLst>
                      </a:custGeom>
                      <a:grpFill/>
                      <a:ln w="6350" cmpd="sng">
                        <a:solidFill>
                          <a:schemeClr val="bg1"/>
                        </a:solidFill>
                        <a:round/>
                        <a:headEnd/>
                        <a:tailEnd/>
                      </a:ln>
                    </p:spPr>
                    <p:txBody>
                      <a:bodyPr/>
                      <a:lstStyle/>
                      <a:p>
                        <a:endParaRPr lang="en-GB" dirty="0"/>
                      </a:p>
                    </p:txBody>
                  </p:sp>
                  <p:sp>
                    <p:nvSpPr>
                      <p:cNvPr id="777" name="Freeform 1287"/>
                      <p:cNvSpPr>
                        <a:spLocks/>
                      </p:cNvSpPr>
                      <p:nvPr/>
                    </p:nvSpPr>
                    <p:spPr bwMode="auto">
                      <a:xfrm>
                        <a:off x="4447" y="2841"/>
                        <a:ext cx="19" cy="20"/>
                      </a:xfrm>
                      <a:custGeom>
                        <a:avLst/>
                        <a:gdLst>
                          <a:gd name="T0" fmla="*/ 8 w 19"/>
                          <a:gd name="T1" fmla="*/ 0 h 20"/>
                          <a:gd name="T2" fmla="*/ 0 w 19"/>
                          <a:gd name="T3" fmla="*/ 9 h 20"/>
                          <a:gd name="T4" fmla="*/ 17 w 19"/>
                          <a:gd name="T5" fmla="*/ 20 h 20"/>
                          <a:gd name="T6" fmla="*/ 19 w 19"/>
                          <a:gd name="T7" fmla="*/ 15 h 20"/>
                          <a:gd name="T8" fmla="*/ 13 w 19"/>
                          <a:gd name="T9" fmla="*/ 14 h 20"/>
                          <a:gd name="T10" fmla="*/ 8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8" y="0"/>
                            </a:moveTo>
                            <a:lnTo>
                              <a:pt x="0" y="9"/>
                            </a:lnTo>
                            <a:lnTo>
                              <a:pt x="17" y="20"/>
                            </a:lnTo>
                            <a:lnTo>
                              <a:pt x="19" y="15"/>
                            </a:lnTo>
                            <a:lnTo>
                              <a:pt x="13" y="14"/>
                            </a:lnTo>
                            <a:lnTo>
                              <a:pt x="8" y="0"/>
                            </a:lnTo>
                            <a:close/>
                          </a:path>
                        </a:pathLst>
                      </a:custGeom>
                      <a:grpFill/>
                      <a:ln w="6350" cmpd="sng">
                        <a:solidFill>
                          <a:schemeClr val="bg1"/>
                        </a:solidFill>
                        <a:round/>
                        <a:headEnd/>
                        <a:tailEnd/>
                      </a:ln>
                    </p:spPr>
                    <p:txBody>
                      <a:bodyPr/>
                      <a:lstStyle/>
                      <a:p>
                        <a:endParaRPr lang="en-GB" dirty="0"/>
                      </a:p>
                    </p:txBody>
                  </p:sp>
                  <p:sp>
                    <p:nvSpPr>
                      <p:cNvPr id="778" name="Freeform 1288"/>
                      <p:cNvSpPr>
                        <a:spLocks/>
                      </p:cNvSpPr>
                      <p:nvPr/>
                    </p:nvSpPr>
                    <p:spPr bwMode="auto">
                      <a:xfrm>
                        <a:off x="4456" y="2879"/>
                        <a:ext cx="10" cy="8"/>
                      </a:xfrm>
                      <a:custGeom>
                        <a:avLst/>
                        <a:gdLst>
                          <a:gd name="T0" fmla="*/ 10 w 10"/>
                          <a:gd name="T1" fmla="*/ 8 h 8"/>
                          <a:gd name="T2" fmla="*/ 4 w 10"/>
                          <a:gd name="T3" fmla="*/ 0 h 8"/>
                          <a:gd name="T4" fmla="*/ 0 w 10"/>
                          <a:gd name="T5" fmla="*/ 1 h 8"/>
                          <a:gd name="T6" fmla="*/ 4 w 10"/>
                          <a:gd name="T7" fmla="*/ 8 h 8"/>
                          <a:gd name="T8" fmla="*/ 10 w 10"/>
                          <a:gd name="T9" fmla="*/ 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10" y="8"/>
                            </a:moveTo>
                            <a:lnTo>
                              <a:pt x="4" y="0"/>
                            </a:lnTo>
                            <a:lnTo>
                              <a:pt x="0" y="1"/>
                            </a:lnTo>
                            <a:lnTo>
                              <a:pt x="4" y="8"/>
                            </a:lnTo>
                            <a:lnTo>
                              <a:pt x="10" y="8"/>
                            </a:lnTo>
                            <a:close/>
                          </a:path>
                        </a:pathLst>
                      </a:custGeom>
                      <a:grpFill/>
                      <a:ln w="6350" cmpd="sng">
                        <a:solidFill>
                          <a:schemeClr val="bg1"/>
                        </a:solidFill>
                        <a:round/>
                        <a:headEnd/>
                        <a:tailEnd/>
                      </a:ln>
                    </p:spPr>
                    <p:txBody>
                      <a:bodyPr/>
                      <a:lstStyle/>
                      <a:p>
                        <a:endParaRPr lang="en-GB" dirty="0"/>
                      </a:p>
                    </p:txBody>
                  </p:sp>
                  <p:sp>
                    <p:nvSpPr>
                      <p:cNvPr id="779" name="Freeform 1289"/>
                      <p:cNvSpPr>
                        <a:spLocks/>
                      </p:cNvSpPr>
                      <p:nvPr/>
                    </p:nvSpPr>
                    <p:spPr bwMode="auto">
                      <a:xfrm>
                        <a:off x="4461" y="2897"/>
                        <a:ext cx="10" cy="9"/>
                      </a:xfrm>
                      <a:custGeom>
                        <a:avLst/>
                        <a:gdLst>
                          <a:gd name="T0" fmla="*/ 10 w 10"/>
                          <a:gd name="T1" fmla="*/ 0 h 9"/>
                          <a:gd name="T2" fmla="*/ 0 w 10"/>
                          <a:gd name="T3" fmla="*/ 9 h 9"/>
                          <a:gd name="T4" fmla="*/ 5 w 10"/>
                          <a:gd name="T5" fmla="*/ 0 h 9"/>
                          <a:gd name="T6" fmla="*/ 10 w 10"/>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10" y="0"/>
                            </a:moveTo>
                            <a:lnTo>
                              <a:pt x="0" y="9"/>
                            </a:lnTo>
                            <a:lnTo>
                              <a:pt x="5" y="0"/>
                            </a:lnTo>
                            <a:lnTo>
                              <a:pt x="10" y="0"/>
                            </a:lnTo>
                            <a:close/>
                          </a:path>
                        </a:pathLst>
                      </a:custGeom>
                      <a:grpFill/>
                      <a:ln w="6350" cmpd="sng">
                        <a:solidFill>
                          <a:schemeClr val="bg1"/>
                        </a:solidFill>
                        <a:round/>
                        <a:headEnd/>
                        <a:tailEnd/>
                      </a:ln>
                    </p:spPr>
                    <p:txBody>
                      <a:bodyPr/>
                      <a:lstStyle/>
                      <a:p>
                        <a:endParaRPr lang="en-GB" dirty="0"/>
                      </a:p>
                    </p:txBody>
                  </p:sp>
                  <p:sp>
                    <p:nvSpPr>
                      <p:cNvPr id="780" name="Freeform 1290"/>
                      <p:cNvSpPr>
                        <a:spLocks/>
                      </p:cNvSpPr>
                      <p:nvPr/>
                    </p:nvSpPr>
                    <p:spPr bwMode="auto">
                      <a:xfrm>
                        <a:off x="4452" y="2904"/>
                        <a:ext cx="8" cy="8"/>
                      </a:xfrm>
                      <a:custGeom>
                        <a:avLst/>
                        <a:gdLst>
                          <a:gd name="T0" fmla="*/ 5 w 8"/>
                          <a:gd name="T1" fmla="*/ 0 h 8"/>
                          <a:gd name="T2" fmla="*/ 0 w 8"/>
                          <a:gd name="T3" fmla="*/ 6 h 8"/>
                          <a:gd name="T4" fmla="*/ 8 w 8"/>
                          <a:gd name="T5" fmla="*/ 8 h 8"/>
                          <a:gd name="T6" fmla="*/ 5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5" y="0"/>
                            </a:moveTo>
                            <a:lnTo>
                              <a:pt x="0" y="6"/>
                            </a:lnTo>
                            <a:lnTo>
                              <a:pt x="8" y="8"/>
                            </a:lnTo>
                            <a:lnTo>
                              <a:pt x="5" y="0"/>
                            </a:lnTo>
                            <a:close/>
                          </a:path>
                        </a:pathLst>
                      </a:custGeom>
                      <a:grpFill/>
                      <a:ln w="6350" cmpd="sng">
                        <a:solidFill>
                          <a:schemeClr val="bg1"/>
                        </a:solidFill>
                        <a:round/>
                        <a:headEnd/>
                        <a:tailEnd/>
                      </a:ln>
                    </p:spPr>
                    <p:txBody>
                      <a:bodyPr/>
                      <a:lstStyle/>
                      <a:p>
                        <a:endParaRPr lang="en-GB" dirty="0"/>
                      </a:p>
                    </p:txBody>
                  </p:sp>
                  <p:sp>
                    <p:nvSpPr>
                      <p:cNvPr id="781" name="Freeform 1291"/>
                      <p:cNvSpPr>
                        <a:spLocks/>
                      </p:cNvSpPr>
                      <p:nvPr/>
                    </p:nvSpPr>
                    <p:spPr bwMode="auto">
                      <a:xfrm>
                        <a:off x="4486" y="2954"/>
                        <a:ext cx="5" cy="11"/>
                      </a:xfrm>
                      <a:custGeom>
                        <a:avLst/>
                        <a:gdLst>
                          <a:gd name="T0" fmla="*/ 5 w 5"/>
                          <a:gd name="T1" fmla="*/ 0 h 11"/>
                          <a:gd name="T2" fmla="*/ 0 w 5"/>
                          <a:gd name="T3" fmla="*/ 11 h 11"/>
                          <a:gd name="T4" fmla="*/ 5 w 5"/>
                          <a:gd name="T5" fmla="*/ 8 h 11"/>
                          <a:gd name="T6" fmla="*/ 5 w 5"/>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1">
                            <a:moveTo>
                              <a:pt x="5" y="0"/>
                            </a:moveTo>
                            <a:lnTo>
                              <a:pt x="0" y="11"/>
                            </a:lnTo>
                            <a:lnTo>
                              <a:pt x="5" y="8"/>
                            </a:lnTo>
                            <a:lnTo>
                              <a:pt x="5" y="0"/>
                            </a:lnTo>
                            <a:close/>
                          </a:path>
                        </a:pathLst>
                      </a:custGeom>
                      <a:grpFill/>
                      <a:ln w="6350" cmpd="sng">
                        <a:solidFill>
                          <a:schemeClr val="bg1"/>
                        </a:solidFill>
                        <a:round/>
                        <a:headEnd/>
                        <a:tailEnd/>
                      </a:ln>
                    </p:spPr>
                    <p:txBody>
                      <a:bodyPr/>
                      <a:lstStyle/>
                      <a:p>
                        <a:endParaRPr lang="en-GB" dirty="0"/>
                      </a:p>
                    </p:txBody>
                  </p:sp>
                  <p:sp>
                    <p:nvSpPr>
                      <p:cNvPr id="782" name="Freeform 1292"/>
                      <p:cNvSpPr>
                        <a:spLocks/>
                      </p:cNvSpPr>
                      <p:nvPr/>
                    </p:nvSpPr>
                    <p:spPr bwMode="auto">
                      <a:xfrm>
                        <a:off x="4490" y="2985"/>
                        <a:ext cx="9" cy="7"/>
                      </a:xfrm>
                      <a:custGeom>
                        <a:avLst/>
                        <a:gdLst>
                          <a:gd name="T0" fmla="*/ 9 w 9"/>
                          <a:gd name="T1" fmla="*/ 7 h 7"/>
                          <a:gd name="T2" fmla="*/ 0 w 9"/>
                          <a:gd name="T3" fmla="*/ 0 h 7"/>
                          <a:gd name="T4" fmla="*/ 5 w 9"/>
                          <a:gd name="T5" fmla="*/ 7 h 7"/>
                          <a:gd name="T6" fmla="*/ 9 w 9"/>
                          <a:gd name="T7" fmla="*/ 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7">
                            <a:moveTo>
                              <a:pt x="9" y="7"/>
                            </a:moveTo>
                            <a:lnTo>
                              <a:pt x="0" y="0"/>
                            </a:lnTo>
                            <a:lnTo>
                              <a:pt x="5" y="7"/>
                            </a:lnTo>
                            <a:lnTo>
                              <a:pt x="9" y="7"/>
                            </a:lnTo>
                            <a:close/>
                          </a:path>
                        </a:pathLst>
                      </a:custGeom>
                      <a:grpFill/>
                      <a:ln w="6350" cmpd="sng">
                        <a:solidFill>
                          <a:schemeClr val="bg1"/>
                        </a:solidFill>
                        <a:round/>
                        <a:headEnd/>
                        <a:tailEnd/>
                      </a:ln>
                    </p:spPr>
                    <p:txBody>
                      <a:bodyPr/>
                      <a:lstStyle/>
                      <a:p>
                        <a:endParaRPr lang="en-GB" dirty="0"/>
                      </a:p>
                    </p:txBody>
                  </p:sp>
                  <p:sp>
                    <p:nvSpPr>
                      <p:cNvPr id="783" name="Freeform 1293"/>
                      <p:cNvSpPr>
                        <a:spLocks/>
                      </p:cNvSpPr>
                      <p:nvPr/>
                    </p:nvSpPr>
                    <p:spPr bwMode="auto">
                      <a:xfrm>
                        <a:off x="4458" y="2805"/>
                        <a:ext cx="151" cy="287"/>
                      </a:xfrm>
                      <a:custGeom>
                        <a:avLst/>
                        <a:gdLst>
                          <a:gd name="T0" fmla="*/ 88 w 151"/>
                          <a:gd name="T1" fmla="*/ 266 h 287"/>
                          <a:gd name="T2" fmla="*/ 104 w 151"/>
                          <a:gd name="T3" fmla="*/ 265 h 287"/>
                          <a:gd name="T4" fmla="*/ 146 w 151"/>
                          <a:gd name="T5" fmla="*/ 248 h 287"/>
                          <a:gd name="T6" fmla="*/ 131 w 151"/>
                          <a:gd name="T7" fmla="*/ 242 h 287"/>
                          <a:gd name="T8" fmla="*/ 151 w 151"/>
                          <a:gd name="T9" fmla="*/ 204 h 287"/>
                          <a:gd name="T10" fmla="*/ 120 w 151"/>
                          <a:gd name="T11" fmla="*/ 200 h 287"/>
                          <a:gd name="T12" fmla="*/ 112 w 151"/>
                          <a:gd name="T13" fmla="*/ 172 h 287"/>
                          <a:gd name="T14" fmla="*/ 122 w 151"/>
                          <a:gd name="T15" fmla="*/ 169 h 287"/>
                          <a:gd name="T16" fmla="*/ 97 w 151"/>
                          <a:gd name="T17" fmla="*/ 141 h 287"/>
                          <a:gd name="T18" fmla="*/ 69 w 151"/>
                          <a:gd name="T19" fmla="*/ 94 h 287"/>
                          <a:gd name="T20" fmla="*/ 68 w 151"/>
                          <a:gd name="T21" fmla="*/ 88 h 287"/>
                          <a:gd name="T22" fmla="*/ 68 w 151"/>
                          <a:gd name="T23" fmla="*/ 78 h 287"/>
                          <a:gd name="T24" fmla="*/ 85 w 151"/>
                          <a:gd name="T25" fmla="*/ 45 h 287"/>
                          <a:gd name="T26" fmla="*/ 38 w 151"/>
                          <a:gd name="T27" fmla="*/ 40 h 287"/>
                          <a:gd name="T28" fmla="*/ 45 w 151"/>
                          <a:gd name="T29" fmla="*/ 31 h 287"/>
                          <a:gd name="T30" fmla="*/ 58 w 151"/>
                          <a:gd name="T31" fmla="*/ 11 h 287"/>
                          <a:gd name="T32" fmla="*/ 55 w 151"/>
                          <a:gd name="T33" fmla="*/ 0 h 287"/>
                          <a:gd name="T34" fmla="*/ 20 w 151"/>
                          <a:gd name="T35" fmla="*/ 15 h 287"/>
                          <a:gd name="T36" fmla="*/ 14 w 151"/>
                          <a:gd name="T37" fmla="*/ 21 h 287"/>
                          <a:gd name="T38" fmla="*/ 8 w 151"/>
                          <a:gd name="T39" fmla="*/ 31 h 287"/>
                          <a:gd name="T40" fmla="*/ 7 w 151"/>
                          <a:gd name="T41" fmla="*/ 40 h 287"/>
                          <a:gd name="T42" fmla="*/ 13 w 151"/>
                          <a:gd name="T43" fmla="*/ 49 h 287"/>
                          <a:gd name="T44" fmla="*/ 0 w 151"/>
                          <a:gd name="T45" fmla="*/ 70 h 287"/>
                          <a:gd name="T46" fmla="*/ 18 w 151"/>
                          <a:gd name="T47" fmla="*/ 74 h 287"/>
                          <a:gd name="T48" fmla="*/ 17 w 151"/>
                          <a:gd name="T49" fmla="*/ 103 h 287"/>
                          <a:gd name="T50" fmla="*/ 20 w 151"/>
                          <a:gd name="T51" fmla="*/ 88 h 287"/>
                          <a:gd name="T52" fmla="*/ 24 w 151"/>
                          <a:gd name="T53" fmla="*/ 93 h 287"/>
                          <a:gd name="T54" fmla="*/ 26 w 151"/>
                          <a:gd name="T55" fmla="*/ 105 h 287"/>
                          <a:gd name="T56" fmla="*/ 23 w 151"/>
                          <a:gd name="T57" fmla="*/ 131 h 287"/>
                          <a:gd name="T58" fmla="*/ 23 w 151"/>
                          <a:gd name="T59" fmla="*/ 140 h 287"/>
                          <a:gd name="T60" fmla="*/ 33 w 151"/>
                          <a:gd name="T61" fmla="*/ 140 h 287"/>
                          <a:gd name="T62" fmla="*/ 59 w 151"/>
                          <a:gd name="T63" fmla="*/ 131 h 287"/>
                          <a:gd name="T64" fmla="*/ 57 w 151"/>
                          <a:gd name="T65" fmla="*/ 159 h 287"/>
                          <a:gd name="T66" fmla="*/ 61 w 151"/>
                          <a:gd name="T67" fmla="*/ 169 h 287"/>
                          <a:gd name="T68" fmla="*/ 61 w 151"/>
                          <a:gd name="T69" fmla="*/ 179 h 287"/>
                          <a:gd name="T70" fmla="*/ 46 w 151"/>
                          <a:gd name="T71" fmla="*/ 184 h 287"/>
                          <a:gd name="T72" fmla="*/ 39 w 151"/>
                          <a:gd name="T73" fmla="*/ 197 h 287"/>
                          <a:gd name="T74" fmla="*/ 39 w 151"/>
                          <a:gd name="T75" fmla="*/ 217 h 287"/>
                          <a:gd name="T76" fmla="*/ 23 w 151"/>
                          <a:gd name="T77" fmla="*/ 238 h 287"/>
                          <a:gd name="T78" fmla="*/ 36 w 151"/>
                          <a:gd name="T79" fmla="*/ 239 h 287"/>
                          <a:gd name="T80" fmla="*/ 53 w 151"/>
                          <a:gd name="T81" fmla="*/ 246 h 287"/>
                          <a:gd name="T82" fmla="*/ 61 w 151"/>
                          <a:gd name="T83" fmla="*/ 251 h 287"/>
                          <a:gd name="T84" fmla="*/ 12 w 151"/>
                          <a:gd name="T85" fmla="*/ 287 h 287"/>
                          <a:gd name="T86" fmla="*/ 29 w 151"/>
                          <a:gd name="T87" fmla="*/ 277 h 287"/>
                          <a:gd name="T88" fmla="*/ 53 w 151"/>
                          <a:gd name="T89" fmla="*/ 268 h 287"/>
                          <a:gd name="T90" fmla="*/ 72 w 151"/>
                          <a:gd name="T91" fmla="*/ 271 h 2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287">
                            <a:moveTo>
                              <a:pt x="72" y="271"/>
                            </a:moveTo>
                            <a:lnTo>
                              <a:pt x="88" y="266"/>
                            </a:lnTo>
                            <a:lnTo>
                              <a:pt x="92" y="261"/>
                            </a:lnTo>
                            <a:lnTo>
                              <a:pt x="104" y="265"/>
                            </a:lnTo>
                            <a:lnTo>
                              <a:pt x="138" y="259"/>
                            </a:lnTo>
                            <a:lnTo>
                              <a:pt x="146" y="248"/>
                            </a:lnTo>
                            <a:lnTo>
                              <a:pt x="134" y="247"/>
                            </a:lnTo>
                            <a:lnTo>
                              <a:pt x="131" y="242"/>
                            </a:lnTo>
                            <a:lnTo>
                              <a:pt x="150" y="222"/>
                            </a:lnTo>
                            <a:lnTo>
                              <a:pt x="151" y="204"/>
                            </a:lnTo>
                            <a:lnTo>
                              <a:pt x="143" y="197"/>
                            </a:lnTo>
                            <a:lnTo>
                              <a:pt x="120" y="200"/>
                            </a:lnTo>
                            <a:lnTo>
                              <a:pt x="126" y="186"/>
                            </a:lnTo>
                            <a:lnTo>
                              <a:pt x="112" y="172"/>
                            </a:lnTo>
                            <a:lnTo>
                              <a:pt x="122" y="176"/>
                            </a:lnTo>
                            <a:lnTo>
                              <a:pt x="122" y="169"/>
                            </a:lnTo>
                            <a:lnTo>
                              <a:pt x="107" y="145"/>
                            </a:lnTo>
                            <a:lnTo>
                              <a:pt x="97" y="141"/>
                            </a:lnTo>
                            <a:lnTo>
                              <a:pt x="88" y="110"/>
                            </a:lnTo>
                            <a:lnTo>
                              <a:pt x="69" y="94"/>
                            </a:lnTo>
                            <a:lnTo>
                              <a:pt x="56" y="94"/>
                            </a:lnTo>
                            <a:lnTo>
                              <a:pt x="68" y="88"/>
                            </a:lnTo>
                            <a:lnTo>
                              <a:pt x="62" y="79"/>
                            </a:lnTo>
                            <a:lnTo>
                              <a:pt x="68" y="78"/>
                            </a:lnTo>
                            <a:lnTo>
                              <a:pt x="76" y="65"/>
                            </a:lnTo>
                            <a:lnTo>
                              <a:pt x="85" y="45"/>
                            </a:lnTo>
                            <a:lnTo>
                              <a:pt x="83" y="36"/>
                            </a:lnTo>
                            <a:lnTo>
                              <a:pt x="38" y="40"/>
                            </a:lnTo>
                            <a:lnTo>
                              <a:pt x="36" y="36"/>
                            </a:lnTo>
                            <a:lnTo>
                              <a:pt x="45" y="31"/>
                            </a:lnTo>
                            <a:lnTo>
                              <a:pt x="39" y="27"/>
                            </a:lnTo>
                            <a:lnTo>
                              <a:pt x="58" y="11"/>
                            </a:lnTo>
                            <a:lnTo>
                              <a:pt x="58" y="1"/>
                            </a:lnTo>
                            <a:lnTo>
                              <a:pt x="55" y="0"/>
                            </a:lnTo>
                            <a:lnTo>
                              <a:pt x="24" y="3"/>
                            </a:lnTo>
                            <a:lnTo>
                              <a:pt x="20" y="15"/>
                            </a:lnTo>
                            <a:lnTo>
                              <a:pt x="16" y="16"/>
                            </a:lnTo>
                            <a:lnTo>
                              <a:pt x="14" y="21"/>
                            </a:lnTo>
                            <a:lnTo>
                              <a:pt x="18" y="26"/>
                            </a:lnTo>
                            <a:lnTo>
                              <a:pt x="8" y="31"/>
                            </a:lnTo>
                            <a:lnTo>
                              <a:pt x="10" y="40"/>
                            </a:lnTo>
                            <a:lnTo>
                              <a:pt x="7" y="40"/>
                            </a:lnTo>
                            <a:lnTo>
                              <a:pt x="7" y="46"/>
                            </a:lnTo>
                            <a:lnTo>
                              <a:pt x="13" y="49"/>
                            </a:lnTo>
                            <a:lnTo>
                              <a:pt x="7" y="68"/>
                            </a:lnTo>
                            <a:lnTo>
                              <a:pt x="0" y="70"/>
                            </a:lnTo>
                            <a:lnTo>
                              <a:pt x="9" y="79"/>
                            </a:lnTo>
                            <a:lnTo>
                              <a:pt x="18" y="74"/>
                            </a:lnTo>
                            <a:lnTo>
                              <a:pt x="8" y="118"/>
                            </a:lnTo>
                            <a:lnTo>
                              <a:pt x="17" y="103"/>
                            </a:lnTo>
                            <a:lnTo>
                              <a:pt x="14" y="94"/>
                            </a:lnTo>
                            <a:lnTo>
                              <a:pt x="20" y="88"/>
                            </a:lnTo>
                            <a:lnTo>
                              <a:pt x="18" y="99"/>
                            </a:lnTo>
                            <a:lnTo>
                              <a:pt x="24" y="93"/>
                            </a:lnTo>
                            <a:lnTo>
                              <a:pt x="29" y="97"/>
                            </a:lnTo>
                            <a:lnTo>
                              <a:pt x="26" y="105"/>
                            </a:lnTo>
                            <a:lnTo>
                              <a:pt x="29" y="113"/>
                            </a:lnTo>
                            <a:lnTo>
                              <a:pt x="23" y="131"/>
                            </a:lnTo>
                            <a:lnTo>
                              <a:pt x="19" y="131"/>
                            </a:lnTo>
                            <a:lnTo>
                              <a:pt x="23" y="140"/>
                            </a:lnTo>
                            <a:lnTo>
                              <a:pt x="26" y="134"/>
                            </a:lnTo>
                            <a:lnTo>
                              <a:pt x="33" y="140"/>
                            </a:lnTo>
                            <a:lnTo>
                              <a:pt x="35" y="135"/>
                            </a:lnTo>
                            <a:lnTo>
                              <a:pt x="59" y="131"/>
                            </a:lnTo>
                            <a:lnTo>
                              <a:pt x="48" y="147"/>
                            </a:lnTo>
                            <a:lnTo>
                              <a:pt x="57" y="159"/>
                            </a:lnTo>
                            <a:lnTo>
                              <a:pt x="67" y="154"/>
                            </a:lnTo>
                            <a:lnTo>
                              <a:pt x="61" y="169"/>
                            </a:lnTo>
                            <a:lnTo>
                              <a:pt x="65" y="170"/>
                            </a:lnTo>
                            <a:lnTo>
                              <a:pt x="61" y="179"/>
                            </a:lnTo>
                            <a:lnTo>
                              <a:pt x="63" y="182"/>
                            </a:lnTo>
                            <a:lnTo>
                              <a:pt x="46" y="184"/>
                            </a:lnTo>
                            <a:lnTo>
                              <a:pt x="29" y="200"/>
                            </a:lnTo>
                            <a:lnTo>
                              <a:pt x="39" y="197"/>
                            </a:lnTo>
                            <a:lnTo>
                              <a:pt x="43" y="209"/>
                            </a:lnTo>
                            <a:lnTo>
                              <a:pt x="39" y="217"/>
                            </a:lnTo>
                            <a:lnTo>
                              <a:pt x="18" y="231"/>
                            </a:lnTo>
                            <a:lnTo>
                              <a:pt x="23" y="238"/>
                            </a:lnTo>
                            <a:lnTo>
                              <a:pt x="33" y="233"/>
                            </a:lnTo>
                            <a:lnTo>
                              <a:pt x="36" y="239"/>
                            </a:lnTo>
                            <a:lnTo>
                              <a:pt x="45" y="237"/>
                            </a:lnTo>
                            <a:lnTo>
                              <a:pt x="53" y="246"/>
                            </a:lnTo>
                            <a:lnTo>
                              <a:pt x="71" y="237"/>
                            </a:lnTo>
                            <a:lnTo>
                              <a:pt x="61" y="251"/>
                            </a:lnTo>
                            <a:lnTo>
                              <a:pt x="39" y="253"/>
                            </a:lnTo>
                            <a:lnTo>
                              <a:pt x="12" y="287"/>
                            </a:lnTo>
                            <a:lnTo>
                              <a:pt x="20" y="287"/>
                            </a:lnTo>
                            <a:lnTo>
                              <a:pt x="29" y="277"/>
                            </a:lnTo>
                            <a:lnTo>
                              <a:pt x="48" y="280"/>
                            </a:lnTo>
                            <a:lnTo>
                              <a:pt x="53" y="268"/>
                            </a:lnTo>
                            <a:lnTo>
                              <a:pt x="66" y="265"/>
                            </a:lnTo>
                            <a:lnTo>
                              <a:pt x="72" y="271"/>
                            </a:lnTo>
                            <a:close/>
                          </a:path>
                        </a:pathLst>
                      </a:custGeom>
                      <a:grpFill/>
                      <a:ln w="6350" cmpd="sng">
                        <a:solidFill>
                          <a:schemeClr val="bg1"/>
                        </a:solidFill>
                        <a:round/>
                        <a:headEnd/>
                        <a:tailEnd/>
                      </a:ln>
                    </p:spPr>
                    <p:txBody>
                      <a:bodyPr/>
                      <a:lstStyle/>
                      <a:p>
                        <a:endParaRPr lang="en-GB" dirty="0"/>
                      </a:p>
                    </p:txBody>
                  </p:sp>
                  <p:sp>
                    <p:nvSpPr>
                      <p:cNvPr id="784" name="Freeform 1294"/>
                      <p:cNvSpPr>
                        <a:spLocks/>
                      </p:cNvSpPr>
                      <p:nvPr/>
                    </p:nvSpPr>
                    <p:spPr bwMode="auto">
                      <a:xfrm>
                        <a:off x="4441" y="2812"/>
                        <a:ext cx="16" cy="25"/>
                      </a:xfrm>
                      <a:custGeom>
                        <a:avLst/>
                        <a:gdLst>
                          <a:gd name="T0" fmla="*/ 15 w 16"/>
                          <a:gd name="T1" fmla="*/ 0 h 25"/>
                          <a:gd name="T2" fmla="*/ 0 w 16"/>
                          <a:gd name="T3" fmla="*/ 9 h 25"/>
                          <a:gd name="T4" fmla="*/ 0 w 16"/>
                          <a:gd name="T5" fmla="*/ 25 h 25"/>
                          <a:gd name="T6" fmla="*/ 13 w 16"/>
                          <a:gd name="T7" fmla="*/ 16 h 25"/>
                          <a:gd name="T8" fmla="*/ 11 w 16"/>
                          <a:gd name="T9" fmla="*/ 12 h 25"/>
                          <a:gd name="T10" fmla="*/ 16 w 16"/>
                          <a:gd name="T11" fmla="*/ 8 h 25"/>
                          <a:gd name="T12" fmla="*/ 15 w 16"/>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5">
                            <a:moveTo>
                              <a:pt x="15" y="0"/>
                            </a:moveTo>
                            <a:lnTo>
                              <a:pt x="0" y="9"/>
                            </a:lnTo>
                            <a:lnTo>
                              <a:pt x="0" y="25"/>
                            </a:lnTo>
                            <a:lnTo>
                              <a:pt x="13" y="16"/>
                            </a:lnTo>
                            <a:lnTo>
                              <a:pt x="11" y="12"/>
                            </a:lnTo>
                            <a:lnTo>
                              <a:pt x="16" y="8"/>
                            </a:lnTo>
                            <a:lnTo>
                              <a:pt x="15" y="0"/>
                            </a:lnTo>
                            <a:close/>
                          </a:path>
                        </a:pathLst>
                      </a:custGeom>
                      <a:grpFill/>
                      <a:ln w="6350" cmpd="sng">
                        <a:solidFill>
                          <a:schemeClr val="bg1"/>
                        </a:solidFill>
                        <a:round/>
                        <a:headEnd/>
                        <a:tailEnd/>
                      </a:ln>
                    </p:spPr>
                    <p:txBody>
                      <a:bodyPr/>
                      <a:lstStyle/>
                      <a:p>
                        <a:endParaRPr lang="en-GB" dirty="0"/>
                      </a:p>
                    </p:txBody>
                  </p:sp>
                </p:grpSp>
              </p:grpSp>
              <p:sp>
                <p:nvSpPr>
                  <p:cNvPr id="726" name="Freeform 1295"/>
                  <p:cNvSpPr>
                    <a:spLocks/>
                  </p:cNvSpPr>
                  <p:nvPr/>
                </p:nvSpPr>
                <p:spPr bwMode="auto">
                  <a:xfrm>
                    <a:off x="5469314" y="3500416"/>
                    <a:ext cx="137542" cy="82722"/>
                  </a:xfrm>
                  <a:custGeom>
                    <a:avLst/>
                    <a:gdLst>
                      <a:gd name="T0" fmla="*/ 3 w 130"/>
                      <a:gd name="T1" fmla="*/ 29 h 79"/>
                      <a:gd name="T2" fmla="*/ 20 w 130"/>
                      <a:gd name="T3" fmla="*/ 43 h 79"/>
                      <a:gd name="T4" fmla="*/ 28 w 130"/>
                      <a:gd name="T5" fmla="*/ 40 h 79"/>
                      <a:gd name="T6" fmla="*/ 38 w 130"/>
                      <a:gd name="T7" fmla="*/ 37 h 79"/>
                      <a:gd name="T8" fmla="*/ 45 w 130"/>
                      <a:gd name="T9" fmla="*/ 37 h 79"/>
                      <a:gd name="T10" fmla="*/ 54 w 130"/>
                      <a:gd name="T11" fmla="*/ 34 h 79"/>
                      <a:gd name="T12" fmla="*/ 63 w 130"/>
                      <a:gd name="T13" fmla="*/ 15 h 79"/>
                      <a:gd name="T14" fmla="*/ 72 w 130"/>
                      <a:gd name="T15" fmla="*/ 9 h 79"/>
                      <a:gd name="T16" fmla="*/ 65 w 130"/>
                      <a:gd name="T17" fmla="*/ 2 h 79"/>
                      <a:gd name="T18" fmla="*/ 50 w 130"/>
                      <a:gd name="T19" fmla="*/ 0 h 79"/>
                      <a:gd name="T20" fmla="*/ 41 w 130"/>
                      <a:gd name="T21" fmla="*/ 6 h 79"/>
                      <a:gd name="T22" fmla="*/ 28 w 130"/>
                      <a:gd name="T23" fmla="*/ 8 h 79"/>
                      <a:gd name="T24" fmla="*/ 25 w 130"/>
                      <a:gd name="T25" fmla="*/ 12 h 79"/>
                      <a:gd name="T26" fmla="*/ 19 w 130"/>
                      <a:gd name="T27" fmla="*/ 12 h 79"/>
                      <a:gd name="T28" fmla="*/ 11 w 130"/>
                      <a:gd name="T29" fmla="*/ 7 h 79"/>
                      <a:gd name="T30" fmla="*/ 10 w 130"/>
                      <a:gd name="T31" fmla="*/ 13 h 79"/>
                      <a:gd name="T32" fmla="*/ 5 w 130"/>
                      <a:gd name="T33" fmla="*/ 13 h 79"/>
                      <a:gd name="T34" fmla="*/ 4 w 130"/>
                      <a:gd name="T35" fmla="*/ 23 h 79"/>
                      <a:gd name="T36" fmla="*/ 0 w 130"/>
                      <a:gd name="T37" fmla="*/ 26 h 79"/>
                      <a:gd name="T38" fmla="*/ 3 w 130"/>
                      <a:gd name="T39" fmla="*/ 29 h 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79">
                        <a:moveTo>
                          <a:pt x="5" y="53"/>
                        </a:moveTo>
                        <a:lnTo>
                          <a:pt x="36" y="79"/>
                        </a:lnTo>
                        <a:lnTo>
                          <a:pt x="51" y="74"/>
                        </a:lnTo>
                        <a:lnTo>
                          <a:pt x="69" y="68"/>
                        </a:lnTo>
                        <a:lnTo>
                          <a:pt x="80" y="69"/>
                        </a:lnTo>
                        <a:lnTo>
                          <a:pt x="98" y="63"/>
                        </a:lnTo>
                        <a:lnTo>
                          <a:pt x="114" y="27"/>
                        </a:lnTo>
                        <a:lnTo>
                          <a:pt x="130" y="17"/>
                        </a:lnTo>
                        <a:lnTo>
                          <a:pt x="117" y="4"/>
                        </a:lnTo>
                        <a:lnTo>
                          <a:pt x="90" y="0"/>
                        </a:lnTo>
                        <a:lnTo>
                          <a:pt x="74" y="11"/>
                        </a:lnTo>
                        <a:lnTo>
                          <a:pt x="51" y="15"/>
                        </a:lnTo>
                        <a:lnTo>
                          <a:pt x="46" y="23"/>
                        </a:lnTo>
                        <a:lnTo>
                          <a:pt x="33" y="23"/>
                        </a:lnTo>
                        <a:lnTo>
                          <a:pt x="20" y="14"/>
                        </a:lnTo>
                        <a:lnTo>
                          <a:pt x="19" y="24"/>
                        </a:lnTo>
                        <a:lnTo>
                          <a:pt x="9" y="24"/>
                        </a:lnTo>
                        <a:lnTo>
                          <a:pt x="7" y="44"/>
                        </a:lnTo>
                        <a:lnTo>
                          <a:pt x="0" y="48"/>
                        </a:lnTo>
                        <a:lnTo>
                          <a:pt x="5" y="53"/>
                        </a:lnTo>
                        <a:close/>
                      </a:path>
                    </a:pathLst>
                  </a:custGeom>
                  <a:grpFill/>
                  <a:ln w="6350" cmpd="sng">
                    <a:solidFill>
                      <a:schemeClr val="bg1"/>
                    </a:solidFill>
                    <a:round/>
                    <a:headEnd/>
                    <a:tailEnd/>
                  </a:ln>
                </p:spPr>
                <p:txBody>
                  <a:bodyPr/>
                  <a:lstStyle/>
                  <a:p>
                    <a:endParaRPr lang="en-GB" dirty="0"/>
                  </a:p>
                </p:txBody>
              </p:sp>
              <p:sp>
                <p:nvSpPr>
                  <p:cNvPr id="727" name="Freeform 1296"/>
                  <p:cNvSpPr>
                    <a:spLocks/>
                  </p:cNvSpPr>
                  <p:nvPr/>
                </p:nvSpPr>
                <p:spPr bwMode="auto">
                  <a:xfrm>
                    <a:off x="5385654" y="3417694"/>
                    <a:ext cx="133287" cy="78444"/>
                  </a:xfrm>
                  <a:custGeom>
                    <a:avLst/>
                    <a:gdLst>
                      <a:gd name="T0" fmla="*/ 0 w 126"/>
                      <a:gd name="T1" fmla="*/ 13 h 74"/>
                      <a:gd name="T2" fmla="*/ 6 w 126"/>
                      <a:gd name="T3" fmla="*/ 27 h 74"/>
                      <a:gd name="T4" fmla="*/ 19 w 126"/>
                      <a:gd name="T5" fmla="*/ 39 h 74"/>
                      <a:gd name="T6" fmla="*/ 28 w 126"/>
                      <a:gd name="T7" fmla="*/ 41 h 74"/>
                      <a:gd name="T8" fmla="*/ 34 w 126"/>
                      <a:gd name="T9" fmla="*/ 36 h 74"/>
                      <a:gd name="T10" fmla="*/ 51 w 126"/>
                      <a:gd name="T11" fmla="*/ 39 h 74"/>
                      <a:gd name="T12" fmla="*/ 70 w 126"/>
                      <a:gd name="T13" fmla="*/ 25 h 74"/>
                      <a:gd name="T14" fmla="*/ 62 w 126"/>
                      <a:gd name="T15" fmla="*/ 18 h 74"/>
                      <a:gd name="T16" fmla="*/ 61 w 126"/>
                      <a:gd name="T17" fmla="*/ 14 h 74"/>
                      <a:gd name="T18" fmla="*/ 53 w 126"/>
                      <a:gd name="T19" fmla="*/ 12 h 74"/>
                      <a:gd name="T20" fmla="*/ 51 w 126"/>
                      <a:gd name="T21" fmla="*/ 16 h 74"/>
                      <a:gd name="T22" fmla="*/ 42 w 126"/>
                      <a:gd name="T23" fmla="*/ 6 h 74"/>
                      <a:gd name="T24" fmla="*/ 34 w 126"/>
                      <a:gd name="T25" fmla="*/ 2 h 74"/>
                      <a:gd name="T26" fmla="*/ 29 w 126"/>
                      <a:gd name="T27" fmla="*/ 5 h 74"/>
                      <a:gd name="T28" fmla="*/ 23 w 126"/>
                      <a:gd name="T29" fmla="*/ 0 h 74"/>
                      <a:gd name="T30" fmla="*/ 23 w 126"/>
                      <a:gd name="T31" fmla="*/ 4 h 74"/>
                      <a:gd name="T32" fmla="*/ 3 w 126"/>
                      <a:gd name="T33" fmla="*/ 16 h 74"/>
                      <a:gd name="T34" fmla="*/ 0 w 126"/>
                      <a:gd name="T35" fmla="*/ 13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4">
                        <a:moveTo>
                          <a:pt x="0" y="24"/>
                        </a:moveTo>
                        <a:lnTo>
                          <a:pt x="11" y="49"/>
                        </a:lnTo>
                        <a:lnTo>
                          <a:pt x="35" y="71"/>
                        </a:lnTo>
                        <a:lnTo>
                          <a:pt x="50" y="74"/>
                        </a:lnTo>
                        <a:lnTo>
                          <a:pt x="60" y="64"/>
                        </a:lnTo>
                        <a:lnTo>
                          <a:pt x="91" y="70"/>
                        </a:lnTo>
                        <a:lnTo>
                          <a:pt x="126" y="45"/>
                        </a:lnTo>
                        <a:lnTo>
                          <a:pt x="111" y="32"/>
                        </a:lnTo>
                        <a:lnTo>
                          <a:pt x="110" y="25"/>
                        </a:lnTo>
                        <a:lnTo>
                          <a:pt x="95" y="22"/>
                        </a:lnTo>
                        <a:lnTo>
                          <a:pt x="91" y="28"/>
                        </a:lnTo>
                        <a:lnTo>
                          <a:pt x="75" y="11"/>
                        </a:lnTo>
                        <a:lnTo>
                          <a:pt x="61" y="4"/>
                        </a:lnTo>
                        <a:lnTo>
                          <a:pt x="52" y="9"/>
                        </a:lnTo>
                        <a:lnTo>
                          <a:pt x="42" y="0"/>
                        </a:lnTo>
                        <a:lnTo>
                          <a:pt x="41" y="8"/>
                        </a:lnTo>
                        <a:lnTo>
                          <a:pt x="6" y="29"/>
                        </a:lnTo>
                        <a:lnTo>
                          <a:pt x="0" y="24"/>
                        </a:lnTo>
                        <a:close/>
                      </a:path>
                    </a:pathLst>
                  </a:custGeom>
                  <a:grpFill/>
                  <a:ln w="6350" cmpd="sng">
                    <a:solidFill>
                      <a:schemeClr val="bg1"/>
                    </a:solidFill>
                    <a:round/>
                    <a:headEnd/>
                    <a:tailEnd/>
                  </a:ln>
                </p:spPr>
                <p:txBody>
                  <a:bodyPr/>
                  <a:lstStyle/>
                  <a:p>
                    <a:endParaRPr lang="en-GB" dirty="0"/>
                  </a:p>
                </p:txBody>
              </p:sp>
              <p:sp>
                <p:nvSpPr>
                  <p:cNvPr id="728" name="Freeform 1297"/>
                  <p:cNvSpPr>
                    <a:spLocks/>
                  </p:cNvSpPr>
                  <p:nvPr/>
                </p:nvSpPr>
                <p:spPr bwMode="auto">
                  <a:xfrm>
                    <a:off x="4931911" y="3277922"/>
                    <a:ext cx="86495" cy="129789"/>
                  </a:xfrm>
                  <a:custGeom>
                    <a:avLst/>
                    <a:gdLst>
                      <a:gd name="T0" fmla="*/ 29 w 83"/>
                      <a:gd name="T1" fmla="*/ 5 h 122"/>
                      <a:gd name="T2" fmla="*/ 29 w 83"/>
                      <a:gd name="T3" fmla="*/ 0 h 122"/>
                      <a:gd name="T4" fmla="*/ 24 w 83"/>
                      <a:gd name="T5" fmla="*/ 2 h 122"/>
                      <a:gd name="T6" fmla="*/ 17 w 83"/>
                      <a:gd name="T7" fmla="*/ 10 h 122"/>
                      <a:gd name="T8" fmla="*/ 23 w 83"/>
                      <a:gd name="T9" fmla="*/ 12 h 122"/>
                      <a:gd name="T10" fmla="*/ 19 w 83"/>
                      <a:gd name="T11" fmla="*/ 19 h 122"/>
                      <a:gd name="T12" fmla="*/ 7 w 83"/>
                      <a:gd name="T13" fmla="*/ 17 h 122"/>
                      <a:gd name="T14" fmla="*/ 5 w 83"/>
                      <a:gd name="T15" fmla="*/ 21 h 122"/>
                      <a:gd name="T16" fmla="*/ 5 w 83"/>
                      <a:gd name="T17" fmla="*/ 23 h 122"/>
                      <a:gd name="T18" fmla="*/ 3 w 83"/>
                      <a:gd name="T19" fmla="*/ 23 h 122"/>
                      <a:gd name="T20" fmla="*/ 8 w 83"/>
                      <a:gd name="T21" fmla="*/ 27 h 122"/>
                      <a:gd name="T22" fmla="*/ 3 w 83"/>
                      <a:gd name="T23" fmla="*/ 31 h 122"/>
                      <a:gd name="T24" fmla="*/ 5 w 83"/>
                      <a:gd name="T25" fmla="*/ 35 h 122"/>
                      <a:gd name="T26" fmla="*/ 15 w 83"/>
                      <a:gd name="T27" fmla="*/ 38 h 122"/>
                      <a:gd name="T28" fmla="*/ 6 w 83"/>
                      <a:gd name="T29" fmla="*/ 48 h 122"/>
                      <a:gd name="T30" fmla="*/ 15 w 83"/>
                      <a:gd name="T31" fmla="*/ 45 h 122"/>
                      <a:gd name="T32" fmla="*/ 18 w 83"/>
                      <a:gd name="T33" fmla="*/ 47 h 122"/>
                      <a:gd name="T34" fmla="*/ 8 w 83"/>
                      <a:gd name="T35" fmla="*/ 49 h 122"/>
                      <a:gd name="T36" fmla="*/ 5 w 83"/>
                      <a:gd name="T37" fmla="*/ 54 h 122"/>
                      <a:gd name="T38" fmla="*/ 0 w 83"/>
                      <a:gd name="T39" fmla="*/ 56 h 122"/>
                      <a:gd name="T40" fmla="*/ 5 w 83"/>
                      <a:gd name="T41" fmla="*/ 58 h 122"/>
                      <a:gd name="T42" fmla="*/ 1 w 83"/>
                      <a:gd name="T43" fmla="*/ 62 h 122"/>
                      <a:gd name="T44" fmla="*/ 7 w 83"/>
                      <a:gd name="T45" fmla="*/ 62 h 122"/>
                      <a:gd name="T46" fmla="*/ 3 w 83"/>
                      <a:gd name="T47" fmla="*/ 66 h 122"/>
                      <a:gd name="T48" fmla="*/ 9 w 83"/>
                      <a:gd name="T49" fmla="*/ 64 h 122"/>
                      <a:gd name="T50" fmla="*/ 7 w 83"/>
                      <a:gd name="T51" fmla="*/ 68 h 122"/>
                      <a:gd name="T52" fmla="*/ 11 w 83"/>
                      <a:gd name="T53" fmla="*/ 67 h 122"/>
                      <a:gd name="T54" fmla="*/ 29 w 83"/>
                      <a:gd name="T55" fmla="*/ 57 h 122"/>
                      <a:gd name="T56" fmla="*/ 42 w 83"/>
                      <a:gd name="T57" fmla="*/ 56 h 122"/>
                      <a:gd name="T58" fmla="*/ 45 w 83"/>
                      <a:gd name="T59" fmla="*/ 43 h 122"/>
                      <a:gd name="T60" fmla="*/ 45 w 83"/>
                      <a:gd name="T61" fmla="*/ 32 h 122"/>
                      <a:gd name="T62" fmla="*/ 42 w 83"/>
                      <a:gd name="T63" fmla="*/ 25 h 122"/>
                      <a:gd name="T64" fmla="*/ 44 w 83"/>
                      <a:gd name="T65" fmla="*/ 23 h 122"/>
                      <a:gd name="T66" fmla="*/ 40 w 83"/>
                      <a:gd name="T67" fmla="*/ 15 h 122"/>
                      <a:gd name="T68" fmla="*/ 28 w 83"/>
                      <a:gd name="T69" fmla="*/ 19 h 122"/>
                      <a:gd name="T70" fmla="*/ 24 w 83"/>
                      <a:gd name="T71" fmla="*/ 14 h 122"/>
                      <a:gd name="T72" fmla="*/ 29 w 83"/>
                      <a:gd name="T73" fmla="*/ 5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122">
                        <a:moveTo>
                          <a:pt x="55" y="9"/>
                        </a:moveTo>
                        <a:lnTo>
                          <a:pt x="54" y="0"/>
                        </a:lnTo>
                        <a:lnTo>
                          <a:pt x="44" y="4"/>
                        </a:lnTo>
                        <a:lnTo>
                          <a:pt x="31" y="19"/>
                        </a:lnTo>
                        <a:lnTo>
                          <a:pt x="42" y="22"/>
                        </a:lnTo>
                        <a:lnTo>
                          <a:pt x="35" y="33"/>
                        </a:lnTo>
                        <a:lnTo>
                          <a:pt x="12" y="31"/>
                        </a:lnTo>
                        <a:lnTo>
                          <a:pt x="9" y="37"/>
                        </a:lnTo>
                        <a:lnTo>
                          <a:pt x="10" y="42"/>
                        </a:lnTo>
                        <a:lnTo>
                          <a:pt x="5" y="42"/>
                        </a:lnTo>
                        <a:lnTo>
                          <a:pt x="15" y="48"/>
                        </a:lnTo>
                        <a:lnTo>
                          <a:pt x="6" y="56"/>
                        </a:lnTo>
                        <a:lnTo>
                          <a:pt x="10" y="63"/>
                        </a:lnTo>
                        <a:lnTo>
                          <a:pt x="28" y="68"/>
                        </a:lnTo>
                        <a:lnTo>
                          <a:pt x="11" y="87"/>
                        </a:lnTo>
                        <a:lnTo>
                          <a:pt x="29" y="81"/>
                        </a:lnTo>
                        <a:lnTo>
                          <a:pt x="32" y="85"/>
                        </a:lnTo>
                        <a:lnTo>
                          <a:pt x="15" y="88"/>
                        </a:lnTo>
                        <a:lnTo>
                          <a:pt x="9" y="98"/>
                        </a:lnTo>
                        <a:lnTo>
                          <a:pt x="0" y="100"/>
                        </a:lnTo>
                        <a:lnTo>
                          <a:pt x="9" y="104"/>
                        </a:lnTo>
                        <a:lnTo>
                          <a:pt x="1" y="111"/>
                        </a:lnTo>
                        <a:lnTo>
                          <a:pt x="14" y="111"/>
                        </a:lnTo>
                        <a:lnTo>
                          <a:pt x="5" y="118"/>
                        </a:lnTo>
                        <a:lnTo>
                          <a:pt x="16" y="115"/>
                        </a:lnTo>
                        <a:lnTo>
                          <a:pt x="12" y="122"/>
                        </a:lnTo>
                        <a:lnTo>
                          <a:pt x="21" y="121"/>
                        </a:lnTo>
                        <a:lnTo>
                          <a:pt x="55" y="102"/>
                        </a:lnTo>
                        <a:lnTo>
                          <a:pt x="77" y="101"/>
                        </a:lnTo>
                        <a:lnTo>
                          <a:pt x="83" y="77"/>
                        </a:lnTo>
                        <a:lnTo>
                          <a:pt x="83" y="57"/>
                        </a:lnTo>
                        <a:lnTo>
                          <a:pt x="78" y="45"/>
                        </a:lnTo>
                        <a:lnTo>
                          <a:pt x="81" y="41"/>
                        </a:lnTo>
                        <a:lnTo>
                          <a:pt x="74" y="27"/>
                        </a:lnTo>
                        <a:lnTo>
                          <a:pt x="52" y="35"/>
                        </a:lnTo>
                        <a:lnTo>
                          <a:pt x="45" y="26"/>
                        </a:lnTo>
                        <a:lnTo>
                          <a:pt x="55" y="9"/>
                        </a:lnTo>
                        <a:close/>
                      </a:path>
                    </a:pathLst>
                  </a:custGeom>
                  <a:grpFill/>
                  <a:ln w="6350" cmpd="sng">
                    <a:solidFill>
                      <a:schemeClr val="bg1"/>
                    </a:solidFill>
                    <a:round/>
                    <a:headEnd/>
                    <a:tailEnd/>
                  </a:ln>
                </p:spPr>
                <p:txBody>
                  <a:bodyPr/>
                  <a:lstStyle/>
                  <a:p>
                    <a:endParaRPr lang="en-GB" dirty="0"/>
                  </a:p>
                </p:txBody>
              </p:sp>
              <p:sp>
                <p:nvSpPr>
                  <p:cNvPr id="729" name="Freeform 1298"/>
                  <p:cNvSpPr>
                    <a:spLocks/>
                  </p:cNvSpPr>
                  <p:nvPr/>
                </p:nvSpPr>
                <p:spPr bwMode="auto">
                  <a:xfrm>
                    <a:off x="5482075" y="3467612"/>
                    <a:ext cx="117690" cy="57050"/>
                  </a:xfrm>
                  <a:custGeom>
                    <a:avLst/>
                    <a:gdLst>
                      <a:gd name="T0" fmla="*/ 0 w 111"/>
                      <a:gd name="T1" fmla="*/ 13 h 55"/>
                      <a:gd name="T2" fmla="*/ 4 w 111"/>
                      <a:gd name="T3" fmla="*/ 24 h 55"/>
                      <a:gd name="T4" fmla="*/ 11 w 111"/>
                      <a:gd name="T5" fmla="*/ 29 h 55"/>
                      <a:gd name="T6" fmla="*/ 19 w 111"/>
                      <a:gd name="T7" fmla="*/ 29 h 55"/>
                      <a:gd name="T8" fmla="*/ 22 w 111"/>
                      <a:gd name="T9" fmla="*/ 25 h 55"/>
                      <a:gd name="T10" fmla="*/ 34 w 111"/>
                      <a:gd name="T11" fmla="*/ 23 h 55"/>
                      <a:gd name="T12" fmla="*/ 43 w 111"/>
                      <a:gd name="T13" fmla="*/ 17 h 55"/>
                      <a:gd name="T14" fmla="*/ 59 w 111"/>
                      <a:gd name="T15" fmla="*/ 19 h 55"/>
                      <a:gd name="T16" fmla="*/ 62 w 111"/>
                      <a:gd name="T17" fmla="*/ 9 h 55"/>
                      <a:gd name="T18" fmla="*/ 51 w 111"/>
                      <a:gd name="T19" fmla="*/ 3 h 55"/>
                      <a:gd name="T20" fmla="*/ 34 w 111"/>
                      <a:gd name="T21" fmla="*/ 7 h 55"/>
                      <a:gd name="T22" fmla="*/ 30 w 111"/>
                      <a:gd name="T23" fmla="*/ 1 h 55"/>
                      <a:gd name="T24" fmla="*/ 25 w 111"/>
                      <a:gd name="T25" fmla="*/ 3 h 55"/>
                      <a:gd name="T26" fmla="*/ 19 w 111"/>
                      <a:gd name="T27" fmla="*/ 0 h 55"/>
                      <a:gd name="T28" fmla="*/ 0 w 111"/>
                      <a:gd name="T29" fmla="*/ 13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1" h="55">
                        <a:moveTo>
                          <a:pt x="0" y="25"/>
                        </a:moveTo>
                        <a:lnTo>
                          <a:pt x="8" y="46"/>
                        </a:lnTo>
                        <a:lnTo>
                          <a:pt x="20" y="55"/>
                        </a:lnTo>
                        <a:lnTo>
                          <a:pt x="33" y="55"/>
                        </a:lnTo>
                        <a:lnTo>
                          <a:pt x="39" y="47"/>
                        </a:lnTo>
                        <a:lnTo>
                          <a:pt x="62" y="43"/>
                        </a:lnTo>
                        <a:lnTo>
                          <a:pt x="77" y="32"/>
                        </a:lnTo>
                        <a:lnTo>
                          <a:pt x="105" y="36"/>
                        </a:lnTo>
                        <a:lnTo>
                          <a:pt x="111" y="16"/>
                        </a:lnTo>
                        <a:lnTo>
                          <a:pt x="91" y="6"/>
                        </a:lnTo>
                        <a:lnTo>
                          <a:pt x="62" y="12"/>
                        </a:lnTo>
                        <a:lnTo>
                          <a:pt x="53" y="3"/>
                        </a:lnTo>
                        <a:lnTo>
                          <a:pt x="44" y="6"/>
                        </a:lnTo>
                        <a:lnTo>
                          <a:pt x="34" y="0"/>
                        </a:lnTo>
                        <a:lnTo>
                          <a:pt x="0" y="25"/>
                        </a:lnTo>
                        <a:close/>
                      </a:path>
                    </a:pathLst>
                  </a:custGeom>
                  <a:grpFill/>
                  <a:ln w="6350" cmpd="sng">
                    <a:solidFill>
                      <a:schemeClr val="bg1"/>
                    </a:solidFill>
                    <a:round/>
                    <a:headEnd/>
                    <a:tailEnd/>
                  </a:ln>
                </p:spPr>
                <p:txBody>
                  <a:bodyPr/>
                  <a:lstStyle/>
                  <a:p>
                    <a:endParaRPr lang="en-GB" dirty="0"/>
                  </a:p>
                </p:txBody>
              </p:sp>
              <p:sp>
                <p:nvSpPr>
                  <p:cNvPr id="730" name="Freeform 1299"/>
                  <p:cNvSpPr>
                    <a:spLocks/>
                  </p:cNvSpPr>
                  <p:nvPr/>
                </p:nvSpPr>
                <p:spPr bwMode="auto">
                  <a:xfrm>
                    <a:off x="5523196" y="3571728"/>
                    <a:ext cx="85077" cy="115526"/>
                  </a:xfrm>
                  <a:custGeom>
                    <a:avLst/>
                    <a:gdLst>
                      <a:gd name="T0" fmla="*/ 5 w 80"/>
                      <a:gd name="T1" fmla="*/ 19 h 109"/>
                      <a:gd name="T2" fmla="*/ 6 w 80"/>
                      <a:gd name="T3" fmla="*/ 16 h 109"/>
                      <a:gd name="T4" fmla="*/ 9 w 80"/>
                      <a:gd name="T5" fmla="*/ 15 h 109"/>
                      <a:gd name="T6" fmla="*/ 3 w 80"/>
                      <a:gd name="T7" fmla="*/ 11 h 109"/>
                      <a:gd name="T8" fmla="*/ 0 w 80"/>
                      <a:gd name="T9" fmla="*/ 3 h 109"/>
                      <a:gd name="T10" fmla="*/ 11 w 80"/>
                      <a:gd name="T11" fmla="*/ 0 h 109"/>
                      <a:gd name="T12" fmla="*/ 17 w 80"/>
                      <a:gd name="T13" fmla="*/ 1 h 109"/>
                      <a:gd name="T14" fmla="*/ 22 w 80"/>
                      <a:gd name="T15" fmla="*/ 4 h 109"/>
                      <a:gd name="T16" fmla="*/ 26 w 80"/>
                      <a:gd name="T17" fmla="*/ 14 h 109"/>
                      <a:gd name="T18" fmla="*/ 30 w 80"/>
                      <a:gd name="T19" fmla="*/ 15 h 109"/>
                      <a:gd name="T20" fmla="*/ 31 w 80"/>
                      <a:gd name="T21" fmla="*/ 19 h 109"/>
                      <a:gd name="T22" fmla="*/ 39 w 80"/>
                      <a:gd name="T23" fmla="*/ 25 h 109"/>
                      <a:gd name="T24" fmla="*/ 41 w 80"/>
                      <a:gd name="T25" fmla="*/ 22 h 109"/>
                      <a:gd name="T26" fmla="*/ 43 w 80"/>
                      <a:gd name="T27" fmla="*/ 25 h 109"/>
                      <a:gd name="T28" fmla="*/ 41 w 80"/>
                      <a:gd name="T29" fmla="*/ 26 h 109"/>
                      <a:gd name="T30" fmla="*/ 44 w 80"/>
                      <a:gd name="T31" fmla="*/ 30 h 109"/>
                      <a:gd name="T32" fmla="*/ 41 w 80"/>
                      <a:gd name="T33" fmla="*/ 31 h 109"/>
                      <a:gd name="T34" fmla="*/ 40 w 80"/>
                      <a:gd name="T35" fmla="*/ 36 h 109"/>
                      <a:gd name="T36" fmla="*/ 41 w 80"/>
                      <a:gd name="T37" fmla="*/ 40 h 109"/>
                      <a:gd name="T38" fmla="*/ 45 w 80"/>
                      <a:gd name="T39" fmla="*/ 46 h 109"/>
                      <a:gd name="T40" fmla="*/ 41 w 80"/>
                      <a:gd name="T41" fmla="*/ 53 h 109"/>
                      <a:gd name="T42" fmla="*/ 41 w 80"/>
                      <a:gd name="T43" fmla="*/ 55 h 109"/>
                      <a:gd name="T44" fmla="*/ 30 w 80"/>
                      <a:gd name="T45" fmla="*/ 55 h 109"/>
                      <a:gd name="T46" fmla="*/ 22 w 80"/>
                      <a:gd name="T47" fmla="*/ 60 h 109"/>
                      <a:gd name="T48" fmla="*/ 16 w 80"/>
                      <a:gd name="T49" fmla="*/ 54 h 109"/>
                      <a:gd name="T50" fmla="*/ 13 w 80"/>
                      <a:gd name="T51" fmla="*/ 53 h 109"/>
                      <a:gd name="T52" fmla="*/ 13 w 80"/>
                      <a:gd name="T53" fmla="*/ 49 h 109"/>
                      <a:gd name="T54" fmla="*/ 15 w 80"/>
                      <a:gd name="T55" fmla="*/ 51 h 109"/>
                      <a:gd name="T56" fmla="*/ 17 w 80"/>
                      <a:gd name="T57" fmla="*/ 48 h 109"/>
                      <a:gd name="T58" fmla="*/ 5 w 80"/>
                      <a:gd name="T59" fmla="*/ 40 h 109"/>
                      <a:gd name="T60" fmla="*/ 6 w 80"/>
                      <a:gd name="T61" fmla="*/ 39 h 109"/>
                      <a:gd name="T62" fmla="*/ 8 w 80"/>
                      <a:gd name="T63" fmla="*/ 37 h 109"/>
                      <a:gd name="T64" fmla="*/ 6 w 80"/>
                      <a:gd name="T65" fmla="*/ 33 h 109"/>
                      <a:gd name="T66" fmla="*/ 9 w 80"/>
                      <a:gd name="T67" fmla="*/ 32 h 109"/>
                      <a:gd name="T68" fmla="*/ 10 w 80"/>
                      <a:gd name="T69" fmla="*/ 30 h 109"/>
                      <a:gd name="T70" fmla="*/ 4 w 80"/>
                      <a:gd name="T71" fmla="*/ 27 h 109"/>
                      <a:gd name="T72" fmla="*/ 8 w 80"/>
                      <a:gd name="T73" fmla="*/ 19 h 109"/>
                      <a:gd name="T74" fmla="*/ 5 w 80"/>
                      <a:gd name="T75" fmla="*/ 19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0" h="109">
                        <a:moveTo>
                          <a:pt x="8" y="33"/>
                        </a:moveTo>
                        <a:lnTo>
                          <a:pt x="10" y="28"/>
                        </a:lnTo>
                        <a:lnTo>
                          <a:pt x="16" y="27"/>
                        </a:lnTo>
                        <a:lnTo>
                          <a:pt x="5" y="20"/>
                        </a:lnTo>
                        <a:lnTo>
                          <a:pt x="0" y="6"/>
                        </a:lnTo>
                        <a:lnTo>
                          <a:pt x="18" y="0"/>
                        </a:lnTo>
                        <a:lnTo>
                          <a:pt x="29" y="1"/>
                        </a:lnTo>
                        <a:lnTo>
                          <a:pt x="39" y="8"/>
                        </a:lnTo>
                        <a:lnTo>
                          <a:pt x="47" y="25"/>
                        </a:lnTo>
                        <a:lnTo>
                          <a:pt x="53" y="27"/>
                        </a:lnTo>
                        <a:lnTo>
                          <a:pt x="54" y="35"/>
                        </a:lnTo>
                        <a:lnTo>
                          <a:pt x="69" y="44"/>
                        </a:lnTo>
                        <a:lnTo>
                          <a:pt x="73" y="40"/>
                        </a:lnTo>
                        <a:lnTo>
                          <a:pt x="76" y="44"/>
                        </a:lnTo>
                        <a:lnTo>
                          <a:pt x="72" y="47"/>
                        </a:lnTo>
                        <a:lnTo>
                          <a:pt x="78" y="55"/>
                        </a:lnTo>
                        <a:lnTo>
                          <a:pt x="72" y="57"/>
                        </a:lnTo>
                        <a:lnTo>
                          <a:pt x="70" y="65"/>
                        </a:lnTo>
                        <a:lnTo>
                          <a:pt x="72" y="73"/>
                        </a:lnTo>
                        <a:lnTo>
                          <a:pt x="80" y="84"/>
                        </a:lnTo>
                        <a:lnTo>
                          <a:pt x="72" y="96"/>
                        </a:lnTo>
                        <a:lnTo>
                          <a:pt x="72" y="100"/>
                        </a:lnTo>
                        <a:lnTo>
                          <a:pt x="53" y="100"/>
                        </a:lnTo>
                        <a:lnTo>
                          <a:pt x="38" y="109"/>
                        </a:lnTo>
                        <a:lnTo>
                          <a:pt x="28" y="98"/>
                        </a:lnTo>
                        <a:lnTo>
                          <a:pt x="22" y="96"/>
                        </a:lnTo>
                        <a:lnTo>
                          <a:pt x="22" y="89"/>
                        </a:lnTo>
                        <a:lnTo>
                          <a:pt x="27" y="92"/>
                        </a:lnTo>
                        <a:lnTo>
                          <a:pt x="29" y="87"/>
                        </a:lnTo>
                        <a:lnTo>
                          <a:pt x="9" y="73"/>
                        </a:lnTo>
                        <a:lnTo>
                          <a:pt x="10" y="70"/>
                        </a:lnTo>
                        <a:lnTo>
                          <a:pt x="15" y="67"/>
                        </a:lnTo>
                        <a:lnTo>
                          <a:pt x="11" y="59"/>
                        </a:lnTo>
                        <a:lnTo>
                          <a:pt x="16" y="58"/>
                        </a:lnTo>
                        <a:lnTo>
                          <a:pt x="17" y="55"/>
                        </a:lnTo>
                        <a:lnTo>
                          <a:pt x="7" y="48"/>
                        </a:lnTo>
                        <a:lnTo>
                          <a:pt x="15" y="35"/>
                        </a:lnTo>
                        <a:lnTo>
                          <a:pt x="8" y="33"/>
                        </a:lnTo>
                        <a:close/>
                      </a:path>
                    </a:pathLst>
                  </a:custGeom>
                  <a:grpFill/>
                  <a:ln w="6350" cmpd="sng">
                    <a:solidFill>
                      <a:schemeClr val="bg1"/>
                    </a:solidFill>
                    <a:round/>
                    <a:headEnd/>
                    <a:tailEnd/>
                  </a:ln>
                </p:spPr>
                <p:txBody>
                  <a:bodyPr/>
                  <a:lstStyle/>
                  <a:p>
                    <a:endParaRPr lang="en-GB" dirty="0"/>
                  </a:p>
                </p:txBody>
              </p:sp>
              <p:sp>
                <p:nvSpPr>
                  <p:cNvPr id="731" name="Freeform 1300"/>
                  <p:cNvSpPr>
                    <a:spLocks/>
                  </p:cNvSpPr>
                  <p:nvPr/>
                </p:nvSpPr>
                <p:spPr bwMode="auto">
                  <a:xfrm>
                    <a:off x="5460806" y="3593122"/>
                    <a:ext cx="80824" cy="77017"/>
                  </a:xfrm>
                  <a:custGeom>
                    <a:avLst/>
                    <a:gdLst>
                      <a:gd name="T0" fmla="*/ 17 w 76"/>
                      <a:gd name="T1" fmla="*/ 29 h 73"/>
                      <a:gd name="T2" fmla="*/ 4 w 76"/>
                      <a:gd name="T3" fmla="*/ 9 h 73"/>
                      <a:gd name="T4" fmla="*/ 0 w 76"/>
                      <a:gd name="T5" fmla="*/ 6 h 73"/>
                      <a:gd name="T6" fmla="*/ 3 w 76"/>
                      <a:gd name="T7" fmla="*/ 0 h 73"/>
                      <a:gd name="T8" fmla="*/ 7 w 76"/>
                      <a:gd name="T9" fmla="*/ 4 h 73"/>
                      <a:gd name="T10" fmla="*/ 14 w 76"/>
                      <a:gd name="T11" fmla="*/ 0 h 73"/>
                      <a:gd name="T12" fmla="*/ 33 w 76"/>
                      <a:gd name="T13" fmla="*/ 4 h 73"/>
                      <a:gd name="T14" fmla="*/ 36 w 76"/>
                      <a:gd name="T15" fmla="*/ 8 h 73"/>
                      <a:gd name="T16" fmla="*/ 38 w 76"/>
                      <a:gd name="T17" fmla="*/ 7 h 73"/>
                      <a:gd name="T18" fmla="*/ 42 w 76"/>
                      <a:gd name="T19" fmla="*/ 8 h 73"/>
                      <a:gd name="T20" fmla="*/ 38 w 76"/>
                      <a:gd name="T21" fmla="*/ 16 h 73"/>
                      <a:gd name="T22" fmla="*/ 43 w 76"/>
                      <a:gd name="T23" fmla="*/ 19 h 73"/>
                      <a:gd name="T24" fmla="*/ 42 w 76"/>
                      <a:gd name="T25" fmla="*/ 21 h 73"/>
                      <a:gd name="T26" fmla="*/ 40 w 76"/>
                      <a:gd name="T27" fmla="*/ 21 h 73"/>
                      <a:gd name="T28" fmla="*/ 42 w 76"/>
                      <a:gd name="T29" fmla="*/ 26 h 73"/>
                      <a:gd name="T30" fmla="*/ 39 w 76"/>
                      <a:gd name="T31" fmla="*/ 27 h 73"/>
                      <a:gd name="T32" fmla="*/ 35 w 76"/>
                      <a:gd name="T33" fmla="*/ 27 h 73"/>
                      <a:gd name="T34" fmla="*/ 37 w 76"/>
                      <a:gd name="T35" fmla="*/ 30 h 73"/>
                      <a:gd name="T36" fmla="*/ 33 w 76"/>
                      <a:gd name="T37" fmla="*/ 27 h 73"/>
                      <a:gd name="T38" fmla="*/ 31 w 76"/>
                      <a:gd name="T39" fmla="*/ 29 h 73"/>
                      <a:gd name="T40" fmla="*/ 33 w 76"/>
                      <a:gd name="T41" fmla="*/ 33 h 73"/>
                      <a:gd name="T42" fmla="*/ 29 w 76"/>
                      <a:gd name="T43" fmla="*/ 35 h 73"/>
                      <a:gd name="T44" fmla="*/ 31 w 76"/>
                      <a:gd name="T45" fmla="*/ 40 h 73"/>
                      <a:gd name="T46" fmla="*/ 17 w 76"/>
                      <a:gd name="T47" fmla="*/ 29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6" h="73">
                        <a:moveTo>
                          <a:pt x="30" y="53"/>
                        </a:moveTo>
                        <a:lnTo>
                          <a:pt x="6" y="16"/>
                        </a:lnTo>
                        <a:lnTo>
                          <a:pt x="0" y="11"/>
                        </a:lnTo>
                        <a:lnTo>
                          <a:pt x="5" y="0"/>
                        </a:lnTo>
                        <a:lnTo>
                          <a:pt x="12" y="8"/>
                        </a:lnTo>
                        <a:lnTo>
                          <a:pt x="24" y="0"/>
                        </a:lnTo>
                        <a:lnTo>
                          <a:pt x="58" y="7"/>
                        </a:lnTo>
                        <a:lnTo>
                          <a:pt x="64" y="15"/>
                        </a:lnTo>
                        <a:lnTo>
                          <a:pt x="67" y="13"/>
                        </a:lnTo>
                        <a:lnTo>
                          <a:pt x="74" y="15"/>
                        </a:lnTo>
                        <a:lnTo>
                          <a:pt x="66" y="28"/>
                        </a:lnTo>
                        <a:lnTo>
                          <a:pt x="76" y="35"/>
                        </a:lnTo>
                        <a:lnTo>
                          <a:pt x="75" y="38"/>
                        </a:lnTo>
                        <a:lnTo>
                          <a:pt x="70" y="39"/>
                        </a:lnTo>
                        <a:lnTo>
                          <a:pt x="74" y="47"/>
                        </a:lnTo>
                        <a:lnTo>
                          <a:pt x="69" y="50"/>
                        </a:lnTo>
                        <a:lnTo>
                          <a:pt x="63" y="50"/>
                        </a:lnTo>
                        <a:lnTo>
                          <a:pt x="65" y="55"/>
                        </a:lnTo>
                        <a:lnTo>
                          <a:pt x="58" y="50"/>
                        </a:lnTo>
                        <a:lnTo>
                          <a:pt x="55" y="53"/>
                        </a:lnTo>
                        <a:lnTo>
                          <a:pt x="59" y="60"/>
                        </a:lnTo>
                        <a:lnTo>
                          <a:pt x="52" y="64"/>
                        </a:lnTo>
                        <a:lnTo>
                          <a:pt x="54" y="73"/>
                        </a:lnTo>
                        <a:lnTo>
                          <a:pt x="30" y="53"/>
                        </a:lnTo>
                        <a:close/>
                      </a:path>
                    </a:pathLst>
                  </a:custGeom>
                  <a:grpFill/>
                  <a:ln w="6350" cmpd="sng">
                    <a:solidFill>
                      <a:schemeClr val="bg1"/>
                    </a:solidFill>
                    <a:round/>
                    <a:headEnd/>
                    <a:tailEnd/>
                  </a:ln>
                </p:spPr>
                <p:txBody>
                  <a:bodyPr/>
                  <a:lstStyle/>
                  <a:p>
                    <a:endParaRPr lang="en-GB" dirty="0"/>
                  </a:p>
                </p:txBody>
              </p:sp>
              <p:grpSp>
                <p:nvGrpSpPr>
                  <p:cNvPr id="732" name="Group 1301"/>
                  <p:cNvGrpSpPr>
                    <a:grpSpLocks/>
                  </p:cNvGrpSpPr>
                  <p:nvPr/>
                </p:nvGrpSpPr>
                <p:grpSpPr bwMode="auto">
                  <a:xfrm>
                    <a:off x="5418268" y="3554613"/>
                    <a:ext cx="121944" cy="119804"/>
                    <a:chOff x="4839" y="3187"/>
                    <a:chExt cx="115" cy="113"/>
                  </a:xfrm>
                  <a:grpFill/>
                </p:grpSpPr>
                <p:sp>
                  <p:nvSpPr>
                    <p:cNvPr id="771" name="Freeform 1302"/>
                    <p:cNvSpPr>
                      <a:spLocks/>
                    </p:cNvSpPr>
                    <p:nvPr/>
                  </p:nvSpPr>
                  <p:spPr bwMode="auto">
                    <a:xfrm>
                      <a:off x="4855" y="3229"/>
                      <a:ext cx="6" cy="7"/>
                    </a:xfrm>
                    <a:custGeom>
                      <a:avLst/>
                      <a:gdLst>
                        <a:gd name="T0" fmla="*/ 2 w 6"/>
                        <a:gd name="T1" fmla="*/ 0 h 7"/>
                        <a:gd name="T2" fmla="*/ 6 w 6"/>
                        <a:gd name="T3" fmla="*/ 7 h 7"/>
                        <a:gd name="T4" fmla="*/ 0 w 6"/>
                        <a:gd name="T5" fmla="*/ 5 h 7"/>
                        <a:gd name="T6" fmla="*/ 2 w 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2" y="0"/>
                          </a:moveTo>
                          <a:lnTo>
                            <a:pt x="6" y="7"/>
                          </a:lnTo>
                          <a:lnTo>
                            <a:pt x="0" y="5"/>
                          </a:lnTo>
                          <a:lnTo>
                            <a:pt x="2" y="0"/>
                          </a:lnTo>
                          <a:close/>
                        </a:path>
                      </a:pathLst>
                    </a:custGeom>
                    <a:grpFill/>
                    <a:ln w="6350" cmpd="sng">
                      <a:solidFill>
                        <a:schemeClr val="bg1"/>
                      </a:solidFill>
                      <a:round/>
                      <a:headEnd/>
                      <a:tailEnd/>
                    </a:ln>
                  </p:spPr>
                  <p:txBody>
                    <a:bodyPr/>
                    <a:lstStyle/>
                    <a:p>
                      <a:endParaRPr lang="en-GB" dirty="0"/>
                    </a:p>
                  </p:txBody>
                </p:sp>
                <p:sp>
                  <p:nvSpPr>
                    <p:cNvPr id="772" name="Freeform 1303"/>
                    <p:cNvSpPr>
                      <a:spLocks/>
                    </p:cNvSpPr>
                    <p:nvPr/>
                  </p:nvSpPr>
                  <p:spPr bwMode="auto">
                    <a:xfrm>
                      <a:off x="4839" y="3187"/>
                      <a:ext cx="115" cy="113"/>
                    </a:xfrm>
                    <a:custGeom>
                      <a:avLst/>
                      <a:gdLst>
                        <a:gd name="T0" fmla="*/ 70 w 115"/>
                        <a:gd name="T1" fmla="*/ 89 h 113"/>
                        <a:gd name="T2" fmla="*/ 94 w 115"/>
                        <a:gd name="T3" fmla="*/ 109 h 113"/>
                        <a:gd name="T4" fmla="*/ 90 w 115"/>
                        <a:gd name="T5" fmla="*/ 113 h 113"/>
                        <a:gd name="T6" fmla="*/ 84 w 115"/>
                        <a:gd name="T7" fmla="*/ 106 h 113"/>
                        <a:gd name="T8" fmla="*/ 68 w 115"/>
                        <a:gd name="T9" fmla="*/ 102 h 113"/>
                        <a:gd name="T10" fmla="*/ 77 w 115"/>
                        <a:gd name="T11" fmla="*/ 102 h 113"/>
                        <a:gd name="T12" fmla="*/ 64 w 115"/>
                        <a:gd name="T13" fmla="*/ 91 h 113"/>
                        <a:gd name="T14" fmla="*/ 47 w 115"/>
                        <a:gd name="T15" fmla="*/ 89 h 113"/>
                        <a:gd name="T16" fmla="*/ 31 w 115"/>
                        <a:gd name="T17" fmla="*/ 71 h 113"/>
                        <a:gd name="T18" fmla="*/ 36 w 115"/>
                        <a:gd name="T19" fmla="*/ 66 h 113"/>
                        <a:gd name="T20" fmla="*/ 29 w 115"/>
                        <a:gd name="T21" fmla="*/ 61 h 113"/>
                        <a:gd name="T22" fmla="*/ 25 w 115"/>
                        <a:gd name="T23" fmla="*/ 47 h 113"/>
                        <a:gd name="T24" fmla="*/ 19 w 115"/>
                        <a:gd name="T25" fmla="*/ 41 h 113"/>
                        <a:gd name="T26" fmla="*/ 15 w 115"/>
                        <a:gd name="T27" fmla="*/ 40 h 113"/>
                        <a:gd name="T28" fmla="*/ 8 w 115"/>
                        <a:gd name="T29" fmla="*/ 52 h 113"/>
                        <a:gd name="T30" fmla="*/ 5 w 115"/>
                        <a:gd name="T31" fmla="*/ 51 h 113"/>
                        <a:gd name="T32" fmla="*/ 0 w 115"/>
                        <a:gd name="T33" fmla="*/ 43 h 113"/>
                        <a:gd name="T34" fmla="*/ 1 w 115"/>
                        <a:gd name="T35" fmla="*/ 33 h 113"/>
                        <a:gd name="T36" fmla="*/ 6 w 115"/>
                        <a:gd name="T37" fmla="*/ 31 h 113"/>
                        <a:gd name="T38" fmla="*/ 17 w 115"/>
                        <a:gd name="T39" fmla="*/ 27 h 113"/>
                        <a:gd name="T40" fmla="*/ 31 w 115"/>
                        <a:gd name="T41" fmla="*/ 30 h 113"/>
                        <a:gd name="T42" fmla="*/ 37 w 115"/>
                        <a:gd name="T43" fmla="*/ 11 h 113"/>
                        <a:gd name="T44" fmla="*/ 51 w 115"/>
                        <a:gd name="T45" fmla="*/ 5 h 113"/>
                        <a:gd name="T46" fmla="*/ 53 w 115"/>
                        <a:gd name="T47" fmla="*/ 0 h 113"/>
                        <a:gd name="T48" fmla="*/ 53 w 115"/>
                        <a:gd name="T49" fmla="*/ 1 h 113"/>
                        <a:gd name="T50" fmla="*/ 84 w 115"/>
                        <a:gd name="T51" fmla="*/ 27 h 113"/>
                        <a:gd name="T52" fmla="*/ 99 w 115"/>
                        <a:gd name="T53" fmla="*/ 22 h 113"/>
                        <a:gd name="T54" fmla="*/ 104 w 115"/>
                        <a:gd name="T55" fmla="*/ 36 h 113"/>
                        <a:gd name="T56" fmla="*/ 115 w 115"/>
                        <a:gd name="T57" fmla="*/ 43 h 113"/>
                        <a:gd name="T58" fmla="*/ 109 w 115"/>
                        <a:gd name="T59" fmla="*/ 44 h 113"/>
                        <a:gd name="T60" fmla="*/ 107 w 115"/>
                        <a:gd name="T61" fmla="*/ 49 h 113"/>
                        <a:gd name="T62" fmla="*/ 104 w 115"/>
                        <a:gd name="T63" fmla="*/ 51 h 113"/>
                        <a:gd name="T64" fmla="*/ 98 w 115"/>
                        <a:gd name="T65" fmla="*/ 43 h 113"/>
                        <a:gd name="T66" fmla="*/ 64 w 115"/>
                        <a:gd name="T67" fmla="*/ 36 h 113"/>
                        <a:gd name="T68" fmla="*/ 52 w 115"/>
                        <a:gd name="T69" fmla="*/ 44 h 113"/>
                        <a:gd name="T70" fmla="*/ 45 w 115"/>
                        <a:gd name="T71" fmla="*/ 36 h 113"/>
                        <a:gd name="T72" fmla="*/ 40 w 115"/>
                        <a:gd name="T73" fmla="*/ 47 h 113"/>
                        <a:gd name="T74" fmla="*/ 46 w 115"/>
                        <a:gd name="T75" fmla="*/ 52 h 113"/>
                        <a:gd name="T76" fmla="*/ 70 w 115"/>
                        <a:gd name="T77" fmla="*/ 89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5" h="113">
                          <a:moveTo>
                            <a:pt x="70" y="89"/>
                          </a:moveTo>
                          <a:lnTo>
                            <a:pt x="94" y="109"/>
                          </a:lnTo>
                          <a:lnTo>
                            <a:pt x="90" y="113"/>
                          </a:lnTo>
                          <a:lnTo>
                            <a:pt x="84" y="106"/>
                          </a:lnTo>
                          <a:lnTo>
                            <a:pt x="68" y="102"/>
                          </a:lnTo>
                          <a:lnTo>
                            <a:pt x="77" y="102"/>
                          </a:lnTo>
                          <a:lnTo>
                            <a:pt x="64" y="91"/>
                          </a:lnTo>
                          <a:lnTo>
                            <a:pt x="47" y="89"/>
                          </a:lnTo>
                          <a:lnTo>
                            <a:pt x="31" y="71"/>
                          </a:lnTo>
                          <a:lnTo>
                            <a:pt x="36" y="66"/>
                          </a:lnTo>
                          <a:lnTo>
                            <a:pt x="29" y="61"/>
                          </a:lnTo>
                          <a:lnTo>
                            <a:pt x="25" y="47"/>
                          </a:lnTo>
                          <a:lnTo>
                            <a:pt x="19" y="41"/>
                          </a:lnTo>
                          <a:lnTo>
                            <a:pt x="15" y="40"/>
                          </a:lnTo>
                          <a:lnTo>
                            <a:pt x="8" y="52"/>
                          </a:lnTo>
                          <a:lnTo>
                            <a:pt x="5" y="51"/>
                          </a:lnTo>
                          <a:lnTo>
                            <a:pt x="0" y="43"/>
                          </a:lnTo>
                          <a:lnTo>
                            <a:pt x="1" y="33"/>
                          </a:lnTo>
                          <a:lnTo>
                            <a:pt x="6" y="31"/>
                          </a:lnTo>
                          <a:lnTo>
                            <a:pt x="17" y="27"/>
                          </a:lnTo>
                          <a:lnTo>
                            <a:pt x="31" y="30"/>
                          </a:lnTo>
                          <a:lnTo>
                            <a:pt x="37" y="11"/>
                          </a:lnTo>
                          <a:lnTo>
                            <a:pt x="51" y="5"/>
                          </a:lnTo>
                          <a:lnTo>
                            <a:pt x="53" y="0"/>
                          </a:lnTo>
                          <a:lnTo>
                            <a:pt x="53" y="1"/>
                          </a:lnTo>
                          <a:lnTo>
                            <a:pt x="84" y="27"/>
                          </a:lnTo>
                          <a:lnTo>
                            <a:pt x="99" y="22"/>
                          </a:lnTo>
                          <a:lnTo>
                            <a:pt x="104" y="36"/>
                          </a:lnTo>
                          <a:lnTo>
                            <a:pt x="115" y="43"/>
                          </a:lnTo>
                          <a:lnTo>
                            <a:pt x="109" y="44"/>
                          </a:lnTo>
                          <a:lnTo>
                            <a:pt x="107" y="49"/>
                          </a:lnTo>
                          <a:lnTo>
                            <a:pt x="104" y="51"/>
                          </a:lnTo>
                          <a:lnTo>
                            <a:pt x="98" y="43"/>
                          </a:lnTo>
                          <a:lnTo>
                            <a:pt x="64" y="36"/>
                          </a:lnTo>
                          <a:lnTo>
                            <a:pt x="52" y="44"/>
                          </a:lnTo>
                          <a:lnTo>
                            <a:pt x="45" y="36"/>
                          </a:lnTo>
                          <a:lnTo>
                            <a:pt x="40" y="47"/>
                          </a:lnTo>
                          <a:lnTo>
                            <a:pt x="46" y="52"/>
                          </a:lnTo>
                          <a:lnTo>
                            <a:pt x="70" y="89"/>
                          </a:lnTo>
                          <a:close/>
                        </a:path>
                      </a:pathLst>
                    </a:custGeom>
                    <a:grpFill/>
                    <a:ln w="6350" cmpd="sng">
                      <a:solidFill>
                        <a:schemeClr val="bg1"/>
                      </a:solidFill>
                      <a:round/>
                      <a:headEnd/>
                      <a:tailEnd/>
                    </a:ln>
                  </p:spPr>
                  <p:txBody>
                    <a:bodyPr/>
                    <a:lstStyle/>
                    <a:p>
                      <a:endParaRPr lang="en-GB" dirty="0"/>
                    </a:p>
                  </p:txBody>
                </p:sp>
              </p:grpSp>
              <p:sp>
                <p:nvSpPr>
                  <p:cNvPr id="733" name="Freeform 1304"/>
                  <p:cNvSpPr>
                    <a:spLocks/>
                  </p:cNvSpPr>
                  <p:nvPr/>
                </p:nvSpPr>
                <p:spPr bwMode="auto">
                  <a:xfrm>
                    <a:off x="5414013" y="3550334"/>
                    <a:ext cx="60972" cy="37082"/>
                  </a:xfrm>
                  <a:custGeom>
                    <a:avLst/>
                    <a:gdLst>
                      <a:gd name="T0" fmla="*/ 32 w 57"/>
                      <a:gd name="T1" fmla="*/ 2 h 35"/>
                      <a:gd name="T2" fmla="*/ 31 w 57"/>
                      <a:gd name="T3" fmla="*/ 5 h 35"/>
                      <a:gd name="T4" fmla="*/ 23 w 57"/>
                      <a:gd name="T5" fmla="*/ 8 h 35"/>
                      <a:gd name="T6" fmla="*/ 20 w 57"/>
                      <a:gd name="T7" fmla="*/ 19 h 35"/>
                      <a:gd name="T8" fmla="*/ 12 w 57"/>
                      <a:gd name="T9" fmla="*/ 17 h 35"/>
                      <a:gd name="T10" fmla="*/ 6 w 57"/>
                      <a:gd name="T11" fmla="*/ 19 h 35"/>
                      <a:gd name="T12" fmla="*/ 4 w 57"/>
                      <a:gd name="T13" fmla="*/ 16 h 35"/>
                      <a:gd name="T14" fmla="*/ 2 w 57"/>
                      <a:gd name="T15" fmla="*/ 10 h 35"/>
                      <a:gd name="T16" fmla="*/ 0 w 57"/>
                      <a:gd name="T17" fmla="*/ 10 h 35"/>
                      <a:gd name="T18" fmla="*/ 3 w 57"/>
                      <a:gd name="T19" fmla="*/ 6 h 35"/>
                      <a:gd name="T20" fmla="*/ 13 w 57"/>
                      <a:gd name="T21" fmla="*/ 7 h 35"/>
                      <a:gd name="T22" fmla="*/ 29 w 57"/>
                      <a:gd name="T23" fmla="*/ 0 h 35"/>
                      <a:gd name="T24" fmla="*/ 32 w 57"/>
                      <a:gd name="T25" fmla="*/ 3 h 35"/>
                      <a:gd name="T26" fmla="*/ 32 w 57"/>
                      <a:gd name="T27" fmla="*/ 2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35">
                        <a:moveTo>
                          <a:pt x="57" y="4"/>
                        </a:moveTo>
                        <a:lnTo>
                          <a:pt x="55" y="9"/>
                        </a:lnTo>
                        <a:lnTo>
                          <a:pt x="41" y="15"/>
                        </a:lnTo>
                        <a:lnTo>
                          <a:pt x="35" y="34"/>
                        </a:lnTo>
                        <a:lnTo>
                          <a:pt x="21" y="31"/>
                        </a:lnTo>
                        <a:lnTo>
                          <a:pt x="10" y="35"/>
                        </a:lnTo>
                        <a:lnTo>
                          <a:pt x="6" y="28"/>
                        </a:lnTo>
                        <a:lnTo>
                          <a:pt x="3" y="18"/>
                        </a:lnTo>
                        <a:lnTo>
                          <a:pt x="0" y="18"/>
                        </a:lnTo>
                        <a:lnTo>
                          <a:pt x="5" y="11"/>
                        </a:lnTo>
                        <a:lnTo>
                          <a:pt x="22" y="12"/>
                        </a:lnTo>
                        <a:lnTo>
                          <a:pt x="52" y="0"/>
                        </a:lnTo>
                        <a:lnTo>
                          <a:pt x="57" y="5"/>
                        </a:lnTo>
                        <a:lnTo>
                          <a:pt x="57" y="4"/>
                        </a:lnTo>
                        <a:close/>
                      </a:path>
                    </a:pathLst>
                  </a:custGeom>
                  <a:grpFill/>
                  <a:ln w="6350" cmpd="sng">
                    <a:solidFill>
                      <a:schemeClr val="bg1"/>
                    </a:solidFill>
                    <a:round/>
                    <a:headEnd/>
                    <a:tailEnd/>
                  </a:ln>
                </p:spPr>
                <p:txBody>
                  <a:bodyPr/>
                  <a:lstStyle/>
                  <a:p>
                    <a:endParaRPr lang="en-GB" dirty="0"/>
                  </a:p>
                </p:txBody>
              </p:sp>
              <p:sp>
                <p:nvSpPr>
                  <p:cNvPr id="734" name="Freeform 1305"/>
                  <p:cNvSpPr>
                    <a:spLocks/>
                  </p:cNvSpPr>
                  <p:nvPr/>
                </p:nvSpPr>
                <p:spPr bwMode="auto">
                  <a:xfrm>
                    <a:off x="5615362" y="3245118"/>
                    <a:ext cx="198513" cy="166871"/>
                  </a:xfrm>
                  <a:custGeom>
                    <a:avLst/>
                    <a:gdLst>
                      <a:gd name="T0" fmla="*/ 3 w 188"/>
                      <a:gd name="T1" fmla="*/ 82 h 157"/>
                      <a:gd name="T2" fmla="*/ 3 w 188"/>
                      <a:gd name="T3" fmla="*/ 75 h 157"/>
                      <a:gd name="T4" fmla="*/ 0 w 188"/>
                      <a:gd name="T5" fmla="*/ 70 h 157"/>
                      <a:gd name="T6" fmla="*/ 7 w 188"/>
                      <a:gd name="T7" fmla="*/ 63 h 157"/>
                      <a:gd name="T8" fmla="*/ 4 w 188"/>
                      <a:gd name="T9" fmla="*/ 41 h 157"/>
                      <a:gd name="T10" fmla="*/ 19 w 188"/>
                      <a:gd name="T11" fmla="*/ 40 h 157"/>
                      <a:gd name="T12" fmla="*/ 19 w 188"/>
                      <a:gd name="T13" fmla="*/ 37 h 157"/>
                      <a:gd name="T14" fmla="*/ 24 w 188"/>
                      <a:gd name="T15" fmla="*/ 34 h 157"/>
                      <a:gd name="T16" fmla="*/ 28 w 188"/>
                      <a:gd name="T17" fmla="*/ 37 h 157"/>
                      <a:gd name="T18" fmla="*/ 29 w 188"/>
                      <a:gd name="T19" fmla="*/ 37 h 157"/>
                      <a:gd name="T20" fmla="*/ 27 w 188"/>
                      <a:gd name="T21" fmla="*/ 33 h 157"/>
                      <a:gd name="T22" fmla="*/ 30 w 188"/>
                      <a:gd name="T23" fmla="*/ 22 h 157"/>
                      <a:gd name="T24" fmla="*/ 38 w 188"/>
                      <a:gd name="T25" fmla="*/ 19 h 157"/>
                      <a:gd name="T26" fmla="*/ 40 w 188"/>
                      <a:gd name="T27" fmla="*/ 16 h 157"/>
                      <a:gd name="T28" fmla="*/ 36 w 188"/>
                      <a:gd name="T29" fmla="*/ 14 h 157"/>
                      <a:gd name="T30" fmla="*/ 36 w 188"/>
                      <a:gd name="T31" fmla="*/ 12 h 157"/>
                      <a:gd name="T32" fmla="*/ 40 w 188"/>
                      <a:gd name="T33" fmla="*/ 10 h 157"/>
                      <a:gd name="T34" fmla="*/ 43 w 188"/>
                      <a:gd name="T35" fmla="*/ 5 h 157"/>
                      <a:gd name="T36" fmla="*/ 47 w 188"/>
                      <a:gd name="T37" fmla="*/ 7 h 157"/>
                      <a:gd name="T38" fmla="*/ 52 w 188"/>
                      <a:gd name="T39" fmla="*/ 1 h 157"/>
                      <a:gd name="T40" fmla="*/ 55 w 188"/>
                      <a:gd name="T41" fmla="*/ 0 h 157"/>
                      <a:gd name="T42" fmla="*/ 56 w 188"/>
                      <a:gd name="T43" fmla="*/ 1 h 157"/>
                      <a:gd name="T44" fmla="*/ 66 w 188"/>
                      <a:gd name="T45" fmla="*/ 2 h 157"/>
                      <a:gd name="T46" fmla="*/ 69 w 188"/>
                      <a:gd name="T47" fmla="*/ 4 h 157"/>
                      <a:gd name="T48" fmla="*/ 69 w 188"/>
                      <a:gd name="T49" fmla="*/ 7 h 157"/>
                      <a:gd name="T50" fmla="*/ 77 w 188"/>
                      <a:gd name="T51" fmla="*/ 5 h 157"/>
                      <a:gd name="T52" fmla="*/ 84 w 188"/>
                      <a:gd name="T53" fmla="*/ 10 h 157"/>
                      <a:gd name="T54" fmla="*/ 83 w 188"/>
                      <a:gd name="T55" fmla="*/ 15 h 157"/>
                      <a:gd name="T56" fmla="*/ 86 w 188"/>
                      <a:gd name="T57" fmla="*/ 19 h 157"/>
                      <a:gd name="T58" fmla="*/ 83 w 188"/>
                      <a:gd name="T59" fmla="*/ 25 h 157"/>
                      <a:gd name="T60" fmla="*/ 90 w 188"/>
                      <a:gd name="T61" fmla="*/ 36 h 157"/>
                      <a:gd name="T62" fmla="*/ 94 w 188"/>
                      <a:gd name="T63" fmla="*/ 39 h 157"/>
                      <a:gd name="T64" fmla="*/ 95 w 188"/>
                      <a:gd name="T65" fmla="*/ 43 h 157"/>
                      <a:gd name="T66" fmla="*/ 99 w 188"/>
                      <a:gd name="T67" fmla="*/ 42 h 157"/>
                      <a:gd name="T68" fmla="*/ 102 w 188"/>
                      <a:gd name="T69" fmla="*/ 44 h 157"/>
                      <a:gd name="T70" fmla="*/ 103 w 188"/>
                      <a:gd name="T71" fmla="*/ 47 h 157"/>
                      <a:gd name="T72" fmla="*/ 104 w 188"/>
                      <a:gd name="T73" fmla="*/ 47 h 157"/>
                      <a:gd name="T74" fmla="*/ 104 w 188"/>
                      <a:gd name="T75" fmla="*/ 50 h 157"/>
                      <a:gd name="T76" fmla="*/ 98 w 188"/>
                      <a:gd name="T77" fmla="*/ 55 h 157"/>
                      <a:gd name="T78" fmla="*/ 91 w 188"/>
                      <a:gd name="T79" fmla="*/ 53 h 157"/>
                      <a:gd name="T80" fmla="*/ 88 w 188"/>
                      <a:gd name="T81" fmla="*/ 56 h 157"/>
                      <a:gd name="T82" fmla="*/ 90 w 188"/>
                      <a:gd name="T83" fmla="*/ 59 h 157"/>
                      <a:gd name="T84" fmla="*/ 94 w 188"/>
                      <a:gd name="T85" fmla="*/ 73 h 157"/>
                      <a:gd name="T86" fmla="*/ 86 w 188"/>
                      <a:gd name="T87" fmla="*/ 75 h 157"/>
                      <a:gd name="T88" fmla="*/ 82 w 188"/>
                      <a:gd name="T89" fmla="*/ 78 h 157"/>
                      <a:gd name="T90" fmla="*/ 81 w 188"/>
                      <a:gd name="T91" fmla="*/ 86 h 157"/>
                      <a:gd name="T92" fmla="*/ 79 w 188"/>
                      <a:gd name="T93" fmla="*/ 87 h 157"/>
                      <a:gd name="T94" fmla="*/ 77 w 188"/>
                      <a:gd name="T95" fmla="*/ 86 h 157"/>
                      <a:gd name="T96" fmla="*/ 69 w 188"/>
                      <a:gd name="T97" fmla="*/ 86 h 157"/>
                      <a:gd name="T98" fmla="*/ 65 w 188"/>
                      <a:gd name="T99" fmla="*/ 82 h 157"/>
                      <a:gd name="T100" fmla="*/ 62 w 188"/>
                      <a:gd name="T101" fmla="*/ 86 h 157"/>
                      <a:gd name="T102" fmla="*/ 55 w 188"/>
                      <a:gd name="T103" fmla="*/ 83 h 157"/>
                      <a:gd name="T104" fmla="*/ 49 w 188"/>
                      <a:gd name="T105" fmla="*/ 86 h 157"/>
                      <a:gd name="T106" fmla="*/ 48 w 188"/>
                      <a:gd name="T107" fmla="*/ 83 h 157"/>
                      <a:gd name="T108" fmla="*/ 45 w 188"/>
                      <a:gd name="T109" fmla="*/ 83 h 157"/>
                      <a:gd name="T110" fmla="*/ 42 w 188"/>
                      <a:gd name="T111" fmla="*/ 80 h 157"/>
                      <a:gd name="T112" fmla="*/ 30 w 188"/>
                      <a:gd name="T113" fmla="*/ 76 h 157"/>
                      <a:gd name="T114" fmla="*/ 16 w 188"/>
                      <a:gd name="T115" fmla="*/ 77 h 157"/>
                      <a:gd name="T116" fmla="*/ 13 w 188"/>
                      <a:gd name="T117" fmla="*/ 80 h 157"/>
                      <a:gd name="T118" fmla="*/ 3 w 188"/>
                      <a:gd name="T119" fmla="*/ 82 h 1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8" h="157">
                        <a:moveTo>
                          <a:pt x="5" y="148"/>
                        </a:moveTo>
                        <a:lnTo>
                          <a:pt x="6" y="135"/>
                        </a:lnTo>
                        <a:lnTo>
                          <a:pt x="0" y="126"/>
                        </a:lnTo>
                        <a:lnTo>
                          <a:pt x="12" y="113"/>
                        </a:lnTo>
                        <a:lnTo>
                          <a:pt x="7" y="74"/>
                        </a:lnTo>
                        <a:lnTo>
                          <a:pt x="34" y="72"/>
                        </a:lnTo>
                        <a:lnTo>
                          <a:pt x="33" y="67"/>
                        </a:lnTo>
                        <a:lnTo>
                          <a:pt x="43" y="62"/>
                        </a:lnTo>
                        <a:lnTo>
                          <a:pt x="50" y="67"/>
                        </a:lnTo>
                        <a:lnTo>
                          <a:pt x="53" y="66"/>
                        </a:lnTo>
                        <a:lnTo>
                          <a:pt x="49" y="59"/>
                        </a:lnTo>
                        <a:lnTo>
                          <a:pt x="54" y="40"/>
                        </a:lnTo>
                        <a:lnTo>
                          <a:pt x="69" y="34"/>
                        </a:lnTo>
                        <a:lnTo>
                          <a:pt x="72" y="28"/>
                        </a:lnTo>
                        <a:lnTo>
                          <a:pt x="66" y="26"/>
                        </a:lnTo>
                        <a:lnTo>
                          <a:pt x="66" y="21"/>
                        </a:lnTo>
                        <a:lnTo>
                          <a:pt x="72" y="17"/>
                        </a:lnTo>
                        <a:lnTo>
                          <a:pt x="78" y="10"/>
                        </a:lnTo>
                        <a:lnTo>
                          <a:pt x="85" y="12"/>
                        </a:lnTo>
                        <a:lnTo>
                          <a:pt x="94" y="1"/>
                        </a:lnTo>
                        <a:lnTo>
                          <a:pt x="100" y="0"/>
                        </a:lnTo>
                        <a:lnTo>
                          <a:pt x="101" y="2"/>
                        </a:lnTo>
                        <a:lnTo>
                          <a:pt x="120" y="4"/>
                        </a:lnTo>
                        <a:lnTo>
                          <a:pt x="124" y="7"/>
                        </a:lnTo>
                        <a:lnTo>
                          <a:pt x="123" y="14"/>
                        </a:lnTo>
                        <a:lnTo>
                          <a:pt x="138" y="9"/>
                        </a:lnTo>
                        <a:lnTo>
                          <a:pt x="152" y="18"/>
                        </a:lnTo>
                        <a:lnTo>
                          <a:pt x="151" y="27"/>
                        </a:lnTo>
                        <a:lnTo>
                          <a:pt x="154" y="33"/>
                        </a:lnTo>
                        <a:lnTo>
                          <a:pt x="151" y="45"/>
                        </a:lnTo>
                        <a:lnTo>
                          <a:pt x="162" y="64"/>
                        </a:lnTo>
                        <a:lnTo>
                          <a:pt x="169" y="70"/>
                        </a:lnTo>
                        <a:lnTo>
                          <a:pt x="170" y="78"/>
                        </a:lnTo>
                        <a:lnTo>
                          <a:pt x="179" y="77"/>
                        </a:lnTo>
                        <a:lnTo>
                          <a:pt x="184" y="79"/>
                        </a:lnTo>
                        <a:lnTo>
                          <a:pt x="185" y="84"/>
                        </a:lnTo>
                        <a:lnTo>
                          <a:pt x="188" y="85"/>
                        </a:lnTo>
                        <a:lnTo>
                          <a:pt x="188" y="90"/>
                        </a:lnTo>
                        <a:lnTo>
                          <a:pt x="177" y="99"/>
                        </a:lnTo>
                        <a:lnTo>
                          <a:pt x="164" y="95"/>
                        </a:lnTo>
                        <a:lnTo>
                          <a:pt x="159" y="100"/>
                        </a:lnTo>
                        <a:lnTo>
                          <a:pt x="163" y="106"/>
                        </a:lnTo>
                        <a:lnTo>
                          <a:pt x="169" y="131"/>
                        </a:lnTo>
                        <a:lnTo>
                          <a:pt x="154" y="134"/>
                        </a:lnTo>
                        <a:lnTo>
                          <a:pt x="148" y="140"/>
                        </a:lnTo>
                        <a:lnTo>
                          <a:pt x="146" y="154"/>
                        </a:lnTo>
                        <a:lnTo>
                          <a:pt x="142" y="157"/>
                        </a:lnTo>
                        <a:lnTo>
                          <a:pt x="138" y="154"/>
                        </a:lnTo>
                        <a:lnTo>
                          <a:pt x="125" y="156"/>
                        </a:lnTo>
                        <a:lnTo>
                          <a:pt x="117" y="148"/>
                        </a:lnTo>
                        <a:lnTo>
                          <a:pt x="111" y="155"/>
                        </a:lnTo>
                        <a:lnTo>
                          <a:pt x="99" y="149"/>
                        </a:lnTo>
                        <a:lnTo>
                          <a:pt x="89" y="154"/>
                        </a:lnTo>
                        <a:lnTo>
                          <a:pt x="86" y="149"/>
                        </a:lnTo>
                        <a:lnTo>
                          <a:pt x="82" y="149"/>
                        </a:lnTo>
                        <a:lnTo>
                          <a:pt x="76" y="143"/>
                        </a:lnTo>
                        <a:lnTo>
                          <a:pt x="54" y="137"/>
                        </a:lnTo>
                        <a:lnTo>
                          <a:pt x="28" y="138"/>
                        </a:lnTo>
                        <a:lnTo>
                          <a:pt x="24" y="144"/>
                        </a:lnTo>
                        <a:lnTo>
                          <a:pt x="5" y="148"/>
                        </a:lnTo>
                        <a:close/>
                      </a:path>
                    </a:pathLst>
                  </a:custGeom>
                  <a:grpFill/>
                  <a:ln w="6350" cmpd="sng">
                    <a:solidFill>
                      <a:schemeClr val="bg1"/>
                    </a:solidFill>
                    <a:round/>
                    <a:headEnd/>
                    <a:tailEnd/>
                  </a:ln>
                </p:spPr>
                <p:txBody>
                  <a:bodyPr/>
                  <a:lstStyle/>
                  <a:p>
                    <a:endParaRPr lang="en-GB" dirty="0"/>
                  </a:p>
                </p:txBody>
              </p:sp>
              <p:sp>
                <p:nvSpPr>
                  <p:cNvPr id="735" name="Freeform 1306"/>
                  <p:cNvSpPr>
                    <a:spLocks/>
                  </p:cNvSpPr>
                  <p:nvPr/>
                </p:nvSpPr>
                <p:spPr bwMode="auto">
                  <a:xfrm>
                    <a:off x="5429611" y="3293611"/>
                    <a:ext cx="202767" cy="189691"/>
                  </a:xfrm>
                  <a:custGeom>
                    <a:avLst/>
                    <a:gdLst>
                      <a:gd name="T0" fmla="*/ 101 w 192"/>
                      <a:gd name="T1" fmla="*/ 16 h 179"/>
                      <a:gd name="T2" fmla="*/ 104 w 192"/>
                      <a:gd name="T3" fmla="*/ 38 h 179"/>
                      <a:gd name="T4" fmla="*/ 98 w 192"/>
                      <a:gd name="T5" fmla="*/ 45 h 179"/>
                      <a:gd name="T6" fmla="*/ 101 w 192"/>
                      <a:gd name="T7" fmla="*/ 50 h 179"/>
                      <a:gd name="T8" fmla="*/ 101 w 192"/>
                      <a:gd name="T9" fmla="*/ 57 h 179"/>
                      <a:gd name="T10" fmla="*/ 107 w 192"/>
                      <a:gd name="T11" fmla="*/ 74 h 179"/>
                      <a:gd name="T12" fmla="*/ 95 w 192"/>
                      <a:gd name="T13" fmla="*/ 85 h 179"/>
                      <a:gd name="T14" fmla="*/ 92 w 192"/>
                      <a:gd name="T15" fmla="*/ 94 h 179"/>
                      <a:gd name="T16" fmla="*/ 92 w 192"/>
                      <a:gd name="T17" fmla="*/ 99 h 179"/>
                      <a:gd name="T18" fmla="*/ 89 w 192"/>
                      <a:gd name="T19" fmla="*/ 99 h 179"/>
                      <a:gd name="T20" fmla="*/ 79 w 192"/>
                      <a:gd name="T21" fmla="*/ 94 h 179"/>
                      <a:gd name="T22" fmla="*/ 62 w 192"/>
                      <a:gd name="T23" fmla="*/ 97 h 179"/>
                      <a:gd name="T24" fmla="*/ 57 w 192"/>
                      <a:gd name="T25" fmla="*/ 91 h 179"/>
                      <a:gd name="T26" fmla="*/ 52 w 192"/>
                      <a:gd name="T27" fmla="*/ 94 h 179"/>
                      <a:gd name="T28" fmla="*/ 47 w 192"/>
                      <a:gd name="T29" fmla="*/ 90 h 179"/>
                      <a:gd name="T30" fmla="*/ 39 w 192"/>
                      <a:gd name="T31" fmla="*/ 82 h 179"/>
                      <a:gd name="T32" fmla="*/ 38 w 192"/>
                      <a:gd name="T33" fmla="*/ 79 h 179"/>
                      <a:gd name="T34" fmla="*/ 30 w 192"/>
                      <a:gd name="T35" fmla="*/ 77 h 179"/>
                      <a:gd name="T36" fmla="*/ 28 w 192"/>
                      <a:gd name="T37" fmla="*/ 80 h 179"/>
                      <a:gd name="T38" fmla="*/ 19 w 192"/>
                      <a:gd name="T39" fmla="*/ 71 h 179"/>
                      <a:gd name="T40" fmla="*/ 11 w 192"/>
                      <a:gd name="T41" fmla="*/ 68 h 179"/>
                      <a:gd name="T42" fmla="*/ 6 w 192"/>
                      <a:gd name="T43" fmla="*/ 70 h 179"/>
                      <a:gd name="T44" fmla="*/ 8 w 192"/>
                      <a:gd name="T45" fmla="*/ 61 h 179"/>
                      <a:gd name="T46" fmla="*/ 5 w 192"/>
                      <a:gd name="T47" fmla="*/ 56 h 179"/>
                      <a:gd name="T48" fmla="*/ 3 w 192"/>
                      <a:gd name="T49" fmla="*/ 38 h 179"/>
                      <a:gd name="T50" fmla="*/ 0 w 192"/>
                      <a:gd name="T51" fmla="*/ 36 h 179"/>
                      <a:gd name="T52" fmla="*/ 2 w 192"/>
                      <a:gd name="T53" fmla="*/ 27 h 179"/>
                      <a:gd name="T54" fmla="*/ 0 w 192"/>
                      <a:gd name="T55" fmla="*/ 19 h 179"/>
                      <a:gd name="T56" fmla="*/ 3 w 192"/>
                      <a:gd name="T57" fmla="*/ 20 h 179"/>
                      <a:gd name="T58" fmla="*/ 4 w 192"/>
                      <a:gd name="T59" fmla="*/ 18 h 179"/>
                      <a:gd name="T60" fmla="*/ 1 w 192"/>
                      <a:gd name="T61" fmla="*/ 17 h 179"/>
                      <a:gd name="T62" fmla="*/ 3 w 192"/>
                      <a:gd name="T63" fmla="*/ 16 h 179"/>
                      <a:gd name="T64" fmla="*/ 34 w 192"/>
                      <a:gd name="T65" fmla="*/ 1 h 179"/>
                      <a:gd name="T66" fmla="*/ 49 w 192"/>
                      <a:gd name="T67" fmla="*/ 0 h 179"/>
                      <a:gd name="T68" fmla="*/ 49 w 192"/>
                      <a:gd name="T69" fmla="*/ 3 h 179"/>
                      <a:gd name="T70" fmla="*/ 47 w 192"/>
                      <a:gd name="T71" fmla="*/ 2 h 179"/>
                      <a:gd name="T72" fmla="*/ 49 w 192"/>
                      <a:gd name="T73" fmla="*/ 10 h 179"/>
                      <a:gd name="T74" fmla="*/ 59 w 192"/>
                      <a:gd name="T75" fmla="*/ 7 h 179"/>
                      <a:gd name="T76" fmla="*/ 74 w 192"/>
                      <a:gd name="T77" fmla="*/ 8 h 179"/>
                      <a:gd name="T78" fmla="*/ 93 w 192"/>
                      <a:gd name="T79" fmla="*/ 7 h 179"/>
                      <a:gd name="T80" fmla="*/ 101 w 192"/>
                      <a:gd name="T81" fmla="*/ 13 h 179"/>
                      <a:gd name="T82" fmla="*/ 101 w 192"/>
                      <a:gd name="T83" fmla="*/ 16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2" h="179">
                        <a:moveTo>
                          <a:pt x="183" y="29"/>
                        </a:moveTo>
                        <a:lnTo>
                          <a:pt x="188" y="68"/>
                        </a:lnTo>
                        <a:lnTo>
                          <a:pt x="176" y="81"/>
                        </a:lnTo>
                        <a:lnTo>
                          <a:pt x="182" y="90"/>
                        </a:lnTo>
                        <a:lnTo>
                          <a:pt x="181" y="103"/>
                        </a:lnTo>
                        <a:lnTo>
                          <a:pt x="192" y="133"/>
                        </a:lnTo>
                        <a:lnTo>
                          <a:pt x="172" y="155"/>
                        </a:lnTo>
                        <a:lnTo>
                          <a:pt x="166" y="169"/>
                        </a:lnTo>
                        <a:lnTo>
                          <a:pt x="166" y="179"/>
                        </a:lnTo>
                        <a:lnTo>
                          <a:pt x="161" y="179"/>
                        </a:lnTo>
                        <a:lnTo>
                          <a:pt x="142" y="169"/>
                        </a:lnTo>
                        <a:lnTo>
                          <a:pt x="112" y="175"/>
                        </a:lnTo>
                        <a:lnTo>
                          <a:pt x="103" y="166"/>
                        </a:lnTo>
                        <a:lnTo>
                          <a:pt x="94" y="169"/>
                        </a:lnTo>
                        <a:lnTo>
                          <a:pt x="85" y="163"/>
                        </a:lnTo>
                        <a:lnTo>
                          <a:pt x="70" y="150"/>
                        </a:lnTo>
                        <a:lnTo>
                          <a:pt x="69" y="143"/>
                        </a:lnTo>
                        <a:lnTo>
                          <a:pt x="54" y="140"/>
                        </a:lnTo>
                        <a:lnTo>
                          <a:pt x="50" y="146"/>
                        </a:lnTo>
                        <a:lnTo>
                          <a:pt x="34" y="129"/>
                        </a:lnTo>
                        <a:lnTo>
                          <a:pt x="20" y="122"/>
                        </a:lnTo>
                        <a:lnTo>
                          <a:pt x="11" y="127"/>
                        </a:lnTo>
                        <a:lnTo>
                          <a:pt x="15" y="110"/>
                        </a:lnTo>
                        <a:lnTo>
                          <a:pt x="9" y="102"/>
                        </a:lnTo>
                        <a:lnTo>
                          <a:pt x="5" y="69"/>
                        </a:lnTo>
                        <a:lnTo>
                          <a:pt x="0" y="65"/>
                        </a:lnTo>
                        <a:lnTo>
                          <a:pt x="4" y="49"/>
                        </a:lnTo>
                        <a:lnTo>
                          <a:pt x="0" y="34"/>
                        </a:lnTo>
                        <a:lnTo>
                          <a:pt x="6" y="37"/>
                        </a:lnTo>
                        <a:lnTo>
                          <a:pt x="8" y="32"/>
                        </a:lnTo>
                        <a:lnTo>
                          <a:pt x="2" y="31"/>
                        </a:lnTo>
                        <a:lnTo>
                          <a:pt x="5" y="28"/>
                        </a:lnTo>
                        <a:lnTo>
                          <a:pt x="60" y="2"/>
                        </a:lnTo>
                        <a:lnTo>
                          <a:pt x="88" y="0"/>
                        </a:lnTo>
                        <a:lnTo>
                          <a:pt x="89" y="6"/>
                        </a:lnTo>
                        <a:lnTo>
                          <a:pt x="84" y="4"/>
                        </a:lnTo>
                        <a:lnTo>
                          <a:pt x="89" y="17"/>
                        </a:lnTo>
                        <a:lnTo>
                          <a:pt x="106" y="12"/>
                        </a:lnTo>
                        <a:lnTo>
                          <a:pt x="133" y="15"/>
                        </a:lnTo>
                        <a:lnTo>
                          <a:pt x="168" y="14"/>
                        </a:lnTo>
                        <a:lnTo>
                          <a:pt x="182" y="24"/>
                        </a:lnTo>
                        <a:lnTo>
                          <a:pt x="183" y="29"/>
                        </a:lnTo>
                        <a:close/>
                      </a:path>
                    </a:pathLst>
                  </a:custGeom>
                  <a:grpFill/>
                  <a:ln w="6350" cmpd="sng">
                    <a:solidFill>
                      <a:schemeClr val="bg1"/>
                    </a:solidFill>
                    <a:round/>
                    <a:headEnd/>
                    <a:tailEnd/>
                  </a:ln>
                </p:spPr>
                <p:txBody>
                  <a:bodyPr/>
                  <a:lstStyle/>
                  <a:p>
                    <a:endParaRPr lang="en-GB" dirty="0"/>
                  </a:p>
                </p:txBody>
              </p:sp>
              <p:sp>
                <p:nvSpPr>
                  <p:cNvPr id="736" name="Freeform 1307"/>
                  <p:cNvSpPr>
                    <a:spLocks/>
                  </p:cNvSpPr>
                  <p:nvPr/>
                </p:nvSpPr>
                <p:spPr bwMode="auto">
                  <a:xfrm>
                    <a:off x="5568570" y="3233708"/>
                    <a:ext cx="121944" cy="89854"/>
                  </a:xfrm>
                  <a:custGeom>
                    <a:avLst/>
                    <a:gdLst>
                      <a:gd name="T0" fmla="*/ 20 w 116"/>
                      <a:gd name="T1" fmla="*/ 39 h 85"/>
                      <a:gd name="T2" fmla="*/ 22 w 116"/>
                      <a:gd name="T3" fmla="*/ 31 h 85"/>
                      <a:gd name="T4" fmla="*/ 19 w 116"/>
                      <a:gd name="T5" fmla="*/ 27 h 85"/>
                      <a:gd name="T6" fmla="*/ 12 w 116"/>
                      <a:gd name="T7" fmla="*/ 25 h 85"/>
                      <a:gd name="T8" fmla="*/ 3 w 116"/>
                      <a:gd name="T9" fmla="*/ 21 h 85"/>
                      <a:gd name="T10" fmla="*/ 0 w 116"/>
                      <a:gd name="T11" fmla="*/ 5 h 85"/>
                      <a:gd name="T12" fmla="*/ 3 w 116"/>
                      <a:gd name="T13" fmla="*/ 7 h 85"/>
                      <a:gd name="T14" fmla="*/ 7 w 116"/>
                      <a:gd name="T15" fmla="*/ 4 h 85"/>
                      <a:gd name="T16" fmla="*/ 14 w 116"/>
                      <a:gd name="T17" fmla="*/ 1 h 85"/>
                      <a:gd name="T18" fmla="*/ 31 w 116"/>
                      <a:gd name="T19" fmla="*/ 1 h 85"/>
                      <a:gd name="T20" fmla="*/ 37 w 116"/>
                      <a:gd name="T21" fmla="*/ 3 h 85"/>
                      <a:gd name="T22" fmla="*/ 43 w 116"/>
                      <a:gd name="T23" fmla="*/ 0 h 85"/>
                      <a:gd name="T24" fmla="*/ 46 w 116"/>
                      <a:gd name="T25" fmla="*/ 5 h 85"/>
                      <a:gd name="T26" fmla="*/ 50 w 116"/>
                      <a:gd name="T27" fmla="*/ 6 h 85"/>
                      <a:gd name="T28" fmla="*/ 59 w 116"/>
                      <a:gd name="T29" fmla="*/ 13 h 85"/>
                      <a:gd name="T30" fmla="*/ 64 w 116"/>
                      <a:gd name="T31" fmla="*/ 16 h 85"/>
                      <a:gd name="T32" fmla="*/ 61 w 116"/>
                      <a:gd name="T33" fmla="*/ 18 h 85"/>
                      <a:gd name="T34" fmla="*/ 61 w 116"/>
                      <a:gd name="T35" fmla="*/ 20 h 85"/>
                      <a:gd name="T36" fmla="*/ 64 w 116"/>
                      <a:gd name="T37" fmla="*/ 21 h 85"/>
                      <a:gd name="T38" fmla="*/ 62 w 116"/>
                      <a:gd name="T39" fmla="*/ 24 h 85"/>
                      <a:gd name="T40" fmla="*/ 54 w 116"/>
                      <a:gd name="T41" fmla="*/ 28 h 85"/>
                      <a:gd name="T42" fmla="*/ 51 w 116"/>
                      <a:gd name="T43" fmla="*/ 39 h 85"/>
                      <a:gd name="T44" fmla="*/ 53 w 116"/>
                      <a:gd name="T45" fmla="*/ 42 h 85"/>
                      <a:gd name="T46" fmla="*/ 52 w 116"/>
                      <a:gd name="T47" fmla="*/ 43 h 85"/>
                      <a:gd name="T48" fmla="*/ 48 w 116"/>
                      <a:gd name="T49" fmla="*/ 40 h 85"/>
                      <a:gd name="T50" fmla="*/ 42 w 116"/>
                      <a:gd name="T51" fmla="*/ 43 h 85"/>
                      <a:gd name="T52" fmla="*/ 43 w 116"/>
                      <a:gd name="T53" fmla="*/ 46 h 85"/>
                      <a:gd name="T54" fmla="*/ 28 w 116"/>
                      <a:gd name="T55" fmla="*/ 47 h 85"/>
                      <a:gd name="T56" fmla="*/ 27 w 116"/>
                      <a:gd name="T57" fmla="*/ 44 h 85"/>
                      <a:gd name="T58" fmla="*/ 20 w 116"/>
                      <a:gd name="T59" fmla="*/ 39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85">
                        <a:moveTo>
                          <a:pt x="36" y="70"/>
                        </a:moveTo>
                        <a:lnTo>
                          <a:pt x="39" y="56"/>
                        </a:lnTo>
                        <a:lnTo>
                          <a:pt x="35" y="48"/>
                        </a:lnTo>
                        <a:lnTo>
                          <a:pt x="21" y="46"/>
                        </a:lnTo>
                        <a:lnTo>
                          <a:pt x="6" y="39"/>
                        </a:lnTo>
                        <a:lnTo>
                          <a:pt x="0" y="9"/>
                        </a:lnTo>
                        <a:lnTo>
                          <a:pt x="6" y="13"/>
                        </a:lnTo>
                        <a:lnTo>
                          <a:pt x="12" y="7"/>
                        </a:lnTo>
                        <a:lnTo>
                          <a:pt x="25" y="1"/>
                        </a:lnTo>
                        <a:lnTo>
                          <a:pt x="56" y="2"/>
                        </a:lnTo>
                        <a:lnTo>
                          <a:pt x="67" y="6"/>
                        </a:lnTo>
                        <a:lnTo>
                          <a:pt x="78" y="0"/>
                        </a:lnTo>
                        <a:lnTo>
                          <a:pt x="84" y="10"/>
                        </a:lnTo>
                        <a:lnTo>
                          <a:pt x="92" y="11"/>
                        </a:lnTo>
                        <a:lnTo>
                          <a:pt x="108" y="24"/>
                        </a:lnTo>
                        <a:lnTo>
                          <a:pt x="116" y="28"/>
                        </a:lnTo>
                        <a:lnTo>
                          <a:pt x="110" y="32"/>
                        </a:lnTo>
                        <a:lnTo>
                          <a:pt x="110" y="37"/>
                        </a:lnTo>
                        <a:lnTo>
                          <a:pt x="116" y="39"/>
                        </a:lnTo>
                        <a:lnTo>
                          <a:pt x="113" y="45"/>
                        </a:lnTo>
                        <a:lnTo>
                          <a:pt x="98" y="51"/>
                        </a:lnTo>
                        <a:lnTo>
                          <a:pt x="93" y="70"/>
                        </a:lnTo>
                        <a:lnTo>
                          <a:pt x="97" y="77"/>
                        </a:lnTo>
                        <a:lnTo>
                          <a:pt x="94" y="78"/>
                        </a:lnTo>
                        <a:lnTo>
                          <a:pt x="87" y="73"/>
                        </a:lnTo>
                        <a:lnTo>
                          <a:pt x="77" y="78"/>
                        </a:lnTo>
                        <a:lnTo>
                          <a:pt x="78" y="83"/>
                        </a:lnTo>
                        <a:lnTo>
                          <a:pt x="51" y="85"/>
                        </a:lnTo>
                        <a:lnTo>
                          <a:pt x="50" y="80"/>
                        </a:lnTo>
                        <a:lnTo>
                          <a:pt x="36" y="70"/>
                        </a:lnTo>
                        <a:close/>
                      </a:path>
                    </a:pathLst>
                  </a:custGeom>
                  <a:grpFill/>
                  <a:ln w="6350" cmpd="sng">
                    <a:solidFill>
                      <a:schemeClr val="bg1"/>
                    </a:solidFill>
                    <a:round/>
                    <a:headEnd/>
                    <a:tailEnd/>
                  </a:ln>
                </p:spPr>
                <p:txBody>
                  <a:bodyPr/>
                  <a:lstStyle/>
                  <a:p>
                    <a:endParaRPr lang="en-GB" dirty="0"/>
                  </a:p>
                </p:txBody>
              </p:sp>
              <p:sp>
                <p:nvSpPr>
                  <p:cNvPr id="737" name="Freeform 1308"/>
                  <p:cNvSpPr>
                    <a:spLocks/>
                  </p:cNvSpPr>
                  <p:nvPr/>
                </p:nvSpPr>
                <p:spPr bwMode="auto">
                  <a:xfrm>
                    <a:off x="5568570" y="3173806"/>
                    <a:ext cx="151721" cy="89854"/>
                  </a:xfrm>
                  <a:custGeom>
                    <a:avLst/>
                    <a:gdLst>
                      <a:gd name="T0" fmla="*/ 0 w 144"/>
                      <a:gd name="T1" fmla="*/ 37 h 84"/>
                      <a:gd name="T2" fmla="*/ 1 w 144"/>
                      <a:gd name="T3" fmla="*/ 26 h 84"/>
                      <a:gd name="T4" fmla="*/ 7 w 144"/>
                      <a:gd name="T5" fmla="*/ 10 h 84"/>
                      <a:gd name="T6" fmla="*/ 16 w 144"/>
                      <a:gd name="T7" fmla="*/ 6 h 84"/>
                      <a:gd name="T8" fmla="*/ 25 w 144"/>
                      <a:gd name="T9" fmla="*/ 19 h 84"/>
                      <a:gd name="T10" fmla="*/ 33 w 144"/>
                      <a:gd name="T11" fmla="*/ 22 h 84"/>
                      <a:gd name="T12" fmla="*/ 36 w 144"/>
                      <a:gd name="T13" fmla="*/ 16 h 84"/>
                      <a:gd name="T14" fmla="*/ 37 w 144"/>
                      <a:gd name="T15" fmla="*/ 4 h 84"/>
                      <a:gd name="T16" fmla="*/ 48 w 144"/>
                      <a:gd name="T17" fmla="*/ 0 h 84"/>
                      <a:gd name="T18" fmla="*/ 56 w 144"/>
                      <a:gd name="T19" fmla="*/ 4 h 84"/>
                      <a:gd name="T20" fmla="*/ 61 w 144"/>
                      <a:gd name="T21" fmla="*/ 9 h 84"/>
                      <a:gd name="T22" fmla="*/ 68 w 144"/>
                      <a:gd name="T23" fmla="*/ 8 h 84"/>
                      <a:gd name="T24" fmla="*/ 71 w 144"/>
                      <a:gd name="T25" fmla="*/ 9 h 84"/>
                      <a:gd name="T26" fmla="*/ 74 w 144"/>
                      <a:gd name="T27" fmla="*/ 14 h 84"/>
                      <a:gd name="T28" fmla="*/ 74 w 144"/>
                      <a:gd name="T29" fmla="*/ 22 h 84"/>
                      <a:gd name="T30" fmla="*/ 77 w 144"/>
                      <a:gd name="T31" fmla="*/ 24 h 84"/>
                      <a:gd name="T32" fmla="*/ 79 w 144"/>
                      <a:gd name="T33" fmla="*/ 29 h 84"/>
                      <a:gd name="T34" fmla="*/ 80 w 144"/>
                      <a:gd name="T35" fmla="*/ 38 h 84"/>
                      <a:gd name="T36" fmla="*/ 77 w 144"/>
                      <a:gd name="T37" fmla="*/ 38 h 84"/>
                      <a:gd name="T38" fmla="*/ 71 w 144"/>
                      <a:gd name="T39" fmla="*/ 44 h 84"/>
                      <a:gd name="T40" fmla="*/ 68 w 144"/>
                      <a:gd name="T41" fmla="*/ 44 h 84"/>
                      <a:gd name="T42" fmla="*/ 64 w 144"/>
                      <a:gd name="T43" fmla="*/ 47 h 84"/>
                      <a:gd name="T44" fmla="*/ 59 w 144"/>
                      <a:gd name="T45" fmla="*/ 45 h 84"/>
                      <a:gd name="T46" fmla="*/ 51 w 144"/>
                      <a:gd name="T47" fmla="*/ 38 h 84"/>
                      <a:gd name="T48" fmla="*/ 46 w 144"/>
                      <a:gd name="T49" fmla="*/ 38 h 84"/>
                      <a:gd name="T50" fmla="*/ 43 w 144"/>
                      <a:gd name="T51" fmla="*/ 32 h 84"/>
                      <a:gd name="T52" fmla="*/ 37 w 144"/>
                      <a:gd name="T53" fmla="*/ 35 h 84"/>
                      <a:gd name="T54" fmla="*/ 31 w 144"/>
                      <a:gd name="T55" fmla="*/ 33 h 84"/>
                      <a:gd name="T56" fmla="*/ 14 w 144"/>
                      <a:gd name="T57" fmla="*/ 32 h 84"/>
                      <a:gd name="T58" fmla="*/ 7 w 144"/>
                      <a:gd name="T59" fmla="*/ 35 h 84"/>
                      <a:gd name="T60" fmla="*/ 3 w 144"/>
                      <a:gd name="T61" fmla="*/ 39 h 84"/>
                      <a:gd name="T62" fmla="*/ 0 w 144"/>
                      <a:gd name="T63" fmla="*/ 37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84">
                        <a:moveTo>
                          <a:pt x="0" y="65"/>
                        </a:moveTo>
                        <a:lnTo>
                          <a:pt x="1" y="46"/>
                        </a:lnTo>
                        <a:lnTo>
                          <a:pt x="14" y="17"/>
                        </a:lnTo>
                        <a:lnTo>
                          <a:pt x="30" y="10"/>
                        </a:lnTo>
                        <a:lnTo>
                          <a:pt x="46" y="33"/>
                        </a:lnTo>
                        <a:lnTo>
                          <a:pt x="61" y="38"/>
                        </a:lnTo>
                        <a:lnTo>
                          <a:pt x="65" y="28"/>
                        </a:lnTo>
                        <a:lnTo>
                          <a:pt x="67" y="6"/>
                        </a:lnTo>
                        <a:lnTo>
                          <a:pt x="86" y="0"/>
                        </a:lnTo>
                        <a:lnTo>
                          <a:pt x="102" y="7"/>
                        </a:lnTo>
                        <a:lnTo>
                          <a:pt x="111" y="16"/>
                        </a:lnTo>
                        <a:lnTo>
                          <a:pt x="122" y="14"/>
                        </a:lnTo>
                        <a:lnTo>
                          <a:pt x="128" y="16"/>
                        </a:lnTo>
                        <a:lnTo>
                          <a:pt x="135" y="25"/>
                        </a:lnTo>
                        <a:lnTo>
                          <a:pt x="133" y="39"/>
                        </a:lnTo>
                        <a:lnTo>
                          <a:pt x="138" y="42"/>
                        </a:lnTo>
                        <a:lnTo>
                          <a:pt x="143" y="52"/>
                        </a:lnTo>
                        <a:lnTo>
                          <a:pt x="144" y="67"/>
                        </a:lnTo>
                        <a:lnTo>
                          <a:pt x="138" y="68"/>
                        </a:lnTo>
                        <a:lnTo>
                          <a:pt x="129" y="79"/>
                        </a:lnTo>
                        <a:lnTo>
                          <a:pt x="122" y="77"/>
                        </a:lnTo>
                        <a:lnTo>
                          <a:pt x="116" y="84"/>
                        </a:lnTo>
                        <a:lnTo>
                          <a:pt x="108" y="80"/>
                        </a:lnTo>
                        <a:lnTo>
                          <a:pt x="92" y="67"/>
                        </a:lnTo>
                        <a:lnTo>
                          <a:pt x="84" y="66"/>
                        </a:lnTo>
                        <a:lnTo>
                          <a:pt x="78" y="56"/>
                        </a:lnTo>
                        <a:lnTo>
                          <a:pt x="67" y="62"/>
                        </a:lnTo>
                        <a:lnTo>
                          <a:pt x="56" y="58"/>
                        </a:lnTo>
                        <a:lnTo>
                          <a:pt x="25" y="57"/>
                        </a:lnTo>
                        <a:lnTo>
                          <a:pt x="12" y="63"/>
                        </a:lnTo>
                        <a:lnTo>
                          <a:pt x="6" y="69"/>
                        </a:lnTo>
                        <a:lnTo>
                          <a:pt x="0" y="65"/>
                        </a:lnTo>
                        <a:close/>
                      </a:path>
                    </a:pathLst>
                  </a:custGeom>
                  <a:grpFill/>
                  <a:ln w="6350" cmpd="sng">
                    <a:solidFill>
                      <a:schemeClr val="bg1"/>
                    </a:solidFill>
                    <a:round/>
                    <a:headEnd/>
                    <a:tailEnd/>
                  </a:ln>
                </p:spPr>
                <p:txBody>
                  <a:bodyPr/>
                  <a:lstStyle/>
                  <a:p>
                    <a:endParaRPr lang="en-GB" dirty="0"/>
                  </a:p>
                </p:txBody>
              </p:sp>
              <p:grpSp>
                <p:nvGrpSpPr>
                  <p:cNvPr id="738" name="Group 1309"/>
                  <p:cNvGrpSpPr>
                    <a:grpSpLocks/>
                  </p:cNvGrpSpPr>
                  <p:nvPr/>
                </p:nvGrpSpPr>
                <p:grpSpPr bwMode="auto">
                  <a:xfrm>
                    <a:off x="5585586" y="3105346"/>
                    <a:ext cx="134706" cy="85575"/>
                    <a:chOff x="4997" y="2763"/>
                    <a:chExt cx="127" cy="81"/>
                  </a:xfrm>
                  <a:grpFill/>
                </p:grpSpPr>
                <p:sp>
                  <p:nvSpPr>
                    <p:cNvPr id="768" name="Freeform 1310"/>
                    <p:cNvSpPr>
                      <a:spLocks/>
                    </p:cNvSpPr>
                    <p:nvPr/>
                  </p:nvSpPr>
                  <p:spPr bwMode="auto">
                    <a:xfrm>
                      <a:off x="5001" y="2791"/>
                      <a:ext cx="17" cy="11"/>
                    </a:xfrm>
                    <a:custGeom>
                      <a:avLst/>
                      <a:gdLst>
                        <a:gd name="T0" fmla="*/ 14 w 17"/>
                        <a:gd name="T1" fmla="*/ 0 h 11"/>
                        <a:gd name="T2" fmla="*/ 0 w 17"/>
                        <a:gd name="T3" fmla="*/ 4 h 11"/>
                        <a:gd name="T4" fmla="*/ 7 w 17"/>
                        <a:gd name="T5" fmla="*/ 11 h 11"/>
                        <a:gd name="T6" fmla="*/ 17 w 17"/>
                        <a:gd name="T7" fmla="*/ 6 h 11"/>
                        <a:gd name="T8" fmla="*/ 14 w 17"/>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4" y="0"/>
                          </a:moveTo>
                          <a:lnTo>
                            <a:pt x="0" y="4"/>
                          </a:lnTo>
                          <a:lnTo>
                            <a:pt x="7" y="11"/>
                          </a:lnTo>
                          <a:lnTo>
                            <a:pt x="17" y="6"/>
                          </a:lnTo>
                          <a:lnTo>
                            <a:pt x="14" y="0"/>
                          </a:lnTo>
                          <a:close/>
                        </a:path>
                      </a:pathLst>
                    </a:custGeom>
                    <a:grpFill/>
                    <a:ln w="6350" cmpd="sng">
                      <a:solidFill>
                        <a:schemeClr val="bg1"/>
                      </a:solidFill>
                      <a:round/>
                      <a:headEnd/>
                      <a:tailEnd/>
                    </a:ln>
                  </p:spPr>
                  <p:txBody>
                    <a:bodyPr/>
                    <a:lstStyle/>
                    <a:p>
                      <a:endParaRPr lang="en-GB" dirty="0"/>
                    </a:p>
                  </p:txBody>
                </p:sp>
                <p:sp>
                  <p:nvSpPr>
                    <p:cNvPr id="769" name="Freeform 1311"/>
                    <p:cNvSpPr>
                      <a:spLocks/>
                    </p:cNvSpPr>
                    <p:nvPr/>
                  </p:nvSpPr>
                  <p:spPr bwMode="auto">
                    <a:xfrm>
                      <a:off x="4997" y="2806"/>
                      <a:ext cx="28" cy="24"/>
                    </a:xfrm>
                    <a:custGeom>
                      <a:avLst/>
                      <a:gdLst>
                        <a:gd name="T0" fmla="*/ 23 w 28"/>
                        <a:gd name="T1" fmla="*/ 0 h 24"/>
                        <a:gd name="T2" fmla="*/ 0 w 28"/>
                        <a:gd name="T3" fmla="*/ 4 h 24"/>
                        <a:gd name="T4" fmla="*/ 0 w 28"/>
                        <a:gd name="T5" fmla="*/ 12 h 24"/>
                        <a:gd name="T6" fmla="*/ 5 w 28"/>
                        <a:gd name="T7" fmla="*/ 16 h 24"/>
                        <a:gd name="T8" fmla="*/ 5 w 28"/>
                        <a:gd name="T9" fmla="*/ 24 h 24"/>
                        <a:gd name="T10" fmla="*/ 10 w 28"/>
                        <a:gd name="T11" fmla="*/ 12 h 24"/>
                        <a:gd name="T12" fmla="*/ 28 w 28"/>
                        <a:gd name="T13" fmla="*/ 6 h 24"/>
                        <a:gd name="T14" fmla="*/ 23 w 28"/>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4">
                          <a:moveTo>
                            <a:pt x="23" y="0"/>
                          </a:moveTo>
                          <a:lnTo>
                            <a:pt x="0" y="4"/>
                          </a:lnTo>
                          <a:lnTo>
                            <a:pt x="0" y="12"/>
                          </a:lnTo>
                          <a:lnTo>
                            <a:pt x="5" y="16"/>
                          </a:lnTo>
                          <a:lnTo>
                            <a:pt x="5" y="24"/>
                          </a:lnTo>
                          <a:lnTo>
                            <a:pt x="10" y="12"/>
                          </a:lnTo>
                          <a:lnTo>
                            <a:pt x="28" y="6"/>
                          </a:lnTo>
                          <a:lnTo>
                            <a:pt x="23" y="0"/>
                          </a:lnTo>
                          <a:close/>
                        </a:path>
                      </a:pathLst>
                    </a:custGeom>
                    <a:grpFill/>
                    <a:ln w="6350" cmpd="sng">
                      <a:solidFill>
                        <a:schemeClr val="bg1"/>
                      </a:solidFill>
                      <a:round/>
                      <a:headEnd/>
                      <a:tailEnd/>
                    </a:ln>
                  </p:spPr>
                  <p:txBody>
                    <a:bodyPr/>
                    <a:lstStyle/>
                    <a:p>
                      <a:endParaRPr lang="en-GB" dirty="0"/>
                    </a:p>
                  </p:txBody>
                </p:sp>
                <p:sp>
                  <p:nvSpPr>
                    <p:cNvPr id="770" name="Freeform 1312"/>
                    <p:cNvSpPr>
                      <a:spLocks/>
                    </p:cNvSpPr>
                    <p:nvPr/>
                  </p:nvSpPr>
                  <p:spPr bwMode="auto">
                    <a:xfrm>
                      <a:off x="5028" y="2763"/>
                      <a:ext cx="96" cy="81"/>
                    </a:xfrm>
                    <a:custGeom>
                      <a:avLst/>
                      <a:gdLst>
                        <a:gd name="T0" fmla="*/ 81 w 96"/>
                        <a:gd name="T1" fmla="*/ 81 h 81"/>
                        <a:gd name="T2" fmla="*/ 80 w 96"/>
                        <a:gd name="T3" fmla="*/ 79 h 81"/>
                        <a:gd name="T4" fmla="*/ 87 w 96"/>
                        <a:gd name="T5" fmla="*/ 71 h 81"/>
                        <a:gd name="T6" fmla="*/ 86 w 96"/>
                        <a:gd name="T7" fmla="*/ 65 h 81"/>
                        <a:gd name="T8" fmla="*/ 82 w 96"/>
                        <a:gd name="T9" fmla="*/ 61 h 81"/>
                        <a:gd name="T10" fmla="*/ 80 w 96"/>
                        <a:gd name="T11" fmla="*/ 53 h 81"/>
                        <a:gd name="T12" fmla="*/ 78 w 96"/>
                        <a:gd name="T13" fmla="*/ 52 h 81"/>
                        <a:gd name="T14" fmla="*/ 73 w 96"/>
                        <a:gd name="T15" fmla="*/ 32 h 81"/>
                        <a:gd name="T16" fmla="*/ 88 w 96"/>
                        <a:gd name="T17" fmla="*/ 27 h 81"/>
                        <a:gd name="T18" fmla="*/ 96 w 96"/>
                        <a:gd name="T19" fmla="*/ 15 h 81"/>
                        <a:gd name="T20" fmla="*/ 95 w 96"/>
                        <a:gd name="T21" fmla="*/ 4 h 81"/>
                        <a:gd name="T22" fmla="*/ 90 w 96"/>
                        <a:gd name="T23" fmla="*/ 0 h 81"/>
                        <a:gd name="T24" fmla="*/ 88 w 96"/>
                        <a:gd name="T25" fmla="*/ 12 h 81"/>
                        <a:gd name="T26" fmla="*/ 85 w 96"/>
                        <a:gd name="T27" fmla="*/ 13 h 81"/>
                        <a:gd name="T28" fmla="*/ 43 w 96"/>
                        <a:gd name="T29" fmla="*/ 4 h 81"/>
                        <a:gd name="T30" fmla="*/ 2 w 96"/>
                        <a:gd name="T31" fmla="*/ 22 h 81"/>
                        <a:gd name="T32" fmla="*/ 0 w 96"/>
                        <a:gd name="T33" fmla="*/ 35 h 81"/>
                        <a:gd name="T34" fmla="*/ 7 w 96"/>
                        <a:gd name="T35" fmla="*/ 38 h 81"/>
                        <a:gd name="T36" fmla="*/ 2 w 96"/>
                        <a:gd name="T37" fmla="*/ 42 h 81"/>
                        <a:gd name="T38" fmla="*/ 6 w 96"/>
                        <a:gd name="T39" fmla="*/ 53 h 81"/>
                        <a:gd name="T40" fmla="*/ 22 w 96"/>
                        <a:gd name="T41" fmla="*/ 52 h 81"/>
                        <a:gd name="T42" fmla="*/ 20 w 96"/>
                        <a:gd name="T43" fmla="*/ 71 h 81"/>
                        <a:gd name="T44" fmla="*/ 39 w 96"/>
                        <a:gd name="T45" fmla="*/ 65 h 81"/>
                        <a:gd name="T46" fmla="*/ 55 w 96"/>
                        <a:gd name="T47" fmla="*/ 72 h 81"/>
                        <a:gd name="T48" fmla="*/ 64 w 96"/>
                        <a:gd name="T49" fmla="*/ 81 h 81"/>
                        <a:gd name="T50" fmla="*/ 75 w 96"/>
                        <a:gd name="T51" fmla="*/ 79 h 81"/>
                        <a:gd name="T52" fmla="*/ 81 w 96"/>
                        <a:gd name="T53" fmla="*/ 81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81">
                          <a:moveTo>
                            <a:pt x="81" y="81"/>
                          </a:moveTo>
                          <a:lnTo>
                            <a:pt x="80" y="79"/>
                          </a:lnTo>
                          <a:lnTo>
                            <a:pt x="87" y="71"/>
                          </a:lnTo>
                          <a:lnTo>
                            <a:pt x="86" y="65"/>
                          </a:lnTo>
                          <a:lnTo>
                            <a:pt x="82" y="61"/>
                          </a:lnTo>
                          <a:lnTo>
                            <a:pt x="80" y="53"/>
                          </a:lnTo>
                          <a:lnTo>
                            <a:pt x="78" y="52"/>
                          </a:lnTo>
                          <a:lnTo>
                            <a:pt x="73" y="32"/>
                          </a:lnTo>
                          <a:lnTo>
                            <a:pt x="88" y="27"/>
                          </a:lnTo>
                          <a:lnTo>
                            <a:pt x="96" y="15"/>
                          </a:lnTo>
                          <a:lnTo>
                            <a:pt x="95" y="4"/>
                          </a:lnTo>
                          <a:lnTo>
                            <a:pt x="90" y="0"/>
                          </a:lnTo>
                          <a:lnTo>
                            <a:pt x="88" y="12"/>
                          </a:lnTo>
                          <a:lnTo>
                            <a:pt x="85" y="13"/>
                          </a:lnTo>
                          <a:lnTo>
                            <a:pt x="43" y="4"/>
                          </a:lnTo>
                          <a:lnTo>
                            <a:pt x="2" y="22"/>
                          </a:lnTo>
                          <a:lnTo>
                            <a:pt x="0" y="35"/>
                          </a:lnTo>
                          <a:lnTo>
                            <a:pt x="7" y="38"/>
                          </a:lnTo>
                          <a:lnTo>
                            <a:pt x="2" y="42"/>
                          </a:lnTo>
                          <a:lnTo>
                            <a:pt x="6" y="53"/>
                          </a:lnTo>
                          <a:lnTo>
                            <a:pt x="22" y="52"/>
                          </a:lnTo>
                          <a:lnTo>
                            <a:pt x="20" y="71"/>
                          </a:lnTo>
                          <a:lnTo>
                            <a:pt x="39" y="65"/>
                          </a:lnTo>
                          <a:lnTo>
                            <a:pt x="55" y="72"/>
                          </a:lnTo>
                          <a:lnTo>
                            <a:pt x="64" y="81"/>
                          </a:lnTo>
                          <a:lnTo>
                            <a:pt x="75" y="79"/>
                          </a:lnTo>
                          <a:lnTo>
                            <a:pt x="81" y="81"/>
                          </a:lnTo>
                          <a:close/>
                        </a:path>
                      </a:pathLst>
                    </a:custGeom>
                    <a:grpFill/>
                    <a:ln w="6350" cmpd="sng">
                      <a:solidFill>
                        <a:schemeClr val="bg1"/>
                      </a:solidFill>
                      <a:round/>
                      <a:headEnd/>
                      <a:tailEnd/>
                    </a:ln>
                  </p:spPr>
                  <p:txBody>
                    <a:bodyPr/>
                    <a:lstStyle/>
                    <a:p>
                      <a:endParaRPr lang="en-GB" dirty="0"/>
                    </a:p>
                  </p:txBody>
                </p:sp>
              </p:grpSp>
              <p:sp>
                <p:nvSpPr>
                  <p:cNvPr id="739" name="Freeform 1313"/>
                  <p:cNvSpPr>
                    <a:spLocks/>
                  </p:cNvSpPr>
                  <p:nvPr/>
                </p:nvSpPr>
                <p:spPr bwMode="auto">
                  <a:xfrm>
                    <a:off x="5592675" y="3376333"/>
                    <a:ext cx="371503" cy="248166"/>
                  </a:xfrm>
                  <a:custGeom>
                    <a:avLst/>
                    <a:gdLst>
                      <a:gd name="T0" fmla="*/ 31 w 352"/>
                      <a:gd name="T1" fmla="*/ 76 h 233"/>
                      <a:gd name="T2" fmla="*/ 7 w 352"/>
                      <a:gd name="T3" fmla="*/ 74 h 233"/>
                      <a:gd name="T4" fmla="*/ 3 w 352"/>
                      <a:gd name="T5" fmla="*/ 56 h 233"/>
                      <a:gd name="T6" fmla="*/ 6 w 352"/>
                      <a:gd name="T7" fmla="*/ 50 h 233"/>
                      <a:gd name="T8" fmla="*/ 21 w 352"/>
                      <a:gd name="T9" fmla="*/ 30 h 233"/>
                      <a:gd name="T10" fmla="*/ 25 w 352"/>
                      <a:gd name="T11" fmla="*/ 11 h 233"/>
                      <a:gd name="T12" fmla="*/ 42 w 352"/>
                      <a:gd name="T13" fmla="*/ 7 h 233"/>
                      <a:gd name="T14" fmla="*/ 57 w 352"/>
                      <a:gd name="T15" fmla="*/ 14 h 233"/>
                      <a:gd name="T16" fmla="*/ 61 w 352"/>
                      <a:gd name="T17" fmla="*/ 16 h 233"/>
                      <a:gd name="T18" fmla="*/ 73 w 352"/>
                      <a:gd name="T19" fmla="*/ 17 h 233"/>
                      <a:gd name="T20" fmla="*/ 81 w 352"/>
                      <a:gd name="T21" fmla="*/ 18 h 233"/>
                      <a:gd name="T22" fmla="*/ 90 w 352"/>
                      <a:gd name="T23" fmla="*/ 19 h 233"/>
                      <a:gd name="T24" fmla="*/ 94 w 352"/>
                      <a:gd name="T25" fmla="*/ 9 h 233"/>
                      <a:gd name="T26" fmla="*/ 105 w 352"/>
                      <a:gd name="T27" fmla="*/ 4 h 233"/>
                      <a:gd name="T28" fmla="*/ 112 w 352"/>
                      <a:gd name="T29" fmla="*/ 1 h 233"/>
                      <a:gd name="T30" fmla="*/ 133 w 352"/>
                      <a:gd name="T31" fmla="*/ 9 h 233"/>
                      <a:gd name="T32" fmla="*/ 130 w 352"/>
                      <a:gd name="T33" fmla="*/ 12 h 233"/>
                      <a:gd name="T34" fmla="*/ 138 w 352"/>
                      <a:gd name="T35" fmla="*/ 20 h 233"/>
                      <a:gd name="T36" fmla="*/ 144 w 352"/>
                      <a:gd name="T37" fmla="*/ 23 h 233"/>
                      <a:gd name="T38" fmla="*/ 147 w 352"/>
                      <a:gd name="T39" fmla="*/ 33 h 233"/>
                      <a:gd name="T40" fmla="*/ 154 w 352"/>
                      <a:gd name="T41" fmla="*/ 35 h 233"/>
                      <a:gd name="T42" fmla="*/ 164 w 352"/>
                      <a:gd name="T43" fmla="*/ 32 h 233"/>
                      <a:gd name="T44" fmla="*/ 176 w 352"/>
                      <a:gd name="T45" fmla="*/ 40 h 233"/>
                      <a:gd name="T46" fmla="*/ 183 w 352"/>
                      <a:gd name="T47" fmla="*/ 43 h 233"/>
                      <a:gd name="T48" fmla="*/ 194 w 352"/>
                      <a:gd name="T49" fmla="*/ 49 h 233"/>
                      <a:gd name="T50" fmla="*/ 194 w 352"/>
                      <a:gd name="T51" fmla="*/ 56 h 233"/>
                      <a:gd name="T52" fmla="*/ 194 w 352"/>
                      <a:gd name="T53" fmla="*/ 59 h 233"/>
                      <a:gd name="T54" fmla="*/ 191 w 352"/>
                      <a:gd name="T55" fmla="*/ 67 h 233"/>
                      <a:gd name="T56" fmla="*/ 190 w 352"/>
                      <a:gd name="T57" fmla="*/ 76 h 233"/>
                      <a:gd name="T58" fmla="*/ 181 w 352"/>
                      <a:gd name="T59" fmla="*/ 75 h 233"/>
                      <a:gd name="T60" fmla="*/ 176 w 352"/>
                      <a:gd name="T61" fmla="*/ 80 h 233"/>
                      <a:gd name="T62" fmla="*/ 174 w 352"/>
                      <a:gd name="T63" fmla="*/ 89 h 233"/>
                      <a:gd name="T64" fmla="*/ 142 w 352"/>
                      <a:gd name="T65" fmla="*/ 101 h 233"/>
                      <a:gd name="T66" fmla="*/ 138 w 352"/>
                      <a:gd name="T67" fmla="*/ 103 h 233"/>
                      <a:gd name="T68" fmla="*/ 135 w 352"/>
                      <a:gd name="T69" fmla="*/ 103 h 233"/>
                      <a:gd name="T70" fmla="*/ 129 w 352"/>
                      <a:gd name="T71" fmla="*/ 100 h 233"/>
                      <a:gd name="T72" fmla="*/ 125 w 352"/>
                      <a:gd name="T73" fmla="*/ 102 h 233"/>
                      <a:gd name="T74" fmla="*/ 134 w 352"/>
                      <a:gd name="T75" fmla="*/ 107 h 233"/>
                      <a:gd name="T76" fmla="*/ 138 w 352"/>
                      <a:gd name="T77" fmla="*/ 111 h 233"/>
                      <a:gd name="T78" fmla="*/ 156 w 352"/>
                      <a:gd name="T79" fmla="*/ 114 h 233"/>
                      <a:gd name="T80" fmla="*/ 144 w 352"/>
                      <a:gd name="T81" fmla="*/ 119 h 233"/>
                      <a:gd name="T82" fmla="*/ 121 w 352"/>
                      <a:gd name="T83" fmla="*/ 128 h 233"/>
                      <a:gd name="T84" fmla="*/ 112 w 352"/>
                      <a:gd name="T85" fmla="*/ 115 h 233"/>
                      <a:gd name="T86" fmla="*/ 124 w 352"/>
                      <a:gd name="T87" fmla="*/ 105 h 233"/>
                      <a:gd name="T88" fmla="*/ 107 w 352"/>
                      <a:gd name="T89" fmla="*/ 100 h 233"/>
                      <a:gd name="T90" fmla="*/ 109 w 352"/>
                      <a:gd name="T91" fmla="*/ 98 h 233"/>
                      <a:gd name="T92" fmla="*/ 92 w 352"/>
                      <a:gd name="T93" fmla="*/ 98 h 233"/>
                      <a:gd name="T94" fmla="*/ 86 w 352"/>
                      <a:gd name="T95" fmla="*/ 100 h 233"/>
                      <a:gd name="T96" fmla="*/ 83 w 352"/>
                      <a:gd name="T97" fmla="*/ 111 h 233"/>
                      <a:gd name="T98" fmla="*/ 80 w 352"/>
                      <a:gd name="T99" fmla="*/ 114 h 233"/>
                      <a:gd name="T100" fmla="*/ 66 w 352"/>
                      <a:gd name="T101" fmla="*/ 114 h 233"/>
                      <a:gd name="T102" fmla="*/ 71 w 352"/>
                      <a:gd name="T103" fmla="*/ 109 h 233"/>
                      <a:gd name="T104" fmla="*/ 77 w 352"/>
                      <a:gd name="T105" fmla="*/ 98 h 233"/>
                      <a:gd name="T106" fmla="*/ 86 w 352"/>
                      <a:gd name="T107" fmla="*/ 92 h 233"/>
                      <a:gd name="T108" fmla="*/ 81 w 352"/>
                      <a:gd name="T109" fmla="*/ 84 h 233"/>
                      <a:gd name="T110" fmla="*/ 77 w 352"/>
                      <a:gd name="T111" fmla="*/ 73 h 233"/>
                      <a:gd name="T112" fmla="*/ 67 w 352"/>
                      <a:gd name="T113" fmla="*/ 71 h 233"/>
                      <a:gd name="T114" fmla="*/ 53 w 352"/>
                      <a:gd name="T115" fmla="*/ 66 h 2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2" h="233">
                        <a:moveTo>
                          <a:pt x="90" y="125"/>
                        </a:moveTo>
                        <a:lnTo>
                          <a:pt x="55" y="137"/>
                        </a:lnTo>
                        <a:lnTo>
                          <a:pt x="47" y="132"/>
                        </a:lnTo>
                        <a:lnTo>
                          <a:pt x="13" y="133"/>
                        </a:lnTo>
                        <a:lnTo>
                          <a:pt x="0" y="120"/>
                        </a:lnTo>
                        <a:lnTo>
                          <a:pt x="6" y="100"/>
                        </a:lnTo>
                        <a:lnTo>
                          <a:pt x="11" y="100"/>
                        </a:lnTo>
                        <a:lnTo>
                          <a:pt x="11" y="90"/>
                        </a:lnTo>
                        <a:lnTo>
                          <a:pt x="17" y="76"/>
                        </a:lnTo>
                        <a:lnTo>
                          <a:pt x="37" y="54"/>
                        </a:lnTo>
                        <a:lnTo>
                          <a:pt x="26" y="24"/>
                        </a:lnTo>
                        <a:lnTo>
                          <a:pt x="45" y="20"/>
                        </a:lnTo>
                        <a:lnTo>
                          <a:pt x="49" y="14"/>
                        </a:lnTo>
                        <a:lnTo>
                          <a:pt x="75" y="13"/>
                        </a:lnTo>
                        <a:lnTo>
                          <a:pt x="97" y="19"/>
                        </a:lnTo>
                        <a:lnTo>
                          <a:pt x="103" y="25"/>
                        </a:lnTo>
                        <a:lnTo>
                          <a:pt x="107" y="25"/>
                        </a:lnTo>
                        <a:lnTo>
                          <a:pt x="110" y="30"/>
                        </a:lnTo>
                        <a:lnTo>
                          <a:pt x="120" y="25"/>
                        </a:lnTo>
                        <a:lnTo>
                          <a:pt x="132" y="31"/>
                        </a:lnTo>
                        <a:lnTo>
                          <a:pt x="138" y="24"/>
                        </a:lnTo>
                        <a:lnTo>
                          <a:pt x="146" y="32"/>
                        </a:lnTo>
                        <a:lnTo>
                          <a:pt x="159" y="30"/>
                        </a:lnTo>
                        <a:lnTo>
                          <a:pt x="163" y="33"/>
                        </a:lnTo>
                        <a:lnTo>
                          <a:pt x="167" y="30"/>
                        </a:lnTo>
                        <a:lnTo>
                          <a:pt x="169" y="16"/>
                        </a:lnTo>
                        <a:lnTo>
                          <a:pt x="175" y="10"/>
                        </a:lnTo>
                        <a:lnTo>
                          <a:pt x="190" y="7"/>
                        </a:lnTo>
                        <a:lnTo>
                          <a:pt x="195" y="10"/>
                        </a:lnTo>
                        <a:lnTo>
                          <a:pt x="203" y="1"/>
                        </a:lnTo>
                        <a:lnTo>
                          <a:pt x="228" y="0"/>
                        </a:lnTo>
                        <a:lnTo>
                          <a:pt x="240" y="16"/>
                        </a:lnTo>
                        <a:lnTo>
                          <a:pt x="240" y="19"/>
                        </a:lnTo>
                        <a:lnTo>
                          <a:pt x="235" y="21"/>
                        </a:lnTo>
                        <a:lnTo>
                          <a:pt x="238" y="32"/>
                        </a:lnTo>
                        <a:lnTo>
                          <a:pt x="248" y="36"/>
                        </a:lnTo>
                        <a:lnTo>
                          <a:pt x="254" y="35"/>
                        </a:lnTo>
                        <a:lnTo>
                          <a:pt x="259" y="42"/>
                        </a:lnTo>
                        <a:lnTo>
                          <a:pt x="260" y="54"/>
                        </a:lnTo>
                        <a:lnTo>
                          <a:pt x="264" y="59"/>
                        </a:lnTo>
                        <a:lnTo>
                          <a:pt x="274" y="59"/>
                        </a:lnTo>
                        <a:lnTo>
                          <a:pt x="278" y="63"/>
                        </a:lnTo>
                        <a:lnTo>
                          <a:pt x="283" y="63"/>
                        </a:lnTo>
                        <a:lnTo>
                          <a:pt x="297" y="58"/>
                        </a:lnTo>
                        <a:lnTo>
                          <a:pt x="310" y="73"/>
                        </a:lnTo>
                        <a:lnTo>
                          <a:pt x="317" y="71"/>
                        </a:lnTo>
                        <a:lnTo>
                          <a:pt x="326" y="77"/>
                        </a:lnTo>
                        <a:lnTo>
                          <a:pt x="331" y="76"/>
                        </a:lnTo>
                        <a:lnTo>
                          <a:pt x="351" y="85"/>
                        </a:lnTo>
                        <a:lnTo>
                          <a:pt x="349" y="87"/>
                        </a:lnTo>
                        <a:lnTo>
                          <a:pt x="352" y="95"/>
                        </a:lnTo>
                        <a:lnTo>
                          <a:pt x="349" y="100"/>
                        </a:lnTo>
                        <a:lnTo>
                          <a:pt x="343" y="102"/>
                        </a:lnTo>
                        <a:lnTo>
                          <a:pt x="350" y="106"/>
                        </a:lnTo>
                        <a:lnTo>
                          <a:pt x="343" y="110"/>
                        </a:lnTo>
                        <a:lnTo>
                          <a:pt x="344" y="121"/>
                        </a:lnTo>
                        <a:lnTo>
                          <a:pt x="347" y="122"/>
                        </a:lnTo>
                        <a:lnTo>
                          <a:pt x="343" y="137"/>
                        </a:lnTo>
                        <a:lnTo>
                          <a:pt x="332" y="137"/>
                        </a:lnTo>
                        <a:lnTo>
                          <a:pt x="327" y="134"/>
                        </a:lnTo>
                        <a:lnTo>
                          <a:pt x="322" y="141"/>
                        </a:lnTo>
                        <a:lnTo>
                          <a:pt x="317" y="143"/>
                        </a:lnTo>
                        <a:lnTo>
                          <a:pt x="314" y="148"/>
                        </a:lnTo>
                        <a:lnTo>
                          <a:pt x="315" y="159"/>
                        </a:lnTo>
                        <a:lnTo>
                          <a:pt x="266" y="172"/>
                        </a:lnTo>
                        <a:lnTo>
                          <a:pt x="257" y="181"/>
                        </a:lnTo>
                        <a:lnTo>
                          <a:pt x="253" y="176"/>
                        </a:lnTo>
                        <a:lnTo>
                          <a:pt x="248" y="185"/>
                        </a:lnTo>
                        <a:lnTo>
                          <a:pt x="248" y="191"/>
                        </a:lnTo>
                        <a:lnTo>
                          <a:pt x="244" y="185"/>
                        </a:lnTo>
                        <a:lnTo>
                          <a:pt x="240" y="190"/>
                        </a:lnTo>
                        <a:lnTo>
                          <a:pt x="233" y="180"/>
                        </a:lnTo>
                        <a:lnTo>
                          <a:pt x="232" y="185"/>
                        </a:lnTo>
                        <a:lnTo>
                          <a:pt x="226" y="184"/>
                        </a:lnTo>
                        <a:lnTo>
                          <a:pt x="234" y="192"/>
                        </a:lnTo>
                        <a:lnTo>
                          <a:pt x="242" y="191"/>
                        </a:lnTo>
                        <a:lnTo>
                          <a:pt x="240" y="196"/>
                        </a:lnTo>
                        <a:lnTo>
                          <a:pt x="248" y="199"/>
                        </a:lnTo>
                        <a:lnTo>
                          <a:pt x="252" y="209"/>
                        </a:lnTo>
                        <a:lnTo>
                          <a:pt x="281" y="205"/>
                        </a:lnTo>
                        <a:lnTo>
                          <a:pt x="278" y="216"/>
                        </a:lnTo>
                        <a:lnTo>
                          <a:pt x="260" y="214"/>
                        </a:lnTo>
                        <a:lnTo>
                          <a:pt x="230" y="233"/>
                        </a:lnTo>
                        <a:lnTo>
                          <a:pt x="219" y="229"/>
                        </a:lnTo>
                        <a:lnTo>
                          <a:pt x="219" y="214"/>
                        </a:lnTo>
                        <a:lnTo>
                          <a:pt x="203" y="206"/>
                        </a:lnTo>
                        <a:lnTo>
                          <a:pt x="227" y="191"/>
                        </a:lnTo>
                        <a:lnTo>
                          <a:pt x="224" y="188"/>
                        </a:lnTo>
                        <a:lnTo>
                          <a:pt x="189" y="184"/>
                        </a:lnTo>
                        <a:lnTo>
                          <a:pt x="193" y="179"/>
                        </a:lnTo>
                        <a:lnTo>
                          <a:pt x="185" y="176"/>
                        </a:lnTo>
                        <a:lnTo>
                          <a:pt x="197" y="176"/>
                        </a:lnTo>
                        <a:lnTo>
                          <a:pt x="190" y="168"/>
                        </a:lnTo>
                        <a:lnTo>
                          <a:pt x="167" y="175"/>
                        </a:lnTo>
                        <a:lnTo>
                          <a:pt x="163" y="185"/>
                        </a:lnTo>
                        <a:lnTo>
                          <a:pt x="156" y="179"/>
                        </a:lnTo>
                        <a:lnTo>
                          <a:pt x="160" y="189"/>
                        </a:lnTo>
                        <a:lnTo>
                          <a:pt x="149" y="200"/>
                        </a:lnTo>
                        <a:lnTo>
                          <a:pt x="146" y="194"/>
                        </a:lnTo>
                        <a:lnTo>
                          <a:pt x="145" y="205"/>
                        </a:lnTo>
                        <a:lnTo>
                          <a:pt x="125" y="209"/>
                        </a:lnTo>
                        <a:lnTo>
                          <a:pt x="118" y="204"/>
                        </a:lnTo>
                        <a:lnTo>
                          <a:pt x="126" y="201"/>
                        </a:lnTo>
                        <a:lnTo>
                          <a:pt x="128" y="195"/>
                        </a:lnTo>
                        <a:lnTo>
                          <a:pt x="135" y="187"/>
                        </a:lnTo>
                        <a:lnTo>
                          <a:pt x="138" y="176"/>
                        </a:lnTo>
                        <a:lnTo>
                          <a:pt x="155" y="176"/>
                        </a:lnTo>
                        <a:lnTo>
                          <a:pt x="155" y="165"/>
                        </a:lnTo>
                        <a:lnTo>
                          <a:pt x="149" y="160"/>
                        </a:lnTo>
                        <a:lnTo>
                          <a:pt x="146" y="150"/>
                        </a:lnTo>
                        <a:lnTo>
                          <a:pt x="139" y="145"/>
                        </a:lnTo>
                        <a:lnTo>
                          <a:pt x="139" y="131"/>
                        </a:lnTo>
                        <a:lnTo>
                          <a:pt x="129" y="126"/>
                        </a:lnTo>
                        <a:lnTo>
                          <a:pt x="121" y="127"/>
                        </a:lnTo>
                        <a:lnTo>
                          <a:pt x="105" y="118"/>
                        </a:lnTo>
                        <a:lnTo>
                          <a:pt x="95" y="119"/>
                        </a:lnTo>
                        <a:lnTo>
                          <a:pt x="90" y="125"/>
                        </a:lnTo>
                        <a:close/>
                      </a:path>
                    </a:pathLst>
                  </a:custGeom>
                  <a:grpFill/>
                  <a:ln w="6350" cmpd="sng">
                    <a:solidFill>
                      <a:schemeClr val="bg1"/>
                    </a:solidFill>
                    <a:round/>
                    <a:headEnd/>
                    <a:tailEnd/>
                  </a:ln>
                </p:spPr>
                <p:txBody>
                  <a:bodyPr/>
                  <a:lstStyle/>
                  <a:p>
                    <a:endParaRPr lang="en-GB" dirty="0"/>
                  </a:p>
                </p:txBody>
              </p:sp>
              <p:sp>
                <p:nvSpPr>
                  <p:cNvPr id="740" name="Freeform 1314"/>
                  <p:cNvSpPr>
                    <a:spLocks/>
                  </p:cNvSpPr>
                  <p:nvPr/>
                </p:nvSpPr>
                <p:spPr bwMode="auto">
                  <a:xfrm>
                    <a:off x="5687678" y="3501842"/>
                    <a:ext cx="69480" cy="91280"/>
                  </a:xfrm>
                  <a:custGeom>
                    <a:avLst/>
                    <a:gdLst>
                      <a:gd name="T0" fmla="*/ 16 w 65"/>
                      <a:gd name="T1" fmla="*/ 48 h 86"/>
                      <a:gd name="T2" fmla="*/ 20 w 65"/>
                      <a:gd name="T3" fmla="*/ 46 h 86"/>
                      <a:gd name="T4" fmla="*/ 22 w 65"/>
                      <a:gd name="T5" fmla="*/ 42 h 86"/>
                      <a:gd name="T6" fmla="*/ 26 w 65"/>
                      <a:gd name="T7" fmla="*/ 38 h 86"/>
                      <a:gd name="T8" fmla="*/ 27 w 65"/>
                      <a:gd name="T9" fmla="*/ 32 h 86"/>
                      <a:gd name="T10" fmla="*/ 37 w 65"/>
                      <a:gd name="T11" fmla="*/ 32 h 86"/>
                      <a:gd name="T12" fmla="*/ 37 w 65"/>
                      <a:gd name="T13" fmla="*/ 26 h 86"/>
                      <a:gd name="T14" fmla="*/ 33 w 65"/>
                      <a:gd name="T15" fmla="*/ 23 h 86"/>
                      <a:gd name="T16" fmla="*/ 32 w 65"/>
                      <a:gd name="T17" fmla="*/ 18 h 86"/>
                      <a:gd name="T18" fmla="*/ 28 w 65"/>
                      <a:gd name="T19" fmla="*/ 15 h 86"/>
                      <a:gd name="T20" fmla="*/ 28 w 65"/>
                      <a:gd name="T21" fmla="*/ 7 h 86"/>
                      <a:gd name="T22" fmla="*/ 22 w 65"/>
                      <a:gd name="T23" fmla="*/ 4 h 86"/>
                      <a:gd name="T24" fmla="*/ 17 w 65"/>
                      <a:gd name="T25" fmla="*/ 5 h 86"/>
                      <a:gd name="T26" fmla="*/ 8 w 65"/>
                      <a:gd name="T27" fmla="*/ 0 h 86"/>
                      <a:gd name="T28" fmla="*/ 3 w 65"/>
                      <a:gd name="T29" fmla="*/ 1 h 86"/>
                      <a:gd name="T30" fmla="*/ 0 w 65"/>
                      <a:gd name="T31" fmla="*/ 4 h 86"/>
                      <a:gd name="T32" fmla="*/ 7 w 65"/>
                      <a:gd name="T33" fmla="*/ 10 h 86"/>
                      <a:gd name="T34" fmla="*/ 14 w 65"/>
                      <a:gd name="T35" fmla="*/ 26 h 86"/>
                      <a:gd name="T36" fmla="*/ 16 w 65"/>
                      <a:gd name="T37" fmla="*/ 48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 h="86">
                        <a:moveTo>
                          <a:pt x="28" y="86"/>
                        </a:moveTo>
                        <a:lnTo>
                          <a:pt x="36" y="83"/>
                        </a:lnTo>
                        <a:lnTo>
                          <a:pt x="38" y="77"/>
                        </a:lnTo>
                        <a:lnTo>
                          <a:pt x="45" y="69"/>
                        </a:lnTo>
                        <a:lnTo>
                          <a:pt x="48" y="58"/>
                        </a:lnTo>
                        <a:lnTo>
                          <a:pt x="65" y="58"/>
                        </a:lnTo>
                        <a:lnTo>
                          <a:pt x="65" y="47"/>
                        </a:lnTo>
                        <a:lnTo>
                          <a:pt x="59" y="42"/>
                        </a:lnTo>
                        <a:lnTo>
                          <a:pt x="56" y="32"/>
                        </a:lnTo>
                        <a:lnTo>
                          <a:pt x="49" y="27"/>
                        </a:lnTo>
                        <a:lnTo>
                          <a:pt x="49" y="13"/>
                        </a:lnTo>
                        <a:lnTo>
                          <a:pt x="39" y="8"/>
                        </a:lnTo>
                        <a:lnTo>
                          <a:pt x="31" y="9"/>
                        </a:lnTo>
                        <a:lnTo>
                          <a:pt x="15" y="0"/>
                        </a:lnTo>
                        <a:lnTo>
                          <a:pt x="5" y="1"/>
                        </a:lnTo>
                        <a:lnTo>
                          <a:pt x="0" y="7"/>
                        </a:lnTo>
                        <a:lnTo>
                          <a:pt x="12" y="19"/>
                        </a:lnTo>
                        <a:lnTo>
                          <a:pt x="25" y="47"/>
                        </a:lnTo>
                        <a:lnTo>
                          <a:pt x="28" y="86"/>
                        </a:lnTo>
                        <a:close/>
                      </a:path>
                    </a:pathLst>
                  </a:custGeom>
                  <a:grpFill/>
                  <a:ln w="6350" cmpd="sng">
                    <a:solidFill>
                      <a:schemeClr val="bg1"/>
                    </a:solidFill>
                    <a:round/>
                    <a:headEnd/>
                    <a:tailEnd/>
                  </a:ln>
                </p:spPr>
                <p:txBody>
                  <a:bodyPr/>
                  <a:lstStyle/>
                  <a:p>
                    <a:endParaRPr lang="en-GB" dirty="0"/>
                  </a:p>
                </p:txBody>
              </p:sp>
              <p:sp>
                <p:nvSpPr>
                  <p:cNvPr id="741" name="Freeform 1315"/>
                  <p:cNvSpPr>
                    <a:spLocks/>
                  </p:cNvSpPr>
                  <p:nvPr/>
                </p:nvSpPr>
                <p:spPr bwMode="auto">
                  <a:xfrm>
                    <a:off x="5596929" y="3630204"/>
                    <a:ext cx="131870" cy="81296"/>
                  </a:xfrm>
                  <a:custGeom>
                    <a:avLst/>
                    <a:gdLst>
                      <a:gd name="T0" fmla="*/ 70 w 124"/>
                      <a:gd name="T1" fmla="*/ 5 h 77"/>
                      <a:gd name="T2" fmla="*/ 51 w 124"/>
                      <a:gd name="T3" fmla="*/ 1 h 77"/>
                      <a:gd name="T4" fmla="*/ 35 w 124"/>
                      <a:gd name="T5" fmla="*/ 7 h 77"/>
                      <a:gd name="T6" fmla="*/ 8 w 124"/>
                      <a:gd name="T7" fmla="*/ 5 h 77"/>
                      <a:gd name="T8" fmla="*/ 6 w 124"/>
                      <a:gd name="T9" fmla="*/ 3 h 77"/>
                      <a:gd name="T10" fmla="*/ 8 w 124"/>
                      <a:gd name="T11" fmla="*/ 1 h 77"/>
                      <a:gd name="T12" fmla="*/ 5 w 124"/>
                      <a:gd name="T13" fmla="*/ 0 h 77"/>
                      <a:gd name="T14" fmla="*/ 2 w 124"/>
                      <a:gd name="T15" fmla="*/ 1 h 77"/>
                      <a:gd name="T16" fmla="*/ 0 w 124"/>
                      <a:gd name="T17" fmla="*/ 5 h 77"/>
                      <a:gd name="T18" fmla="*/ 2 w 124"/>
                      <a:gd name="T19" fmla="*/ 10 h 77"/>
                      <a:gd name="T20" fmla="*/ 6 w 124"/>
                      <a:gd name="T21" fmla="*/ 16 h 77"/>
                      <a:gd name="T22" fmla="*/ 2 w 124"/>
                      <a:gd name="T23" fmla="*/ 22 h 77"/>
                      <a:gd name="T24" fmla="*/ 2 w 124"/>
                      <a:gd name="T25" fmla="*/ 24 h 77"/>
                      <a:gd name="T26" fmla="*/ 2 w 124"/>
                      <a:gd name="T27" fmla="*/ 27 h 77"/>
                      <a:gd name="T28" fmla="*/ 6 w 124"/>
                      <a:gd name="T29" fmla="*/ 31 h 77"/>
                      <a:gd name="T30" fmla="*/ 8 w 124"/>
                      <a:gd name="T31" fmla="*/ 41 h 77"/>
                      <a:gd name="T32" fmla="*/ 24 w 124"/>
                      <a:gd name="T33" fmla="*/ 37 h 77"/>
                      <a:gd name="T34" fmla="*/ 35 w 124"/>
                      <a:gd name="T35" fmla="*/ 42 h 77"/>
                      <a:gd name="T36" fmla="*/ 38 w 124"/>
                      <a:gd name="T37" fmla="*/ 41 h 77"/>
                      <a:gd name="T38" fmla="*/ 42 w 124"/>
                      <a:gd name="T39" fmla="*/ 38 h 77"/>
                      <a:gd name="T40" fmla="*/ 42 w 124"/>
                      <a:gd name="T41" fmla="*/ 35 h 77"/>
                      <a:gd name="T42" fmla="*/ 44 w 124"/>
                      <a:gd name="T43" fmla="*/ 35 h 77"/>
                      <a:gd name="T44" fmla="*/ 53 w 124"/>
                      <a:gd name="T45" fmla="*/ 31 h 77"/>
                      <a:gd name="T46" fmla="*/ 62 w 124"/>
                      <a:gd name="T47" fmla="*/ 33 h 77"/>
                      <a:gd name="T48" fmla="*/ 57 w 124"/>
                      <a:gd name="T49" fmla="*/ 24 h 77"/>
                      <a:gd name="T50" fmla="*/ 61 w 124"/>
                      <a:gd name="T51" fmla="*/ 20 h 77"/>
                      <a:gd name="T52" fmla="*/ 62 w 124"/>
                      <a:gd name="T53" fmla="*/ 16 h 77"/>
                      <a:gd name="T54" fmla="*/ 68 w 124"/>
                      <a:gd name="T55" fmla="*/ 11 h 77"/>
                      <a:gd name="T56" fmla="*/ 70 w 124"/>
                      <a:gd name="T57" fmla="*/ 5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4" h="77">
                        <a:moveTo>
                          <a:pt x="124" y="10"/>
                        </a:moveTo>
                        <a:lnTo>
                          <a:pt x="91" y="1"/>
                        </a:lnTo>
                        <a:lnTo>
                          <a:pt x="61" y="14"/>
                        </a:lnTo>
                        <a:lnTo>
                          <a:pt x="14" y="10"/>
                        </a:lnTo>
                        <a:lnTo>
                          <a:pt x="10" y="6"/>
                        </a:lnTo>
                        <a:lnTo>
                          <a:pt x="13" y="1"/>
                        </a:lnTo>
                        <a:lnTo>
                          <a:pt x="8" y="0"/>
                        </a:lnTo>
                        <a:lnTo>
                          <a:pt x="2" y="2"/>
                        </a:lnTo>
                        <a:lnTo>
                          <a:pt x="0" y="10"/>
                        </a:lnTo>
                        <a:lnTo>
                          <a:pt x="2" y="18"/>
                        </a:lnTo>
                        <a:lnTo>
                          <a:pt x="10" y="29"/>
                        </a:lnTo>
                        <a:lnTo>
                          <a:pt x="2" y="41"/>
                        </a:lnTo>
                        <a:lnTo>
                          <a:pt x="2" y="45"/>
                        </a:lnTo>
                        <a:lnTo>
                          <a:pt x="2" y="50"/>
                        </a:lnTo>
                        <a:lnTo>
                          <a:pt x="10" y="57"/>
                        </a:lnTo>
                        <a:lnTo>
                          <a:pt x="13" y="74"/>
                        </a:lnTo>
                        <a:lnTo>
                          <a:pt x="42" y="68"/>
                        </a:lnTo>
                        <a:lnTo>
                          <a:pt x="62" y="77"/>
                        </a:lnTo>
                        <a:lnTo>
                          <a:pt x="68" y="74"/>
                        </a:lnTo>
                        <a:lnTo>
                          <a:pt x="75" y="70"/>
                        </a:lnTo>
                        <a:lnTo>
                          <a:pt x="75" y="63"/>
                        </a:lnTo>
                        <a:lnTo>
                          <a:pt x="78" y="63"/>
                        </a:lnTo>
                        <a:lnTo>
                          <a:pt x="95" y="57"/>
                        </a:lnTo>
                        <a:lnTo>
                          <a:pt x="111" y="59"/>
                        </a:lnTo>
                        <a:lnTo>
                          <a:pt x="101" y="44"/>
                        </a:lnTo>
                        <a:lnTo>
                          <a:pt x="108" y="37"/>
                        </a:lnTo>
                        <a:lnTo>
                          <a:pt x="110" y="28"/>
                        </a:lnTo>
                        <a:lnTo>
                          <a:pt x="120" y="20"/>
                        </a:lnTo>
                        <a:lnTo>
                          <a:pt x="124" y="10"/>
                        </a:lnTo>
                        <a:close/>
                      </a:path>
                    </a:pathLst>
                  </a:custGeom>
                  <a:grpFill/>
                  <a:ln w="6350" cmpd="sng">
                    <a:solidFill>
                      <a:schemeClr val="bg1"/>
                    </a:solidFill>
                    <a:round/>
                    <a:headEnd/>
                    <a:tailEnd/>
                  </a:ln>
                </p:spPr>
                <p:txBody>
                  <a:bodyPr/>
                  <a:lstStyle/>
                  <a:p>
                    <a:endParaRPr lang="en-GB" dirty="0"/>
                  </a:p>
                </p:txBody>
              </p:sp>
              <p:sp>
                <p:nvSpPr>
                  <p:cNvPr id="742" name="Freeform 1316"/>
                  <p:cNvSpPr>
                    <a:spLocks/>
                  </p:cNvSpPr>
                  <p:nvPr/>
                </p:nvSpPr>
                <p:spPr bwMode="auto">
                  <a:xfrm>
                    <a:off x="5534540" y="3672991"/>
                    <a:ext cx="38285" cy="81296"/>
                  </a:xfrm>
                  <a:custGeom>
                    <a:avLst/>
                    <a:gdLst>
                      <a:gd name="T0" fmla="*/ 20 w 36"/>
                      <a:gd name="T1" fmla="*/ 26 h 77"/>
                      <a:gd name="T2" fmla="*/ 20 w 36"/>
                      <a:gd name="T3" fmla="*/ 30 h 77"/>
                      <a:gd name="T4" fmla="*/ 11 w 36"/>
                      <a:gd name="T5" fmla="*/ 42 h 77"/>
                      <a:gd name="T6" fmla="*/ 0 w 36"/>
                      <a:gd name="T7" fmla="*/ 31 h 77"/>
                      <a:gd name="T8" fmla="*/ 2 w 36"/>
                      <a:gd name="T9" fmla="*/ 31 h 77"/>
                      <a:gd name="T10" fmla="*/ 2 w 36"/>
                      <a:gd name="T11" fmla="*/ 19 h 77"/>
                      <a:gd name="T12" fmla="*/ 4 w 36"/>
                      <a:gd name="T13" fmla="*/ 13 h 77"/>
                      <a:gd name="T14" fmla="*/ 0 w 36"/>
                      <a:gd name="T15" fmla="*/ 11 h 77"/>
                      <a:gd name="T16" fmla="*/ 2 w 36"/>
                      <a:gd name="T17" fmla="*/ 3 h 77"/>
                      <a:gd name="T18" fmla="*/ 5 w 36"/>
                      <a:gd name="T19" fmla="*/ 0 h 77"/>
                      <a:gd name="T20" fmla="*/ 6 w 36"/>
                      <a:gd name="T21" fmla="*/ 1 h 77"/>
                      <a:gd name="T22" fmla="*/ 10 w 36"/>
                      <a:gd name="T23" fmla="*/ 1 h 77"/>
                      <a:gd name="T24" fmla="*/ 15 w 36"/>
                      <a:gd name="T25" fmla="*/ 7 h 77"/>
                      <a:gd name="T26" fmla="*/ 14 w 36"/>
                      <a:gd name="T27" fmla="*/ 19 h 77"/>
                      <a:gd name="T28" fmla="*/ 20 w 36"/>
                      <a:gd name="T29" fmla="*/ 26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77">
                        <a:moveTo>
                          <a:pt x="34" y="47"/>
                        </a:moveTo>
                        <a:lnTo>
                          <a:pt x="36" y="54"/>
                        </a:lnTo>
                        <a:lnTo>
                          <a:pt x="18" y="77"/>
                        </a:lnTo>
                        <a:lnTo>
                          <a:pt x="0" y="57"/>
                        </a:lnTo>
                        <a:lnTo>
                          <a:pt x="3" y="57"/>
                        </a:lnTo>
                        <a:lnTo>
                          <a:pt x="2" y="34"/>
                        </a:lnTo>
                        <a:lnTo>
                          <a:pt x="6" y="23"/>
                        </a:lnTo>
                        <a:lnTo>
                          <a:pt x="0" y="20"/>
                        </a:lnTo>
                        <a:lnTo>
                          <a:pt x="3" y="5"/>
                        </a:lnTo>
                        <a:lnTo>
                          <a:pt x="8" y="0"/>
                        </a:lnTo>
                        <a:lnTo>
                          <a:pt x="11" y="1"/>
                        </a:lnTo>
                        <a:lnTo>
                          <a:pt x="17" y="3"/>
                        </a:lnTo>
                        <a:lnTo>
                          <a:pt x="27" y="14"/>
                        </a:lnTo>
                        <a:lnTo>
                          <a:pt x="24" y="34"/>
                        </a:lnTo>
                        <a:lnTo>
                          <a:pt x="34" y="47"/>
                        </a:lnTo>
                        <a:close/>
                      </a:path>
                    </a:pathLst>
                  </a:custGeom>
                  <a:grpFill/>
                  <a:ln w="6350" cmpd="sng">
                    <a:solidFill>
                      <a:schemeClr val="bg1"/>
                    </a:solidFill>
                    <a:round/>
                    <a:headEnd/>
                    <a:tailEnd/>
                  </a:ln>
                </p:spPr>
                <p:txBody>
                  <a:bodyPr/>
                  <a:lstStyle/>
                  <a:p>
                    <a:endParaRPr lang="en-GB" dirty="0"/>
                  </a:p>
                </p:txBody>
              </p:sp>
              <p:sp>
                <p:nvSpPr>
                  <p:cNvPr id="743" name="Freeform 1317"/>
                  <p:cNvSpPr>
                    <a:spLocks/>
                  </p:cNvSpPr>
                  <p:nvPr/>
                </p:nvSpPr>
                <p:spPr bwMode="auto">
                  <a:xfrm>
                    <a:off x="5513270" y="3645893"/>
                    <a:ext cx="41121" cy="48492"/>
                  </a:xfrm>
                  <a:custGeom>
                    <a:avLst/>
                    <a:gdLst>
                      <a:gd name="T0" fmla="*/ 0 w 38"/>
                      <a:gd name="T1" fmla="*/ 15 h 45"/>
                      <a:gd name="T2" fmla="*/ 11 w 38"/>
                      <a:gd name="T3" fmla="*/ 26 h 45"/>
                      <a:gd name="T4" fmla="*/ 14 w 38"/>
                      <a:gd name="T5" fmla="*/ 17 h 45"/>
                      <a:gd name="T6" fmla="*/ 16 w 38"/>
                      <a:gd name="T7" fmla="*/ 14 h 45"/>
                      <a:gd name="T8" fmla="*/ 18 w 38"/>
                      <a:gd name="T9" fmla="*/ 15 h 45"/>
                      <a:gd name="T10" fmla="*/ 18 w 38"/>
                      <a:gd name="T11" fmla="*/ 11 h 45"/>
                      <a:gd name="T12" fmla="*/ 21 w 38"/>
                      <a:gd name="T13" fmla="*/ 13 h 45"/>
                      <a:gd name="T14" fmla="*/ 22 w 38"/>
                      <a:gd name="T15" fmla="*/ 10 h 45"/>
                      <a:gd name="T16" fmla="*/ 11 w 38"/>
                      <a:gd name="T17" fmla="*/ 2 h 45"/>
                      <a:gd name="T18" fmla="*/ 11 w 38"/>
                      <a:gd name="T19" fmla="*/ 0 h 45"/>
                      <a:gd name="T20" fmla="*/ 8 w 38"/>
                      <a:gd name="T21" fmla="*/ 0 h 45"/>
                      <a:gd name="T22" fmla="*/ 8 w 38"/>
                      <a:gd name="T23" fmla="*/ 3 h 45"/>
                      <a:gd name="T24" fmla="*/ 5 w 38"/>
                      <a:gd name="T25" fmla="*/ 0 h 45"/>
                      <a:gd name="T26" fmla="*/ 3 w 38"/>
                      <a:gd name="T27" fmla="*/ 2 h 45"/>
                      <a:gd name="T28" fmla="*/ 5 w 38"/>
                      <a:gd name="T29" fmla="*/ 6 h 45"/>
                      <a:gd name="T30" fmla="*/ 2 w 38"/>
                      <a:gd name="T31" fmla="*/ 8 h 45"/>
                      <a:gd name="T32" fmla="*/ 2 w 38"/>
                      <a:gd name="T33" fmla="*/ 13 h 45"/>
                      <a:gd name="T34" fmla="*/ 0 w 38"/>
                      <a:gd name="T35" fmla="*/ 1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45">
                        <a:moveTo>
                          <a:pt x="0" y="27"/>
                        </a:moveTo>
                        <a:lnTo>
                          <a:pt x="20" y="45"/>
                        </a:lnTo>
                        <a:lnTo>
                          <a:pt x="23" y="30"/>
                        </a:lnTo>
                        <a:lnTo>
                          <a:pt x="28" y="25"/>
                        </a:lnTo>
                        <a:lnTo>
                          <a:pt x="31" y="26"/>
                        </a:lnTo>
                        <a:lnTo>
                          <a:pt x="31" y="19"/>
                        </a:lnTo>
                        <a:lnTo>
                          <a:pt x="36" y="22"/>
                        </a:lnTo>
                        <a:lnTo>
                          <a:pt x="38" y="17"/>
                        </a:lnTo>
                        <a:lnTo>
                          <a:pt x="18" y="3"/>
                        </a:lnTo>
                        <a:lnTo>
                          <a:pt x="19" y="0"/>
                        </a:lnTo>
                        <a:lnTo>
                          <a:pt x="13" y="0"/>
                        </a:lnTo>
                        <a:lnTo>
                          <a:pt x="15" y="5"/>
                        </a:lnTo>
                        <a:lnTo>
                          <a:pt x="8" y="0"/>
                        </a:lnTo>
                        <a:lnTo>
                          <a:pt x="5" y="3"/>
                        </a:lnTo>
                        <a:lnTo>
                          <a:pt x="9" y="10"/>
                        </a:lnTo>
                        <a:lnTo>
                          <a:pt x="2" y="14"/>
                        </a:lnTo>
                        <a:lnTo>
                          <a:pt x="4" y="23"/>
                        </a:lnTo>
                        <a:lnTo>
                          <a:pt x="0" y="27"/>
                        </a:lnTo>
                        <a:close/>
                      </a:path>
                    </a:pathLst>
                  </a:custGeom>
                  <a:grpFill/>
                  <a:ln w="6350" cmpd="sng">
                    <a:solidFill>
                      <a:schemeClr val="bg1"/>
                    </a:solidFill>
                    <a:round/>
                    <a:headEnd/>
                    <a:tailEnd/>
                  </a:ln>
                </p:spPr>
                <p:txBody>
                  <a:bodyPr/>
                  <a:lstStyle/>
                  <a:p>
                    <a:endParaRPr lang="en-GB" dirty="0"/>
                  </a:p>
                </p:txBody>
              </p:sp>
              <p:grpSp>
                <p:nvGrpSpPr>
                  <p:cNvPr id="744" name="Group 1318"/>
                  <p:cNvGrpSpPr>
                    <a:grpSpLocks/>
                  </p:cNvGrpSpPr>
                  <p:nvPr/>
                </p:nvGrpSpPr>
                <p:grpSpPr bwMode="auto">
                  <a:xfrm>
                    <a:off x="5242442" y="2534849"/>
                    <a:ext cx="531732" cy="637531"/>
                    <a:chOff x="4672" y="2225"/>
                    <a:chExt cx="503" cy="601"/>
                  </a:xfrm>
                  <a:grpFill/>
                </p:grpSpPr>
                <p:grpSp>
                  <p:nvGrpSpPr>
                    <p:cNvPr id="751" name="Group 1319"/>
                    <p:cNvGrpSpPr>
                      <a:grpSpLocks/>
                    </p:cNvGrpSpPr>
                    <p:nvPr/>
                  </p:nvGrpSpPr>
                  <p:grpSpPr bwMode="auto">
                    <a:xfrm>
                      <a:off x="4688" y="2226"/>
                      <a:ext cx="392" cy="438"/>
                      <a:chOff x="4688" y="2226"/>
                      <a:chExt cx="392" cy="438"/>
                    </a:xfrm>
                    <a:grpFill/>
                  </p:grpSpPr>
                  <p:sp>
                    <p:nvSpPr>
                      <p:cNvPr id="753" name="Freeform 1320"/>
                      <p:cNvSpPr>
                        <a:spLocks/>
                      </p:cNvSpPr>
                      <p:nvPr/>
                    </p:nvSpPr>
                    <p:spPr bwMode="auto">
                      <a:xfrm>
                        <a:off x="4740" y="2601"/>
                        <a:ext cx="15" cy="7"/>
                      </a:xfrm>
                      <a:custGeom>
                        <a:avLst/>
                        <a:gdLst>
                          <a:gd name="T0" fmla="*/ 0 w 15"/>
                          <a:gd name="T1" fmla="*/ 7 h 7"/>
                          <a:gd name="T2" fmla="*/ 10 w 15"/>
                          <a:gd name="T3" fmla="*/ 0 h 7"/>
                          <a:gd name="T4" fmla="*/ 15 w 15"/>
                          <a:gd name="T5" fmla="*/ 5 h 7"/>
                          <a:gd name="T6" fmla="*/ 0 w 15"/>
                          <a:gd name="T7" fmla="*/ 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0" y="7"/>
                            </a:moveTo>
                            <a:lnTo>
                              <a:pt x="10" y="0"/>
                            </a:lnTo>
                            <a:lnTo>
                              <a:pt x="15" y="5"/>
                            </a:lnTo>
                            <a:lnTo>
                              <a:pt x="0" y="7"/>
                            </a:lnTo>
                            <a:close/>
                          </a:path>
                        </a:pathLst>
                      </a:custGeom>
                      <a:grpFill/>
                      <a:ln w="6350" cmpd="sng">
                        <a:solidFill>
                          <a:schemeClr val="bg1"/>
                        </a:solidFill>
                        <a:round/>
                        <a:headEnd/>
                        <a:tailEnd/>
                      </a:ln>
                    </p:spPr>
                    <p:txBody>
                      <a:bodyPr/>
                      <a:lstStyle/>
                      <a:p>
                        <a:endParaRPr lang="en-GB" dirty="0"/>
                      </a:p>
                    </p:txBody>
                  </p:sp>
                  <p:sp>
                    <p:nvSpPr>
                      <p:cNvPr id="754" name="Freeform 1321"/>
                      <p:cNvSpPr>
                        <a:spLocks/>
                      </p:cNvSpPr>
                      <p:nvPr/>
                    </p:nvSpPr>
                    <p:spPr bwMode="auto">
                      <a:xfrm>
                        <a:off x="4688" y="2658"/>
                        <a:ext cx="4" cy="6"/>
                      </a:xfrm>
                      <a:custGeom>
                        <a:avLst/>
                        <a:gdLst>
                          <a:gd name="T0" fmla="*/ 2 w 4"/>
                          <a:gd name="T1" fmla="*/ 6 h 6"/>
                          <a:gd name="T2" fmla="*/ 4 w 4"/>
                          <a:gd name="T3" fmla="*/ 0 h 6"/>
                          <a:gd name="T4" fmla="*/ 0 w 4"/>
                          <a:gd name="T5" fmla="*/ 1 h 6"/>
                          <a:gd name="T6" fmla="*/ 2 w 4"/>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2" y="6"/>
                            </a:moveTo>
                            <a:lnTo>
                              <a:pt x="4" y="0"/>
                            </a:lnTo>
                            <a:lnTo>
                              <a:pt x="0" y="1"/>
                            </a:lnTo>
                            <a:lnTo>
                              <a:pt x="2" y="6"/>
                            </a:lnTo>
                            <a:close/>
                          </a:path>
                        </a:pathLst>
                      </a:custGeom>
                      <a:grpFill/>
                      <a:ln w="6350" cmpd="sng">
                        <a:solidFill>
                          <a:schemeClr val="bg1"/>
                        </a:solidFill>
                        <a:round/>
                        <a:headEnd/>
                        <a:tailEnd/>
                      </a:ln>
                    </p:spPr>
                    <p:txBody>
                      <a:bodyPr/>
                      <a:lstStyle/>
                      <a:p>
                        <a:endParaRPr lang="en-GB" dirty="0"/>
                      </a:p>
                    </p:txBody>
                  </p:sp>
                  <p:sp>
                    <p:nvSpPr>
                      <p:cNvPr id="755" name="Freeform 1322"/>
                      <p:cNvSpPr>
                        <a:spLocks/>
                      </p:cNvSpPr>
                      <p:nvPr/>
                    </p:nvSpPr>
                    <p:spPr bwMode="auto">
                      <a:xfrm>
                        <a:off x="5035" y="2249"/>
                        <a:ext cx="6" cy="10"/>
                      </a:xfrm>
                      <a:custGeom>
                        <a:avLst/>
                        <a:gdLst>
                          <a:gd name="T0" fmla="*/ 5 w 6"/>
                          <a:gd name="T1" fmla="*/ 10 h 10"/>
                          <a:gd name="T2" fmla="*/ 0 w 6"/>
                          <a:gd name="T3" fmla="*/ 0 h 10"/>
                          <a:gd name="T4" fmla="*/ 6 w 6"/>
                          <a:gd name="T5" fmla="*/ 2 h 10"/>
                          <a:gd name="T6" fmla="*/ 5 w 6"/>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0">
                            <a:moveTo>
                              <a:pt x="5" y="10"/>
                            </a:moveTo>
                            <a:lnTo>
                              <a:pt x="0" y="0"/>
                            </a:lnTo>
                            <a:lnTo>
                              <a:pt x="6" y="2"/>
                            </a:lnTo>
                            <a:lnTo>
                              <a:pt x="5" y="10"/>
                            </a:lnTo>
                            <a:close/>
                          </a:path>
                        </a:pathLst>
                      </a:custGeom>
                      <a:grpFill/>
                      <a:ln w="6350" cmpd="sng">
                        <a:solidFill>
                          <a:schemeClr val="bg1"/>
                        </a:solidFill>
                        <a:round/>
                        <a:headEnd/>
                        <a:tailEnd/>
                      </a:ln>
                    </p:spPr>
                    <p:txBody>
                      <a:bodyPr/>
                      <a:lstStyle/>
                      <a:p>
                        <a:endParaRPr lang="en-GB" dirty="0"/>
                      </a:p>
                    </p:txBody>
                  </p:sp>
                  <p:sp>
                    <p:nvSpPr>
                      <p:cNvPr id="756" name="Freeform 1323"/>
                      <p:cNvSpPr>
                        <a:spLocks/>
                      </p:cNvSpPr>
                      <p:nvPr/>
                    </p:nvSpPr>
                    <p:spPr bwMode="auto">
                      <a:xfrm>
                        <a:off x="5065" y="2226"/>
                        <a:ext cx="15" cy="8"/>
                      </a:xfrm>
                      <a:custGeom>
                        <a:avLst/>
                        <a:gdLst>
                          <a:gd name="T0" fmla="*/ 11 w 15"/>
                          <a:gd name="T1" fmla="*/ 0 h 8"/>
                          <a:gd name="T2" fmla="*/ 15 w 15"/>
                          <a:gd name="T3" fmla="*/ 8 h 8"/>
                          <a:gd name="T4" fmla="*/ 0 w 15"/>
                          <a:gd name="T5" fmla="*/ 4 h 8"/>
                          <a:gd name="T6" fmla="*/ 11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lnTo>
                              <a:pt x="15" y="8"/>
                            </a:lnTo>
                            <a:lnTo>
                              <a:pt x="0" y="4"/>
                            </a:lnTo>
                            <a:lnTo>
                              <a:pt x="11" y="0"/>
                            </a:lnTo>
                            <a:close/>
                          </a:path>
                        </a:pathLst>
                      </a:custGeom>
                      <a:grpFill/>
                      <a:ln w="6350" cmpd="sng">
                        <a:solidFill>
                          <a:schemeClr val="bg1"/>
                        </a:solidFill>
                        <a:round/>
                        <a:headEnd/>
                        <a:tailEnd/>
                      </a:ln>
                    </p:spPr>
                    <p:txBody>
                      <a:bodyPr/>
                      <a:lstStyle/>
                      <a:p>
                        <a:endParaRPr lang="en-GB" dirty="0"/>
                      </a:p>
                    </p:txBody>
                  </p:sp>
                  <p:sp>
                    <p:nvSpPr>
                      <p:cNvPr id="757" name="Freeform 1324"/>
                      <p:cNvSpPr>
                        <a:spLocks/>
                      </p:cNvSpPr>
                      <p:nvPr/>
                    </p:nvSpPr>
                    <p:spPr bwMode="auto">
                      <a:xfrm>
                        <a:off x="5020" y="2256"/>
                        <a:ext cx="14" cy="17"/>
                      </a:xfrm>
                      <a:custGeom>
                        <a:avLst/>
                        <a:gdLst>
                          <a:gd name="T0" fmla="*/ 8 w 14"/>
                          <a:gd name="T1" fmla="*/ 14 h 17"/>
                          <a:gd name="T2" fmla="*/ 2 w 14"/>
                          <a:gd name="T3" fmla="*/ 17 h 17"/>
                          <a:gd name="T4" fmla="*/ 0 w 14"/>
                          <a:gd name="T5" fmla="*/ 7 h 17"/>
                          <a:gd name="T6" fmla="*/ 10 w 14"/>
                          <a:gd name="T7" fmla="*/ 0 h 17"/>
                          <a:gd name="T8" fmla="*/ 14 w 14"/>
                          <a:gd name="T9" fmla="*/ 7 h 17"/>
                          <a:gd name="T10" fmla="*/ 8 w 14"/>
                          <a:gd name="T11" fmla="*/ 14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7">
                            <a:moveTo>
                              <a:pt x="8" y="14"/>
                            </a:moveTo>
                            <a:lnTo>
                              <a:pt x="2" y="17"/>
                            </a:lnTo>
                            <a:lnTo>
                              <a:pt x="0" y="7"/>
                            </a:lnTo>
                            <a:lnTo>
                              <a:pt x="10" y="0"/>
                            </a:lnTo>
                            <a:lnTo>
                              <a:pt x="14" y="7"/>
                            </a:lnTo>
                            <a:lnTo>
                              <a:pt x="8" y="14"/>
                            </a:lnTo>
                            <a:close/>
                          </a:path>
                        </a:pathLst>
                      </a:custGeom>
                      <a:grpFill/>
                      <a:ln w="6350" cmpd="sng">
                        <a:solidFill>
                          <a:schemeClr val="bg1"/>
                        </a:solidFill>
                        <a:round/>
                        <a:headEnd/>
                        <a:tailEnd/>
                      </a:ln>
                    </p:spPr>
                    <p:txBody>
                      <a:bodyPr/>
                      <a:lstStyle/>
                      <a:p>
                        <a:endParaRPr lang="en-GB" dirty="0"/>
                      </a:p>
                    </p:txBody>
                  </p:sp>
                  <p:sp>
                    <p:nvSpPr>
                      <p:cNvPr id="758" name="Freeform 1325"/>
                      <p:cNvSpPr>
                        <a:spLocks/>
                      </p:cNvSpPr>
                      <p:nvPr/>
                    </p:nvSpPr>
                    <p:spPr bwMode="auto">
                      <a:xfrm>
                        <a:off x="5002" y="2251"/>
                        <a:ext cx="22" cy="12"/>
                      </a:xfrm>
                      <a:custGeom>
                        <a:avLst/>
                        <a:gdLst>
                          <a:gd name="T0" fmla="*/ 6 w 22"/>
                          <a:gd name="T1" fmla="*/ 0 h 12"/>
                          <a:gd name="T2" fmla="*/ 22 w 22"/>
                          <a:gd name="T3" fmla="*/ 2 h 12"/>
                          <a:gd name="T4" fmla="*/ 5 w 22"/>
                          <a:gd name="T5" fmla="*/ 12 h 12"/>
                          <a:gd name="T6" fmla="*/ 0 w 22"/>
                          <a:gd name="T7" fmla="*/ 4 h 12"/>
                          <a:gd name="T8" fmla="*/ 6 w 2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2">
                            <a:moveTo>
                              <a:pt x="6" y="0"/>
                            </a:moveTo>
                            <a:lnTo>
                              <a:pt x="22" y="2"/>
                            </a:lnTo>
                            <a:lnTo>
                              <a:pt x="5" y="12"/>
                            </a:lnTo>
                            <a:lnTo>
                              <a:pt x="0" y="4"/>
                            </a:lnTo>
                            <a:lnTo>
                              <a:pt x="6" y="0"/>
                            </a:lnTo>
                            <a:close/>
                          </a:path>
                        </a:pathLst>
                      </a:custGeom>
                      <a:grpFill/>
                      <a:ln w="6350" cmpd="sng">
                        <a:solidFill>
                          <a:schemeClr val="bg1"/>
                        </a:solidFill>
                        <a:round/>
                        <a:headEnd/>
                        <a:tailEnd/>
                      </a:ln>
                    </p:spPr>
                    <p:txBody>
                      <a:bodyPr/>
                      <a:lstStyle/>
                      <a:p>
                        <a:endParaRPr lang="en-GB" dirty="0"/>
                      </a:p>
                    </p:txBody>
                  </p:sp>
                  <p:sp>
                    <p:nvSpPr>
                      <p:cNvPr id="759" name="Freeform 1326"/>
                      <p:cNvSpPr>
                        <a:spLocks/>
                      </p:cNvSpPr>
                      <p:nvPr/>
                    </p:nvSpPr>
                    <p:spPr bwMode="auto">
                      <a:xfrm>
                        <a:off x="5011" y="2270"/>
                        <a:ext cx="9" cy="6"/>
                      </a:xfrm>
                      <a:custGeom>
                        <a:avLst/>
                        <a:gdLst>
                          <a:gd name="T0" fmla="*/ 5 w 9"/>
                          <a:gd name="T1" fmla="*/ 6 h 6"/>
                          <a:gd name="T2" fmla="*/ 0 w 9"/>
                          <a:gd name="T3" fmla="*/ 0 h 6"/>
                          <a:gd name="T4" fmla="*/ 7 w 9"/>
                          <a:gd name="T5" fmla="*/ 0 h 6"/>
                          <a:gd name="T6" fmla="*/ 9 w 9"/>
                          <a:gd name="T7" fmla="*/ 5 h 6"/>
                          <a:gd name="T8" fmla="*/ 5 w 9"/>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6">
                            <a:moveTo>
                              <a:pt x="5" y="6"/>
                            </a:moveTo>
                            <a:lnTo>
                              <a:pt x="0" y="0"/>
                            </a:lnTo>
                            <a:lnTo>
                              <a:pt x="7" y="0"/>
                            </a:lnTo>
                            <a:lnTo>
                              <a:pt x="9" y="5"/>
                            </a:lnTo>
                            <a:lnTo>
                              <a:pt x="5" y="6"/>
                            </a:lnTo>
                            <a:close/>
                          </a:path>
                        </a:pathLst>
                      </a:custGeom>
                      <a:grpFill/>
                      <a:ln w="6350" cmpd="sng">
                        <a:solidFill>
                          <a:schemeClr val="bg1"/>
                        </a:solidFill>
                        <a:round/>
                        <a:headEnd/>
                        <a:tailEnd/>
                      </a:ln>
                    </p:spPr>
                    <p:txBody>
                      <a:bodyPr/>
                      <a:lstStyle/>
                      <a:p>
                        <a:endParaRPr lang="en-GB" dirty="0"/>
                      </a:p>
                    </p:txBody>
                  </p:sp>
                  <p:sp>
                    <p:nvSpPr>
                      <p:cNvPr id="760" name="Freeform 1327"/>
                      <p:cNvSpPr>
                        <a:spLocks/>
                      </p:cNvSpPr>
                      <p:nvPr/>
                    </p:nvSpPr>
                    <p:spPr bwMode="auto">
                      <a:xfrm>
                        <a:off x="4973" y="2276"/>
                        <a:ext cx="5" cy="9"/>
                      </a:xfrm>
                      <a:custGeom>
                        <a:avLst/>
                        <a:gdLst>
                          <a:gd name="T0" fmla="*/ 4 w 5"/>
                          <a:gd name="T1" fmla="*/ 0 h 9"/>
                          <a:gd name="T2" fmla="*/ 5 w 5"/>
                          <a:gd name="T3" fmla="*/ 9 h 9"/>
                          <a:gd name="T4" fmla="*/ 0 w 5"/>
                          <a:gd name="T5" fmla="*/ 7 h 9"/>
                          <a:gd name="T6" fmla="*/ 4 w 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4" y="0"/>
                            </a:moveTo>
                            <a:lnTo>
                              <a:pt x="5" y="9"/>
                            </a:lnTo>
                            <a:lnTo>
                              <a:pt x="0" y="7"/>
                            </a:lnTo>
                            <a:lnTo>
                              <a:pt x="4" y="0"/>
                            </a:lnTo>
                            <a:close/>
                          </a:path>
                        </a:pathLst>
                      </a:custGeom>
                      <a:grpFill/>
                      <a:ln w="6350" cmpd="sng">
                        <a:solidFill>
                          <a:schemeClr val="bg1"/>
                        </a:solidFill>
                        <a:round/>
                        <a:headEnd/>
                        <a:tailEnd/>
                      </a:ln>
                    </p:spPr>
                    <p:txBody>
                      <a:bodyPr/>
                      <a:lstStyle/>
                      <a:p>
                        <a:endParaRPr lang="en-GB" dirty="0"/>
                      </a:p>
                    </p:txBody>
                  </p:sp>
                  <p:sp>
                    <p:nvSpPr>
                      <p:cNvPr id="761" name="Freeform 1328"/>
                      <p:cNvSpPr>
                        <a:spLocks/>
                      </p:cNvSpPr>
                      <p:nvPr/>
                    </p:nvSpPr>
                    <p:spPr bwMode="auto">
                      <a:xfrm>
                        <a:off x="4955" y="2276"/>
                        <a:ext cx="10" cy="8"/>
                      </a:xfrm>
                      <a:custGeom>
                        <a:avLst/>
                        <a:gdLst>
                          <a:gd name="T0" fmla="*/ 4 w 10"/>
                          <a:gd name="T1" fmla="*/ 3 h 8"/>
                          <a:gd name="T2" fmla="*/ 10 w 10"/>
                          <a:gd name="T3" fmla="*/ 8 h 8"/>
                          <a:gd name="T4" fmla="*/ 3 w 10"/>
                          <a:gd name="T5" fmla="*/ 8 h 8"/>
                          <a:gd name="T6" fmla="*/ 0 w 10"/>
                          <a:gd name="T7" fmla="*/ 0 h 8"/>
                          <a:gd name="T8" fmla="*/ 4 w 10"/>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4" y="3"/>
                            </a:moveTo>
                            <a:lnTo>
                              <a:pt x="10" y="8"/>
                            </a:lnTo>
                            <a:lnTo>
                              <a:pt x="3" y="8"/>
                            </a:lnTo>
                            <a:lnTo>
                              <a:pt x="0" y="0"/>
                            </a:lnTo>
                            <a:lnTo>
                              <a:pt x="4" y="3"/>
                            </a:lnTo>
                            <a:close/>
                          </a:path>
                        </a:pathLst>
                      </a:custGeom>
                      <a:grpFill/>
                      <a:ln w="6350" cmpd="sng">
                        <a:solidFill>
                          <a:schemeClr val="bg1"/>
                        </a:solidFill>
                        <a:round/>
                        <a:headEnd/>
                        <a:tailEnd/>
                      </a:ln>
                    </p:spPr>
                    <p:txBody>
                      <a:bodyPr/>
                      <a:lstStyle/>
                      <a:p>
                        <a:endParaRPr lang="en-GB" dirty="0"/>
                      </a:p>
                    </p:txBody>
                  </p:sp>
                  <p:sp>
                    <p:nvSpPr>
                      <p:cNvPr id="762" name="Freeform 1329"/>
                      <p:cNvSpPr>
                        <a:spLocks/>
                      </p:cNvSpPr>
                      <p:nvPr/>
                    </p:nvSpPr>
                    <p:spPr bwMode="auto">
                      <a:xfrm>
                        <a:off x="4941" y="2286"/>
                        <a:ext cx="14" cy="13"/>
                      </a:xfrm>
                      <a:custGeom>
                        <a:avLst/>
                        <a:gdLst>
                          <a:gd name="T0" fmla="*/ 0 w 14"/>
                          <a:gd name="T1" fmla="*/ 0 h 13"/>
                          <a:gd name="T2" fmla="*/ 14 w 14"/>
                          <a:gd name="T3" fmla="*/ 3 h 13"/>
                          <a:gd name="T4" fmla="*/ 7 w 14"/>
                          <a:gd name="T5" fmla="*/ 13 h 13"/>
                          <a:gd name="T6" fmla="*/ 0 w 14"/>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3">
                            <a:moveTo>
                              <a:pt x="0" y="0"/>
                            </a:moveTo>
                            <a:lnTo>
                              <a:pt x="14" y="3"/>
                            </a:lnTo>
                            <a:lnTo>
                              <a:pt x="7" y="13"/>
                            </a:lnTo>
                            <a:lnTo>
                              <a:pt x="0" y="0"/>
                            </a:lnTo>
                            <a:close/>
                          </a:path>
                        </a:pathLst>
                      </a:custGeom>
                      <a:grpFill/>
                      <a:ln w="6350" cmpd="sng">
                        <a:solidFill>
                          <a:schemeClr val="bg1"/>
                        </a:solidFill>
                        <a:round/>
                        <a:headEnd/>
                        <a:tailEnd/>
                      </a:ln>
                    </p:spPr>
                    <p:txBody>
                      <a:bodyPr/>
                      <a:lstStyle/>
                      <a:p>
                        <a:endParaRPr lang="en-GB" dirty="0"/>
                      </a:p>
                    </p:txBody>
                  </p:sp>
                  <p:sp>
                    <p:nvSpPr>
                      <p:cNvPr id="763" name="Freeform 1330"/>
                      <p:cNvSpPr>
                        <a:spLocks/>
                      </p:cNvSpPr>
                      <p:nvPr/>
                    </p:nvSpPr>
                    <p:spPr bwMode="auto">
                      <a:xfrm>
                        <a:off x="4927" y="2302"/>
                        <a:ext cx="16" cy="12"/>
                      </a:xfrm>
                      <a:custGeom>
                        <a:avLst/>
                        <a:gdLst>
                          <a:gd name="T0" fmla="*/ 2 w 16"/>
                          <a:gd name="T1" fmla="*/ 3 h 12"/>
                          <a:gd name="T2" fmla="*/ 16 w 16"/>
                          <a:gd name="T3" fmla="*/ 0 h 12"/>
                          <a:gd name="T4" fmla="*/ 5 w 16"/>
                          <a:gd name="T5" fmla="*/ 12 h 12"/>
                          <a:gd name="T6" fmla="*/ 0 w 16"/>
                          <a:gd name="T7" fmla="*/ 11 h 12"/>
                          <a:gd name="T8" fmla="*/ 2 w 16"/>
                          <a:gd name="T9" fmla="*/ 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2">
                            <a:moveTo>
                              <a:pt x="2" y="3"/>
                            </a:moveTo>
                            <a:lnTo>
                              <a:pt x="16" y="0"/>
                            </a:lnTo>
                            <a:lnTo>
                              <a:pt x="5" y="12"/>
                            </a:lnTo>
                            <a:lnTo>
                              <a:pt x="0" y="11"/>
                            </a:lnTo>
                            <a:lnTo>
                              <a:pt x="2" y="3"/>
                            </a:lnTo>
                            <a:close/>
                          </a:path>
                        </a:pathLst>
                      </a:custGeom>
                      <a:grpFill/>
                      <a:ln w="6350" cmpd="sng">
                        <a:solidFill>
                          <a:schemeClr val="bg1"/>
                        </a:solidFill>
                        <a:round/>
                        <a:headEnd/>
                        <a:tailEnd/>
                      </a:ln>
                    </p:spPr>
                    <p:txBody>
                      <a:bodyPr/>
                      <a:lstStyle/>
                      <a:p>
                        <a:endParaRPr lang="en-GB" dirty="0"/>
                      </a:p>
                    </p:txBody>
                  </p:sp>
                  <p:sp>
                    <p:nvSpPr>
                      <p:cNvPr id="764" name="Freeform 1331"/>
                      <p:cNvSpPr>
                        <a:spLocks/>
                      </p:cNvSpPr>
                      <p:nvPr/>
                    </p:nvSpPr>
                    <p:spPr bwMode="auto">
                      <a:xfrm>
                        <a:off x="4902" y="2313"/>
                        <a:ext cx="22" cy="30"/>
                      </a:xfrm>
                      <a:custGeom>
                        <a:avLst/>
                        <a:gdLst>
                          <a:gd name="T0" fmla="*/ 2 w 22"/>
                          <a:gd name="T1" fmla="*/ 22 h 30"/>
                          <a:gd name="T2" fmla="*/ 0 w 22"/>
                          <a:gd name="T3" fmla="*/ 20 h 30"/>
                          <a:gd name="T4" fmla="*/ 2 w 22"/>
                          <a:gd name="T5" fmla="*/ 12 h 30"/>
                          <a:gd name="T6" fmla="*/ 12 w 22"/>
                          <a:gd name="T7" fmla="*/ 0 h 30"/>
                          <a:gd name="T8" fmla="*/ 22 w 22"/>
                          <a:gd name="T9" fmla="*/ 11 h 30"/>
                          <a:gd name="T10" fmla="*/ 20 w 22"/>
                          <a:gd name="T11" fmla="*/ 23 h 30"/>
                          <a:gd name="T12" fmla="*/ 1 w 22"/>
                          <a:gd name="T13" fmla="*/ 30 h 30"/>
                          <a:gd name="T14" fmla="*/ 2 w 22"/>
                          <a:gd name="T15" fmla="*/ 22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30">
                            <a:moveTo>
                              <a:pt x="2" y="22"/>
                            </a:moveTo>
                            <a:lnTo>
                              <a:pt x="0" y="20"/>
                            </a:lnTo>
                            <a:lnTo>
                              <a:pt x="2" y="12"/>
                            </a:lnTo>
                            <a:lnTo>
                              <a:pt x="12" y="0"/>
                            </a:lnTo>
                            <a:lnTo>
                              <a:pt x="22" y="11"/>
                            </a:lnTo>
                            <a:lnTo>
                              <a:pt x="20" y="23"/>
                            </a:lnTo>
                            <a:lnTo>
                              <a:pt x="1" y="30"/>
                            </a:lnTo>
                            <a:lnTo>
                              <a:pt x="2" y="22"/>
                            </a:lnTo>
                            <a:close/>
                          </a:path>
                        </a:pathLst>
                      </a:custGeom>
                      <a:grpFill/>
                      <a:ln w="6350" cmpd="sng">
                        <a:solidFill>
                          <a:schemeClr val="bg1"/>
                        </a:solidFill>
                        <a:round/>
                        <a:headEnd/>
                        <a:tailEnd/>
                      </a:ln>
                    </p:spPr>
                    <p:txBody>
                      <a:bodyPr/>
                      <a:lstStyle/>
                      <a:p>
                        <a:endParaRPr lang="en-GB" dirty="0"/>
                      </a:p>
                    </p:txBody>
                  </p:sp>
                  <p:sp>
                    <p:nvSpPr>
                      <p:cNvPr id="765" name="Freeform 1332"/>
                      <p:cNvSpPr>
                        <a:spLocks/>
                      </p:cNvSpPr>
                      <p:nvPr/>
                    </p:nvSpPr>
                    <p:spPr bwMode="auto">
                      <a:xfrm>
                        <a:off x="4877" y="2330"/>
                        <a:ext cx="12" cy="14"/>
                      </a:xfrm>
                      <a:custGeom>
                        <a:avLst/>
                        <a:gdLst>
                          <a:gd name="T0" fmla="*/ 4 w 12"/>
                          <a:gd name="T1" fmla="*/ 5 h 14"/>
                          <a:gd name="T2" fmla="*/ 12 w 12"/>
                          <a:gd name="T3" fmla="*/ 0 h 14"/>
                          <a:gd name="T4" fmla="*/ 5 w 12"/>
                          <a:gd name="T5" fmla="*/ 14 h 14"/>
                          <a:gd name="T6" fmla="*/ 0 w 12"/>
                          <a:gd name="T7" fmla="*/ 13 h 14"/>
                          <a:gd name="T8" fmla="*/ 4 w 12"/>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4">
                            <a:moveTo>
                              <a:pt x="4" y="5"/>
                            </a:moveTo>
                            <a:lnTo>
                              <a:pt x="12" y="0"/>
                            </a:lnTo>
                            <a:lnTo>
                              <a:pt x="5" y="14"/>
                            </a:lnTo>
                            <a:lnTo>
                              <a:pt x="0" y="13"/>
                            </a:lnTo>
                            <a:lnTo>
                              <a:pt x="4" y="5"/>
                            </a:lnTo>
                            <a:close/>
                          </a:path>
                        </a:pathLst>
                      </a:custGeom>
                      <a:grpFill/>
                      <a:ln w="6350" cmpd="sng">
                        <a:solidFill>
                          <a:schemeClr val="bg1"/>
                        </a:solidFill>
                        <a:round/>
                        <a:headEnd/>
                        <a:tailEnd/>
                      </a:ln>
                    </p:spPr>
                    <p:txBody>
                      <a:bodyPr/>
                      <a:lstStyle/>
                      <a:p>
                        <a:endParaRPr lang="en-GB" dirty="0"/>
                      </a:p>
                    </p:txBody>
                  </p:sp>
                  <p:sp>
                    <p:nvSpPr>
                      <p:cNvPr id="766" name="Freeform 1333"/>
                      <p:cNvSpPr>
                        <a:spLocks/>
                      </p:cNvSpPr>
                      <p:nvPr/>
                    </p:nvSpPr>
                    <p:spPr bwMode="auto">
                      <a:xfrm>
                        <a:off x="4854" y="2345"/>
                        <a:ext cx="16" cy="18"/>
                      </a:xfrm>
                      <a:custGeom>
                        <a:avLst/>
                        <a:gdLst>
                          <a:gd name="T0" fmla="*/ 0 w 16"/>
                          <a:gd name="T1" fmla="*/ 17 h 18"/>
                          <a:gd name="T2" fmla="*/ 11 w 16"/>
                          <a:gd name="T3" fmla="*/ 8 h 18"/>
                          <a:gd name="T4" fmla="*/ 11 w 16"/>
                          <a:gd name="T5" fmla="*/ 0 h 18"/>
                          <a:gd name="T6" fmla="*/ 16 w 16"/>
                          <a:gd name="T7" fmla="*/ 18 h 18"/>
                          <a:gd name="T8" fmla="*/ 0 w 16"/>
                          <a:gd name="T9" fmla="*/ 1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8">
                            <a:moveTo>
                              <a:pt x="0" y="17"/>
                            </a:moveTo>
                            <a:lnTo>
                              <a:pt x="11" y="8"/>
                            </a:lnTo>
                            <a:lnTo>
                              <a:pt x="11" y="0"/>
                            </a:lnTo>
                            <a:lnTo>
                              <a:pt x="16" y="18"/>
                            </a:lnTo>
                            <a:lnTo>
                              <a:pt x="0" y="17"/>
                            </a:lnTo>
                            <a:close/>
                          </a:path>
                        </a:pathLst>
                      </a:custGeom>
                      <a:grpFill/>
                      <a:ln w="6350" cmpd="sng">
                        <a:solidFill>
                          <a:schemeClr val="bg1"/>
                        </a:solidFill>
                        <a:round/>
                        <a:headEnd/>
                        <a:tailEnd/>
                      </a:ln>
                    </p:spPr>
                    <p:txBody>
                      <a:bodyPr/>
                      <a:lstStyle/>
                      <a:p>
                        <a:endParaRPr lang="en-GB" dirty="0"/>
                      </a:p>
                    </p:txBody>
                  </p:sp>
                  <p:sp>
                    <p:nvSpPr>
                      <p:cNvPr id="767" name="Freeform 1334"/>
                      <p:cNvSpPr>
                        <a:spLocks/>
                      </p:cNvSpPr>
                      <p:nvPr/>
                    </p:nvSpPr>
                    <p:spPr bwMode="auto">
                      <a:xfrm>
                        <a:off x="4853" y="2349"/>
                        <a:ext cx="43" cy="39"/>
                      </a:xfrm>
                      <a:custGeom>
                        <a:avLst/>
                        <a:gdLst>
                          <a:gd name="T0" fmla="*/ 26 w 43"/>
                          <a:gd name="T1" fmla="*/ 0 h 39"/>
                          <a:gd name="T2" fmla="*/ 30 w 43"/>
                          <a:gd name="T3" fmla="*/ 10 h 39"/>
                          <a:gd name="T4" fmla="*/ 30 w 43"/>
                          <a:gd name="T5" fmla="*/ 17 h 39"/>
                          <a:gd name="T6" fmla="*/ 36 w 43"/>
                          <a:gd name="T7" fmla="*/ 3 h 39"/>
                          <a:gd name="T8" fmla="*/ 43 w 43"/>
                          <a:gd name="T9" fmla="*/ 7 h 39"/>
                          <a:gd name="T10" fmla="*/ 43 w 43"/>
                          <a:gd name="T11" fmla="*/ 16 h 39"/>
                          <a:gd name="T12" fmla="*/ 26 w 43"/>
                          <a:gd name="T13" fmla="*/ 33 h 39"/>
                          <a:gd name="T14" fmla="*/ 24 w 43"/>
                          <a:gd name="T15" fmla="*/ 24 h 39"/>
                          <a:gd name="T16" fmla="*/ 0 w 43"/>
                          <a:gd name="T17" fmla="*/ 39 h 39"/>
                          <a:gd name="T18" fmla="*/ 18 w 43"/>
                          <a:gd name="T19" fmla="*/ 23 h 39"/>
                          <a:gd name="T20" fmla="*/ 26 w 43"/>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9">
                            <a:moveTo>
                              <a:pt x="26" y="0"/>
                            </a:moveTo>
                            <a:lnTo>
                              <a:pt x="30" y="10"/>
                            </a:lnTo>
                            <a:lnTo>
                              <a:pt x="30" y="17"/>
                            </a:lnTo>
                            <a:lnTo>
                              <a:pt x="36" y="3"/>
                            </a:lnTo>
                            <a:lnTo>
                              <a:pt x="43" y="7"/>
                            </a:lnTo>
                            <a:lnTo>
                              <a:pt x="43" y="16"/>
                            </a:lnTo>
                            <a:lnTo>
                              <a:pt x="26" y="33"/>
                            </a:lnTo>
                            <a:lnTo>
                              <a:pt x="24" y="24"/>
                            </a:lnTo>
                            <a:lnTo>
                              <a:pt x="0" y="39"/>
                            </a:lnTo>
                            <a:lnTo>
                              <a:pt x="18" y="23"/>
                            </a:lnTo>
                            <a:lnTo>
                              <a:pt x="26" y="0"/>
                            </a:lnTo>
                            <a:close/>
                          </a:path>
                        </a:pathLst>
                      </a:custGeom>
                      <a:grpFill/>
                      <a:ln w="6350" cmpd="sng">
                        <a:solidFill>
                          <a:schemeClr val="bg1"/>
                        </a:solidFill>
                        <a:round/>
                        <a:headEnd/>
                        <a:tailEnd/>
                      </a:ln>
                    </p:spPr>
                    <p:txBody>
                      <a:bodyPr/>
                      <a:lstStyle/>
                      <a:p>
                        <a:endParaRPr lang="en-GB" dirty="0"/>
                      </a:p>
                    </p:txBody>
                  </p:sp>
                </p:grpSp>
                <p:sp>
                  <p:nvSpPr>
                    <p:cNvPr id="752" name="Freeform 1335"/>
                    <p:cNvSpPr>
                      <a:spLocks/>
                    </p:cNvSpPr>
                    <p:nvPr/>
                  </p:nvSpPr>
                  <p:spPr bwMode="auto">
                    <a:xfrm>
                      <a:off x="4672" y="2225"/>
                      <a:ext cx="503" cy="601"/>
                    </a:xfrm>
                    <a:custGeom>
                      <a:avLst/>
                      <a:gdLst>
                        <a:gd name="T0" fmla="*/ 49 w 503"/>
                        <a:gd name="T1" fmla="*/ 425 h 601"/>
                        <a:gd name="T2" fmla="*/ 31 w 503"/>
                        <a:gd name="T3" fmla="*/ 442 h 601"/>
                        <a:gd name="T4" fmla="*/ 4 w 503"/>
                        <a:gd name="T5" fmla="*/ 444 h 601"/>
                        <a:gd name="T6" fmla="*/ 6 w 503"/>
                        <a:gd name="T7" fmla="*/ 464 h 601"/>
                        <a:gd name="T8" fmla="*/ 30 w 503"/>
                        <a:gd name="T9" fmla="*/ 473 h 601"/>
                        <a:gd name="T10" fmla="*/ 45 w 503"/>
                        <a:gd name="T11" fmla="*/ 481 h 601"/>
                        <a:gd name="T12" fmla="*/ 38 w 503"/>
                        <a:gd name="T13" fmla="*/ 494 h 601"/>
                        <a:gd name="T14" fmla="*/ 6 w 503"/>
                        <a:gd name="T15" fmla="*/ 501 h 601"/>
                        <a:gd name="T16" fmla="*/ 4 w 503"/>
                        <a:gd name="T17" fmla="*/ 514 h 601"/>
                        <a:gd name="T18" fmla="*/ 9 w 503"/>
                        <a:gd name="T19" fmla="*/ 528 h 601"/>
                        <a:gd name="T20" fmla="*/ 32 w 503"/>
                        <a:gd name="T21" fmla="*/ 516 h 601"/>
                        <a:gd name="T22" fmla="*/ 5 w 503"/>
                        <a:gd name="T23" fmla="*/ 550 h 601"/>
                        <a:gd name="T24" fmla="*/ 12 w 503"/>
                        <a:gd name="T25" fmla="*/ 566 h 601"/>
                        <a:gd name="T26" fmla="*/ 32 w 503"/>
                        <a:gd name="T27" fmla="*/ 601 h 601"/>
                        <a:gd name="T28" fmla="*/ 99 w 503"/>
                        <a:gd name="T29" fmla="*/ 565 h 601"/>
                        <a:gd name="T30" fmla="*/ 104 w 503"/>
                        <a:gd name="T31" fmla="*/ 534 h 601"/>
                        <a:gd name="T32" fmla="*/ 120 w 503"/>
                        <a:gd name="T33" fmla="*/ 572 h 601"/>
                        <a:gd name="T34" fmla="*/ 132 w 503"/>
                        <a:gd name="T35" fmla="*/ 532 h 601"/>
                        <a:gd name="T36" fmla="*/ 150 w 503"/>
                        <a:gd name="T37" fmla="*/ 475 h 601"/>
                        <a:gd name="T38" fmla="*/ 137 w 503"/>
                        <a:gd name="T39" fmla="*/ 390 h 601"/>
                        <a:gd name="T40" fmla="*/ 177 w 503"/>
                        <a:gd name="T41" fmla="*/ 346 h 601"/>
                        <a:gd name="T42" fmla="*/ 198 w 503"/>
                        <a:gd name="T43" fmla="*/ 262 h 601"/>
                        <a:gd name="T44" fmla="*/ 226 w 503"/>
                        <a:gd name="T45" fmla="*/ 179 h 601"/>
                        <a:gd name="T46" fmla="*/ 291 w 503"/>
                        <a:gd name="T47" fmla="*/ 150 h 601"/>
                        <a:gd name="T48" fmla="*/ 293 w 503"/>
                        <a:gd name="T49" fmla="*/ 117 h 601"/>
                        <a:gd name="T50" fmla="*/ 316 w 503"/>
                        <a:gd name="T51" fmla="*/ 101 h 601"/>
                        <a:gd name="T52" fmla="*/ 381 w 503"/>
                        <a:gd name="T53" fmla="*/ 138 h 601"/>
                        <a:gd name="T54" fmla="*/ 447 w 503"/>
                        <a:gd name="T55" fmla="*/ 60 h 601"/>
                        <a:gd name="T56" fmla="*/ 467 w 503"/>
                        <a:gd name="T57" fmla="*/ 117 h 601"/>
                        <a:gd name="T58" fmla="*/ 501 w 503"/>
                        <a:gd name="T59" fmla="*/ 78 h 601"/>
                        <a:gd name="T60" fmla="*/ 486 w 503"/>
                        <a:gd name="T61" fmla="*/ 59 h 601"/>
                        <a:gd name="T62" fmla="*/ 470 w 503"/>
                        <a:gd name="T63" fmla="*/ 14 h 601"/>
                        <a:gd name="T64" fmla="*/ 452 w 503"/>
                        <a:gd name="T65" fmla="*/ 28 h 601"/>
                        <a:gd name="T66" fmla="*/ 452 w 503"/>
                        <a:gd name="T67" fmla="*/ 18 h 601"/>
                        <a:gd name="T68" fmla="*/ 419 w 503"/>
                        <a:gd name="T69" fmla="*/ 42 h 601"/>
                        <a:gd name="T70" fmla="*/ 391 w 503"/>
                        <a:gd name="T71" fmla="*/ 38 h 601"/>
                        <a:gd name="T72" fmla="*/ 375 w 503"/>
                        <a:gd name="T73" fmla="*/ 16 h 601"/>
                        <a:gd name="T74" fmla="*/ 346 w 503"/>
                        <a:gd name="T75" fmla="*/ 58 h 601"/>
                        <a:gd name="T76" fmla="*/ 325 w 503"/>
                        <a:gd name="T77" fmla="*/ 55 h 601"/>
                        <a:gd name="T78" fmla="*/ 330 w 503"/>
                        <a:gd name="T79" fmla="*/ 80 h 601"/>
                        <a:gd name="T80" fmla="*/ 303 w 503"/>
                        <a:gd name="T81" fmla="*/ 78 h 601"/>
                        <a:gd name="T82" fmla="*/ 297 w 503"/>
                        <a:gd name="T83" fmla="*/ 68 h 601"/>
                        <a:gd name="T84" fmla="*/ 275 w 503"/>
                        <a:gd name="T85" fmla="*/ 78 h 601"/>
                        <a:gd name="T86" fmla="*/ 262 w 503"/>
                        <a:gd name="T87" fmla="*/ 90 h 601"/>
                        <a:gd name="T88" fmla="*/ 257 w 503"/>
                        <a:gd name="T89" fmla="*/ 93 h 601"/>
                        <a:gd name="T90" fmla="*/ 250 w 503"/>
                        <a:gd name="T91" fmla="*/ 128 h 601"/>
                        <a:gd name="T92" fmla="*/ 245 w 503"/>
                        <a:gd name="T93" fmla="*/ 149 h 601"/>
                        <a:gd name="T94" fmla="*/ 216 w 503"/>
                        <a:gd name="T95" fmla="*/ 177 h 601"/>
                        <a:gd name="T96" fmla="*/ 199 w 503"/>
                        <a:gd name="T97" fmla="*/ 193 h 601"/>
                        <a:gd name="T98" fmla="*/ 162 w 503"/>
                        <a:gd name="T99" fmla="*/ 237 h 601"/>
                        <a:gd name="T100" fmla="*/ 163 w 503"/>
                        <a:gd name="T101" fmla="*/ 258 h 601"/>
                        <a:gd name="T102" fmla="*/ 152 w 503"/>
                        <a:gd name="T103" fmla="*/ 275 h 601"/>
                        <a:gd name="T104" fmla="*/ 142 w 503"/>
                        <a:gd name="T105" fmla="*/ 291 h 601"/>
                        <a:gd name="T106" fmla="*/ 124 w 503"/>
                        <a:gd name="T107" fmla="*/ 321 h 601"/>
                        <a:gd name="T108" fmla="*/ 116 w 503"/>
                        <a:gd name="T109" fmla="*/ 336 h 601"/>
                        <a:gd name="T110" fmla="*/ 100 w 503"/>
                        <a:gd name="T111" fmla="*/ 383 h 601"/>
                        <a:gd name="T112" fmla="*/ 84 w 503"/>
                        <a:gd name="T113" fmla="*/ 384 h 601"/>
                        <a:gd name="T114" fmla="*/ 70 w 503"/>
                        <a:gd name="T115" fmla="*/ 389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3" h="601">
                          <a:moveTo>
                            <a:pt x="50" y="406"/>
                          </a:moveTo>
                          <a:lnTo>
                            <a:pt x="39" y="413"/>
                          </a:lnTo>
                          <a:lnTo>
                            <a:pt x="50" y="420"/>
                          </a:lnTo>
                          <a:lnTo>
                            <a:pt x="49" y="425"/>
                          </a:lnTo>
                          <a:lnTo>
                            <a:pt x="28" y="426"/>
                          </a:lnTo>
                          <a:lnTo>
                            <a:pt x="32" y="429"/>
                          </a:lnTo>
                          <a:lnTo>
                            <a:pt x="30" y="433"/>
                          </a:lnTo>
                          <a:lnTo>
                            <a:pt x="31" y="442"/>
                          </a:lnTo>
                          <a:lnTo>
                            <a:pt x="26" y="434"/>
                          </a:lnTo>
                          <a:lnTo>
                            <a:pt x="20" y="443"/>
                          </a:lnTo>
                          <a:lnTo>
                            <a:pt x="22" y="448"/>
                          </a:lnTo>
                          <a:lnTo>
                            <a:pt x="4" y="444"/>
                          </a:lnTo>
                          <a:lnTo>
                            <a:pt x="5" y="452"/>
                          </a:lnTo>
                          <a:lnTo>
                            <a:pt x="28" y="453"/>
                          </a:lnTo>
                          <a:lnTo>
                            <a:pt x="1" y="459"/>
                          </a:lnTo>
                          <a:lnTo>
                            <a:pt x="6" y="464"/>
                          </a:lnTo>
                          <a:lnTo>
                            <a:pt x="1" y="473"/>
                          </a:lnTo>
                          <a:lnTo>
                            <a:pt x="2" y="484"/>
                          </a:lnTo>
                          <a:lnTo>
                            <a:pt x="26" y="483"/>
                          </a:lnTo>
                          <a:lnTo>
                            <a:pt x="30" y="473"/>
                          </a:lnTo>
                          <a:lnTo>
                            <a:pt x="30" y="481"/>
                          </a:lnTo>
                          <a:lnTo>
                            <a:pt x="40" y="482"/>
                          </a:lnTo>
                          <a:lnTo>
                            <a:pt x="49" y="467"/>
                          </a:lnTo>
                          <a:lnTo>
                            <a:pt x="45" y="481"/>
                          </a:lnTo>
                          <a:lnTo>
                            <a:pt x="51" y="479"/>
                          </a:lnTo>
                          <a:lnTo>
                            <a:pt x="41" y="485"/>
                          </a:lnTo>
                          <a:lnTo>
                            <a:pt x="42" y="492"/>
                          </a:lnTo>
                          <a:lnTo>
                            <a:pt x="38" y="494"/>
                          </a:lnTo>
                          <a:lnTo>
                            <a:pt x="34" y="485"/>
                          </a:lnTo>
                          <a:lnTo>
                            <a:pt x="2" y="492"/>
                          </a:lnTo>
                          <a:lnTo>
                            <a:pt x="6" y="495"/>
                          </a:lnTo>
                          <a:lnTo>
                            <a:pt x="6" y="501"/>
                          </a:lnTo>
                          <a:lnTo>
                            <a:pt x="0" y="498"/>
                          </a:lnTo>
                          <a:lnTo>
                            <a:pt x="4" y="505"/>
                          </a:lnTo>
                          <a:lnTo>
                            <a:pt x="14" y="502"/>
                          </a:lnTo>
                          <a:lnTo>
                            <a:pt x="4" y="514"/>
                          </a:lnTo>
                          <a:lnTo>
                            <a:pt x="6" y="522"/>
                          </a:lnTo>
                          <a:lnTo>
                            <a:pt x="11" y="517"/>
                          </a:lnTo>
                          <a:lnTo>
                            <a:pt x="12" y="524"/>
                          </a:lnTo>
                          <a:lnTo>
                            <a:pt x="9" y="528"/>
                          </a:lnTo>
                          <a:lnTo>
                            <a:pt x="10" y="532"/>
                          </a:lnTo>
                          <a:lnTo>
                            <a:pt x="26" y="507"/>
                          </a:lnTo>
                          <a:lnTo>
                            <a:pt x="40" y="507"/>
                          </a:lnTo>
                          <a:lnTo>
                            <a:pt x="32" y="516"/>
                          </a:lnTo>
                          <a:lnTo>
                            <a:pt x="30" y="511"/>
                          </a:lnTo>
                          <a:lnTo>
                            <a:pt x="15" y="534"/>
                          </a:lnTo>
                          <a:lnTo>
                            <a:pt x="26" y="536"/>
                          </a:lnTo>
                          <a:lnTo>
                            <a:pt x="5" y="550"/>
                          </a:lnTo>
                          <a:lnTo>
                            <a:pt x="6" y="554"/>
                          </a:lnTo>
                          <a:lnTo>
                            <a:pt x="26" y="547"/>
                          </a:lnTo>
                          <a:lnTo>
                            <a:pt x="19" y="569"/>
                          </a:lnTo>
                          <a:lnTo>
                            <a:pt x="12" y="566"/>
                          </a:lnTo>
                          <a:lnTo>
                            <a:pt x="10" y="577"/>
                          </a:lnTo>
                          <a:lnTo>
                            <a:pt x="26" y="593"/>
                          </a:lnTo>
                          <a:lnTo>
                            <a:pt x="34" y="590"/>
                          </a:lnTo>
                          <a:lnTo>
                            <a:pt x="32" y="601"/>
                          </a:lnTo>
                          <a:lnTo>
                            <a:pt x="51" y="601"/>
                          </a:lnTo>
                          <a:lnTo>
                            <a:pt x="79" y="580"/>
                          </a:lnTo>
                          <a:lnTo>
                            <a:pt x="89" y="562"/>
                          </a:lnTo>
                          <a:lnTo>
                            <a:pt x="99" y="565"/>
                          </a:lnTo>
                          <a:lnTo>
                            <a:pt x="104" y="556"/>
                          </a:lnTo>
                          <a:lnTo>
                            <a:pt x="100" y="540"/>
                          </a:lnTo>
                          <a:lnTo>
                            <a:pt x="106" y="546"/>
                          </a:lnTo>
                          <a:lnTo>
                            <a:pt x="104" y="534"/>
                          </a:lnTo>
                          <a:lnTo>
                            <a:pt x="108" y="532"/>
                          </a:lnTo>
                          <a:lnTo>
                            <a:pt x="110" y="558"/>
                          </a:lnTo>
                          <a:lnTo>
                            <a:pt x="119" y="562"/>
                          </a:lnTo>
                          <a:lnTo>
                            <a:pt x="120" y="572"/>
                          </a:lnTo>
                          <a:lnTo>
                            <a:pt x="126" y="569"/>
                          </a:lnTo>
                          <a:lnTo>
                            <a:pt x="129" y="556"/>
                          </a:lnTo>
                          <a:lnTo>
                            <a:pt x="127" y="546"/>
                          </a:lnTo>
                          <a:lnTo>
                            <a:pt x="132" y="532"/>
                          </a:lnTo>
                          <a:lnTo>
                            <a:pt x="143" y="524"/>
                          </a:lnTo>
                          <a:lnTo>
                            <a:pt x="146" y="506"/>
                          </a:lnTo>
                          <a:lnTo>
                            <a:pt x="138" y="491"/>
                          </a:lnTo>
                          <a:lnTo>
                            <a:pt x="150" y="475"/>
                          </a:lnTo>
                          <a:lnTo>
                            <a:pt x="139" y="457"/>
                          </a:lnTo>
                          <a:lnTo>
                            <a:pt x="137" y="424"/>
                          </a:lnTo>
                          <a:lnTo>
                            <a:pt x="142" y="403"/>
                          </a:lnTo>
                          <a:lnTo>
                            <a:pt x="137" y="390"/>
                          </a:lnTo>
                          <a:lnTo>
                            <a:pt x="139" y="377"/>
                          </a:lnTo>
                          <a:lnTo>
                            <a:pt x="155" y="363"/>
                          </a:lnTo>
                          <a:lnTo>
                            <a:pt x="177" y="357"/>
                          </a:lnTo>
                          <a:lnTo>
                            <a:pt x="177" y="346"/>
                          </a:lnTo>
                          <a:lnTo>
                            <a:pt x="169" y="334"/>
                          </a:lnTo>
                          <a:lnTo>
                            <a:pt x="182" y="308"/>
                          </a:lnTo>
                          <a:lnTo>
                            <a:pt x="186" y="268"/>
                          </a:lnTo>
                          <a:lnTo>
                            <a:pt x="198" y="262"/>
                          </a:lnTo>
                          <a:lnTo>
                            <a:pt x="203" y="245"/>
                          </a:lnTo>
                          <a:lnTo>
                            <a:pt x="220" y="220"/>
                          </a:lnTo>
                          <a:lnTo>
                            <a:pt x="216" y="204"/>
                          </a:lnTo>
                          <a:lnTo>
                            <a:pt x="226" y="179"/>
                          </a:lnTo>
                          <a:lnTo>
                            <a:pt x="241" y="168"/>
                          </a:lnTo>
                          <a:lnTo>
                            <a:pt x="250" y="174"/>
                          </a:lnTo>
                          <a:lnTo>
                            <a:pt x="258" y="145"/>
                          </a:lnTo>
                          <a:lnTo>
                            <a:pt x="291" y="150"/>
                          </a:lnTo>
                          <a:lnTo>
                            <a:pt x="294" y="148"/>
                          </a:lnTo>
                          <a:lnTo>
                            <a:pt x="289" y="140"/>
                          </a:lnTo>
                          <a:lnTo>
                            <a:pt x="295" y="125"/>
                          </a:lnTo>
                          <a:lnTo>
                            <a:pt x="293" y="117"/>
                          </a:lnTo>
                          <a:lnTo>
                            <a:pt x="303" y="115"/>
                          </a:lnTo>
                          <a:lnTo>
                            <a:pt x="313" y="112"/>
                          </a:lnTo>
                          <a:lnTo>
                            <a:pt x="311" y="105"/>
                          </a:lnTo>
                          <a:lnTo>
                            <a:pt x="316" y="101"/>
                          </a:lnTo>
                          <a:lnTo>
                            <a:pt x="339" y="133"/>
                          </a:lnTo>
                          <a:lnTo>
                            <a:pt x="358" y="137"/>
                          </a:lnTo>
                          <a:lnTo>
                            <a:pt x="369" y="127"/>
                          </a:lnTo>
                          <a:lnTo>
                            <a:pt x="381" y="138"/>
                          </a:lnTo>
                          <a:lnTo>
                            <a:pt x="402" y="120"/>
                          </a:lnTo>
                          <a:lnTo>
                            <a:pt x="404" y="88"/>
                          </a:lnTo>
                          <a:lnTo>
                            <a:pt x="408" y="75"/>
                          </a:lnTo>
                          <a:lnTo>
                            <a:pt x="447" y="60"/>
                          </a:lnTo>
                          <a:lnTo>
                            <a:pt x="470" y="80"/>
                          </a:lnTo>
                          <a:lnTo>
                            <a:pt x="472" y="97"/>
                          </a:lnTo>
                          <a:lnTo>
                            <a:pt x="463" y="110"/>
                          </a:lnTo>
                          <a:lnTo>
                            <a:pt x="467" y="117"/>
                          </a:lnTo>
                          <a:lnTo>
                            <a:pt x="487" y="97"/>
                          </a:lnTo>
                          <a:lnTo>
                            <a:pt x="490" y="85"/>
                          </a:lnTo>
                          <a:lnTo>
                            <a:pt x="501" y="89"/>
                          </a:lnTo>
                          <a:lnTo>
                            <a:pt x="501" y="78"/>
                          </a:lnTo>
                          <a:lnTo>
                            <a:pt x="477" y="83"/>
                          </a:lnTo>
                          <a:lnTo>
                            <a:pt x="483" y="71"/>
                          </a:lnTo>
                          <a:lnTo>
                            <a:pt x="458" y="55"/>
                          </a:lnTo>
                          <a:lnTo>
                            <a:pt x="486" y="59"/>
                          </a:lnTo>
                          <a:lnTo>
                            <a:pt x="503" y="40"/>
                          </a:lnTo>
                          <a:lnTo>
                            <a:pt x="484" y="22"/>
                          </a:lnTo>
                          <a:lnTo>
                            <a:pt x="472" y="25"/>
                          </a:lnTo>
                          <a:lnTo>
                            <a:pt x="470" y="14"/>
                          </a:lnTo>
                          <a:lnTo>
                            <a:pt x="457" y="20"/>
                          </a:lnTo>
                          <a:lnTo>
                            <a:pt x="457" y="38"/>
                          </a:lnTo>
                          <a:lnTo>
                            <a:pt x="446" y="38"/>
                          </a:lnTo>
                          <a:lnTo>
                            <a:pt x="452" y="28"/>
                          </a:lnTo>
                          <a:lnTo>
                            <a:pt x="441" y="29"/>
                          </a:lnTo>
                          <a:lnTo>
                            <a:pt x="447" y="24"/>
                          </a:lnTo>
                          <a:lnTo>
                            <a:pt x="443" y="20"/>
                          </a:lnTo>
                          <a:lnTo>
                            <a:pt x="452" y="18"/>
                          </a:lnTo>
                          <a:lnTo>
                            <a:pt x="454" y="8"/>
                          </a:lnTo>
                          <a:lnTo>
                            <a:pt x="438" y="0"/>
                          </a:lnTo>
                          <a:lnTo>
                            <a:pt x="428" y="38"/>
                          </a:lnTo>
                          <a:lnTo>
                            <a:pt x="419" y="42"/>
                          </a:lnTo>
                          <a:lnTo>
                            <a:pt x="419" y="10"/>
                          </a:lnTo>
                          <a:lnTo>
                            <a:pt x="389" y="60"/>
                          </a:lnTo>
                          <a:lnTo>
                            <a:pt x="385" y="57"/>
                          </a:lnTo>
                          <a:lnTo>
                            <a:pt x="391" y="38"/>
                          </a:lnTo>
                          <a:lnTo>
                            <a:pt x="404" y="15"/>
                          </a:lnTo>
                          <a:lnTo>
                            <a:pt x="392" y="19"/>
                          </a:lnTo>
                          <a:lnTo>
                            <a:pt x="387" y="8"/>
                          </a:lnTo>
                          <a:lnTo>
                            <a:pt x="375" y="16"/>
                          </a:lnTo>
                          <a:lnTo>
                            <a:pt x="381" y="26"/>
                          </a:lnTo>
                          <a:lnTo>
                            <a:pt x="355" y="52"/>
                          </a:lnTo>
                          <a:lnTo>
                            <a:pt x="354" y="65"/>
                          </a:lnTo>
                          <a:lnTo>
                            <a:pt x="346" y="58"/>
                          </a:lnTo>
                          <a:lnTo>
                            <a:pt x="348" y="54"/>
                          </a:lnTo>
                          <a:lnTo>
                            <a:pt x="336" y="57"/>
                          </a:lnTo>
                          <a:lnTo>
                            <a:pt x="328" y="48"/>
                          </a:lnTo>
                          <a:lnTo>
                            <a:pt x="325" y="55"/>
                          </a:lnTo>
                          <a:lnTo>
                            <a:pt x="321" y="48"/>
                          </a:lnTo>
                          <a:lnTo>
                            <a:pt x="321" y="57"/>
                          </a:lnTo>
                          <a:lnTo>
                            <a:pt x="329" y="59"/>
                          </a:lnTo>
                          <a:lnTo>
                            <a:pt x="330" y="80"/>
                          </a:lnTo>
                          <a:lnTo>
                            <a:pt x="316" y="63"/>
                          </a:lnTo>
                          <a:lnTo>
                            <a:pt x="317" y="69"/>
                          </a:lnTo>
                          <a:lnTo>
                            <a:pt x="305" y="73"/>
                          </a:lnTo>
                          <a:lnTo>
                            <a:pt x="303" y="78"/>
                          </a:lnTo>
                          <a:lnTo>
                            <a:pt x="304" y="87"/>
                          </a:lnTo>
                          <a:lnTo>
                            <a:pt x="296" y="100"/>
                          </a:lnTo>
                          <a:lnTo>
                            <a:pt x="297" y="90"/>
                          </a:lnTo>
                          <a:lnTo>
                            <a:pt x="297" y="68"/>
                          </a:lnTo>
                          <a:lnTo>
                            <a:pt x="287" y="79"/>
                          </a:lnTo>
                          <a:lnTo>
                            <a:pt x="285" y="95"/>
                          </a:lnTo>
                          <a:lnTo>
                            <a:pt x="284" y="77"/>
                          </a:lnTo>
                          <a:lnTo>
                            <a:pt x="275" y="78"/>
                          </a:lnTo>
                          <a:lnTo>
                            <a:pt x="273" y="93"/>
                          </a:lnTo>
                          <a:lnTo>
                            <a:pt x="281" y="109"/>
                          </a:lnTo>
                          <a:lnTo>
                            <a:pt x="266" y="90"/>
                          </a:lnTo>
                          <a:lnTo>
                            <a:pt x="262" y="90"/>
                          </a:lnTo>
                          <a:lnTo>
                            <a:pt x="269" y="101"/>
                          </a:lnTo>
                          <a:lnTo>
                            <a:pt x="266" y="106"/>
                          </a:lnTo>
                          <a:lnTo>
                            <a:pt x="258" y="101"/>
                          </a:lnTo>
                          <a:lnTo>
                            <a:pt x="257" y="93"/>
                          </a:lnTo>
                          <a:lnTo>
                            <a:pt x="254" y="105"/>
                          </a:lnTo>
                          <a:lnTo>
                            <a:pt x="256" y="110"/>
                          </a:lnTo>
                          <a:lnTo>
                            <a:pt x="244" y="119"/>
                          </a:lnTo>
                          <a:lnTo>
                            <a:pt x="250" y="128"/>
                          </a:lnTo>
                          <a:lnTo>
                            <a:pt x="246" y="127"/>
                          </a:lnTo>
                          <a:lnTo>
                            <a:pt x="247" y="133"/>
                          </a:lnTo>
                          <a:lnTo>
                            <a:pt x="224" y="145"/>
                          </a:lnTo>
                          <a:lnTo>
                            <a:pt x="245" y="149"/>
                          </a:lnTo>
                          <a:lnTo>
                            <a:pt x="238" y="157"/>
                          </a:lnTo>
                          <a:lnTo>
                            <a:pt x="220" y="154"/>
                          </a:lnTo>
                          <a:lnTo>
                            <a:pt x="221" y="173"/>
                          </a:lnTo>
                          <a:lnTo>
                            <a:pt x="216" y="177"/>
                          </a:lnTo>
                          <a:lnTo>
                            <a:pt x="211" y="164"/>
                          </a:lnTo>
                          <a:lnTo>
                            <a:pt x="203" y="178"/>
                          </a:lnTo>
                          <a:lnTo>
                            <a:pt x="206" y="187"/>
                          </a:lnTo>
                          <a:lnTo>
                            <a:pt x="199" y="193"/>
                          </a:lnTo>
                          <a:lnTo>
                            <a:pt x="209" y="193"/>
                          </a:lnTo>
                          <a:lnTo>
                            <a:pt x="187" y="198"/>
                          </a:lnTo>
                          <a:lnTo>
                            <a:pt x="179" y="223"/>
                          </a:lnTo>
                          <a:lnTo>
                            <a:pt x="162" y="237"/>
                          </a:lnTo>
                          <a:lnTo>
                            <a:pt x="161" y="243"/>
                          </a:lnTo>
                          <a:lnTo>
                            <a:pt x="165" y="245"/>
                          </a:lnTo>
                          <a:lnTo>
                            <a:pt x="158" y="248"/>
                          </a:lnTo>
                          <a:lnTo>
                            <a:pt x="163" y="258"/>
                          </a:lnTo>
                          <a:lnTo>
                            <a:pt x="147" y="275"/>
                          </a:lnTo>
                          <a:lnTo>
                            <a:pt x="156" y="269"/>
                          </a:lnTo>
                          <a:lnTo>
                            <a:pt x="158" y="278"/>
                          </a:lnTo>
                          <a:lnTo>
                            <a:pt x="152" y="275"/>
                          </a:lnTo>
                          <a:lnTo>
                            <a:pt x="150" y="286"/>
                          </a:lnTo>
                          <a:lnTo>
                            <a:pt x="146" y="287"/>
                          </a:lnTo>
                          <a:lnTo>
                            <a:pt x="149" y="300"/>
                          </a:lnTo>
                          <a:lnTo>
                            <a:pt x="142" y="291"/>
                          </a:lnTo>
                          <a:lnTo>
                            <a:pt x="138" y="305"/>
                          </a:lnTo>
                          <a:lnTo>
                            <a:pt x="143" y="301"/>
                          </a:lnTo>
                          <a:lnTo>
                            <a:pt x="144" y="310"/>
                          </a:lnTo>
                          <a:lnTo>
                            <a:pt x="124" y="321"/>
                          </a:lnTo>
                          <a:lnTo>
                            <a:pt x="123" y="328"/>
                          </a:lnTo>
                          <a:lnTo>
                            <a:pt x="126" y="330"/>
                          </a:lnTo>
                          <a:lnTo>
                            <a:pt x="124" y="339"/>
                          </a:lnTo>
                          <a:lnTo>
                            <a:pt x="116" y="336"/>
                          </a:lnTo>
                          <a:lnTo>
                            <a:pt x="99" y="357"/>
                          </a:lnTo>
                          <a:lnTo>
                            <a:pt x="99" y="364"/>
                          </a:lnTo>
                          <a:lnTo>
                            <a:pt x="93" y="369"/>
                          </a:lnTo>
                          <a:lnTo>
                            <a:pt x="100" y="383"/>
                          </a:lnTo>
                          <a:lnTo>
                            <a:pt x="123" y="371"/>
                          </a:lnTo>
                          <a:lnTo>
                            <a:pt x="99" y="390"/>
                          </a:lnTo>
                          <a:lnTo>
                            <a:pt x="93" y="379"/>
                          </a:lnTo>
                          <a:lnTo>
                            <a:pt x="84" y="384"/>
                          </a:lnTo>
                          <a:lnTo>
                            <a:pt x="87" y="390"/>
                          </a:lnTo>
                          <a:lnTo>
                            <a:pt x="83" y="392"/>
                          </a:lnTo>
                          <a:lnTo>
                            <a:pt x="80" y="385"/>
                          </a:lnTo>
                          <a:lnTo>
                            <a:pt x="70" y="389"/>
                          </a:lnTo>
                          <a:lnTo>
                            <a:pt x="50" y="406"/>
                          </a:lnTo>
                          <a:close/>
                        </a:path>
                      </a:pathLst>
                    </a:custGeom>
                    <a:grpFill/>
                    <a:ln w="6350" cmpd="sng">
                      <a:solidFill>
                        <a:schemeClr val="bg1"/>
                      </a:solidFill>
                      <a:round/>
                      <a:headEnd/>
                      <a:tailEnd/>
                    </a:ln>
                  </p:spPr>
                  <p:txBody>
                    <a:bodyPr/>
                    <a:lstStyle/>
                    <a:p>
                      <a:endParaRPr lang="en-GB" dirty="0"/>
                    </a:p>
                  </p:txBody>
                </p:sp>
              </p:grpSp>
              <p:grpSp>
                <p:nvGrpSpPr>
                  <p:cNvPr id="745" name="Group 1336"/>
                  <p:cNvGrpSpPr>
                    <a:grpSpLocks/>
                  </p:cNvGrpSpPr>
                  <p:nvPr/>
                </p:nvGrpSpPr>
                <p:grpSpPr bwMode="auto">
                  <a:xfrm>
                    <a:off x="5046683" y="3420525"/>
                    <a:ext cx="289257" cy="288099"/>
                    <a:chOff x="4486" y="3060"/>
                    <a:chExt cx="275" cy="272"/>
                  </a:xfrm>
                  <a:grpFill/>
                </p:grpSpPr>
                <p:sp>
                  <p:nvSpPr>
                    <p:cNvPr id="749" name="Freeform 1337"/>
                    <p:cNvSpPr>
                      <a:spLocks/>
                    </p:cNvSpPr>
                    <p:nvPr/>
                  </p:nvSpPr>
                  <p:spPr bwMode="auto">
                    <a:xfrm>
                      <a:off x="4742" y="3289"/>
                      <a:ext cx="19" cy="43"/>
                    </a:xfrm>
                    <a:custGeom>
                      <a:avLst/>
                      <a:gdLst>
                        <a:gd name="T0" fmla="*/ 15 w 19"/>
                        <a:gd name="T1" fmla="*/ 0 h 43"/>
                        <a:gd name="T2" fmla="*/ 19 w 19"/>
                        <a:gd name="T3" fmla="*/ 20 h 43"/>
                        <a:gd name="T4" fmla="*/ 13 w 19"/>
                        <a:gd name="T5" fmla="*/ 43 h 43"/>
                        <a:gd name="T6" fmla="*/ 3 w 19"/>
                        <a:gd name="T7" fmla="*/ 32 h 43"/>
                        <a:gd name="T8" fmla="*/ 0 w 19"/>
                        <a:gd name="T9" fmla="*/ 14 h 43"/>
                        <a:gd name="T10" fmla="*/ 3 w 19"/>
                        <a:gd name="T11" fmla="*/ 10 h 43"/>
                        <a:gd name="T12" fmla="*/ 14 w 19"/>
                        <a:gd name="T13" fmla="*/ 6 h 43"/>
                        <a:gd name="T14" fmla="*/ 15 w 19"/>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43">
                          <a:moveTo>
                            <a:pt x="15" y="0"/>
                          </a:moveTo>
                          <a:lnTo>
                            <a:pt x="19" y="20"/>
                          </a:lnTo>
                          <a:lnTo>
                            <a:pt x="13" y="43"/>
                          </a:lnTo>
                          <a:lnTo>
                            <a:pt x="3" y="32"/>
                          </a:lnTo>
                          <a:lnTo>
                            <a:pt x="0" y="14"/>
                          </a:lnTo>
                          <a:lnTo>
                            <a:pt x="3" y="10"/>
                          </a:lnTo>
                          <a:lnTo>
                            <a:pt x="14" y="6"/>
                          </a:lnTo>
                          <a:lnTo>
                            <a:pt x="15" y="0"/>
                          </a:lnTo>
                          <a:close/>
                        </a:path>
                      </a:pathLst>
                    </a:custGeom>
                    <a:grpFill/>
                    <a:ln w="6350" cmpd="sng">
                      <a:solidFill>
                        <a:schemeClr val="bg1"/>
                      </a:solidFill>
                      <a:round/>
                      <a:headEnd/>
                      <a:tailEnd/>
                    </a:ln>
                  </p:spPr>
                  <p:txBody>
                    <a:bodyPr/>
                    <a:lstStyle/>
                    <a:p>
                      <a:endParaRPr lang="en-GB" dirty="0"/>
                    </a:p>
                  </p:txBody>
                </p:sp>
                <p:sp>
                  <p:nvSpPr>
                    <p:cNvPr id="750" name="Freeform 1338"/>
                    <p:cNvSpPr>
                      <a:spLocks/>
                    </p:cNvSpPr>
                    <p:nvPr/>
                  </p:nvSpPr>
                  <p:spPr bwMode="auto">
                    <a:xfrm>
                      <a:off x="4486" y="3060"/>
                      <a:ext cx="245" cy="246"/>
                    </a:xfrm>
                    <a:custGeom>
                      <a:avLst/>
                      <a:gdLst>
                        <a:gd name="T0" fmla="*/ 145 w 245"/>
                        <a:gd name="T1" fmla="*/ 7 h 246"/>
                        <a:gd name="T2" fmla="*/ 172 w 245"/>
                        <a:gd name="T3" fmla="*/ 32 h 246"/>
                        <a:gd name="T4" fmla="*/ 186 w 245"/>
                        <a:gd name="T5" fmla="*/ 40 h 246"/>
                        <a:gd name="T6" fmla="*/ 211 w 245"/>
                        <a:gd name="T7" fmla="*/ 46 h 246"/>
                        <a:gd name="T8" fmla="*/ 245 w 245"/>
                        <a:gd name="T9" fmla="*/ 63 h 246"/>
                        <a:gd name="T10" fmla="*/ 235 w 245"/>
                        <a:gd name="T11" fmla="*/ 102 h 246"/>
                        <a:gd name="T12" fmla="*/ 206 w 245"/>
                        <a:gd name="T13" fmla="*/ 135 h 246"/>
                        <a:gd name="T14" fmla="*/ 214 w 245"/>
                        <a:gd name="T15" fmla="*/ 137 h 246"/>
                        <a:gd name="T16" fmla="*/ 226 w 245"/>
                        <a:gd name="T17" fmla="*/ 151 h 246"/>
                        <a:gd name="T18" fmla="*/ 227 w 245"/>
                        <a:gd name="T19" fmla="*/ 168 h 246"/>
                        <a:gd name="T20" fmla="*/ 224 w 245"/>
                        <a:gd name="T21" fmla="*/ 179 h 246"/>
                        <a:gd name="T22" fmla="*/ 235 w 245"/>
                        <a:gd name="T23" fmla="*/ 198 h 246"/>
                        <a:gd name="T24" fmla="*/ 210 w 245"/>
                        <a:gd name="T25" fmla="*/ 228 h 246"/>
                        <a:gd name="T26" fmla="*/ 169 w 245"/>
                        <a:gd name="T27" fmla="*/ 216 h 246"/>
                        <a:gd name="T28" fmla="*/ 151 w 245"/>
                        <a:gd name="T29" fmla="*/ 233 h 246"/>
                        <a:gd name="T30" fmla="*/ 131 w 245"/>
                        <a:gd name="T31" fmla="*/ 246 h 246"/>
                        <a:gd name="T32" fmla="*/ 117 w 245"/>
                        <a:gd name="T33" fmla="*/ 239 h 246"/>
                        <a:gd name="T34" fmla="*/ 100 w 245"/>
                        <a:gd name="T35" fmla="*/ 239 h 246"/>
                        <a:gd name="T36" fmla="*/ 58 w 245"/>
                        <a:gd name="T37" fmla="*/ 220 h 246"/>
                        <a:gd name="T38" fmla="*/ 73 w 245"/>
                        <a:gd name="T39" fmla="*/ 184 h 246"/>
                        <a:gd name="T40" fmla="*/ 73 w 245"/>
                        <a:gd name="T41" fmla="*/ 161 h 246"/>
                        <a:gd name="T42" fmla="*/ 70 w 245"/>
                        <a:gd name="T43" fmla="*/ 155 h 246"/>
                        <a:gd name="T44" fmla="*/ 58 w 245"/>
                        <a:gd name="T45" fmla="*/ 134 h 246"/>
                        <a:gd name="T46" fmla="*/ 51 w 245"/>
                        <a:gd name="T47" fmla="*/ 115 h 246"/>
                        <a:gd name="T48" fmla="*/ 45 w 245"/>
                        <a:gd name="T49" fmla="*/ 112 h 246"/>
                        <a:gd name="T50" fmla="*/ 15 w 245"/>
                        <a:gd name="T51" fmla="*/ 96 h 246"/>
                        <a:gd name="T52" fmla="*/ 2 w 245"/>
                        <a:gd name="T53" fmla="*/ 90 h 246"/>
                        <a:gd name="T54" fmla="*/ 3 w 245"/>
                        <a:gd name="T55" fmla="*/ 85 h 246"/>
                        <a:gd name="T56" fmla="*/ 0 w 245"/>
                        <a:gd name="T57" fmla="*/ 82 h 246"/>
                        <a:gd name="T58" fmla="*/ 25 w 245"/>
                        <a:gd name="T59" fmla="*/ 68 h 246"/>
                        <a:gd name="T60" fmla="*/ 63 w 245"/>
                        <a:gd name="T61" fmla="*/ 74 h 246"/>
                        <a:gd name="T62" fmla="*/ 67 w 245"/>
                        <a:gd name="T63" fmla="*/ 43 h 246"/>
                        <a:gd name="T64" fmla="*/ 102 w 245"/>
                        <a:gd name="T65" fmla="*/ 50 h 246"/>
                        <a:gd name="T66" fmla="*/ 98 w 245"/>
                        <a:gd name="T67" fmla="*/ 41 h 246"/>
                        <a:gd name="T68" fmla="*/ 126 w 245"/>
                        <a:gd name="T69" fmla="*/ 6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5" h="246">
                          <a:moveTo>
                            <a:pt x="145" y="0"/>
                          </a:moveTo>
                          <a:lnTo>
                            <a:pt x="145" y="7"/>
                          </a:lnTo>
                          <a:lnTo>
                            <a:pt x="169" y="22"/>
                          </a:lnTo>
                          <a:lnTo>
                            <a:pt x="172" y="32"/>
                          </a:lnTo>
                          <a:lnTo>
                            <a:pt x="186" y="29"/>
                          </a:lnTo>
                          <a:lnTo>
                            <a:pt x="186" y="40"/>
                          </a:lnTo>
                          <a:lnTo>
                            <a:pt x="201" y="45"/>
                          </a:lnTo>
                          <a:lnTo>
                            <a:pt x="211" y="46"/>
                          </a:lnTo>
                          <a:lnTo>
                            <a:pt x="220" y="56"/>
                          </a:lnTo>
                          <a:lnTo>
                            <a:pt x="245" y="63"/>
                          </a:lnTo>
                          <a:lnTo>
                            <a:pt x="235" y="88"/>
                          </a:lnTo>
                          <a:lnTo>
                            <a:pt x="235" y="102"/>
                          </a:lnTo>
                          <a:lnTo>
                            <a:pt x="225" y="105"/>
                          </a:lnTo>
                          <a:lnTo>
                            <a:pt x="206" y="135"/>
                          </a:lnTo>
                          <a:lnTo>
                            <a:pt x="207" y="144"/>
                          </a:lnTo>
                          <a:lnTo>
                            <a:pt x="214" y="137"/>
                          </a:lnTo>
                          <a:lnTo>
                            <a:pt x="221" y="137"/>
                          </a:lnTo>
                          <a:lnTo>
                            <a:pt x="226" y="151"/>
                          </a:lnTo>
                          <a:lnTo>
                            <a:pt x="221" y="153"/>
                          </a:lnTo>
                          <a:lnTo>
                            <a:pt x="227" y="168"/>
                          </a:lnTo>
                          <a:lnTo>
                            <a:pt x="221" y="177"/>
                          </a:lnTo>
                          <a:lnTo>
                            <a:pt x="224" y="179"/>
                          </a:lnTo>
                          <a:lnTo>
                            <a:pt x="227" y="197"/>
                          </a:lnTo>
                          <a:lnTo>
                            <a:pt x="235" y="198"/>
                          </a:lnTo>
                          <a:lnTo>
                            <a:pt x="236" y="207"/>
                          </a:lnTo>
                          <a:lnTo>
                            <a:pt x="210" y="228"/>
                          </a:lnTo>
                          <a:lnTo>
                            <a:pt x="188" y="219"/>
                          </a:lnTo>
                          <a:lnTo>
                            <a:pt x="169" y="216"/>
                          </a:lnTo>
                          <a:lnTo>
                            <a:pt x="153" y="226"/>
                          </a:lnTo>
                          <a:lnTo>
                            <a:pt x="151" y="233"/>
                          </a:lnTo>
                          <a:lnTo>
                            <a:pt x="152" y="245"/>
                          </a:lnTo>
                          <a:lnTo>
                            <a:pt x="131" y="246"/>
                          </a:lnTo>
                          <a:lnTo>
                            <a:pt x="123" y="242"/>
                          </a:lnTo>
                          <a:lnTo>
                            <a:pt x="117" y="239"/>
                          </a:lnTo>
                          <a:lnTo>
                            <a:pt x="109" y="236"/>
                          </a:lnTo>
                          <a:lnTo>
                            <a:pt x="100" y="239"/>
                          </a:lnTo>
                          <a:lnTo>
                            <a:pt x="78" y="235"/>
                          </a:lnTo>
                          <a:lnTo>
                            <a:pt x="58" y="220"/>
                          </a:lnTo>
                          <a:lnTo>
                            <a:pt x="66" y="214"/>
                          </a:lnTo>
                          <a:lnTo>
                            <a:pt x="73" y="184"/>
                          </a:lnTo>
                          <a:lnTo>
                            <a:pt x="69" y="182"/>
                          </a:lnTo>
                          <a:lnTo>
                            <a:pt x="73" y="161"/>
                          </a:lnTo>
                          <a:lnTo>
                            <a:pt x="79" y="169"/>
                          </a:lnTo>
                          <a:lnTo>
                            <a:pt x="70" y="155"/>
                          </a:lnTo>
                          <a:lnTo>
                            <a:pt x="70" y="140"/>
                          </a:lnTo>
                          <a:lnTo>
                            <a:pt x="58" y="134"/>
                          </a:lnTo>
                          <a:lnTo>
                            <a:pt x="53" y="125"/>
                          </a:lnTo>
                          <a:lnTo>
                            <a:pt x="51" y="115"/>
                          </a:lnTo>
                          <a:lnTo>
                            <a:pt x="59" y="114"/>
                          </a:lnTo>
                          <a:lnTo>
                            <a:pt x="45" y="112"/>
                          </a:lnTo>
                          <a:lnTo>
                            <a:pt x="44" y="106"/>
                          </a:lnTo>
                          <a:lnTo>
                            <a:pt x="15" y="96"/>
                          </a:lnTo>
                          <a:lnTo>
                            <a:pt x="8" y="98"/>
                          </a:lnTo>
                          <a:lnTo>
                            <a:pt x="2" y="90"/>
                          </a:lnTo>
                          <a:lnTo>
                            <a:pt x="7" y="89"/>
                          </a:lnTo>
                          <a:lnTo>
                            <a:pt x="3" y="85"/>
                          </a:lnTo>
                          <a:lnTo>
                            <a:pt x="7" y="81"/>
                          </a:lnTo>
                          <a:lnTo>
                            <a:pt x="0" y="82"/>
                          </a:lnTo>
                          <a:lnTo>
                            <a:pt x="1" y="76"/>
                          </a:lnTo>
                          <a:lnTo>
                            <a:pt x="25" y="68"/>
                          </a:lnTo>
                          <a:lnTo>
                            <a:pt x="41" y="75"/>
                          </a:lnTo>
                          <a:lnTo>
                            <a:pt x="63" y="74"/>
                          </a:lnTo>
                          <a:lnTo>
                            <a:pt x="57" y="42"/>
                          </a:lnTo>
                          <a:lnTo>
                            <a:pt x="67" y="43"/>
                          </a:lnTo>
                          <a:lnTo>
                            <a:pt x="72" y="52"/>
                          </a:lnTo>
                          <a:lnTo>
                            <a:pt x="102" y="50"/>
                          </a:lnTo>
                          <a:lnTo>
                            <a:pt x="96" y="49"/>
                          </a:lnTo>
                          <a:lnTo>
                            <a:pt x="98" y="41"/>
                          </a:lnTo>
                          <a:lnTo>
                            <a:pt x="123" y="26"/>
                          </a:lnTo>
                          <a:lnTo>
                            <a:pt x="126" y="6"/>
                          </a:lnTo>
                          <a:lnTo>
                            <a:pt x="145" y="0"/>
                          </a:lnTo>
                          <a:close/>
                        </a:path>
                      </a:pathLst>
                    </a:custGeom>
                    <a:grpFill/>
                    <a:ln w="6350" cmpd="sng">
                      <a:solidFill>
                        <a:schemeClr val="bg1"/>
                      </a:solidFill>
                      <a:round/>
                      <a:headEnd/>
                      <a:tailEnd/>
                    </a:ln>
                  </p:spPr>
                  <p:txBody>
                    <a:bodyPr/>
                    <a:lstStyle/>
                    <a:p>
                      <a:endParaRPr lang="en-GB" dirty="0"/>
                    </a:p>
                  </p:txBody>
                </p:sp>
              </p:grpSp>
              <p:sp>
                <p:nvSpPr>
                  <p:cNvPr id="746" name="Freeform 1340"/>
                  <p:cNvSpPr>
                    <a:spLocks/>
                  </p:cNvSpPr>
                  <p:nvPr/>
                </p:nvSpPr>
                <p:spPr bwMode="auto">
                  <a:xfrm>
                    <a:off x="5168709" y="3674418"/>
                    <a:ext cx="7090" cy="5705"/>
                  </a:xfrm>
                  <a:custGeom>
                    <a:avLst/>
                    <a:gdLst>
                      <a:gd name="T0" fmla="*/ 0 w 6"/>
                      <a:gd name="T1" fmla="*/ 0 h 6"/>
                      <a:gd name="T2" fmla="*/ 4 w 6"/>
                      <a:gd name="T3" fmla="*/ 1 h 6"/>
                      <a:gd name="T4" fmla="*/ 3 w 6"/>
                      <a:gd name="T5" fmla="*/ 3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3"/>
                        </a:lnTo>
                        <a:lnTo>
                          <a:pt x="4" y="6"/>
                        </a:lnTo>
                        <a:lnTo>
                          <a:pt x="0" y="0"/>
                        </a:lnTo>
                        <a:close/>
                      </a:path>
                    </a:pathLst>
                  </a:custGeom>
                  <a:grpFill/>
                  <a:ln w="6350" cmpd="sng">
                    <a:solidFill>
                      <a:schemeClr val="bg1"/>
                    </a:solidFill>
                    <a:round/>
                    <a:headEnd/>
                    <a:tailEnd/>
                  </a:ln>
                </p:spPr>
                <p:txBody>
                  <a:bodyPr/>
                  <a:lstStyle/>
                  <a:p>
                    <a:endParaRPr lang="en-GB" dirty="0"/>
                  </a:p>
                </p:txBody>
              </p:sp>
              <p:sp>
                <p:nvSpPr>
                  <p:cNvPr id="747" name="Freeform 1342"/>
                  <p:cNvSpPr>
                    <a:spLocks/>
                  </p:cNvSpPr>
                  <p:nvPr/>
                </p:nvSpPr>
                <p:spPr bwMode="auto">
                  <a:xfrm>
                    <a:off x="5547301" y="3650171"/>
                    <a:ext cx="35449" cy="39935"/>
                  </a:xfrm>
                  <a:custGeom>
                    <a:avLst/>
                    <a:gdLst>
                      <a:gd name="T0" fmla="*/ 11 w 825"/>
                      <a:gd name="T1" fmla="*/ 8 h 958"/>
                      <a:gd name="T2" fmla="*/ 12 w 825"/>
                      <a:gd name="T3" fmla="*/ 7 h 958"/>
                      <a:gd name="T4" fmla="*/ 12 w 825"/>
                      <a:gd name="T5" fmla="*/ 6 h 958"/>
                      <a:gd name="T6" fmla="*/ 12 w 825"/>
                      <a:gd name="T7" fmla="*/ 5 h 958"/>
                      <a:gd name="T8" fmla="*/ 11 w 825"/>
                      <a:gd name="T9" fmla="*/ 5 h 958"/>
                      <a:gd name="T10" fmla="*/ 10 w 825"/>
                      <a:gd name="T11" fmla="*/ 5 h 958"/>
                      <a:gd name="T12" fmla="*/ 9 w 825"/>
                      <a:gd name="T13" fmla="*/ 5 h 958"/>
                      <a:gd name="T14" fmla="*/ 9 w 825"/>
                      <a:gd name="T15" fmla="*/ 4 h 958"/>
                      <a:gd name="T16" fmla="*/ 8 w 825"/>
                      <a:gd name="T17" fmla="*/ 3 h 958"/>
                      <a:gd name="T18" fmla="*/ 8 w 825"/>
                      <a:gd name="T19" fmla="*/ 2 h 958"/>
                      <a:gd name="T20" fmla="*/ 7 w 825"/>
                      <a:gd name="T21" fmla="*/ 3 h 958"/>
                      <a:gd name="T22" fmla="*/ 7 w 825"/>
                      <a:gd name="T23" fmla="*/ 1 h 958"/>
                      <a:gd name="T24" fmla="*/ 7 w 825"/>
                      <a:gd name="T25" fmla="*/ 2 h 958"/>
                      <a:gd name="T26" fmla="*/ 6 w 825"/>
                      <a:gd name="T27" fmla="*/ 1 h 958"/>
                      <a:gd name="T28" fmla="*/ 5 w 825"/>
                      <a:gd name="T29" fmla="*/ 1 h 958"/>
                      <a:gd name="T30" fmla="*/ 6 w 825"/>
                      <a:gd name="T31" fmla="*/ 0 h 958"/>
                      <a:gd name="T32" fmla="*/ 5 w 825"/>
                      <a:gd name="T33" fmla="*/ 0 h 958"/>
                      <a:gd name="T34" fmla="*/ 4 w 825"/>
                      <a:gd name="T35" fmla="*/ 0 h 958"/>
                      <a:gd name="T36" fmla="*/ 4 w 825"/>
                      <a:gd name="T37" fmla="*/ 0 h 958"/>
                      <a:gd name="T38" fmla="*/ 3 w 825"/>
                      <a:gd name="T39" fmla="*/ 1 h 958"/>
                      <a:gd name="T40" fmla="*/ 4 w 825"/>
                      <a:gd name="T41" fmla="*/ 1 h 958"/>
                      <a:gd name="T42" fmla="*/ 4 w 825"/>
                      <a:gd name="T43" fmla="*/ 2 h 958"/>
                      <a:gd name="T44" fmla="*/ 3 w 825"/>
                      <a:gd name="T45" fmla="*/ 2 h 958"/>
                      <a:gd name="T46" fmla="*/ 3 w 825"/>
                      <a:gd name="T47" fmla="*/ 3 h 958"/>
                      <a:gd name="T48" fmla="*/ 3 w 825"/>
                      <a:gd name="T49" fmla="*/ 4 h 958"/>
                      <a:gd name="T50" fmla="*/ 3 w 825"/>
                      <a:gd name="T51" fmla="*/ 4 h 958"/>
                      <a:gd name="T52" fmla="*/ 2 w 825"/>
                      <a:gd name="T53" fmla="*/ 4 h 958"/>
                      <a:gd name="T54" fmla="*/ 2 w 825"/>
                      <a:gd name="T55" fmla="*/ 4 h 958"/>
                      <a:gd name="T56" fmla="*/ 2 w 825"/>
                      <a:gd name="T57" fmla="*/ 4 h 958"/>
                      <a:gd name="T58" fmla="*/ 2 w 825"/>
                      <a:gd name="T59" fmla="*/ 5 h 958"/>
                      <a:gd name="T60" fmla="*/ 2 w 825"/>
                      <a:gd name="T61" fmla="*/ 5 h 958"/>
                      <a:gd name="T62" fmla="*/ 2 w 825"/>
                      <a:gd name="T63" fmla="*/ 5 h 958"/>
                      <a:gd name="T64" fmla="*/ 1 w 825"/>
                      <a:gd name="T65" fmla="*/ 5 h 958"/>
                      <a:gd name="T66" fmla="*/ 1 w 825"/>
                      <a:gd name="T67" fmla="*/ 5 h 958"/>
                      <a:gd name="T68" fmla="*/ 1 w 825"/>
                      <a:gd name="T69" fmla="*/ 5 h 958"/>
                      <a:gd name="T70" fmla="*/ 1 w 825"/>
                      <a:gd name="T71" fmla="*/ 5 h 958"/>
                      <a:gd name="T72" fmla="*/ 1 w 825"/>
                      <a:gd name="T73" fmla="*/ 5 h 958"/>
                      <a:gd name="T74" fmla="*/ 0 w 825"/>
                      <a:gd name="T75" fmla="*/ 5 h 958"/>
                      <a:gd name="T76" fmla="*/ 0 w 825"/>
                      <a:gd name="T77" fmla="*/ 6 h 958"/>
                      <a:gd name="T78" fmla="*/ 0 w 825"/>
                      <a:gd name="T79" fmla="*/ 7 h 958"/>
                      <a:gd name="T80" fmla="*/ 1 w 825"/>
                      <a:gd name="T81" fmla="*/ 9 h 958"/>
                      <a:gd name="T82" fmla="*/ 2 w 825"/>
                      <a:gd name="T83" fmla="*/ 10 h 958"/>
                      <a:gd name="T84" fmla="*/ 3 w 825"/>
                      <a:gd name="T85" fmla="*/ 10 h 958"/>
                      <a:gd name="T86" fmla="*/ 5 w 825"/>
                      <a:gd name="T87" fmla="*/ 12 h 958"/>
                      <a:gd name="T88" fmla="*/ 5 w 825"/>
                      <a:gd name="T89" fmla="*/ 14 h 958"/>
                      <a:gd name="T90" fmla="*/ 6 w 825"/>
                      <a:gd name="T91" fmla="*/ 13 h 958"/>
                      <a:gd name="T92" fmla="*/ 6 w 825"/>
                      <a:gd name="T93" fmla="*/ 11 h 958"/>
                      <a:gd name="T94" fmla="*/ 8 w 825"/>
                      <a:gd name="T95" fmla="*/ 10 h 958"/>
                      <a:gd name="T96" fmla="*/ 9 w 825"/>
                      <a:gd name="T97" fmla="*/ 10 h 958"/>
                      <a:gd name="T98" fmla="*/ 10 w 825"/>
                      <a:gd name="T99" fmla="*/ 10 h 958"/>
                      <a:gd name="T100" fmla="*/ 10 w 825"/>
                      <a:gd name="T101" fmla="*/ 9 h 958"/>
                      <a:gd name="T102" fmla="*/ 11 w 825"/>
                      <a:gd name="T103" fmla="*/ 9 h 958"/>
                      <a:gd name="T104" fmla="*/ 11 w 825"/>
                      <a:gd name="T105" fmla="*/ 9 h 958"/>
                      <a:gd name="T106" fmla="*/ 11 w 825"/>
                      <a:gd name="T107" fmla="*/ 8 h 9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5" h="958">
                        <a:moveTo>
                          <a:pt x="775" y="555"/>
                        </a:moveTo>
                        <a:cubicBezTo>
                          <a:pt x="808" y="505"/>
                          <a:pt x="808" y="505"/>
                          <a:pt x="808" y="505"/>
                        </a:cubicBezTo>
                        <a:cubicBezTo>
                          <a:pt x="825" y="404"/>
                          <a:pt x="825" y="404"/>
                          <a:pt x="825" y="404"/>
                        </a:cubicBezTo>
                        <a:cubicBezTo>
                          <a:pt x="825" y="353"/>
                          <a:pt x="825" y="353"/>
                          <a:pt x="825" y="353"/>
                        </a:cubicBezTo>
                        <a:cubicBezTo>
                          <a:pt x="775" y="353"/>
                          <a:pt x="775" y="353"/>
                          <a:pt x="775" y="353"/>
                        </a:cubicBezTo>
                        <a:cubicBezTo>
                          <a:pt x="724" y="336"/>
                          <a:pt x="724" y="336"/>
                          <a:pt x="724" y="336"/>
                        </a:cubicBezTo>
                        <a:cubicBezTo>
                          <a:pt x="657" y="336"/>
                          <a:pt x="657" y="336"/>
                          <a:pt x="657" y="336"/>
                        </a:cubicBezTo>
                        <a:cubicBezTo>
                          <a:pt x="640" y="252"/>
                          <a:pt x="640" y="252"/>
                          <a:pt x="640" y="252"/>
                        </a:cubicBezTo>
                        <a:cubicBezTo>
                          <a:pt x="573" y="219"/>
                          <a:pt x="573" y="219"/>
                          <a:pt x="573" y="219"/>
                        </a:cubicBezTo>
                        <a:cubicBezTo>
                          <a:pt x="539" y="151"/>
                          <a:pt x="539" y="151"/>
                          <a:pt x="539" y="151"/>
                        </a:cubicBezTo>
                        <a:cubicBezTo>
                          <a:pt x="505" y="185"/>
                          <a:pt x="505" y="185"/>
                          <a:pt x="505" y="185"/>
                        </a:cubicBezTo>
                        <a:cubicBezTo>
                          <a:pt x="488" y="101"/>
                          <a:pt x="488" y="101"/>
                          <a:pt x="488" y="101"/>
                        </a:cubicBezTo>
                        <a:cubicBezTo>
                          <a:pt x="455" y="118"/>
                          <a:pt x="455" y="118"/>
                          <a:pt x="455" y="118"/>
                        </a:cubicBezTo>
                        <a:cubicBezTo>
                          <a:pt x="404" y="84"/>
                          <a:pt x="404" y="84"/>
                          <a:pt x="404" y="84"/>
                        </a:cubicBezTo>
                        <a:cubicBezTo>
                          <a:pt x="371" y="51"/>
                          <a:pt x="371" y="51"/>
                          <a:pt x="371" y="51"/>
                        </a:cubicBezTo>
                        <a:cubicBezTo>
                          <a:pt x="387" y="17"/>
                          <a:pt x="387" y="17"/>
                          <a:pt x="387" y="17"/>
                        </a:cubicBezTo>
                        <a:cubicBezTo>
                          <a:pt x="337" y="0"/>
                          <a:pt x="337" y="0"/>
                          <a:pt x="337" y="0"/>
                        </a:cubicBezTo>
                        <a:cubicBezTo>
                          <a:pt x="303" y="17"/>
                          <a:pt x="303" y="17"/>
                          <a:pt x="303" y="17"/>
                        </a:cubicBezTo>
                        <a:cubicBezTo>
                          <a:pt x="270" y="34"/>
                          <a:pt x="270" y="34"/>
                          <a:pt x="270" y="34"/>
                        </a:cubicBezTo>
                        <a:cubicBezTo>
                          <a:pt x="236" y="67"/>
                          <a:pt x="236" y="67"/>
                          <a:pt x="236" y="67"/>
                        </a:cubicBezTo>
                        <a:cubicBezTo>
                          <a:pt x="270" y="101"/>
                          <a:pt x="270" y="101"/>
                          <a:pt x="270" y="101"/>
                        </a:cubicBezTo>
                        <a:cubicBezTo>
                          <a:pt x="270" y="168"/>
                          <a:pt x="270" y="168"/>
                          <a:pt x="270" y="168"/>
                        </a:cubicBezTo>
                        <a:cubicBezTo>
                          <a:pt x="236" y="151"/>
                          <a:pt x="236" y="151"/>
                          <a:pt x="236" y="151"/>
                        </a:cubicBezTo>
                        <a:cubicBezTo>
                          <a:pt x="202" y="219"/>
                          <a:pt x="202" y="219"/>
                          <a:pt x="202" y="219"/>
                        </a:cubicBezTo>
                        <a:cubicBezTo>
                          <a:pt x="185" y="252"/>
                          <a:pt x="185" y="252"/>
                          <a:pt x="185" y="252"/>
                        </a:cubicBezTo>
                        <a:cubicBezTo>
                          <a:pt x="202" y="286"/>
                          <a:pt x="202" y="286"/>
                          <a:pt x="202" y="286"/>
                        </a:cubicBezTo>
                        <a:cubicBezTo>
                          <a:pt x="169" y="303"/>
                          <a:pt x="169" y="303"/>
                          <a:pt x="169" y="303"/>
                        </a:cubicBezTo>
                        <a:cubicBezTo>
                          <a:pt x="135" y="286"/>
                          <a:pt x="135" y="286"/>
                          <a:pt x="135" y="286"/>
                        </a:cubicBezTo>
                        <a:cubicBezTo>
                          <a:pt x="135" y="303"/>
                          <a:pt x="135" y="303"/>
                          <a:pt x="135" y="303"/>
                        </a:cubicBezTo>
                        <a:cubicBezTo>
                          <a:pt x="135" y="320"/>
                          <a:pt x="135" y="320"/>
                          <a:pt x="135" y="320"/>
                        </a:cubicBezTo>
                        <a:cubicBezTo>
                          <a:pt x="118" y="336"/>
                          <a:pt x="118" y="336"/>
                          <a:pt x="118" y="336"/>
                        </a:cubicBezTo>
                        <a:cubicBezTo>
                          <a:pt x="118" y="353"/>
                          <a:pt x="118" y="353"/>
                          <a:pt x="118" y="353"/>
                        </a:cubicBezTo>
                        <a:cubicBezTo>
                          <a:pt x="101" y="353"/>
                          <a:pt x="101" y="353"/>
                          <a:pt x="101" y="353"/>
                        </a:cubicBezTo>
                        <a:cubicBezTo>
                          <a:pt x="101" y="370"/>
                          <a:pt x="101" y="370"/>
                          <a:pt x="101" y="370"/>
                        </a:cubicBezTo>
                        <a:cubicBezTo>
                          <a:pt x="84" y="370"/>
                          <a:pt x="84" y="370"/>
                          <a:pt x="84" y="370"/>
                        </a:cubicBezTo>
                        <a:cubicBezTo>
                          <a:pt x="67" y="370"/>
                          <a:pt x="67" y="370"/>
                          <a:pt x="67" y="370"/>
                        </a:cubicBezTo>
                        <a:cubicBezTo>
                          <a:pt x="51" y="370"/>
                          <a:pt x="51" y="370"/>
                          <a:pt x="51" y="370"/>
                        </a:cubicBezTo>
                        <a:cubicBezTo>
                          <a:pt x="17" y="370"/>
                          <a:pt x="17" y="370"/>
                          <a:pt x="17" y="370"/>
                        </a:cubicBezTo>
                        <a:cubicBezTo>
                          <a:pt x="0" y="387"/>
                          <a:pt x="0" y="387"/>
                          <a:pt x="0" y="387"/>
                        </a:cubicBezTo>
                        <a:cubicBezTo>
                          <a:pt x="0" y="471"/>
                          <a:pt x="0" y="471"/>
                          <a:pt x="0" y="471"/>
                        </a:cubicBezTo>
                        <a:cubicBezTo>
                          <a:pt x="51" y="589"/>
                          <a:pt x="51" y="589"/>
                          <a:pt x="51" y="589"/>
                        </a:cubicBezTo>
                        <a:cubicBezTo>
                          <a:pt x="118" y="689"/>
                          <a:pt x="118" y="689"/>
                          <a:pt x="118" y="689"/>
                        </a:cubicBezTo>
                        <a:cubicBezTo>
                          <a:pt x="219" y="723"/>
                          <a:pt x="219" y="723"/>
                          <a:pt x="219" y="723"/>
                        </a:cubicBezTo>
                        <a:cubicBezTo>
                          <a:pt x="337" y="858"/>
                          <a:pt x="337" y="858"/>
                          <a:pt x="337" y="858"/>
                        </a:cubicBezTo>
                        <a:cubicBezTo>
                          <a:pt x="320" y="958"/>
                          <a:pt x="320" y="958"/>
                          <a:pt x="320" y="958"/>
                        </a:cubicBezTo>
                        <a:cubicBezTo>
                          <a:pt x="387" y="925"/>
                          <a:pt x="387" y="925"/>
                          <a:pt x="387" y="925"/>
                        </a:cubicBezTo>
                        <a:cubicBezTo>
                          <a:pt x="387" y="790"/>
                          <a:pt x="387" y="790"/>
                          <a:pt x="387" y="790"/>
                        </a:cubicBezTo>
                        <a:cubicBezTo>
                          <a:pt x="556" y="673"/>
                          <a:pt x="556" y="673"/>
                          <a:pt x="556" y="673"/>
                        </a:cubicBezTo>
                        <a:cubicBezTo>
                          <a:pt x="589" y="706"/>
                          <a:pt x="589" y="706"/>
                          <a:pt x="589" y="706"/>
                        </a:cubicBezTo>
                        <a:cubicBezTo>
                          <a:pt x="674" y="673"/>
                          <a:pt x="674" y="673"/>
                          <a:pt x="674" y="673"/>
                        </a:cubicBezTo>
                        <a:cubicBezTo>
                          <a:pt x="707" y="605"/>
                          <a:pt x="707" y="605"/>
                          <a:pt x="707" y="605"/>
                        </a:cubicBezTo>
                        <a:cubicBezTo>
                          <a:pt x="741" y="605"/>
                          <a:pt x="741" y="605"/>
                          <a:pt x="741" y="605"/>
                        </a:cubicBezTo>
                        <a:cubicBezTo>
                          <a:pt x="741" y="605"/>
                          <a:pt x="741" y="589"/>
                          <a:pt x="741" y="589"/>
                        </a:cubicBezTo>
                        <a:cubicBezTo>
                          <a:pt x="741" y="555"/>
                          <a:pt x="775" y="555"/>
                          <a:pt x="775" y="555"/>
                        </a:cubicBezTo>
                      </a:path>
                    </a:pathLst>
                  </a:custGeom>
                  <a:grpFill/>
                  <a:ln w="6350" cmpd="sng">
                    <a:solidFill>
                      <a:schemeClr val="bg1"/>
                    </a:solidFill>
                    <a:prstDash val="solid"/>
                    <a:round/>
                    <a:headEnd/>
                    <a:tailEnd/>
                  </a:ln>
                </p:spPr>
                <p:txBody>
                  <a:bodyPr/>
                  <a:lstStyle/>
                  <a:p>
                    <a:endParaRPr lang="en-GB" dirty="0"/>
                  </a:p>
                </p:txBody>
              </p:sp>
              <p:sp>
                <p:nvSpPr>
                  <p:cNvPr id="748" name="Freeform 4769"/>
                  <p:cNvSpPr>
                    <a:spLocks/>
                  </p:cNvSpPr>
                  <p:nvPr/>
                </p:nvSpPr>
                <p:spPr bwMode="auto">
                  <a:xfrm>
                    <a:off x="5541630" y="3275070"/>
                    <a:ext cx="72403" cy="32804"/>
                  </a:xfrm>
                  <a:custGeom>
                    <a:avLst/>
                    <a:gdLst>
                      <a:gd name="T0" fmla="*/ 46 w 51"/>
                      <a:gd name="T1" fmla="*/ 23 h 23"/>
                      <a:gd name="T2" fmla="*/ 51 w 51"/>
                      <a:gd name="T3" fmla="*/ 12 h 23"/>
                      <a:gd name="T4" fmla="*/ 46 w 51"/>
                      <a:gd name="T5" fmla="*/ 6 h 23"/>
                      <a:gd name="T6" fmla="*/ 34 w 51"/>
                      <a:gd name="T7" fmla="*/ 6 h 23"/>
                      <a:gd name="T8" fmla="*/ 23 w 51"/>
                      <a:gd name="T9" fmla="*/ 0 h 23"/>
                      <a:gd name="T10" fmla="*/ 23 w 51"/>
                      <a:gd name="T11" fmla="*/ 0 h 23"/>
                      <a:gd name="T12" fmla="*/ 23 w 51"/>
                      <a:gd name="T13" fmla="*/ 12 h 23"/>
                      <a:gd name="T14" fmla="*/ 17 w 51"/>
                      <a:gd name="T15" fmla="*/ 12 h 23"/>
                      <a:gd name="T16" fmla="*/ 17 w 51"/>
                      <a:gd name="T17" fmla="*/ 6 h 23"/>
                      <a:gd name="T18" fmla="*/ 6 w 51"/>
                      <a:gd name="T19" fmla="*/ 12 h 23"/>
                      <a:gd name="T20" fmla="*/ 0 w 51"/>
                      <a:gd name="T21" fmla="*/ 23 h 23"/>
                      <a:gd name="T22" fmla="*/ 23 w 51"/>
                      <a:gd name="T23" fmla="*/ 23 h 23"/>
                      <a:gd name="T24" fmla="*/ 46 w 5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46" y="23"/>
                        </a:moveTo>
                        <a:lnTo>
                          <a:pt x="51" y="12"/>
                        </a:lnTo>
                        <a:lnTo>
                          <a:pt x="46" y="6"/>
                        </a:lnTo>
                        <a:lnTo>
                          <a:pt x="34" y="6"/>
                        </a:lnTo>
                        <a:lnTo>
                          <a:pt x="23" y="0"/>
                        </a:lnTo>
                        <a:lnTo>
                          <a:pt x="23" y="0"/>
                        </a:lnTo>
                        <a:lnTo>
                          <a:pt x="23" y="12"/>
                        </a:lnTo>
                        <a:lnTo>
                          <a:pt x="17" y="12"/>
                        </a:lnTo>
                        <a:lnTo>
                          <a:pt x="17" y="6"/>
                        </a:lnTo>
                        <a:lnTo>
                          <a:pt x="6" y="12"/>
                        </a:lnTo>
                        <a:lnTo>
                          <a:pt x="0" y="23"/>
                        </a:lnTo>
                        <a:lnTo>
                          <a:pt x="23" y="23"/>
                        </a:lnTo>
                        <a:lnTo>
                          <a:pt x="46" y="23"/>
                        </a:lnTo>
                        <a:close/>
                      </a:path>
                    </a:pathLst>
                  </a:custGeom>
                  <a:grpFill/>
                  <a:ln w="6350" cmpd="sng">
                    <a:solidFill>
                      <a:schemeClr val="bg1"/>
                    </a:solidFill>
                    <a:prstDash val="solid"/>
                    <a:round/>
                    <a:headEnd/>
                    <a:tailEnd/>
                  </a:ln>
                </p:spPr>
                <p:txBody>
                  <a:bodyPr/>
                  <a:lstStyle/>
                  <a:p>
                    <a:endParaRPr lang="en-GB" dirty="0"/>
                  </a:p>
                </p:txBody>
              </p:sp>
            </p:grpSp>
          </p:grpSp>
          <p:grpSp>
            <p:nvGrpSpPr>
              <p:cNvPr id="687" name="Group 686"/>
              <p:cNvGrpSpPr/>
              <p:nvPr/>
            </p:nvGrpSpPr>
            <p:grpSpPr>
              <a:xfrm>
                <a:off x="5693031" y="1968630"/>
                <a:ext cx="3327686" cy="1744296"/>
                <a:chOff x="5693031" y="1968630"/>
                <a:chExt cx="3327686" cy="1744296"/>
              </a:xfrm>
              <a:grpFill/>
            </p:grpSpPr>
            <p:sp>
              <p:nvSpPr>
                <p:cNvPr id="688" name="Freeform 4298"/>
                <p:cNvSpPr>
                  <a:spLocks/>
                </p:cNvSpPr>
                <p:nvPr/>
              </p:nvSpPr>
              <p:spPr bwMode="auto">
                <a:xfrm>
                  <a:off x="5693031" y="2032811"/>
                  <a:ext cx="3327686" cy="1680115"/>
                </a:xfrm>
                <a:custGeom>
                  <a:avLst/>
                  <a:gdLst>
                    <a:gd name="T0" fmla="*/ 1881 w 5148"/>
                    <a:gd name="T1" fmla="*/ 2208 h 2587"/>
                    <a:gd name="T2" fmla="*/ 1696 w 5148"/>
                    <a:gd name="T3" fmla="*/ 2131 h 2587"/>
                    <a:gd name="T4" fmla="*/ 1460 w 5148"/>
                    <a:gd name="T5" fmla="*/ 2009 h 2587"/>
                    <a:gd name="T6" fmla="*/ 1396 w 5148"/>
                    <a:gd name="T7" fmla="*/ 1954 h 2587"/>
                    <a:gd name="T8" fmla="*/ 1157 w 5148"/>
                    <a:gd name="T9" fmla="*/ 1976 h 2587"/>
                    <a:gd name="T10" fmla="*/ 1103 w 5148"/>
                    <a:gd name="T11" fmla="*/ 2043 h 2587"/>
                    <a:gd name="T12" fmla="*/ 1024 w 5148"/>
                    <a:gd name="T13" fmla="*/ 2167 h 2587"/>
                    <a:gd name="T14" fmla="*/ 869 w 5148"/>
                    <a:gd name="T15" fmla="*/ 2165 h 2587"/>
                    <a:gd name="T16" fmla="*/ 680 w 5148"/>
                    <a:gd name="T17" fmla="*/ 2164 h 2587"/>
                    <a:gd name="T18" fmla="*/ 693 w 5148"/>
                    <a:gd name="T19" fmla="*/ 2348 h 2587"/>
                    <a:gd name="T20" fmla="*/ 646 w 5148"/>
                    <a:gd name="T21" fmla="*/ 2476 h 2587"/>
                    <a:gd name="T22" fmla="*/ 402 w 5148"/>
                    <a:gd name="T23" fmla="*/ 2492 h 2587"/>
                    <a:gd name="T24" fmla="*/ 355 w 5148"/>
                    <a:gd name="T25" fmla="*/ 2315 h 2587"/>
                    <a:gd name="T26" fmla="*/ 373 w 5148"/>
                    <a:gd name="T27" fmla="*/ 2199 h 2587"/>
                    <a:gd name="T28" fmla="*/ 215 w 5148"/>
                    <a:gd name="T29" fmla="*/ 2074 h 2587"/>
                    <a:gd name="T30" fmla="*/ 123 w 5148"/>
                    <a:gd name="T31" fmla="*/ 1945 h 2587"/>
                    <a:gd name="T32" fmla="*/ 24 w 5148"/>
                    <a:gd name="T33" fmla="*/ 1773 h 2587"/>
                    <a:gd name="T34" fmla="*/ 16 w 5148"/>
                    <a:gd name="T35" fmla="*/ 1604 h 2587"/>
                    <a:gd name="T36" fmla="*/ 52 w 5148"/>
                    <a:gd name="T37" fmla="*/ 992 h 2587"/>
                    <a:gd name="T38" fmla="*/ 182 w 5148"/>
                    <a:gd name="T39" fmla="*/ 952 h 2587"/>
                    <a:gd name="T40" fmla="*/ 154 w 5148"/>
                    <a:gd name="T41" fmla="*/ 1143 h 2587"/>
                    <a:gd name="T42" fmla="*/ 356 w 5148"/>
                    <a:gd name="T43" fmla="*/ 1315 h 2587"/>
                    <a:gd name="T44" fmla="*/ 537 w 5148"/>
                    <a:gd name="T45" fmla="*/ 1086 h 2587"/>
                    <a:gd name="T46" fmla="*/ 799 w 5148"/>
                    <a:gd name="T47" fmla="*/ 1037 h 2587"/>
                    <a:gd name="T48" fmla="*/ 1001 w 5148"/>
                    <a:gd name="T49" fmla="*/ 977 h 2587"/>
                    <a:gd name="T50" fmla="*/ 1294 w 5148"/>
                    <a:gd name="T51" fmla="*/ 935 h 2587"/>
                    <a:gd name="T52" fmla="*/ 1434 w 5148"/>
                    <a:gd name="T53" fmla="*/ 777 h 2587"/>
                    <a:gd name="T54" fmla="*/ 1354 w 5148"/>
                    <a:gd name="T55" fmla="*/ 1171 h 2587"/>
                    <a:gd name="T56" fmla="*/ 1580 w 5148"/>
                    <a:gd name="T57" fmla="*/ 1088 h 2587"/>
                    <a:gd name="T58" fmla="*/ 1502 w 5148"/>
                    <a:gd name="T59" fmla="*/ 609 h 2587"/>
                    <a:gd name="T60" fmla="*/ 1567 w 5148"/>
                    <a:gd name="T61" fmla="*/ 726 h 2587"/>
                    <a:gd name="T62" fmla="*/ 1785 w 5148"/>
                    <a:gd name="T63" fmla="*/ 829 h 2587"/>
                    <a:gd name="T64" fmla="*/ 1878 w 5148"/>
                    <a:gd name="T65" fmla="*/ 493 h 2587"/>
                    <a:gd name="T66" fmla="*/ 2073 w 5148"/>
                    <a:gd name="T67" fmla="*/ 244 h 2587"/>
                    <a:gd name="T68" fmla="*/ 2334 w 5148"/>
                    <a:gd name="T69" fmla="*/ 148 h 2587"/>
                    <a:gd name="T70" fmla="*/ 2555 w 5148"/>
                    <a:gd name="T71" fmla="*/ 137 h 2587"/>
                    <a:gd name="T72" fmla="*/ 2684 w 5148"/>
                    <a:gd name="T73" fmla="*/ 376 h 2587"/>
                    <a:gd name="T74" fmla="*/ 2584 w 5148"/>
                    <a:gd name="T75" fmla="*/ 531 h 2587"/>
                    <a:gd name="T76" fmla="*/ 2726 w 5148"/>
                    <a:gd name="T77" fmla="*/ 557 h 2587"/>
                    <a:gd name="T78" fmla="*/ 3139 w 5148"/>
                    <a:gd name="T79" fmla="*/ 545 h 2587"/>
                    <a:gd name="T80" fmla="*/ 3331 w 5148"/>
                    <a:gd name="T81" fmla="*/ 699 h 2587"/>
                    <a:gd name="T82" fmla="*/ 3877 w 5148"/>
                    <a:gd name="T83" fmla="*/ 710 h 2587"/>
                    <a:gd name="T84" fmla="*/ 4267 w 5148"/>
                    <a:gd name="T85" fmla="*/ 915 h 2587"/>
                    <a:gd name="T86" fmla="*/ 4770 w 5148"/>
                    <a:gd name="T87" fmla="*/ 943 h 2587"/>
                    <a:gd name="T88" fmla="*/ 4983 w 5148"/>
                    <a:gd name="T89" fmla="*/ 1114 h 2587"/>
                    <a:gd name="T90" fmla="*/ 5122 w 5148"/>
                    <a:gd name="T91" fmla="*/ 1202 h 2587"/>
                    <a:gd name="T92" fmla="*/ 5039 w 5148"/>
                    <a:gd name="T93" fmla="*/ 1342 h 2587"/>
                    <a:gd name="T94" fmla="*/ 4931 w 5148"/>
                    <a:gd name="T95" fmla="*/ 1255 h 2587"/>
                    <a:gd name="T96" fmla="*/ 4741 w 5148"/>
                    <a:gd name="T97" fmla="*/ 1322 h 2587"/>
                    <a:gd name="T98" fmla="*/ 4666 w 5148"/>
                    <a:gd name="T99" fmla="*/ 1504 h 2587"/>
                    <a:gd name="T100" fmla="*/ 4383 w 5148"/>
                    <a:gd name="T101" fmla="*/ 1613 h 2587"/>
                    <a:gd name="T102" fmla="*/ 4292 w 5148"/>
                    <a:gd name="T103" fmla="*/ 1848 h 2587"/>
                    <a:gd name="T104" fmla="*/ 4135 w 5148"/>
                    <a:gd name="T105" fmla="*/ 2103 h 2587"/>
                    <a:gd name="T106" fmla="*/ 4311 w 5148"/>
                    <a:gd name="T107" fmla="*/ 1545 h 2587"/>
                    <a:gd name="T108" fmla="*/ 4192 w 5148"/>
                    <a:gd name="T109" fmla="*/ 1571 h 2587"/>
                    <a:gd name="T110" fmla="*/ 3991 w 5148"/>
                    <a:gd name="T111" fmla="*/ 1695 h 2587"/>
                    <a:gd name="T112" fmla="*/ 3764 w 5148"/>
                    <a:gd name="T113" fmla="*/ 1680 h 2587"/>
                    <a:gd name="T114" fmla="*/ 3486 w 5148"/>
                    <a:gd name="T115" fmla="*/ 1976 h 2587"/>
                    <a:gd name="T116" fmla="*/ 3587 w 5148"/>
                    <a:gd name="T117" fmla="*/ 2126 h 2587"/>
                    <a:gd name="T118" fmla="*/ 3271 w 5148"/>
                    <a:gd name="T119" fmla="*/ 2541 h 2587"/>
                    <a:gd name="T120" fmla="*/ 3281 w 5148"/>
                    <a:gd name="T121" fmla="*/ 2305 h 2587"/>
                    <a:gd name="T122" fmla="*/ 2952 w 5148"/>
                    <a:gd name="T123" fmla="*/ 2097 h 2587"/>
                    <a:gd name="T124" fmla="*/ 2391 w 5148"/>
                    <a:gd name="T125" fmla="*/ 217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48" h="2587">
                      <a:moveTo>
                        <a:pt x="2275" y="2087"/>
                      </a:moveTo>
                      <a:lnTo>
                        <a:pt x="2231" y="2125"/>
                      </a:lnTo>
                      <a:lnTo>
                        <a:pt x="2239" y="2162"/>
                      </a:lnTo>
                      <a:lnTo>
                        <a:pt x="2233" y="2172"/>
                      </a:lnTo>
                      <a:lnTo>
                        <a:pt x="2236" y="2191"/>
                      </a:lnTo>
                      <a:lnTo>
                        <a:pt x="2230" y="2195"/>
                      </a:lnTo>
                      <a:lnTo>
                        <a:pt x="2137" y="2195"/>
                      </a:lnTo>
                      <a:lnTo>
                        <a:pt x="2117" y="2173"/>
                      </a:lnTo>
                      <a:lnTo>
                        <a:pt x="2041" y="2165"/>
                      </a:lnTo>
                      <a:lnTo>
                        <a:pt x="2005" y="2178"/>
                      </a:lnTo>
                      <a:lnTo>
                        <a:pt x="1928" y="2224"/>
                      </a:lnTo>
                      <a:lnTo>
                        <a:pt x="1914" y="2247"/>
                      </a:lnTo>
                      <a:lnTo>
                        <a:pt x="1902" y="2255"/>
                      </a:lnTo>
                      <a:lnTo>
                        <a:pt x="1888" y="2250"/>
                      </a:lnTo>
                      <a:lnTo>
                        <a:pt x="1899" y="2235"/>
                      </a:lnTo>
                      <a:lnTo>
                        <a:pt x="1881" y="2208"/>
                      </a:lnTo>
                      <a:lnTo>
                        <a:pt x="1873" y="2211"/>
                      </a:lnTo>
                      <a:lnTo>
                        <a:pt x="1868" y="2219"/>
                      </a:lnTo>
                      <a:lnTo>
                        <a:pt x="1836" y="2211"/>
                      </a:lnTo>
                      <a:lnTo>
                        <a:pt x="1824" y="2196"/>
                      </a:lnTo>
                      <a:lnTo>
                        <a:pt x="1823" y="2188"/>
                      </a:lnTo>
                      <a:lnTo>
                        <a:pt x="1808" y="2182"/>
                      </a:lnTo>
                      <a:lnTo>
                        <a:pt x="1805" y="2164"/>
                      </a:lnTo>
                      <a:lnTo>
                        <a:pt x="1782" y="2147"/>
                      </a:lnTo>
                      <a:lnTo>
                        <a:pt x="1774" y="2144"/>
                      </a:lnTo>
                      <a:lnTo>
                        <a:pt x="1767" y="2151"/>
                      </a:lnTo>
                      <a:lnTo>
                        <a:pt x="1759" y="2151"/>
                      </a:lnTo>
                      <a:lnTo>
                        <a:pt x="1754" y="2159"/>
                      </a:lnTo>
                      <a:lnTo>
                        <a:pt x="1717" y="2159"/>
                      </a:lnTo>
                      <a:lnTo>
                        <a:pt x="1709" y="2146"/>
                      </a:lnTo>
                      <a:lnTo>
                        <a:pt x="1710" y="2141"/>
                      </a:lnTo>
                      <a:lnTo>
                        <a:pt x="1696" y="2131"/>
                      </a:lnTo>
                      <a:lnTo>
                        <a:pt x="1691" y="2133"/>
                      </a:lnTo>
                      <a:lnTo>
                        <a:pt x="1683" y="2149"/>
                      </a:lnTo>
                      <a:lnTo>
                        <a:pt x="1675" y="2155"/>
                      </a:lnTo>
                      <a:lnTo>
                        <a:pt x="1606" y="2028"/>
                      </a:lnTo>
                      <a:lnTo>
                        <a:pt x="1561" y="1989"/>
                      </a:lnTo>
                      <a:lnTo>
                        <a:pt x="1561" y="1981"/>
                      </a:lnTo>
                      <a:lnTo>
                        <a:pt x="1572" y="1976"/>
                      </a:lnTo>
                      <a:lnTo>
                        <a:pt x="1569" y="1968"/>
                      </a:lnTo>
                      <a:lnTo>
                        <a:pt x="1546" y="1980"/>
                      </a:lnTo>
                      <a:lnTo>
                        <a:pt x="1533" y="1981"/>
                      </a:lnTo>
                      <a:lnTo>
                        <a:pt x="1518" y="1998"/>
                      </a:lnTo>
                      <a:lnTo>
                        <a:pt x="1497" y="2006"/>
                      </a:lnTo>
                      <a:lnTo>
                        <a:pt x="1497" y="2014"/>
                      </a:lnTo>
                      <a:lnTo>
                        <a:pt x="1479" y="2009"/>
                      </a:lnTo>
                      <a:lnTo>
                        <a:pt x="1463" y="2017"/>
                      </a:lnTo>
                      <a:lnTo>
                        <a:pt x="1460" y="2009"/>
                      </a:lnTo>
                      <a:lnTo>
                        <a:pt x="1465" y="1999"/>
                      </a:lnTo>
                      <a:lnTo>
                        <a:pt x="1473" y="1996"/>
                      </a:lnTo>
                      <a:lnTo>
                        <a:pt x="1471" y="1986"/>
                      </a:lnTo>
                      <a:lnTo>
                        <a:pt x="1460" y="1993"/>
                      </a:lnTo>
                      <a:lnTo>
                        <a:pt x="1440" y="1983"/>
                      </a:lnTo>
                      <a:lnTo>
                        <a:pt x="1437" y="1985"/>
                      </a:lnTo>
                      <a:lnTo>
                        <a:pt x="1440" y="1991"/>
                      </a:lnTo>
                      <a:lnTo>
                        <a:pt x="1432" y="1991"/>
                      </a:lnTo>
                      <a:lnTo>
                        <a:pt x="1434" y="1981"/>
                      </a:lnTo>
                      <a:lnTo>
                        <a:pt x="1427" y="1972"/>
                      </a:lnTo>
                      <a:lnTo>
                        <a:pt x="1422" y="1970"/>
                      </a:lnTo>
                      <a:lnTo>
                        <a:pt x="1421" y="1980"/>
                      </a:lnTo>
                      <a:lnTo>
                        <a:pt x="1393" y="1981"/>
                      </a:lnTo>
                      <a:lnTo>
                        <a:pt x="1388" y="1975"/>
                      </a:lnTo>
                      <a:lnTo>
                        <a:pt x="1395" y="1967"/>
                      </a:lnTo>
                      <a:lnTo>
                        <a:pt x="1396" y="1954"/>
                      </a:lnTo>
                      <a:lnTo>
                        <a:pt x="1388" y="1947"/>
                      </a:lnTo>
                      <a:lnTo>
                        <a:pt x="1385" y="1924"/>
                      </a:lnTo>
                      <a:lnTo>
                        <a:pt x="1377" y="1919"/>
                      </a:lnTo>
                      <a:lnTo>
                        <a:pt x="1362" y="1926"/>
                      </a:lnTo>
                      <a:lnTo>
                        <a:pt x="1346" y="1916"/>
                      </a:lnTo>
                      <a:lnTo>
                        <a:pt x="1325" y="1913"/>
                      </a:lnTo>
                      <a:lnTo>
                        <a:pt x="1310" y="1923"/>
                      </a:lnTo>
                      <a:lnTo>
                        <a:pt x="1302" y="1924"/>
                      </a:lnTo>
                      <a:lnTo>
                        <a:pt x="1299" y="1937"/>
                      </a:lnTo>
                      <a:lnTo>
                        <a:pt x="1230" y="1954"/>
                      </a:lnTo>
                      <a:lnTo>
                        <a:pt x="1206" y="1958"/>
                      </a:lnTo>
                      <a:lnTo>
                        <a:pt x="1201" y="1972"/>
                      </a:lnTo>
                      <a:lnTo>
                        <a:pt x="1183" y="1972"/>
                      </a:lnTo>
                      <a:lnTo>
                        <a:pt x="1172" y="1976"/>
                      </a:lnTo>
                      <a:lnTo>
                        <a:pt x="1170" y="1981"/>
                      </a:lnTo>
                      <a:lnTo>
                        <a:pt x="1157" y="1976"/>
                      </a:lnTo>
                      <a:lnTo>
                        <a:pt x="1141" y="1986"/>
                      </a:lnTo>
                      <a:lnTo>
                        <a:pt x="1126" y="1986"/>
                      </a:lnTo>
                      <a:lnTo>
                        <a:pt x="1121" y="1994"/>
                      </a:lnTo>
                      <a:lnTo>
                        <a:pt x="1118" y="1989"/>
                      </a:lnTo>
                      <a:lnTo>
                        <a:pt x="1092" y="1991"/>
                      </a:lnTo>
                      <a:lnTo>
                        <a:pt x="1089" y="1986"/>
                      </a:lnTo>
                      <a:lnTo>
                        <a:pt x="1072" y="1991"/>
                      </a:lnTo>
                      <a:lnTo>
                        <a:pt x="1079" y="1998"/>
                      </a:lnTo>
                      <a:lnTo>
                        <a:pt x="1074" y="2011"/>
                      </a:lnTo>
                      <a:lnTo>
                        <a:pt x="1087" y="2009"/>
                      </a:lnTo>
                      <a:lnTo>
                        <a:pt x="1090" y="2012"/>
                      </a:lnTo>
                      <a:lnTo>
                        <a:pt x="1079" y="2017"/>
                      </a:lnTo>
                      <a:lnTo>
                        <a:pt x="1081" y="2027"/>
                      </a:lnTo>
                      <a:lnTo>
                        <a:pt x="1098" y="2028"/>
                      </a:lnTo>
                      <a:lnTo>
                        <a:pt x="1110" y="2038"/>
                      </a:lnTo>
                      <a:lnTo>
                        <a:pt x="1103" y="2043"/>
                      </a:lnTo>
                      <a:lnTo>
                        <a:pt x="1076" y="2043"/>
                      </a:lnTo>
                      <a:lnTo>
                        <a:pt x="1063" y="2056"/>
                      </a:lnTo>
                      <a:lnTo>
                        <a:pt x="1074" y="2071"/>
                      </a:lnTo>
                      <a:lnTo>
                        <a:pt x="1071" y="2079"/>
                      </a:lnTo>
                      <a:lnTo>
                        <a:pt x="1041" y="2095"/>
                      </a:lnTo>
                      <a:lnTo>
                        <a:pt x="1041" y="2098"/>
                      </a:lnTo>
                      <a:lnTo>
                        <a:pt x="1051" y="2102"/>
                      </a:lnTo>
                      <a:lnTo>
                        <a:pt x="1053" y="2110"/>
                      </a:lnTo>
                      <a:lnTo>
                        <a:pt x="1067" y="2113"/>
                      </a:lnTo>
                      <a:lnTo>
                        <a:pt x="1072" y="2121"/>
                      </a:lnTo>
                      <a:lnTo>
                        <a:pt x="1094" y="2128"/>
                      </a:lnTo>
                      <a:lnTo>
                        <a:pt x="1085" y="2155"/>
                      </a:lnTo>
                      <a:lnTo>
                        <a:pt x="1059" y="2162"/>
                      </a:lnTo>
                      <a:lnTo>
                        <a:pt x="1043" y="2152"/>
                      </a:lnTo>
                      <a:lnTo>
                        <a:pt x="1033" y="2167"/>
                      </a:lnTo>
                      <a:lnTo>
                        <a:pt x="1024" y="2167"/>
                      </a:lnTo>
                      <a:lnTo>
                        <a:pt x="1020" y="2162"/>
                      </a:lnTo>
                      <a:lnTo>
                        <a:pt x="1002" y="2162"/>
                      </a:lnTo>
                      <a:lnTo>
                        <a:pt x="994" y="2141"/>
                      </a:lnTo>
                      <a:lnTo>
                        <a:pt x="986" y="2139"/>
                      </a:lnTo>
                      <a:lnTo>
                        <a:pt x="973" y="2141"/>
                      </a:lnTo>
                      <a:lnTo>
                        <a:pt x="962" y="2151"/>
                      </a:lnTo>
                      <a:lnTo>
                        <a:pt x="950" y="2141"/>
                      </a:lnTo>
                      <a:lnTo>
                        <a:pt x="937" y="2142"/>
                      </a:lnTo>
                      <a:lnTo>
                        <a:pt x="937" y="2147"/>
                      </a:lnTo>
                      <a:lnTo>
                        <a:pt x="928" y="2146"/>
                      </a:lnTo>
                      <a:lnTo>
                        <a:pt x="906" y="2164"/>
                      </a:lnTo>
                      <a:lnTo>
                        <a:pt x="888" y="2157"/>
                      </a:lnTo>
                      <a:lnTo>
                        <a:pt x="879" y="2142"/>
                      </a:lnTo>
                      <a:lnTo>
                        <a:pt x="874" y="2144"/>
                      </a:lnTo>
                      <a:lnTo>
                        <a:pt x="874" y="2164"/>
                      </a:lnTo>
                      <a:lnTo>
                        <a:pt x="869" y="2165"/>
                      </a:lnTo>
                      <a:lnTo>
                        <a:pt x="866" y="2152"/>
                      </a:lnTo>
                      <a:lnTo>
                        <a:pt x="836" y="2118"/>
                      </a:lnTo>
                      <a:lnTo>
                        <a:pt x="807" y="2118"/>
                      </a:lnTo>
                      <a:lnTo>
                        <a:pt x="801" y="2105"/>
                      </a:lnTo>
                      <a:lnTo>
                        <a:pt x="796" y="2105"/>
                      </a:lnTo>
                      <a:lnTo>
                        <a:pt x="786" y="2107"/>
                      </a:lnTo>
                      <a:lnTo>
                        <a:pt x="779" y="2120"/>
                      </a:lnTo>
                      <a:lnTo>
                        <a:pt x="776" y="2116"/>
                      </a:lnTo>
                      <a:lnTo>
                        <a:pt x="768" y="2118"/>
                      </a:lnTo>
                      <a:lnTo>
                        <a:pt x="765" y="2108"/>
                      </a:lnTo>
                      <a:lnTo>
                        <a:pt x="745" y="2112"/>
                      </a:lnTo>
                      <a:lnTo>
                        <a:pt x="732" y="2129"/>
                      </a:lnTo>
                      <a:lnTo>
                        <a:pt x="708" y="2139"/>
                      </a:lnTo>
                      <a:lnTo>
                        <a:pt x="705" y="2152"/>
                      </a:lnTo>
                      <a:lnTo>
                        <a:pt x="688" y="2162"/>
                      </a:lnTo>
                      <a:lnTo>
                        <a:pt x="680" y="2164"/>
                      </a:lnTo>
                      <a:lnTo>
                        <a:pt x="690" y="2193"/>
                      </a:lnTo>
                      <a:lnTo>
                        <a:pt x="675" y="2204"/>
                      </a:lnTo>
                      <a:lnTo>
                        <a:pt x="646" y="2167"/>
                      </a:lnTo>
                      <a:lnTo>
                        <a:pt x="641" y="2190"/>
                      </a:lnTo>
                      <a:lnTo>
                        <a:pt x="631" y="2198"/>
                      </a:lnTo>
                      <a:lnTo>
                        <a:pt x="626" y="2225"/>
                      </a:lnTo>
                      <a:lnTo>
                        <a:pt x="635" y="2235"/>
                      </a:lnTo>
                      <a:lnTo>
                        <a:pt x="623" y="2245"/>
                      </a:lnTo>
                      <a:lnTo>
                        <a:pt x="617" y="2268"/>
                      </a:lnTo>
                      <a:lnTo>
                        <a:pt x="633" y="2274"/>
                      </a:lnTo>
                      <a:lnTo>
                        <a:pt x="636" y="2295"/>
                      </a:lnTo>
                      <a:lnTo>
                        <a:pt x="643" y="2302"/>
                      </a:lnTo>
                      <a:lnTo>
                        <a:pt x="643" y="2297"/>
                      </a:lnTo>
                      <a:lnTo>
                        <a:pt x="669" y="2300"/>
                      </a:lnTo>
                      <a:lnTo>
                        <a:pt x="680" y="2315"/>
                      </a:lnTo>
                      <a:lnTo>
                        <a:pt x="693" y="2348"/>
                      </a:lnTo>
                      <a:lnTo>
                        <a:pt x="675" y="2348"/>
                      </a:lnTo>
                      <a:lnTo>
                        <a:pt x="674" y="2354"/>
                      </a:lnTo>
                      <a:lnTo>
                        <a:pt x="678" y="2356"/>
                      </a:lnTo>
                      <a:lnTo>
                        <a:pt x="693" y="2365"/>
                      </a:lnTo>
                      <a:lnTo>
                        <a:pt x="678" y="2370"/>
                      </a:lnTo>
                      <a:lnTo>
                        <a:pt x="664" y="2390"/>
                      </a:lnTo>
                      <a:lnTo>
                        <a:pt x="654" y="2369"/>
                      </a:lnTo>
                      <a:lnTo>
                        <a:pt x="643" y="2367"/>
                      </a:lnTo>
                      <a:lnTo>
                        <a:pt x="648" y="2375"/>
                      </a:lnTo>
                      <a:lnTo>
                        <a:pt x="644" y="2396"/>
                      </a:lnTo>
                      <a:lnTo>
                        <a:pt x="639" y="2393"/>
                      </a:lnTo>
                      <a:lnTo>
                        <a:pt x="636" y="2414"/>
                      </a:lnTo>
                      <a:lnTo>
                        <a:pt x="617" y="2445"/>
                      </a:lnTo>
                      <a:lnTo>
                        <a:pt x="633" y="2463"/>
                      </a:lnTo>
                      <a:lnTo>
                        <a:pt x="643" y="2488"/>
                      </a:lnTo>
                      <a:lnTo>
                        <a:pt x="646" y="2476"/>
                      </a:lnTo>
                      <a:lnTo>
                        <a:pt x="644" y="2512"/>
                      </a:lnTo>
                      <a:lnTo>
                        <a:pt x="669" y="2559"/>
                      </a:lnTo>
                      <a:lnTo>
                        <a:pt x="674" y="2564"/>
                      </a:lnTo>
                      <a:lnTo>
                        <a:pt x="657" y="2587"/>
                      </a:lnTo>
                      <a:lnTo>
                        <a:pt x="638" y="2585"/>
                      </a:lnTo>
                      <a:lnTo>
                        <a:pt x="635" y="2572"/>
                      </a:lnTo>
                      <a:lnTo>
                        <a:pt x="612" y="2558"/>
                      </a:lnTo>
                      <a:lnTo>
                        <a:pt x="589" y="2545"/>
                      </a:lnTo>
                      <a:lnTo>
                        <a:pt x="589" y="2531"/>
                      </a:lnTo>
                      <a:lnTo>
                        <a:pt x="573" y="2525"/>
                      </a:lnTo>
                      <a:lnTo>
                        <a:pt x="556" y="2522"/>
                      </a:lnTo>
                      <a:lnTo>
                        <a:pt x="535" y="2530"/>
                      </a:lnTo>
                      <a:lnTo>
                        <a:pt x="501" y="2504"/>
                      </a:lnTo>
                      <a:lnTo>
                        <a:pt x="464" y="2502"/>
                      </a:lnTo>
                      <a:lnTo>
                        <a:pt x="429" y="2489"/>
                      </a:lnTo>
                      <a:lnTo>
                        <a:pt x="402" y="2492"/>
                      </a:lnTo>
                      <a:lnTo>
                        <a:pt x="368" y="2461"/>
                      </a:lnTo>
                      <a:lnTo>
                        <a:pt x="333" y="2439"/>
                      </a:lnTo>
                      <a:lnTo>
                        <a:pt x="325" y="2440"/>
                      </a:lnTo>
                      <a:lnTo>
                        <a:pt x="303" y="2418"/>
                      </a:lnTo>
                      <a:lnTo>
                        <a:pt x="309" y="2409"/>
                      </a:lnTo>
                      <a:lnTo>
                        <a:pt x="327" y="2409"/>
                      </a:lnTo>
                      <a:lnTo>
                        <a:pt x="343" y="2382"/>
                      </a:lnTo>
                      <a:lnTo>
                        <a:pt x="361" y="2377"/>
                      </a:lnTo>
                      <a:lnTo>
                        <a:pt x="337" y="2357"/>
                      </a:lnTo>
                      <a:lnTo>
                        <a:pt x="340" y="2351"/>
                      </a:lnTo>
                      <a:lnTo>
                        <a:pt x="361" y="2349"/>
                      </a:lnTo>
                      <a:lnTo>
                        <a:pt x="359" y="2344"/>
                      </a:lnTo>
                      <a:lnTo>
                        <a:pt x="387" y="2335"/>
                      </a:lnTo>
                      <a:lnTo>
                        <a:pt x="381" y="2326"/>
                      </a:lnTo>
                      <a:lnTo>
                        <a:pt x="356" y="2333"/>
                      </a:lnTo>
                      <a:lnTo>
                        <a:pt x="355" y="2315"/>
                      </a:lnTo>
                      <a:lnTo>
                        <a:pt x="359" y="2307"/>
                      </a:lnTo>
                      <a:lnTo>
                        <a:pt x="366" y="2304"/>
                      </a:lnTo>
                      <a:lnTo>
                        <a:pt x="376" y="2292"/>
                      </a:lnTo>
                      <a:lnTo>
                        <a:pt x="384" y="2297"/>
                      </a:lnTo>
                      <a:lnTo>
                        <a:pt x="402" y="2297"/>
                      </a:lnTo>
                      <a:lnTo>
                        <a:pt x="408" y="2273"/>
                      </a:lnTo>
                      <a:lnTo>
                        <a:pt x="403" y="2271"/>
                      </a:lnTo>
                      <a:lnTo>
                        <a:pt x="402" y="2255"/>
                      </a:lnTo>
                      <a:lnTo>
                        <a:pt x="413" y="2248"/>
                      </a:lnTo>
                      <a:lnTo>
                        <a:pt x="402" y="2240"/>
                      </a:lnTo>
                      <a:lnTo>
                        <a:pt x="412" y="2237"/>
                      </a:lnTo>
                      <a:lnTo>
                        <a:pt x="416" y="2229"/>
                      </a:lnTo>
                      <a:lnTo>
                        <a:pt x="412" y="2216"/>
                      </a:lnTo>
                      <a:lnTo>
                        <a:pt x="415" y="2212"/>
                      </a:lnTo>
                      <a:lnTo>
                        <a:pt x="382" y="2198"/>
                      </a:lnTo>
                      <a:lnTo>
                        <a:pt x="373" y="2199"/>
                      </a:lnTo>
                      <a:lnTo>
                        <a:pt x="359" y="2190"/>
                      </a:lnTo>
                      <a:lnTo>
                        <a:pt x="348" y="2193"/>
                      </a:lnTo>
                      <a:lnTo>
                        <a:pt x="327" y="2168"/>
                      </a:lnTo>
                      <a:lnTo>
                        <a:pt x="304" y="2177"/>
                      </a:lnTo>
                      <a:lnTo>
                        <a:pt x="296" y="2177"/>
                      </a:lnTo>
                      <a:lnTo>
                        <a:pt x="289" y="2170"/>
                      </a:lnTo>
                      <a:lnTo>
                        <a:pt x="272" y="2170"/>
                      </a:lnTo>
                      <a:lnTo>
                        <a:pt x="267" y="2164"/>
                      </a:lnTo>
                      <a:lnTo>
                        <a:pt x="265" y="2142"/>
                      </a:lnTo>
                      <a:lnTo>
                        <a:pt x="257" y="2131"/>
                      </a:lnTo>
                      <a:lnTo>
                        <a:pt x="247" y="2133"/>
                      </a:lnTo>
                      <a:lnTo>
                        <a:pt x="231" y="2126"/>
                      </a:lnTo>
                      <a:lnTo>
                        <a:pt x="226" y="2108"/>
                      </a:lnTo>
                      <a:lnTo>
                        <a:pt x="234" y="2105"/>
                      </a:lnTo>
                      <a:lnTo>
                        <a:pt x="234" y="2100"/>
                      </a:lnTo>
                      <a:lnTo>
                        <a:pt x="215" y="2074"/>
                      </a:lnTo>
                      <a:lnTo>
                        <a:pt x="174" y="2076"/>
                      </a:lnTo>
                      <a:lnTo>
                        <a:pt x="161" y="2090"/>
                      </a:lnTo>
                      <a:lnTo>
                        <a:pt x="153" y="2085"/>
                      </a:lnTo>
                      <a:lnTo>
                        <a:pt x="143" y="2045"/>
                      </a:lnTo>
                      <a:lnTo>
                        <a:pt x="137" y="2035"/>
                      </a:lnTo>
                      <a:lnTo>
                        <a:pt x="145" y="2027"/>
                      </a:lnTo>
                      <a:lnTo>
                        <a:pt x="166" y="2033"/>
                      </a:lnTo>
                      <a:lnTo>
                        <a:pt x="182" y="2019"/>
                      </a:lnTo>
                      <a:lnTo>
                        <a:pt x="182" y="2011"/>
                      </a:lnTo>
                      <a:lnTo>
                        <a:pt x="179" y="2009"/>
                      </a:lnTo>
                      <a:lnTo>
                        <a:pt x="177" y="2001"/>
                      </a:lnTo>
                      <a:lnTo>
                        <a:pt x="169" y="1998"/>
                      </a:lnTo>
                      <a:lnTo>
                        <a:pt x="154" y="1999"/>
                      </a:lnTo>
                      <a:lnTo>
                        <a:pt x="153" y="1986"/>
                      </a:lnTo>
                      <a:lnTo>
                        <a:pt x="141" y="1978"/>
                      </a:lnTo>
                      <a:lnTo>
                        <a:pt x="123" y="1945"/>
                      </a:lnTo>
                      <a:lnTo>
                        <a:pt x="128" y="1926"/>
                      </a:lnTo>
                      <a:lnTo>
                        <a:pt x="123" y="1916"/>
                      </a:lnTo>
                      <a:lnTo>
                        <a:pt x="125" y="1902"/>
                      </a:lnTo>
                      <a:lnTo>
                        <a:pt x="102" y="1888"/>
                      </a:lnTo>
                      <a:lnTo>
                        <a:pt x="78" y="1895"/>
                      </a:lnTo>
                      <a:lnTo>
                        <a:pt x="80" y="1885"/>
                      </a:lnTo>
                      <a:lnTo>
                        <a:pt x="73" y="1880"/>
                      </a:lnTo>
                      <a:lnTo>
                        <a:pt x="42" y="1875"/>
                      </a:lnTo>
                      <a:lnTo>
                        <a:pt x="40" y="1872"/>
                      </a:lnTo>
                      <a:lnTo>
                        <a:pt x="39" y="1848"/>
                      </a:lnTo>
                      <a:lnTo>
                        <a:pt x="31" y="1832"/>
                      </a:lnTo>
                      <a:lnTo>
                        <a:pt x="23" y="1827"/>
                      </a:lnTo>
                      <a:lnTo>
                        <a:pt x="26" y="1804"/>
                      </a:lnTo>
                      <a:lnTo>
                        <a:pt x="14" y="1791"/>
                      </a:lnTo>
                      <a:lnTo>
                        <a:pt x="13" y="1786"/>
                      </a:lnTo>
                      <a:lnTo>
                        <a:pt x="24" y="1773"/>
                      </a:lnTo>
                      <a:lnTo>
                        <a:pt x="23" y="1763"/>
                      </a:lnTo>
                      <a:lnTo>
                        <a:pt x="16" y="1757"/>
                      </a:lnTo>
                      <a:lnTo>
                        <a:pt x="13" y="1744"/>
                      </a:lnTo>
                      <a:lnTo>
                        <a:pt x="8" y="1742"/>
                      </a:lnTo>
                      <a:lnTo>
                        <a:pt x="0" y="1709"/>
                      </a:lnTo>
                      <a:lnTo>
                        <a:pt x="26" y="1703"/>
                      </a:lnTo>
                      <a:lnTo>
                        <a:pt x="39" y="1682"/>
                      </a:lnTo>
                      <a:lnTo>
                        <a:pt x="37" y="1664"/>
                      </a:lnTo>
                      <a:lnTo>
                        <a:pt x="63" y="1644"/>
                      </a:lnTo>
                      <a:lnTo>
                        <a:pt x="99" y="1646"/>
                      </a:lnTo>
                      <a:lnTo>
                        <a:pt x="86" y="1631"/>
                      </a:lnTo>
                      <a:lnTo>
                        <a:pt x="45" y="1622"/>
                      </a:lnTo>
                      <a:lnTo>
                        <a:pt x="40" y="1608"/>
                      </a:lnTo>
                      <a:lnTo>
                        <a:pt x="47" y="1615"/>
                      </a:lnTo>
                      <a:lnTo>
                        <a:pt x="47" y="1597"/>
                      </a:lnTo>
                      <a:lnTo>
                        <a:pt x="16" y="1604"/>
                      </a:lnTo>
                      <a:lnTo>
                        <a:pt x="88" y="1535"/>
                      </a:lnTo>
                      <a:lnTo>
                        <a:pt x="137" y="1464"/>
                      </a:lnTo>
                      <a:lnTo>
                        <a:pt x="137" y="1439"/>
                      </a:lnTo>
                      <a:lnTo>
                        <a:pt x="117" y="1416"/>
                      </a:lnTo>
                      <a:lnTo>
                        <a:pt x="101" y="1394"/>
                      </a:lnTo>
                      <a:lnTo>
                        <a:pt x="110" y="1353"/>
                      </a:lnTo>
                      <a:lnTo>
                        <a:pt x="96" y="1337"/>
                      </a:lnTo>
                      <a:lnTo>
                        <a:pt x="94" y="1314"/>
                      </a:lnTo>
                      <a:lnTo>
                        <a:pt x="86" y="1312"/>
                      </a:lnTo>
                      <a:lnTo>
                        <a:pt x="86" y="1278"/>
                      </a:lnTo>
                      <a:lnTo>
                        <a:pt x="96" y="1241"/>
                      </a:lnTo>
                      <a:lnTo>
                        <a:pt x="68" y="1151"/>
                      </a:lnTo>
                      <a:lnTo>
                        <a:pt x="93" y="1097"/>
                      </a:lnTo>
                      <a:lnTo>
                        <a:pt x="73" y="1055"/>
                      </a:lnTo>
                      <a:lnTo>
                        <a:pt x="47" y="1031"/>
                      </a:lnTo>
                      <a:lnTo>
                        <a:pt x="52" y="992"/>
                      </a:lnTo>
                      <a:lnTo>
                        <a:pt x="47" y="988"/>
                      </a:lnTo>
                      <a:lnTo>
                        <a:pt x="63" y="974"/>
                      </a:lnTo>
                      <a:lnTo>
                        <a:pt x="94" y="941"/>
                      </a:lnTo>
                      <a:lnTo>
                        <a:pt x="99" y="922"/>
                      </a:lnTo>
                      <a:lnTo>
                        <a:pt x="119" y="928"/>
                      </a:lnTo>
                      <a:lnTo>
                        <a:pt x="119" y="910"/>
                      </a:lnTo>
                      <a:lnTo>
                        <a:pt x="143" y="922"/>
                      </a:lnTo>
                      <a:lnTo>
                        <a:pt x="148" y="908"/>
                      </a:lnTo>
                      <a:lnTo>
                        <a:pt x="153" y="910"/>
                      </a:lnTo>
                      <a:lnTo>
                        <a:pt x="151" y="895"/>
                      </a:lnTo>
                      <a:lnTo>
                        <a:pt x="189" y="913"/>
                      </a:lnTo>
                      <a:lnTo>
                        <a:pt x="182" y="928"/>
                      </a:lnTo>
                      <a:lnTo>
                        <a:pt x="159" y="913"/>
                      </a:lnTo>
                      <a:lnTo>
                        <a:pt x="154" y="930"/>
                      </a:lnTo>
                      <a:lnTo>
                        <a:pt x="184" y="943"/>
                      </a:lnTo>
                      <a:lnTo>
                        <a:pt x="182" y="952"/>
                      </a:lnTo>
                      <a:lnTo>
                        <a:pt x="192" y="944"/>
                      </a:lnTo>
                      <a:lnTo>
                        <a:pt x="198" y="961"/>
                      </a:lnTo>
                      <a:lnTo>
                        <a:pt x="276" y="964"/>
                      </a:lnTo>
                      <a:lnTo>
                        <a:pt x="359" y="1042"/>
                      </a:lnTo>
                      <a:lnTo>
                        <a:pt x="405" y="1058"/>
                      </a:lnTo>
                      <a:lnTo>
                        <a:pt x="439" y="1096"/>
                      </a:lnTo>
                      <a:lnTo>
                        <a:pt x="442" y="1130"/>
                      </a:lnTo>
                      <a:lnTo>
                        <a:pt x="452" y="1136"/>
                      </a:lnTo>
                      <a:lnTo>
                        <a:pt x="446" y="1164"/>
                      </a:lnTo>
                      <a:lnTo>
                        <a:pt x="408" y="1203"/>
                      </a:lnTo>
                      <a:lnTo>
                        <a:pt x="371" y="1219"/>
                      </a:lnTo>
                      <a:lnTo>
                        <a:pt x="233" y="1184"/>
                      </a:lnTo>
                      <a:lnTo>
                        <a:pt x="231" y="1169"/>
                      </a:lnTo>
                      <a:lnTo>
                        <a:pt x="202" y="1167"/>
                      </a:lnTo>
                      <a:lnTo>
                        <a:pt x="169" y="1136"/>
                      </a:lnTo>
                      <a:lnTo>
                        <a:pt x="154" y="1143"/>
                      </a:lnTo>
                      <a:lnTo>
                        <a:pt x="244" y="1236"/>
                      </a:lnTo>
                      <a:lnTo>
                        <a:pt x="241" y="1270"/>
                      </a:lnTo>
                      <a:lnTo>
                        <a:pt x="229" y="1278"/>
                      </a:lnTo>
                      <a:lnTo>
                        <a:pt x="246" y="1312"/>
                      </a:lnTo>
                      <a:lnTo>
                        <a:pt x="247" y="1332"/>
                      </a:lnTo>
                      <a:lnTo>
                        <a:pt x="239" y="1343"/>
                      </a:lnTo>
                      <a:lnTo>
                        <a:pt x="270" y="1350"/>
                      </a:lnTo>
                      <a:lnTo>
                        <a:pt x="288" y="1374"/>
                      </a:lnTo>
                      <a:lnTo>
                        <a:pt x="330" y="1392"/>
                      </a:lnTo>
                      <a:lnTo>
                        <a:pt x="353" y="1384"/>
                      </a:lnTo>
                      <a:lnTo>
                        <a:pt x="342" y="1343"/>
                      </a:lnTo>
                      <a:lnTo>
                        <a:pt x="324" y="1350"/>
                      </a:lnTo>
                      <a:lnTo>
                        <a:pt x="303" y="1325"/>
                      </a:lnTo>
                      <a:lnTo>
                        <a:pt x="298" y="1311"/>
                      </a:lnTo>
                      <a:lnTo>
                        <a:pt x="311" y="1289"/>
                      </a:lnTo>
                      <a:lnTo>
                        <a:pt x="356" y="1315"/>
                      </a:lnTo>
                      <a:lnTo>
                        <a:pt x="346" y="1320"/>
                      </a:lnTo>
                      <a:lnTo>
                        <a:pt x="350" y="1332"/>
                      </a:lnTo>
                      <a:lnTo>
                        <a:pt x="361" y="1319"/>
                      </a:lnTo>
                      <a:lnTo>
                        <a:pt x="436" y="1342"/>
                      </a:lnTo>
                      <a:lnTo>
                        <a:pt x="405" y="1278"/>
                      </a:lnTo>
                      <a:lnTo>
                        <a:pt x="403" y="1255"/>
                      </a:lnTo>
                      <a:lnTo>
                        <a:pt x="452" y="1223"/>
                      </a:lnTo>
                      <a:lnTo>
                        <a:pt x="480" y="1185"/>
                      </a:lnTo>
                      <a:lnTo>
                        <a:pt x="521" y="1206"/>
                      </a:lnTo>
                      <a:lnTo>
                        <a:pt x="516" y="1223"/>
                      </a:lnTo>
                      <a:lnTo>
                        <a:pt x="527" y="1216"/>
                      </a:lnTo>
                      <a:lnTo>
                        <a:pt x="539" y="1236"/>
                      </a:lnTo>
                      <a:lnTo>
                        <a:pt x="537" y="1203"/>
                      </a:lnTo>
                      <a:lnTo>
                        <a:pt x="550" y="1151"/>
                      </a:lnTo>
                      <a:lnTo>
                        <a:pt x="529" y="1122"/>
                      </a:lnTo>
                      <a:lnTo>
                        <a:pt x="537" y="1086"/>
                      </a:lnTo>
                      <a:lnTo>
                        <a:pt x="539" y="1039"/>
                      </a:lnTo>
                      <a:lnTo>
                        <a:pt x="511" y="1008"/>
                      </a:lnTo>
                      <a:lnTo>
                        <a:pt x="589" y="1026"/>
                      </a:lnTo>
                      <a:lnTo>
                        <a:pt x="609" y="1050"/>
                      </a:lnTo>
                      <a:lnTo>
                        <a:pt x="617" y="1079"/>
                      </a:lnTo>
                      <a:lnTo>
                        <a:pt x="576" y="1089"/>
                      </a:lnTo>
                      <a:lnTo>
                        <a:pt x="565" y="1112"/>
                      </a:lnTo>
                      <a:lnTo>
                        <a:pt x="595" y="1159"/>
                      </a:lnTo>
                      <a:lnTo>
                        <a:pt x="613" y="1158"/>
                      </a:lnTo>
                      <a:lnTo>
                        <a:pt x="617" y="1175"/>
                      </a:lnTo>
                      <a:lnTo>
                        <a:pt x="649" y="1149"/>
                      </a:lnTo>
                      <a:lnTo>
                        <a:pt x="649" y="1133"/>
                      </a:lnTo>
                      <a:lnTo>
                        <a:pt x="661" y="1101"/>
                      </a:lnTo>
                      <a:lnTo>
                        <a:pt x="775" y="1026"/>
                      </a:lnTo>
                      <a:lnTo>
                        <a:pt x="789" y="1022"/>
                      </a:lnTo>
                      <a:lnTo>
                        <a:pt x="799" y="1037"/>
                      </a:lnTo>
                      <a:lnTo>
                        <a:pt x="805" y="1021"/>
                      </a:lnTo>
                      <a:lnTo>
                        <a:pt x="799" y="1016"/>
                      </a:lnTo>
                      <a:lnTo>
                        <a:pt x="810" y="1001"/>
                      </a:lnTo>
                      <a:lnTo>
                        <a:pt x="818" y="1014"/>
                      </a:lnTo>
                      <a:lnTo>
                        <a:pt x="825" y="1011"/>
                      </a:lnTo>
                      <a:lnTo>
                        <a:pt x="823" y="1000"/>
                      </a:lnTo>
                      <a:lnTo>
                        <a:pt x="828" y="990"/>
                      </a:lnTo>
                      <a:lnTo>
                        <a:pt x="864" y="982"/>
                      </a:lnTo>
                      <a:lnTo>
                        <a:pt x="840" y="993"/>
                      </a:lnTo>
                      <a:lnTo>
                        <a:pt x="851" y="998"/>
                      </a:lnTo>
                      <a:lnTo>
                        <a:pt x="845" y="1016"/>
                      </a:lnTo>
                      <a:lnTo>
                        <a:pt x="848" y="1039"/>
                      </a:lnTo>
                      <a:lnTo>
                        <a:pt x="871" y="1053"/>
                      </a:lnTo>
                      <a:lnTo>
                        <a:pt x="895" y="1018"/>
                      </a:lnTo>
                      <a:lnTo>
                        <a:pt x="954" y="1021"/>
                      </a:lnTo>
                      <a:lnTo>
                        <a:pt x="1001" y="977"/>
                      </a:lnTo>
                      <a:lnTo>
                        <a:pt x="1020" y="1005"/>
                      </a:lnTo>
                      <a:lnTo>
                        <a:pt x="1011" y="1027"/>
                      </a:lnTo>
                      <a:lnTo>
                        <a:pt x="1024" y="1039"/>
                      </a:lnTo>
                      <a:lnTo>
                        <a:pt x="1037" y="1026"/>
                      </a:lnTo>
                      <a:lnTo>
                        <a:pt x="1033" y="1006"/>
                      </a:lnTo>
                      <a:lnTo>
                        <a:pt x="1064" y="988"/>
                      </a:lnTo>
                      <a:lnTo>
                        <a:pt x="1069" y="969"/>
                      </a:lnTo>
                      <a:lnTo>
                        <a:pt x="1048" y="925"/>
                      </a:lnTo>
                      <a:lnTo>
                        <a:pt x="1076" y="904"/>
                      </a:lnTo>
                      <a:lnTo>
                        <a:pt x="1168" y="931"/>
                      </a:lnTo>
                      <a:lnTo>
                        <a:pt x="1261" y="995"/>
                      </a:lnTo>
                      <a:lnTo>
                        <a:pt x="1299" y="1048"/>
                      </a:lnTo>
                      <a:lnTo>
                        <a:pt x="1325" y="992"/>
                      </a:lnTo>
                      <a:lnTo>
                        <a:pt x="1305" y="978"/>
                      </a:lnTo>
                      <a:lnTo>
                        <a:pt x="1292" y="946"/>
                      </a:lnTo>
                      <a:lnTo>
                        <a:pt x="1294" y="935"/>
                      </a:lnTo>
                      <a:lnTo>
                        <a:pt x="1255" y="925"/>
                      </a:lnTo>
                      <a:lnTo>
                        <a:pt x="1256" y="886"/>
                      </a:lnTo>
                      <a:lnTo>
                        <a:pt x="1269" y="882"/>
                      </a:lnTo>
                      <a:lnTo>
                        <a:pt x="1264" y="863"/>
                      </a:lnTo>
                      <a:lnTo>
                        <a:pt x="1273" y="824"/>
                      </a:lnTo>
                      <a:lnTo>
                        <a:pt x="1245" y="814"/>
                      </a:lnTo>
                      <a:lnTo>
                        <a:pt x="1261" y="791"/>
                      </a:lnTo>
                      <a:lnTo>
                        <a:pt x="1248" y="791"/>
                      </a:lnTo>
                      <a:lnTo>
                        <a:pt x="1253" y="768"/>
                      </a:lnTo>
                      <a:lnTo>
                        <a:pt x="1302" y="716"/>
                      </a:lnTo>
                      <a:lnTo>
                        <a:pt x="1318" y="633"/>
                      </a:lnTo>
                      <a:lnTo>
                        <a:pt x="1333" y="599"/>
                      </a:lnTo>
                      <a:lnTo>
                        <a:pt x="1434" y="620"/>
                      </a:lnTo>
                      <a:lnTo>
                        <a:pt x="1437" y="674"/>
                      </a:lnTo>
                      <a:lnTo>
                        <a:pt x="1408" y="746"/>
                      </a:lnTo>
                      <a:lnTo>
                        <a:pt x="1434" y="777"/>
                      </a:lnTo>
                      <a:lnTo>
                        <a:pt x="1440" y="808"/>
                      </a:lnTo>
                      <a:lnTo>
                        <a:pt x="1439" y="852"/>
                      </a:lnTo>
                      <a:lnTo>
                        <a:pt x="1429" y="865"/>
                      </a:lnTo>
                      <a:lnTo>
                        <a:pt x="1437" y="904"/>
                      </a:lnTo>
                      <a:lnTo>
                        <a:pt x="1430" y="977"/>
                      </a:lnTo>
                      <a:lnTo>
                        <a:pt x="1460" y="1014"/>
                      </a:lnTo>
                      <a:lnTo>
                        <a:pt x="1460" y="1031"/>
                      </a:lnTo>
                      <a:lnTo>
                        <a:pt x="1450" y="1055"/>
                      </a:lnTo>
                      <a:lnTo>
                        <a:pt x="1450" y="1089"/>
                      </a:lnTo>
                      <a:lnTo>
                        <a:pt x="1437" y="1101"/>
                      </a:lnTo>
                      <a:lnTo>
                        <a:pt x="1421" y="1136"/>
                      </a:lnTo>
                      <a:lnTo>
                        <a:pt x="1396" y="1133"/>
                      </a:lnTo>
                      <a:lnTo>
                        <a:pt x="1414" y="1151"/>
                      </a:lnTo>
                      <a:lnTo>
                        <a:pt x="1367" y="1169"/>
                      </a:lnTo>
                      <a:lnTo>
                        <a:pt x="1347" y="1164"/>
                      </a:lnTo>
                      <a:lnTo>
                        <a:pt x="1354" y="1171"/>
                      </a:lnTo>
                      <a:lnTo>
                        <a:pt x="1357" y="1198"/>
                      </a:lnTo>
                      <a:lnTo>
                        <a:pt x="1417" y="1208"/>
                      </a:lnTo>
                      <a:lnTo>
                        <a:pt x="1424" y="1206"/>
                      </a:lnTo>
                      <a:lnTo>
                        <a:pt x="1427" y="1180"/>
                      </a:lnTo>
                      <a:lnTo>
                        <a:pt x="1461" y="1158"/>
                      </a:lnTo>
                      <a:lnTo>
                        <a:pt x="1476" y="1120"/>
                      </a:lnTo>
                      <a:lnTo>
                        <a:pt x="1500" y="1091"/>
                      </a:lnTo>
                      <a:lnTo>
                        <a:pt x="1502" y="1066"/>
                      </a:lnTo>
                      <a:lnTo>
                        <a:pt x="1487" y="1032"/>
                      </a:lnTo>
                      <a:lnTo>
                        <a:pt x="1496" y="1001"/>
                      </a:lnTo>
                      <a:lnTo>
                        <a:pt x="1559" y="982"/>
                      </a:lnTo>
                      <a:lnTo>
                        <a:pt x="1566" y="1005"/>
                      </a:lnTo>
                      <a:lnTo>
                        <a:pt x="1583" y="1024"/>
                      </a:lnTo>
                      <a:lnTo>
                        <a:pt x="1580" y="1042"/>
                      </a:lnTo>
                      <a:lnTo>
                        <a:pt x="1587" y="1050"/>
                      </a:lnTo>
                      <a:lnTo>
                        <a:pt x="1580" y="1088"/>
                      </a:lnTo>
                      <a:lnTo>
                        <a:pt x="1596" y="1104"/>
                      </a:lnTo>
                      <a:lnTo>
                        <a:pt x="1632" y="1101"/>
                      </a:lnTo>
                      <a:lnTo>
                        <a:pt x="1590" y="1084"/>
                      </a:lnTo>
                      <a:lnTo>
                        <a:pt x="1592" y="1055"/>
                      </a:lnTo>
                      <a:lnTo>
                        <a:pt x="1609" y="1042"/>
                      </a:lnTo>
                      <a:lnTo>
                        <a:pt x="1593" y="992"/>
                      </a:lnTo>
                      <a:lnTo>
                        <a:pt x="1544" y="961"/>
                      </a:lnTo>
                      <a:lnTo>
                        <a:pt x="1513" y="975"/>
                      </a:lnTo>
                      <a:lnTo>
                        <a:pt x="1471" y="962"/>
                      </a:lnTo>
                      <a:lnTo>
                        <a:pt x="1476" y="938"/>
                      </a:lnTo>
                      <a:lnTo>
                        <a:pt x="1465" y="902"/>
                      </a:lnTo>
                      <a:lnTo>
                        <a:pt x="1487" y="825"/>
                      </a:lnTo>
                      <a:lnTo>
                        <a:pt x="1448" y="742"/>
                      </a:lnTo>
                      <a:lnTo>
                        <a:pt x="1458" y="712"/>
                      </a:lnTo>
                      <a:lnTo>
                        <a:pt x="1510" y="669"/>
                      </a:lnTo>
                      <a:lnTo>
                        <a:pt x="1502" y="609"/>
                      </a:lnTo>
                      <a:lnTo>
                        <a:pt x="1512" y="607"/>
                      </a:lnTo>
                      <a:lnTo>
                        <a:pt x="1530" y="640"/>
                      </a:lnTo>
                      <a:lnTo>
                        <a:pt x="1525" y="643"/>
                      </a:lnTo>
                      <a:lnTo>
                        <a:pt x="1530" y="669"/>
                      </a:lnTo>
                      <a:lnTo>
                        <a:pt x="1517" y="697"/>
                      </a:lnTo>
                      <a:lnTo>
                        <a:pt x="1526" y="734"/>
                      </a:lnTo>
                      <a:lnTo>
                        <a:pt x="1526" y="751"/>
                      </a:lnTo>
                      <a:lnTo>
                        <a:pt x="1517" y="754"/>
                      </a:lnTo>
                      <a:lnTo>
                        <a:pt x="1523" y="762"/>
                      </a:lnTo>
                      <a:lnTo>
                        <a:pt x="1619" y="799"/>
                      </a:lnTo>
                      <a:lnTo>
                        <a:pt x="1603" y="759"/>
                      </a:lnTo>
                      <a:lnTo>
                        <a:pt x="1590" y="768"/>
                      </a:lnTo>
                      <a:lnTo>
                        <a:pt x="1551" y="739"/>
                      </a:lnTo>
                      <a:lnTo>
                        <a:pt x="1543" y="707"/>
                      </a:lnTo>
                      <a:lnTo>
                        <a:pt x="1554" y="702"/>
                      </a:lnTo>
                      <a:lnTo>
                        <a:pt x="1567" y="726"/>
                      </a:lnTo>
                      <a:lnTo>
                        <a:pt x="1580" y="723"/>
                      </a:lnTo>
                      <a:lnTo>
                        <a:pt x="1608" y="699"/>
                      </a:lnTo>
                      <a:lnTo>
                        <a:pt x="1587" y="690"/>
                      </a:lnTo>
                      <a:lnTo>
                        <a:pt x="1588" y="679"/>
                      </a:lnTo>
                      <a:lnTo>
                        <a:pt x="1645" y="659"/>
                      </a:lnTo>
                      <a:lnTo>
                        <a:pt x="1694" y="692"/>
                      </a:lnTo>
                      <a:lnTo>
                        <a:pt x="1717" y="723"/>
                      </a:lnTo>
                      <a:lnTo>
                        <a:pt x="1772" y="729"/>
                      </a:lnTo>
                      <a:lnTo>
                        <a:pt x="1764" y="759"/>
                      </a:lnTo>
                      <a:lnTo>
                        <a:pt x="1740" y="778"/>
                      </a:lnTo>
                      <a:lnTo>
                        <a:pt x="1743" y="822"/>
                      </a:lnTo>
                      <a:lnTo>
                        <a:pt x="1740" y="865"/>
                      </a:lnTo>
                      <a:lnTo>
                        <a:pt x="1769" y="884"/>
                      </a:lnTo>
                      <a:lnTo>
                        <a:pt x="1767" y="865"/>
                      </a:lnTo>
                      <a:lnTo>
                        <a:pt x="1785" y="856"/>
                      </a:lnTo>
                      <a:lnTo>
                        <a:pt x="1785" y="829"/>
                      </a:lnTo>
                      <a:lnTo>
                        <a:pt x="1772" y="772"/>
                      </a:lnTo>
                      <a:lnTo>
                        <a:pt x="1784" y="736"/>
                      </a:lnTo>
                      <a:lnTo>
                        <a:pt x="1779" y="712"/>
                      </a:lnTo>
                      <a:lnTo>
                        <a:pt x="1740" y="690"/>
                      </a:lnTo>
                      <a:lnTo>
                        <a:pt x="1743" y="681"/>
                      </a:lnTo>
                      <a:lnTo>
                        <a:pt x="1741" y="672"/>
                      </a:lnTo>
                      <a:lnTo>
                        <a:pt x="1699" y="650"/>
                      </a:lnTo>
                      <a:lnTo>
                        <a:pt x="1694" y="622"/>
                      </a:lnTo>
                      <a:lnTo>
                        <a:pt x="1701" y="602"/>
                      </a:lnTo>
                      <a:lnTo>
                        <a:pt x="1678" y="573"/>
                      </a:lnTo>
                      <a:lnTo>
                        <a:pt x="1686" y="562"/>
                      </a:lnTo>
                      <a:lnTo>
                        <a:pt x="1678" y="557"/>
                      </a:lnTo>
                      <a:lnTo>
                        <a:pt x="1694" y="541"/>
                      </a:lnTo>
                      <a:lnTo>
                        <a:pt x="1686" y="531"/>
                      </a:lnTo>
                      <a:lnTo>
                        <a:pt x="1701" y="524"/>
                      </a:lnTo>
                      <a:lnTo>
                        <a:pt x="1878" y="493"/>
                      </a:lnTo>
                      <a:lnTo>
                        <a:pt x="1876" y="477"/>
                      </a:lnTo>
                      <a:lnTo>
                        <a:pt x="1886" y="474"/>
                      </a:lnTo>
                      <a:lnTo>
                        <a:pt x="1878" y="451"/>
                      </a:lnTo>
                      <a:lnTo>
                        <a:pt x="1852" y="438"/>
                      </a:lnTo>
                      <a:lnTo>
                        <a:pt x="1876" y="417"/>
                      </a:lnTo>
                      <a:lnTo>
                        <a:pt x="1847" y="402"/>
                      </a:lnTo>
                      <a:lnTo>
                        <a:pt x="1854" y="383"/>
                      </a:lnTo>
                      <a:lnTo>
                        <a:pt x="1881" y="404"/>
                      </a:lnTo>
                      <a:lnTo>
                        <a:pt x="1893" y="368"/>
                      </a:lnTo>
                      <a:lnTo>
                        <a:pt x="1911" y="360"/>
                      </a:lnTo>
                      <a:lnTo>
                        <a:pt x="1886" y="349"/>
                      </a:lnTo>
                      <a:lnTo>
                        <a:pt x="1919" y="349"/>
                      </a:lnTo>
                      <a:lnTo>
                        <a:pt x="1958" y="303"/>
                      </a:lnTo>
                      <a:lnTo>
                        <a:pt x="2090" y="256"/>
                      </a:lnTo>
                      <a:lnTo>
                        <a:pt x="2093" y="243"/>
                      </a:lnTo>
                      <a:lnTo>
                        <a:pt x="2073" y="244"/>
                      </a:lnTo>
                      <a:lnTo>
                        <a:pt x="2073" y="231"/>
                      </a:lnTo>
                      <a:lnTo>
                        <a:pt x="2164" y="218"/>
                      </a:lnTo>
                      <a:lnTo>
                        <a:pt x="2174" y="225"/>
                      </a:lnTo>
                      <a:lnTo>
                        <a:pt x="2163" y="254"/>
                      </a:lnTo>
                      <a:lnTo>
                        <a:pt x="2184" y="238"/>
                      </a:lnTo>
                      <a:lnTo>
                        <a:pt x="2191" y="241"/>
                      </a:lnTo>
                      <a:lnTo>
                        <a:pt x="2189" y="254"/>
                      </a:lnTo>
                      <a:lnTo>
                        <a:pt x="2228" y="241"/>
                      </a:lnTo>
                      <a:lnTo>
                        <a:pt x="2223" y="226"/>
                      </a:lnTo>
                      <a:lnTo>
                        <a:pt x="2256" y="202"/>
                      </a:lnTo>
                      <a:lnTo>
                        <a:pt x="2275" y="222"/>
                      </a:lnTo>
                      <a:lnTo>
                        <a:pt x="2287" y="235"/>
                      </a:lnTo>
                      <a:lnTo>
                        <a:pt x="2291" y="205"/>
                      </a:lnTo>
                      <a:lnTo>
                        <a:pt x="2262" y="174"/>
                      </a:lnTo>
                      <a:lnTo>
                        <a:pt x="2334" y="163"/>
                      </a:lnTo>
                      <a:lnTo>
                        <a:pt x="2334" y="148"/>
                      </a:lnTo>
                      <a:lnTo>
                        <a:pt x="2342" y="152"/>
                      </a:lnTo>
                      <a:lnTo>
                        <a:pt x="2326" y="127"/>
                      </a:lnTo>
                      <a:lnTo>
                        <a:pt x="2340" y="90"/>
                      </a:lnTo>
                      <a:lnTo>
                        <a:pt x="2392" y="13"/>
                      </a:lnTo>
                      <a:lnTo>
                        <a:pt x="2428" y="0"/>
                      </a:lnTo>
                      <a:lnTo>
                        <a:pt x="2479" y="25"/>
                      </a:lnTo>
                      <a:lnTo>
                        <a:pt x="2488" y="55"/>
                      </a:lnTo>
                      <a:lnTo>
                        <a:pt x="2435" y="109"/>
                      </a:lnTo>
                      <a:lnTo>
                        <a:pt x="2479" y="82"/>
                      </a:lnTo>
                      <a:lnTo>
                        <a:pt x="2477" y="98"/>
                      </a:lnTo>
                      <a:lnTo>
                        <a:pt x="2527" y="104"/>
                      </a:lnTo>
                      <a:lnTo>
                        <a:pt x="2531" y="116"/>
                      </a:lnTo>
                      <a:lnTo>
                        <a:pt x="2524" y="137"/>
                      </a:lnTo>
                      <a:lnTo>
                        <a:pt x="2492" y="176"/>
                      </a:lnTo>
                      <a:lnTo>
                        <a:pt x="2531" y="176"/>
                      </a:lnTo>
                      <a:lnTo>
                        <a:pt x="2555" y="137"/>
                      </a:lnTo>
                      <a:lnTo>
                        <a:pt x="2646" y="142"/>
                      </a:lnTo>
                      <a:lnTo>
                        <a:pt x="2700" y="195"/>
                      </a:lnTo>
                      <a:lnTo>
                        <a:pt x="2693" y="209"/>
                      </a:lnTo>
                      <a:lnTo>
                        <a:pt x="2703" y="226"/>
                      </a:lnTo>
                      <a:lnTo>
                        <a:pt x="2713" y="207"/>
                      </a:lnTo>
                      <a:lnTo>
                        <a:pt x="2726" y="246"/>
                      </a:lnTo>
                      <a:lnTo>
                        <a:pt x="2734" y="246"/>
                      </a:lnTo>
                      <a:lnTo>
                        <a:pt x="2736" y="262"/>
                      </a:lnTo>
                      <a:lnTo>
                        <a:pt x="2723" y="290"/>
                      </a:lnTo>
                      <a:lnTo>
                        <a:pt x="2692" y="259"/>
                      </a:lnTo>
                      <a:lnTo>
                        <a:pt x="2706" y="290"/>
                      </a:lnTo>
                      <a:lnTo>
                        <a:pt x="2733" y="298"/>
                      </a:lnTo>
                      <a:lnTo>
                        <a:pt x="2728" y="306"/>
                      </a:lnTo>
                      <a:lnTo>
                        <a:pt x="2733" y="327"/>
                      </a:lnTo>
                      <a:lnTo>
                        <a:pt x="2713" y="358"/>
                      </a:lnTo>
                      <a:lnTo>
                        <a:pt x="2684" y="376"/>
                      </a:lnTo>
                      <a:lnTo>
                        <a:pt x="2690" y="383"/>
                      </a:lnTo>
                      <a:lnTo>
                        <a:pt x="2671" y="388"/>
                      </a:lnTo>
                      <a:lnTo>
                        <a:pt x="2671" y="404"/>
                      </a:lnTo>
                      <a:lnTo>
                        <a:pt x="2628" y="423"/>
                      </a:lnTo>
                      <a:lnTo>
                        <a:pt x="2555" y="526"/>
                      </a:lnTo>
                      <a:lnTo>
                        <a:pt x="2524" y="524"/>
                      </a:lnTo>
                      <a:lnTo>
                        <a:pt x="2470" y="607"/>
                      </a:lnTo>
                      <a:lnTo>
                        <a:pt x="2488" y="596"/>
                      </a:lnTo>
                      <a:lnTo>
                        <a:pt x="2511" y="607"/>
                      </a:lnTo>
                      <a:lnTo>
                        <a:pt x="2498" y="596"/>
                      </a:lnTo>
                      <a:lnTo>
                        <a:pt x="2498" y="580"/>
                      </a:lnTo>
                      <a:lnTo>
                        <a:pt x="2500" y="573"/>
                      </a:lnTo>
                      <a:lnTo>
                        <a:pt x="2537" y="576"/>
                      </a:lnTo>
                      <a:lnTo>
                        <a:pt x="2588" y="552"/>
                      </a:lnTo>
                      <a:lnTo>
                        <a:pt x="2594" y="545"/>
                      </a:lnTo>
                      <a:lnTo>
                        <a:pt x="2584" y="531"/>
                      </a:lnTo>
                      <a:lnTo>
                        <a:pt x="2604" y="544"/>
                      </a:lnTo>
                      <a:lnTo>
                        <a:pt x="2643" y="518"/>
                      </a:lnTo>
                      <a:lnTo>
                        <a:pt x="2632" y="505"/>
                      </a:lnTo>
                      <a:lnTo>
                        <a:pt x="2604" y="524"/>
                      </a:lnTo>
                      <a:lnTo>
                        <a:pt x="2597" y="503"/>
                      </a:lnTo>
                      <a:lnTo>
                        <a:pt x="2615" y="479"/>
                      </a:lnTo>
                      <a:lnTo>
                        <a:pt x="2640" y="493"/>
                      </a:lnTo>
                      <a:lnTo>
                        <a:pt x="2658" y="479"/>
                      </a:lnTo>
                      <a:lnTo>
                        <a:pt x="2651" y="487"/>
                      </a:lnTo>
                      <a:lnTo>
                        <a:pt x="2654" y="503"/>
                      </a:lnTo>
                      <a:lnTo>
                        <a:pt x="2692" y="516"/>
                      </a:lnTo>
                      <a:lnTo>
                        <a:pt x="2703" y="505"/>
                      </a:lnTo>
                      <a:lnTo>
                        <a:pt x="2702" y="479"/>
                      </a:lnTo>
                      <a:lnTo>
                        <a:pt x="2719" y="521"/>
                      </a:lnTo>
                      <a:lnTo>
                        <a:pt x="2716" y="554"/>
                      </a:lnTo>
                      <a:lnTo>
                        <a:pt x="2726" y="557"/>
                      </a:lnTo>
                      <a:lnTo>
                        <a:pt x="2713" y="567"/>
                      </a:lnTo>
                      <a:lnTo>
                        <a:pt x="2723" y="568"/>
                      </a:lnTo>
                      <a:lnTo>
                        <a:pt x="2749" y="557"/>
                      </a:lnTo>
                      <a:lnTo>
                        <a:pt x="2726" y="536"/>
                      </a:lnTo>
                      <a:lnTo>
                        <a:pt x="2793" y="515"/>
                      </a:lnTo>
                      <a:lnTo>
                        <a:pt x="2895" y="537"/>
                      </a:lnTo>
                      <a:lnTo>
                        <a:pt x="2881" y="544"/>
                      </a:lnTo>
                      <a:lnTo>
                        <a:pt x="2884" y="573"/>
                      </a:lnTo>
                      <a:lnTo>
                        <a:pt x="2964" y="599"/>
                      </a:lnTo>
                      <a:lnTo>
                        <a:pt x="3030" y="586"/>
                      </a:lnTo>
                      <a:lnTo>
                        <a:pt x="3038" y="576"/>
                      </a:lnTo>
                      <a:lnTo>
                        <a:pt x="3029" y="542"/>
                      </a:lnTo>
                      <a:lnTo>
                        <a:pt x="3035" y="510"/>
                      </a:lnTo>
                      <a:lnTo>
                        <a:pt x="3048" y="515"/>
                      </a:lnTo>
                      <a:lnTo>
                        <a:pt x="3052" y="498"/>
                      </a:lnTo>
                      <a:lnTo>
                        <a:pt x="3139" y="545"/>
                      </a:lnTo>
                      <a:lnTo>
                        <a:pt x="3151" y="531"/>
                      </a:lnTo>
                      <a:lnTo>
                        <a:pt x="3188" y="541"/>
                      </a:lnTo>
                      <a:lnTo>
                        <a:pt x="3229" y="593"/>
                      </a:lnTo>
                      <a:lnTo>
                        <a:pt x="3221" y="633"/>
                      </a:lnTo>
                      <a:lnTo>
                        <a:pt x="3232" y="656"/>
                      </a:lnTo>
                      <a:lnTo>
                        <a:pt x="3227" y="676"/>
                      </a:lnTo>
                      <a:lnTo>
                        <a:pt x="3231" y="679"/>
                      </a:lnTo>
                      <a:lnTo>
                        <a:pt x="3205" y="705"/>
                      </a:lnTo>
                      <a:lnTo>
                        <a:pt x="3208" y="733"/>
                      </a:lnTo>
                      <a:lnTo>
                        <a:pt x="3216" y="729"/>
                      </a:lnTo>
                      <a:lnTo>
                        <a:pt x="3244" y="791"/>
                      </a:lnTo>
                      <a:lnTo>
                        <a:pt x="3276" y="801"/>
                      </a:lnTo>
                      <a:lnTo>
                        <a:pt x="3286" y="824"/>
                      </a:lnTo>
                      <a:lnTo>
                        <a:pt x="3309" y="778"/>
                      </a:lnTo>
                      <a:lnTo>
                        <a:pt x="3310" y="742"/>
                      </a:lnTo>
                      <a:lnTo>
                        <a:pt x="3331" y="699"/>
                      </a:lnTo>
                      <a:lnTo>
                        <a:pt x="3361" y="754"/>
                      </a:lnTo>
                      <a:lnTo>
                        <a:pt x="3397" y="762"/>
                      </a:lnTo>
                      <a:lnTo>
                        <a:pt x="3403" y="734"/>
                      </a:lnTo>
                      <a:lnTo>
                        <a:pt x="3421" y="733"/>
                      </a:lnTo>
                      <a:lnTo>
                        <a:pt x="3496" y="782"/>
                      </a:lnTo>
                      <a:lnTo>
                        <a:pt x="3543" y="744"/>
                      </a:lnTo>
                      <a:lnTo>
                        <a:pt x="3559" y="751"/>
                      </a:lnTo>
                      <a:lnTo>
                        <a:pt x="3551" y="721"/>
                      </a:lnTo>
                      <a:lnTo>
                        <a:pt x="3558" y="710"/>
                      </a:lnTo>
                      <a:lnTo>
                        <a:pt x="3553" y="692"/>
                      </a:lnTo>
                      <a:lnTo>
                        <a:pt x="3597" y="637"/>
                      </a:lnTo>
                      <a:lnTo>
                        <a:pt x="3587" y="617"/>
                      </a:lnTo>
                      <a:lnTo>
                        <a:pt x="3595" y="609"/>
                      </a:lnTo>
                      <a:lnTo>
                        <a:pt x="3859" y="672"/>
                      </a:lnTo>
                      <a:lnTo>
                        <a:pt x="3869" y="681"/>
                      </a:lnTo>
                      <a:lnTo>
                        <a:pt x="3877" y="710"/>
                      </a:lnTo>
                      <a:lnTo>
                        <a:pt x="3859" y="705"/>
                      </a:lnTo>
                      <a:lnTo>
                        <a:pt x="3844" y="728"/>
                      </a:lnTo>
                      <a:lnTo>
                        <a:pt x="3883" y="734"/>
                      </a:lnTo>
                      <a:lnTo>
                        <a:pt x="3899" y="755"/>
                      </a:lnTo>
                      <a:lnTo>
                        <a:pt x="3926" y="752"/>
                      </a:lnTo>
                      <a:lnTo>
                        <a:pt x="3950" y="778"/>
                      </a:lnTo>
                      <a:lnTo>
                        <a:pt x="3932" y="798"/>
                      </a:lnTo>
                      <a:lnTo>
                        <a:pt x="3956" y="814"/>
                      </a:lnTo>
                      <a:lnTo>
                        <a:pt x="4023" y="796"/>
                      </a:lnTo>
                      <a:lnTo>
                        <a:pt x="4155" y="799"/>
                      </a:lnTo>
                      <a:lnTo>
                        <a:pt x="4191" y="850"/>
                      </a:lnTo>
                      <a:lnTo>
                        <a:pt x="4192" y="868"/>
                      </a:lnTo>
                      <a:lnTo>
                        <a:pt x="4181" y="905"/>
                      </a:lnTo>
                      <a:lnTo>
                        <a:pt x="4230" y="930"/>
                      </a:lnTo>
                      <a:lnTo>
                        <a:pt x="4230" y="944"/>
                      </a:lnTo>
                      <a:lnTo>
                        <a:pt x="4267" y="915"/>
                      </a:lnTo>
                      <a:lnTo>
                        <a:pt x="4318" y="908"/>
                      </a:lnTo>
                      <a:lnTo>
                        <a:pt x="4349" y="928"/>
                      </a:lnTo>
                      <a:lnTo>
                        <a:pt x="4406" y="936"/>
                      </a:lnTo>
                      <a:lnTo>
                        <a:pt x="4437" y="910"/>
                      </a:lnTo>
                      <a:lnTo>
                        <a:pt x="4448" y="928"/>
                      </a:lnTo>
                      <a:lnTo>
                        <a:pt x="4453" y="961"/>
                      </a:lnTo>
                      <a:lnTo>
                        <a:pt x="4502" y="1000"/>
                      </a:lnTo>
                      <a:lnTo>
                        <a:pt x="4539" y="970"/>
                      </a:lnTo>
                      <a:lnTo>
                        <a:pt x="4524" y="928"/>
                      </a:lnTo>
                      <a:lnTo>
                        <a:pt x="4508" y="925"/>
                      </a:lnTo>
                      <a:lnTo>
                        <a:pt x="4520" y="913"/>
                      </a:lnTo>
                      <a:lnTo>
                        <a:pt x="4520" y="887"/>
                      </a:lnTo>
                      <a:lnTo>
                        <a:pt x="4533" y="884"/>
                      </a:lnTo>
                      <a:lnTo>
                        <a:pt x="4607" y="904"/>
                      </a:lnTo>
                      <a:lnTo>
                        <a:pt x="4699" y="902"/>
                      </a:lnTo>
                      <a:lnTo>
                        <a:pt x="4770" y="943"/>
                      </a:lnTo>
                      <a:lnTo>
                        <a:pt x="4821" y="985"/>
                      </a:lnTo>
                      <a:lnTo>
                        <a:pt x="4832" y="990"/>
                      </a:lnTo>
                      <a:lnTo>
                        <a:pt x="4855" y="1001"/>
                      </a:lnTo>
                      <a:lnTo>
                        <a:pt x="4860" y="1021"/>
                      </a:lnTo>
                      <a:lnTo>
                        <a:pt x="4878" y="1027"/>
                      </a:lnTo>
                      <a:lnTo>
                        <a:pt x="4883" y="1044"/>
                      </a:lnTo>
                      <a:lnTo>
                        <a:pt x="4904" y="1047"/>
                      </a:lnTo>
                      <a:lnTo>
                        <a:pt x="4918" y="1057"/>
                      </a:lnTo>
                      <a:lnTo>
                        <a:pt x="4920" y="1065"/>
                      </a:lnTo>
                      <a:lnTo>
                        <a:pt x="4915" y="1070"/>
                      </a:lnTo>
                      <a:lnTo>
                        <a:pt x="4943" y="1078"/>
                      </a:lnTo>
                      <a:lnTo>
                        <a:pt x="4931" y="1089"/>
                      </a:lnTo>
                      <a:lnTo>
                        <a:pt x="4966" y="1112"/>
                      </a:lnTo>
                      <a:lnTo>
                        <a:pt x="4949" y="1086"/>
                      </a:lnTo>
                      <a:lnTo>
                        <a:pt x="4966" y="1089"/>
                      </a:lnTo>
                      <a:lnTo>
                        <a:pt x="4983" y="1114"/>
                      </a:lnTo>
                      <a:lnTo>
                        <a:pt x="4979" y="1117"/>
                      </a:lnTo>
                      <a:lnTo>
                        <a:pt x="4988" y="1166"/>
                      </a:lnTo>
                      <a:lnTo>
                        <a:pt x="5013" y="1185"/>
                      </a:lnTo>
                      <a:lnTo>
                        <a:pt x="5011" y="1200"/>
                      </a:lnTo>
                      <a:lnTo>
                        <a:pt x="5019" y="1184"/>
                      </a:lnTo>
                      <a:lnTo>
                        <a:pt x="5006" y="1175"/>
                      </a:lnTo>
                      <a:lnTo>
                        <a:pt x="5008" y="1149"/>
                      </a:lnTo>
                      <a:lnTo>
                        <a:pt x="4995" y="1143"/>
                      </a:lnTo>
                      <a:lnTo>
                        <a:pt x="5016" y="1146"/>
                      </a:lnTo>
                      <a:lnTo>
                        <a:pt x="5019" y="1136"/>
                      </a:lnTo>
                      <a:lnTo>
                        <a:pt x="5034" y="1145"/>
                      </a:lnTo>
                      <a:lnTo>
                        <a:pt x="5027" y="1153"/>
                      </a:lnTo>
                      <a:lnTo>
                        <a:pt x="5031" y="1161"/>
                      </a:lnTo>
                      <a:lnTo>
                        <a:pt x="5036" y="1149"/>
                      </a:lnTo>
                      <a:lnTo>
                        <a:pt x="5083" y="1153"/>
                      </a:lnTo>
                      <a:lnTo>
                        <a:pt x="5122" y="1202"/>
                      </a:lnTo>
                      <a:lnTo>
                        <a:pt x="5119" y="1210"/>
                      </a:lnTo>
                      <a:lnTo>
                        <a:pt x="5148" y="1218"/>
                      </a:lnTo>
                      <a:lnTo>
                        <a:pt x="5119" y="1232"/>
                      </a:lnTo>
                      <a:lnTo>
                        <a:pt x="5117" y="1255"/>
                      </a:lnTo>
                      <a:lnTo>
                        <a:pt x="5094" y="1239"/>
                      </a:lnTo>
                      <a:lnTo>
                        <a:pt x="5094" y="1250"/>
                      </a:lnTo>
                      <a:lnTo>
                        <a:pt x="5102" y="1265"/>
                      </a:lnTo>
                      <a:lnTo>
                        <a:pt x="5078" y="1263"/>
                      </a:lnTo>
                      <a:lnTo>
                        <a:pt x="5068" y="1283"/>
                      </a:lnTo>
                      <a:lnTo>
                        <a:pt x="5053" y="1283"/>
                      </a:lnTo>
                      <a:lnTo>
                        <a:pt x="5071" y="1298"/>
                      </a:lnTo>
                      <a:lnTo>
                        <a:pt x="5039" y="1319"/>
                      </a:lnTo>
                      <a:lnTo>
                        <a:pt x="5052" y="1320"/>
                      </a:lnTo>
                      <a:lnTo>
                        <a:pt x="5044" y="1327"/>
                      </a:lnTo>
                      <a:lnTo>
                        <a:pt x="5063" y="1343"/>
                      </a:lnTo>
                      <a:lnTo>
                        <a:pt x="5039" y="1342"/>
                      </a:lnTo>
                      <a:lnTo>
                        <a:pt x="5045" y="1343"/>
                      </a:lnTo>
                      <a:lnTo>
                        <a:pt x="5042" y="1356"/>
                      </a:lnTo>
                      <a:lnTo>
                        <a:pt x="5029" y="1351"/>
                      </a:lnTo>
                      <a:lnTo>
                        <a:pt x="5031" y="1332"/>
                      </a:lnTo>
                      <a:lnTo>
                        <a:pt x="5023" y="1350"/>
                      </a:lnTo>
                      <a:lnTo>
                        <a:pt x="5021" y="1342"/>
                      </a:lnTo>
                      <a:lnTo>
                        <a:pt x="5011" y="1345"/>
                      </a:lnTo>
                      <a:lnTo>
                        <a:pt x="5006" y="1330"/>
                      </a:lnTo>
                      <a:lnTo>
                        <a:pt x="4987" y="1320"/>
                      </a:lnTo>
                      <a:lnTo>
                        <a:pt x="4990" y="1315"/>
                      </a:lnTo>
                      <a:lnTo>
                        <a:pt x="4979" y="1319"/>
                      </a:lnTo>
                      <a:lnTo>
                        <a:pt x="4982" y="1322"/>
                      </a:lnTo>
                      <a:lnTo>
                        <a:pt x="4967" y="1319"/>
                      </a:lnTo>
                      <a:lnTo>
                        <a:pt x="4949" y="1299"/>
                      </a:lnTo>
                      <a:lnTo>
                        <a:pt x="4949" y="1267"/>
                      </a:lnTo>
                      <a:lnTo>
                        <a:pt x="4931" y="1255"/>
                      </a:lnTo>
                      <a:lnTo>
                        <a:pt x="4870" y="1260"/>
                      </a:lnTo>
                      <a:lnTo>
                        <a:pt x="4853" y="1219"/>
                      </a:lnTo>
                      <a:lnTo>
                        <a:pt x="4868" y="1218"/>
                      </a:lnTo>
                      <a:lnTo>
                        <a:pt x="4868" y="1198"/>
                      </a:lnTo>
                      <a:lnTo>
                        <a:pt x="4855" y="1215"/>
                      </a:lnTo>
                      <a:lnTo>
                        <a:pt x="4847" y="1200"/>
                      </a:lnTo>
                      <a:lnTo>
                        <a:pt x="4842" y="1200"/>
                      </a:lnTo>
                      <a:lnTo>
                        <a:pt x="4842" y="1215"/>
                      </a:lnTo>
                      <a:lnTo>
                        <a:pt x="4824" y="1216"/>
                      </a:lnTo>
                      <a:lnTo>
                        <a:pt x="4827" y="1236"/>
                      </a:lnTo>
                      <a:lnTo>
                        <a:pt x="4843" y="1262"/>
                      </a:lnTo>
                      <a:lnTo>
                        <a:pt x="4822" y="1296"/>
                      </a:lnTo>
                      <a:lnTo>
                        <a:pt x="4816" y="1302"/>
                      </a:lnTo>
                      <a:lnTo>
                        <a:pt x="4775" y="1335"/>
                      </a:lnTo>
                      <a:lnTo>
                        <a:pt x="4765" y="1322"/>
                      </a:lnTo>
                      <a:lnTo>
                        <a:pt x="4741" y="1322"/>
                      </a:lnTo>
                      <a:lnTo>
                        <a:pt x="4744" y="1346"/>
                      </a:lnTo>
                      <a:lnTo>
                        <a:pt x="4762" y="1358"/>
                      </a:lnTo>
                      <a:lnTo>
                        <a:pt x="4767" y="1350"/>
                      </a:lnTo>
                      <a:lnTo>
                        <a:pt x="4775" y="1369"/>
                      </a:lnTo>
                      <a:lnTo>
                        <a:pt x="4767" y="1374"/>
                      </a:lnTo>
                      <a:lnTo>
                        <a:pt x="4780" y="1377"/>
                      </a:lnTo>
                      <a:lnTo>
                        <a:pt x="4785" y="1412"/>
                      </a:lnTo>
                      <a:lnTo>
                        <a:pt x="4803" y="1441"/>
                      </a:lnTo>
                      <a:lnTo>
                        <a:pt x="4790" y="1442"/>
                      </a:lnTo>
                      <a:lnTo>
                        <a:pt x="4806" y="1464"/>
                      </a:lnTo>
                      <a:lnTo>
                        <a:pt x="4790" y="1491"/>
                      </a:lnTo>
                      <a:lnTo>
                        <a:pt x="4746" y="1468"/>
                      </a:lnTo>
                      <a:lnTo>
                        <a:pt x="4741" y="1475"/>
                      </a:lnTo>
                      <a:lnTo>
                        <a:pt x="4726" y="1454"/>
                      </a:lnTo>
                      <a:lnTo>
                        <a:pt x="4733" y="1478"/>
                      </a:lnTo>
                      <a:lnTo>
                        <a:pt x="4666" y="1504"/>
                      </a:lnTo>
                      <a:lnTo>
                        <a:pt x="4663" y="1517"/>
                      </a:lnTo>
                      <a:lnTo>
                        <a:pt x="4629" y="1537"/>
                      </a:lnTo>
                      <a:lnTo>
                        <a:pt x="4616" y="1532"/>
                      </a:lnTo>
                      <a:lnTo>
                        <a:pt x="4606" y="1553"/>
                      </a:lnTo>
                      <a:lnTo>
                        <a:pt x="4580" y="1568"/>
                      </a:lnTo>
                      <a:lnTo>
                        <a:pt x="4581" y="1578"/>
                      </a:lnTo>
                      <a:lnTo>
                        <a:pt x="4570" y="1574"/>
                      </a:lnTo>
                      <a:lnTo>
                        <a:pt x="4572" y="1586"/>
                      </a:lnTo>
                      <a:lnTo>
                        <a:pt x="4523" y="1615"/>
                      </a:lnTo>
                      <a:lnTo>
                        <a:pt x="4516" y="1648"/>
                      </a:lnTo>
                      <a:lnTo>
                        <a:pt x="4485" y="1613"/>
                      </a:lnTo>
                      <a:lnTo>
                        <a:pt x="4448" y="1604"/>
                      </a:lnTo>
                      <a:lnTo>
                        <a:pt x="4411" y="1617"/>
                      </a:lnTo>
                      <a:lnTo>
                        <a:pt x="4386" y="1656"/>
                      </a:lnTo>
                      <a:lnTo>
                        <a:pt x="4388" y="1617"/>
                      </a:lnTo>
                      <a:lnTo>
                        <a:pt x="4383" y="1613"/>
                      </a:lnTo>
                      <a:lnTo>
                        <a:pt x="4357" y="1631"/>
                      </a:lnTo>
                      <a:lnTo>
                        <a:pt x="4349" y="1656"/>
                      </a:lnTo>
                      <a:lnTo>
                        <a:pt x="4334" y="1641"/>
                      </a:lnTo>
                      <a:lnTo>
                        <a:pt x="4323" y="1654"/>
                      </a:lnTo>
                      <a:lnTo>
                        <a:pt x="4316" y="1646"/>
                      </a:lnTo>
                      <a:lnTo>
                        <a:pt x="4301" y="1654"/>
                      </a:lnTo>
                      <a:lnTo>
                        <a:pt x="4290" y="1703"/>
                      </a:lnTo>
                      <a:lnTo>
                        <a:pt x="4284" y="1703"/>
                      </a:lnTo>
                      <a:lnTo>
                        <a:pt x="4256" y="1753"/>
                      </a:lnTo>
                      <a:lnTo>
                        <a:pt x="4254" y="1773"/>
                      </a:lnTo>
                      <a:lnTo>
                        <a:pt x="4261" y="1783"/>
                      </a:lnTo>
                      <a:lnTo>
                        <a:pt x="4275" y="1770"/>
                      </a:lnTo>
                      <a:lnTo>
                        <a:pt x="4292" y="1779"/>
                      </a:lnTo>
                      <a:lnTo>
                        <a:pt x="4277" y="1815"/>
                      </a:lnTo>
                      <a:lnTo>
                        <a:pt x="4279" y="1841"/>
                      </a:lnTo>
                      <a:lnTo>
                        <a:pt x="4292" y="1848"/>
                      </a:lnTo>
                      <a:lnTo>
                        <a:pt x="4293" y="1869"/>
                      </a:lnTo>
                      <a:lnTo>
                        <a:pt x="4285" y="1885"/>
                      </a:lnTo>
                      <a:lnTo>
                        <a:pt x="4275" y="1871"/>
                      </a:lnTo>
                      <a:lnTo>
                        <a:pt x="4284" y="1853"/>
                      </a:lnTo>
                      <a:lnTo>
                        <a:pt x="4262" y="1862"/>
                      </a:lnTo>
                      <a:lnTo>
                        <a:pt x="4267" y="1872"/>
                      </a:lnTo>
                      <a:lnTo>
                        <a:pt x="4251" y="1887"/>
                      </a:lnTo>
                      <a:lnTo>
                        <a:pt x="4243" y="1910"/>
                      </a:lnTo>
                      <a:lnTo>
                        <a:pt x="4256" y="1954"/>
                      </a:lnTo>
                      <a:lnTo>
                        <a:pt x="4240" y="1967"/>
                      </a:lnTo>
                      <a:lnTo>
                        <a:pt x="4220" y="1962"/>
                      </a:lnTo>
                      <a:lnTo>
                        <a:pt x="4189" y="1991"/>
                      </a:lnTo>
                      <a:lnTo>
                        <a:pt x="4191" y="2038"/>
                      </a:lnTo>
                      <a:lnTo>
                        <a:pt x="4183" y="2033"/>
                      </a:lnTo>
                      <a:lnTo>
                        <a:pt x="4147" y="2048"/>
                      </a:lnTo>
                      <a:lnTo>
                        <a:pt x="4135" y="2103"/>
                      </a:lnTo>
                      <a:lnTo>
                        <a:pt x="4092" y="2152"/>
                      </a:lnTo>
                      <a:lnTo>
                        <a:pt x="4054" y="1958"/>
                      </a:lnTo>
                      <a:lnTo>
                        <a:pt x="4052" y="1913"/>
                      </a:lnTo>
                      <a:lnTo>
                        <a:pt x="4062" y="1843"/>
                      </a:lnTo>
                      <a:lnTo>
                        <a:pt x="4092" y="1820"/>
                      </a:lnTo>
                      <a:lnTo>
                        <a:pt x="4100" y="1796"/>
                      </a:lnTo>
                      <a:lnTo>
                        <a:pt x="4093" y="1778"/>
                      </a:lnTo>
                      <a:lnTo>
                        <a:pt x="4109" y="1779"/>
                      </a:lnTo>
                      <a:lnTo>
                        <a:pt x="4140" y="1762"/>
                      </a:lnTo>
                      <a:lnTo>
                        <a:pt x="4205" y="1674"/>
                      </a:lnTo>
                      <a:lnTo>
                        <a:pt x="4248" y="1631"/>
                      </a:lnTo>
                      <a:lnTo>
                        <a:pt x="4253" y="1615"/>
                      </a:lnTo>
                      <a:lnTo>
                        <a:pt x="4308" y="1587"/>
                      </a:lnTo>
                      <a:lnTo>
                        <a:pt x="4303" y="1574"/>
                      </a:lnTo>
                      <a:lnTo>
                        <a:pt x="4311" y="1565"/>
                      </a:lnTo>
                      <a:lnTo>
                        <a:pt x="4311" y="1545"/>
                      </a:lnTo>
                      <a:lnTo>
                        <a:pt x="4318" y="1535"/>
                      </a:lnTo>
                      <a:lnTo>
                        <a:pt x="4323" y="1501"/>
                      </a:lnTo>
                      <a:lnTo>
                        <a:pt x="4347" y="1486"/>
                      </a:lnTo>
                      <a:lnTo>
                        <a:pt x="4349" y="1480"/>
                      </a:lnTo>
                      <a:lnTo>
                        <a:pt x="4331" y="1468"/>
                      </a:lnTo>
                      <a:lnTo>
                        <a:pt x="4303" y="1478"/>
                      </a:lnTo>
                      <a:lnTo>
                        <a:pt x="4288" y="1506"/>
                      </a:lnTo>
                      <a:lnTo>
                        <a:pt x="4287" y="1527"/>
                      </a:lnTo>
                      <a:lnTo>
                        <a:pt x="4293" y="1535"/>
                      </a:lnTo>
                      <a:lnTo>
                        <a:pt x="4288" y="1545"/>
                      </a:lnTo>
                      <a:lnTo>
                        <a:pt x="4280" y="1534"/>
                      </a:lnTo>
                      <a:lnTo>
                        <a:pt x="4267" y="1538"/>
                      </a:lnTo>
                      <a:lnTo>
                        <a:pt x="4197" y="1608"/>
                      </a:lnTo>
                      <a:lnTo>
                        <a:pt x="4204" y="1581"/>
                      </a:lnTo>
                      <a:lnTo>
                        <a:pt x="4188" y="1582"/>
                      </a:lnTo>
                      <a:lnTo>
                        <a:pt x="4192" y="1571"/>
                      </a:lnTo>
                      <a:lnTo>
                        <a:pt x="4189" y="1560"/>
                      </a:lnTo>
                      <a:lnTo>
                        <a:pt x="4197" y="1543"/>
                      </a:lnTo>
                      <a:lnTo>
                        <a:pt x="4204" y="1519"/>
                      </a:lnTo>
                      <a:lnTo>
                        <a:pt x="4188" y="1535"/>
                      </a:lnTo>
                      <a:lnTo>
                        <a:pt x="4160" y="1521"/>
                      </a:lnTo>
                      <a:lnTo>
                        <a:pt x="4105" y="1535"/>
                      </a:lnTo>
                      <a:lnTo>
                        <a:pt x="4064" y="1597"/>
                      </a:lnTo>
                      <a:lnTo>
                        <a:pt x="4028" y="1625"/>
                      </a:lnTo>
                      <a:lnTo>
                        <a:pt x="4015" y="1656"/>
                      </a:lnTo>
                      <a:lnTo>
                        <a:pt x="4009" y="1656"/>
                      </a:lnTo>
                      <a:lnTo>
                        <a:pt x="4013" y="1670"/>
                      </a:lnTo>
                      <a:lnTo>
                        <a:pt x="4009" y="1678"/>
                      </a:lnTo>
                      <a:lnTo>
                        <a:pt x="4036" y="1687"/>
                      </a:lnTo>
                      <a:lnTo>
                        <a:pt x="4038" y="1696"/>
                      </a:lnTo>
                      <a:lnTo>
                        <a:pt x="4030" y="1700"/>
                      </a:lnTo>
                      <a:lnTo>
                        <a:pt x="3991" y="1695"/>
                      </a:lnTo>
                      <a:lnTo>
                        <a:pt x="3966" y="1711"/>
                      </a:lnTo>
                      <a:lnTo>
                        <a:pt x="3956" y="1706"/>
                      </a:lnTo>
                      <a:lnTo>
                        <a:pt x="3921" y="1714"/>
                      </a:lnTo>
                      <a:lnTo>
                        <a:pt x="3913" y="1703"/>
                      </a:lnTo>
                      <a:lnTo>
                        <a:pt x="3943" y="1690"/>
                      </a:lnTo>
                      <a:lnTo>
                        <a:pt x="3921" y="1672"/>
                      </a:lnTo>
                      <a:lnTo>
                        <a:pt x="3904" y="1680"/>
                      </a:lnTo>
                      <a:lnTo>
                        <a:pt x="3852" y="1662"/>
                      </a:lnTo>
                      <a:lnTo>
                        <a:pt x="3846" y="1665"/>
                      </a:lnTo>
                      <a:lnTo>
                        <a:pt x="3847" y="1678"/>
                      </a:lnTo>
                      <a:lnTo>
                        <a:pt x="3836" y="1682"/>
                      </a:lnTo>
                      <a:lnTo>
                        <a:pt x="3839" y="1693"/>
                      </a:lnTo>
                      <a:lnTo>
                        <a:pt x="3833" y="1695"/>
                      </a:lnTo>
                      <a:lnTo>
                        <a:pt x="3825" y="1683"/>
                      </a:lnTo>
                      <a:lnTo>
                        <a:pt x="3799" y="1693"/>
                      </a:lnTo>
                      <a:lnTo>
                        <a:pt x="3764" y="1680"/>
                      </a:lnTo>
                      <a:lnTo>
                        <a:pt x="3751" y="1698"/>
                      </a:lnTo>
                      <a:lnTo>
                        <a:pt x="3735" y="1682"/>
                      </a:lnTo>
                      <a:lnTo>
                        <a:pt x="3660" y="1687"/>
                      </a:lnTo>
                      <a:lnTo>
                        <a:pt x="3633" y="1703"/>
                      </a:lnTo>
                      <a:lnTo>
                        <a:pt x="3587" y="1750"/>
                      </a:lnTo>
                      <a:lnTo>
                        <a:pt x="3572" y="1779"/>
                      </a:lnTo>
                      <a:lnTo>
                        <a:pt x="3537" y="1809"/>
                      </a:lnTo>
                      <a:lnTo>
                        <a:pt x="3488" y="1874"/>
                      </a:lnTo>
                      <a:lnTo>
                        <a:pt x="3413" y="1942"/>
                      </a:lnTo>
                      <a:lnTo>
                        <a:pt x="3411" y="1952"/>
                      </a:lnTo>
                      <a:lnTo>
                        <a:pt x="3427" y="1962"/>
                      </a:lnTo>
                      <a:lnTo>
                        <a:pt x="3460" y="1960"/>
                      </a:lnTo>
                      <a:lnTo>
                        <a:pt x="3460" y="2006"/>
                      </a:lnTo>
                      <a:lnTo>
                        <a:pt x="3471" y="1996"/>
                      </a:lnTo>
                      <a:lnTo>
                        <a:pt x="3471" y="1981"/>
                      </a:lnTo>
                      <a:lnTo>
                        <a:pt x="3486" y="1976"/>
                      </a:lnTo>
                      <a:lnTo>
                        <a:pt x="3476" y="1986"/>
                      </a:lnTo>
                      <a:lnTo>
                        <a:pt x="3486" y="1999"/>
                      </a:lnTo>
                      <a:lnTo>
                        <a:pt x="3475" y="2015"/>
                      </a:lnTo>
                      <a:lnTo>
                        <a:pt x="3502" y="2009"/>
                      </a:lnTo>
                      <a:lnTo>
                        <a:pt x="3510" y="2002"/>
                      </a:lnTo>
                      <a:lnTo>
                        <a:pt x="3509" y="2017"/>
                      </a:lnTo>
                      <a:lnTo>
                        <a:pt x="3520" y="2002"/>
                      </a:lnTo>
                      <a:lnTo>
                        <a:pt x="3520" y="1976"/>
                      </a:lnTo>
                      <a:lnTo>
                        <a:pt x="3556" y="1978"/>
                      </a:lnTo>
                      <a:lnTo>
                        <a:pt x="3572" y="2006"/>
                      </a:lnTo>
                      <a:lnTo>
                        <a:pt x="3605" y="2030"/>
                      </a:lnTo>
                      <a:lnTo>
                        <a:pt x="3597" y="2050"/>
                      </a:lnTo>
                      <a:lnTo>
                        <a:pt x="3600" y="2066"/>
                      </a:lnTo>
                      <a:lnTo>
                        <a:pt x="3597" y="2076"/>
                      </a:lnTo>
                      <a:lnTo>
                        <a:pt x="3607" y="2087"/>
                      </a:lnTo>
                      <a:lnTo>
                        <a:pt x="3587" y="2126"/>
                      </a:lnTo>
                      <a:lnTo>
                        <a:pt x="3576" y="2162"/>
                      </a:lnTo>
                      <a:lnTo>
                        <a:pt x="3582" y="2195"/>
                      </a:lnTo>
                      <a:lnTo>
                        <a:pt x="3571" y="2269"/>
                      </a:lnTo>
                      <a:lnTo>
                        <a:pt x="3543" y="2302"/>
                      </a:lnTo>
                      <a:lnTo>
                        <a:pt x="3517" y="2343"/>
                      </a:lnTo>
                      <a:lnTo>
                        <a:pt x="3501" y="2377"/>
                      </a:lnTo>
                      <a:lnTo>
                        <a:pt x="3405" y="2499"/>
                      </a:lnTo>
                      <a:lnTo>
                        <a:pt x="3374" y="2525"/>
                      </a:lnTo>
                      <a:lnTo>
                        <a:pt x="3349" y="2530"/>
                      </a:lnTo>
                      <a:lnTo>
                        <a:pt x="3320" y="2525"/>
                      </a:lnTo>
                      <a:lnTo>
                        <a:pt x="3320" y="2505"/>
                      </a:lnTo>
                      <a:lnTo>
                        <a:pt x="3310" y="2514"/>
                      </a:lnTo>
                      <a:lnTo>
                        <a:pt x="3304" y="2499"/>
                      </a:lnTo>
                      <a:lnTo>
                        <a:pt x="3284" y="2533"/>
                      </a:lnTo>
                      <a:lnTo>
                        <a:pt x="3270" y="2533"/>
                      </a:lnTo>
                      <a:lnTo>
                        <a:pt x="3271" y="2541"/>
                      </a:lnTo>
                      <a:lnTo>
                        <a:pt x="3268" y="2543"/>
                      </a:lnTo>
                      <a:lnTo>
                        <a:pt x="3265" y="2535"/>
                      </a:lnTo>
                      <a:lnTo>
                        <a:pt x="3265" y="2527"/>
                      </a:lnTo>
                      <a:lnTo>
                        <a:pt x="3284" y="2502"/>
                      </a:lnTo>
                      <a:lnTo>
                        <a:pt x="3284" y="2466"/>
                      </a:lnTo>
                      <a:lnTo>
                        <a:pt x="3278" y="2444"/>
                      </a:lnTo>
                      <a:lnTo>
                        <a:pt x="3304" y="2419"/>
                      </a:lnTo>
                      <a:lnTo>
                        <a:pt x="3336" y="2431"/>
                      </a:lnTo>
                      <a:lnTo>
                        <a:pt x="3344" y="2424"/>
                      </a:lnTo>
                      <a:lnTo>
                        <a:pt x="3366" y="2380"/>
                      </a:lnTo>
                      <a:lnTo>
                        <a:pt x="3380" y="2326"/>
                      </a:lnTo>
                      <a:lnTo>
                        <a:pt x="3395" y="2312"/>
                      </a:lnTo>
                      <a:lnTo>
                        <a:pt x="3392" y="2279"/>
                      </a:lnTo>
                      <a:lnTo>
                        <a:pt x="3397" y="2269"/>
                      </a:lnTo>
                      <a:lnTo>
                        <a:pt x="3310" y="2307"/>
                      </a:lnTo>
                      <a:lnTo>
                        <a:pt x="3281" y="2305"/>
                      </a:lnTo>
                      <a:lnTo>
                        <a:pt x="3271" y="2289"/>
                      </a:lnTo>
                      <a:lnTo>
                        <a:pt x="3271" y="2269"/>
                      </a:lnTo>
                      <a:lnTo>
                        <a:pt x="3263" y="2248"/>
                      </a:lnTo>
                      <a:lnTo>
                        <a:pt x="3219" y="2224"/>
                      </a:lnTo>
                      <a:lnTo>
                        <a:pt x="3167" y="2214"/>
                      </a:lnTo>
                      <a:lnTo>
                        <a:pt x="3156" y="2154"/>
                      </a:lnTo>
                      <a:lnTo>
                        <a:pt x="3136" y="2110"/>
                      </a:lnTo>
                      <a:lnTo>
                        <a:pt x="3131" y="2081"/>
                      </a:lnTo>
                      <a:lnTo>
                        <a:pt x="3107" y="2048"/>
                      </a:lnTo>
                      <a:lnTo>
                        <a:pt x="3069" y="2040"/>
                      </a:lnTo>
                      <a:lnTo>
                        <a:pt x="3043" y="2022"/>
                      </a:lnTo>
                      <a:lnTo>
                        <a:pt x="2957" y="2035"/>
                      </a:lnTo>
                      <a:lnTo>
                        <a:pt x="2931" y="2064"/>
                      </a:lnTo>
                      <a:lnTo>
                        <a:pt x="2928" y="2072"/>
                      </a:lnTo>
                      <a:lnTo>
                        <a:pt x="2951" y="2072"/>
                      </a:lnTo>
                      <a:lnTo>
                        <a:pt x="2952" y="2097"/>
                      </a:lnTo>
                      <a:lnTo>
                        <a:pt x="2926" y="2120"/>
                      </a:lnTo>
                      <a:lnTo>
                        <a:pt x="2908" y="2173"/>
                      </a:lnTo>
                      <a:lnTo>
                        <a:pt x="2905" y="2191"/>
                      </a:lnTo>
                      <a:lnTo>
                        <a:pt x="2861" y="2217"/>
                      </a:lnTo>
                      <a:lnTo>
                        <a:pt x="2816" y="2198"/>
                      </a:lnTo>
                      <a:lnTo>
                        <a:pt x="2793" y="2201"/>
                      </a:lnTo>
                      <a:lnTo>
                        <a:pt x="2757" y="2185"/>
                      </a:lnTo>
                      <a:lnTo>
                        <a:pt x="2708" y="2217"/>
                      </a:lnTo>
                      <a:lnTo>
                        <a:pt x="2643" y="2237"/>
                      </a:lnTo>
                      <a:lnTo>
                        <a:pt x="2615" y="2232"/>
                      </a:lnTo>
                      <a:lnTo>
                        <a:pt x="2573" y="2224"/>
                      </a:lnTo>
                      <a:lnTo>
                        <a:pt x="2550" y="2204"/>
                      </a:lnTo>
                      <a:lnTo>
                        <a:pt x="2475" y="2167"/>
                      </a:lnTo>
                      <a:lnTo>
                        <a:pt x="2457" y="2164"/>
                      </a:lnTo>
                      <a:lnTo>
                        <a:pt x="2412" y="2183"/>
                      </a:lnTo>
                      <a:lnTo>
                        <a:pt x="2391" y="2177"/>
                      </a:lnTo>
                      <a:lnTo>
                        <a:pt x="2368" y="2160"/>
                      </a:lnTo>
                      <a:lnTo>
                        <a:pt x="2360" y="2121"/>
                      </a:lnTo>
                      <a:lnTo>
                        <a:pt x="2275" y="2087"/>
                      </a:lnTo>
                      <a:close/>
                    </a:path>
                  </a:pathLst>
                </a:custGeom>
                <a:grpFill/>
                <a:ln w="6350" cmpd="sng">
                  <a:solidFill>
                    <a:schemeClr val="bg1"/>
                  </a:solidFill>
                  <a:round/>
                  <a:headEnd/>
                  <a:tailEnd/>
                </a:ln>
              </p:spPr>
              <p:txBody>
                <a:bodyPr/>
                <a:lstStyle/>
                <a:p>
                  <a:endParaRPr lang="en-GB" dirty="0"/>
                </a:p>
              </p:txBody>
            </p:sp>
            <p:sp>
              <p:nvSpPr>
                <p:cNvPr id="689" name="Freeform 4978"/>
                <p:cNvSpPr>
                  <a:spLocks/>
                </p:cNvSpPr>
                <p:nvPr/>
              </p:nvSpPr>
              <p:spPr bwMode="auto">
                <a:xfrm>
                  <a:off x="6239600" y="2094139"/>
                  <a:ext cx="313744" cy="296659"/>
                </a:xfrm>
                <a:custGeom>
                  <a:avLst/>
                  <a:gdLst>
                    <a:gd name="T0" fmla="*/ 0 w 483"/>
                    <a:gd name="T1" fmla="*/ 397 h 458"/>
                    <a:gd name="T2" fmla="*/ 46 w 483"/>
                    <a:gd name="T3" fmla="*/ 355 h 458"/>
                    <a:gd name="T4" fmla="*/ 76 w 483"/>
                    <a:gd name="T5" fmla="*/ 370 h 458"/>
                    <a:gd name="T6" fmla="*/ 46 w 483"/>
                    <a:gd name="T7" fmla="*/ 345 h 458"/>
                    <a:gd name="T8" fmla="*/ 63 w 483"/>
                    <a:gd name="T9" fmla="*/ 339 h 458"/>
                    <a:gd name="T10" fmla="*/ 49 w 483"/>
                    <a:gd name="T11" fmla="*/ 326 h 458"/>
                    <a:gd name="T12" fmla="*/ 73 w 483"/>
                    <a:gd name="T13" fmla="*/ 323 h 458"/>
                    <a:gd name="T14" fmla="*/ 59 w 483"/>
                    <a:gd name="T15" fmla="*/ 298 h 458"/>
                    <a:gd name="T16" fmla="*/ 94 w 483"/>
                    <a:gd name="T17" fmla="*/ 293 h 458"/>
                    <a:gd name="T18" fmla="*/ 63 w 483"/>
                    <a:gd name="T19" fmla="*/ 285 h 458"/>
                    <a:gd name="T20" fmla="*/ 72 w 483"/>
                    <a:gd name="T21" fmla="*/ 261 h 458"/>
                    <a:gd name="T22" fmla="*/ 59 w 483"/>
                    <a:gd name="T23" fmla="*/ 261 h 458"/>
                    <a:gd name="T24" fmla="*/ 57 w 483"/>
                    <a:gd name="T25" fmla="*/ 249 h 458"/>
                    <a:gd name="T26" fmla="*/ 62 w 483"/>
                    <a:gd name="T27" fmla="*/ 233 h 458"/>
                    <a:gd name="T28" fmla="*/ 76 w 483"/>
                    <a:gd name="T29" fmla="*/ 246 h 458"/>
                    <a:gd name="T30" fmla="*/ 120 w 483"/>
                    <a:gd name="T31" fmla="*/ 220 h 458"/>
                    <a:gd name="T32" fmla="*/ 161 w 483"/>
                    <a:gd name="T33" fmla="*/ 153 h 458"/>
                    <a:gd name="T34" fmla="*/ 215 w 483"/>
                    <a:gd name="T35" fmla="*/ 113 h 458"/>
                    <a:gd name="T36" fmla="*/ 221 w 483"/>
                    <a:gd name="T37" fmla="*/ 116 h 458"/>
                    <a:gd name="T38" fmla="*/ 212 w 483"/>
                    <a:gd name="T39" fmla="*/ 132 h 458"/>
                    <a:gd name="T40" fmla="*/ 233 w 483"/>
                    <a:gd name="T41" fmla="*/ 122 h 458"/>
                    <a:gd name="T42" fmla="*/ 233 w 483"/>
                    <a:gd name="T43" fmla="*/ 90 h 458"/>
                    <a:gd name="T44" fmla="*/ 275 w 483"/>
                    <a:gd name="T45" fmla="*/ 108 h 458"/>
                    <a:gd name="T46" fmla="*/ 337 w 483"/>
                    <a:gd name="T47" fmla="*/ 86 h 458"/>
                    <a:gd name="T48" fmla="*/ 433 w 483"/>
                    <a:gd name="T49" fmla="*/ 0 h 458"/>
                    <a:gd name="T50" fmla="*/ 465 w 483"/>
                    <a:gd name="T51" fmla="*/ 5 h 458"/>
                    <a:gd name="T52" fmla="*/ 483 w 483"/>
                    <a:gd name="T53" fmla="*/ 43 h 458"/>
                    <a:gd name="T54" fmla="*/ 477 w 483"/>
                    <a:gd name="T55" fmla="*/ 64 h 458"/>
                    <a:gd name="T56" fmla="*/ 483 w 483"/>
                    <a:gd name="T57" fmla="*/ 64 h 458"/>
                    <a:gd name="T58" fmla="*/ 464 w 483"/>
                    <a:gd name="T59" fmla="*/ 108 h 458"/>
                    <a:gd name="T60" fmla="*/ 321 w 483"/>
                    <a:gd name="T61" fmla="*/ 178 h 458"/>
                    <a:gd name="T62" fmla="*/ 312 w 483"/>
                    <a:gd name="T63" fmla="*/ 165 h 458"/>
                    <a:gd name="T64" fmla="*/ 243 w 483"/>
                    <a:gd name="T65" fmla="*/ 244 h 458"/>
                    <a:gd name="T66" fmla="*/ 215 w 483"/>
                    <a:gd name="T67" fmla="*/ 244 h 458"/>
                    <a:gd name="T68" fmla="*/ 210 w 483"/>
                    <a:gd name="T69" fmla="*/ 256 h 458"/>
                    <a:gd name="T70" fmla="*/ 223 w 483"/>
                    <a:gd name="T71" fmla="*/ 266 h 458"/>
                    <a:gd name="T72" fmla="*/ 207 w 483"/>
                    <a:gd name="T73" fmla="*/ 293 h 458"/>
                    <a:gd name="T74" fmla="*/ 182 w 483"/>
                    <a:gd name="T75" fmla="*/ 285 h 458"/>
                    <a:gd name="T76" fmla="*/ 195 w 483"/>
                    <a:gd name="T77" fmla="*/ 311 h 458"/>
                    <a:gd name="T78" fmla="*/ 168 w 483"/>
                    <a:gd name="T79" fmla="*/ 298 h 458"/>
                    <a:gd name="T80" fmla="*/ 174 w 483"/>
                    <a:gd name="T81" fmla="*/ 314 h 458"/>
                    <a:gd name="T82" fmla="*/ 163 w 483"/>
                    <a:gd name="T83" fmla="*/ 326 h 458"/>
                    <a:gd name="T84" fmla="*/ 145 w 483"/>
                    <a:gd name="T85" fmla="*/ 308 h 458"/>
                    <a:gd name="T86" fmla="*/ 161 w 483"/>
                    <a:gd name="T87" fmla="*/ 347 h 458"/>
                    <a:gd name="T88" fmla="*/ 142 w 483"/>
                    <a:gd name="T89" fmla="*/ 375 h 458"/>
                    <a:gd name="T90" fmla="*/ 122 w 483"/>
                    <a:gd name="T91" fmla="*/ 345 h 458"/>
                    <a:gd name="T92" fmla="*/ 114 w 483"/>
                    <a:gd name="T93" fmla="*/ 368 h 458"/>
                    <a:gd name="T94" fmla="*/ 132 w 483"/>
                    <a:gd name="T95" fmla="*/ 384 h 458"/>
                    <a:gd name="T96" fmla="*/ 130 w 483"/>
                    <a:gd name="T97" fmla="*/ 402 h 458"/>
                    <a:gd name="T98" fmla="*/ 98 w 483"/>
                    <a:gd name="T99" fmla="*/ 391 h 458"/>
                    <a:gd name="T100" fmla="*/ 120 w 483"/>
                    <a:gd name="T101" fmla="*/ 415 h 458"/>
                    <a:gd name="T102" fmla="*/ 99 w 483"/>
                    <a:gd name="T103" fmla="*/ 409 h 458"/>
                    <a:gd name="T104" fmla="*/ 111 w 483"/>
                    <a:gd name="T105" fmla="*/ 435 h 458"/>
                    <a:gd name="T106" fmla="*/ 96 w 483"/>
                    <a:gd name="T107" fmla="*/ 458 h 458"/>
                    <a:gd name="T108" fmla="*/ 47 w 483"/>
                    <a:gd name="T109" fmla="*/ 436 h 458"/>
                    <a:gd name="T110" fmla="*/ 15 w 483"/>
                    <a:gd name="T111" fmla="*/ 445 h 458"/>
                    <a:gd name="T112" fmla="*/ 46 w 483"/>
                    <a:gd name="T113" fmla="*/ 407 h 458"/>
                    <a:gd name="T114" fmla="*/ 10 w 483"/>
                    <a:gd name="T115" fmla="*/ 415 h 458"/>
                    <a:gd name="T116" fmla="*/ 0 w 483"/>
                    <a:gd name="T117" fmla="*/ 39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 h="458">
                      <a:moveTo>
                        <a:pt x="0" y="397"/>
                      </a:moveTo>
                      <a:lnTo>
                        <a:pt x="46" y="355"/>
                      </a:lnTo>
                      <a:lnTo>
                        <a:pt x="76" y="370"/>
                      </a:lnTo>
                      <a:lnTo>
                        <a:pt x="46" y="345"/>
                      </a:lnTo>
                      <a:lnTo>
                        <a:pt x="63" y="339"/>
                      </a:lnTo>
                      <a:lnTo>
                        <a:pt x="49" y="326"/>
                      </a:lnTo>
                      <a:lnTo>
                        <a:pt x="73" y="323"/>
                      </a:lnTo>
                      <a:lnTo>
                        <a:pt x="59" y="298"/>
                      </a:lnTo>
                      <a:lnTo>
                        <a:pt x="94" y="293"/>
                      </a:lnTo>
                      <a:lnTo>
                        <a:pt x="63" y="285"/>
                      </a:lnTo>
                      <a:lnTo>
                        <a:pt x="72" y="261"/>
                      </a:lnTo>
                      <a:lnTo>
                        <a:pt x="59" y="261"/>
                      </a:lnTo>
                      <a:lnTo>
                        <a:pt x="57" y="249"/>
                      </a:lnTo>
                      <a:lnTo>
                        <a:pt x="62" y="233"/>
                      </a:lnTo>
                      <a:lnTo>
                        <a:pt x="76" y="246"/>
                      </a:lnTo>
                      <a:lnTo>
                        <a:pt x="120" y="220"/>
                      </a:lnTo>
                      <a:lnTo>
                        <a:pt x="161" y="153"/>
                      </a:lnTo>
                      <a:lnTo>
                        <a:pt x="215" y="113"/>
                      </a:lnTo>
                      <a:lnTo>
                        <a:pt x="221" y="116"/>
                      </a:lnTo>
                      <a:lnTo>
                        <a:pt x="212" y="132"/>
                      </a:lnTo>
                      <a:lnTo>
                        <a:pt x="233" y="122"/>
                      </a:lnTo>
                      <a:lnTo>
                        <a:pt x="233" y="90"/>
                      </a:lnTo>
                      <a:lnTo>
                        <a:pt x="275" y="108"/>
                      </a:lnTo>
                      <a:lnTo>
                        <a:pt x="337" y="86"/>
                      </a:lnTo>
                      <a:lnTo>
                        <a:pt x="433" y="0"/>
                      </a:lnTo>
                      <a:lnTo>
                        <a:pt x="465" y="5"/>
                      </a:lnTo>
                      <a:lnTo>
                        <a:pt x="483" y="43"/>
                      </a:lnTo>
                      <a:lnTo>
                        <a:pt x="477" y="64"/>
                      </a:lnTo>
                      <a:lnTo>
                        <a:pt x="483" y="64"/>
                      </a:lnTo>
                      <a:lnTo>
                        <a:pt x="464" y="108"/>
                      </a:lnTo>
                      <a:lnTo>
                        <a:pt x="321" y="178"/>
                      </a:lnTo>
                      <a:lnTo>
                        <a:pt x="312" y="165"/>
                      </a:lnTo>
                      <a:lnTo>
                        <a:pt x="243" y="244"/>
                      </a:lnTo>
                      <a:lnTo>
                        <a:pt x="215" y="244"/>
                      </a:lnTo>
                      <a:lnTo>
                        <a:pt x="210" y="256"/>
                      </a:lnTo>
                      <a:lnTo>
                        <a:pt x="223" y="266"/>
                      </a:lnTo>
                      <a:lnTo>
                        <a:pt x="207" y="293"/>
                      </a:lnTo>
                      <a:lnTo>
                        <a:pt x="182" y="285"/>
                      </a:lnTo>
                      <a:lnTo>
                        <a:pt x="195" y="311"/>
                      </a:lnTo>
                      <a:lnTo>
                        <a:pt x="168" y="298"/>
                      </a:lnTo>
                      <a:lnTo>
                        <a:pt x="174" y="314"/>
                      </a:lnTo>
                      <a:lnTo>
                        <a:pt x="163" y="326"/>
                      </a:lnTo>
                      <a:lnTo>
                        <a:pt x="145" y="308"/>
                      </a:lnTo>
                      <a:lnTo>
                        <a:pt x="161" y="347"/>
                      </a:lnTo>
                      <a:lnTo>
                        <a:pt x="142" y="375"/>
                      </a:lnTo>
                      <a:lnTo>
                        <a:pt x="122" y="345"/>
                      </a:lnTo>
                      <a:lnTo>
                        <a:pt x="114" y="368"/>
                      </a:lnTo>
                      <a:lnTo>
                        <a:pt x="132" y="384"/>
                      </a:lnTo>
                      <a:lnTo>
                        <a:pt x="130" y="402"/>
                      </a:lnTo>
                      <a:lnTo>
                        <a:pt x="98" y="391"/>
                      </a:lnTo>
                      <a:lnTo>
                        <a:pt x="120" y="415"/>
                      </a:lnTo>
                      <a:lnTo>
                        <a:pt x="99" y="409"/>
                      </a:lnTo>
                      <a:lnTo>
                        <a:pt x="111" y="435"/>
                      </a:lnTo>
                      <a:lnTo>
                        <a:pt x="96" y="458"/>
                      </a:lnTo>
                      <a:lnTo>
                        <a:pt x="47" y="436"/>
                      </a:lnTo>
                      <a:lnTo>
                        <a:pt x="15" y="445"/>
                      </a:lnTo>
                      <a:lnTo>
                        <a:pt x="46" y="407"/>
                      </a:lnTo>
                      <a:lnTo>
                        <a:pt x="10" y="415"/>
                      </a:lnTo>
                      <a:lnTo>
                        <a:pt x="0" y="397"/>
                      </a:lnTo>
                    </a:path>
                  </a:pathLst>
                </a:custGeom>
                <a:grpFill/>
                <a:ln w="6350" cmpd="sng">
                  <a:solidFill>
                    <a:schemeClr val="bg1"/>
                  </a:solidFill>
                  <a:prstDash val="solid"/>
                  <a:round/>
                  <a:headEnd/>
                  <a:tailEnd/>
                </a:ln>
              </p:spPr>
              <p:txBody>
                <a:bodyPr/>
                <a:lstStyle/>
                <a:p>
                  <a:endParaRPr lang="en-GB" dirty="0"/>
                </a:p>
              </p:txBody>
            </p:sp>
            <p:sp>
              <p:nvSpPr>
                <p:cNvPr id="690" name="Freeform 4979"/>
                <p:cNvSpPr>
                  <a:spLocks/>
                </p:cNvSpPr>
                <p:nvPr/>
              </p:nvSpPr>
              <p:spPr bwMode="auto">
                <a:xfrm>
                  <a:off x="6195592" y="2380814"/>
                  <a:ext cx="126350" cy="189690"/>
                </a:xfrm>
                <a:custGeom>
                  <a:avLst/>
                  <a:gdLst>
                    <a:gd name="T0" fmla="*/ 72 w 195"/>
                    <a:gd name="T1" fmla="*/ 12 h 292"/>
                    <a:gd name="T2" fmla="*/ 116 w 195"/>
                    <a:gd name="T3" fmla="*/ 0 h 292"/>
                    <a:gd name="T4" fmla="*/ 158 w 195"/>
                    <a:gd name="T5" fmla="*/ 26 h 292"/>
                    <a:gd name="T6" fmla="*/ 135 w 195"/>
                    <a:gd name="T7" fmla="*/ 51 h 292"/>
                    <a:gd name="T8" fmla="*/ 151 w 195"/>
                    <a:gd name="T9" fmla="*/ 46 h 292"/>
                    <a:gd name="T10" fmla="*/ 150 w 195"/>
                    <a:gd name="T11" fmla="*/ 59 h 292"/>
                    <a:gd name="T12" fmla="*/ 129 w 195"/>
                    <a:gd name="T13" fmla="*/ 70 h 292"/>
                    <a:gd name="T14" fmla="*/ 142 w 195"/>
                    <a:gd name="T15" fmla="*/ 74 h 292"/>
                    <a:gd name="T16" fmla="*/ 127 w 195"/>
                    <a:gd name="T17" fmla="*/ 103 h 292"/>
                    <a:gd name="T18" fmla="*/ 127 w 195"/>
                    <a:gd name="T19" fmla="*/ 153 h 292"/>
                    <a:gd name="T20" fmla="*/ 146 w 195"/>
                    <a:gd name="T21" fmla="*/ 227 h 292"/>
                    <a:gd name="T22" fmla="*/ 195 w 195"/>
                    <a:gd name="T23" fmla="*/ 272 h 292"/>
                    <a:gd name="T24" fmla="*/ 169 w 195"/>
                    <a:gd name="T25" fmla="*/ 282 h 292"/>
                    <a:gd name="T26" fmla="*/ 184 w 195"/>
                    <a:gd name="T27" fmla="*/ 285 h 292"/>
                    <a:gd name="T28" fmla="*/ 179 w 195"/>
                    <a:gd name="T29" fmla="*/ 292 h 292"/>
                    <a:gd name="T30" fmla="*/ 164 w 195"/>
                    <a:gd name="T31" fmla="*/ 269 h 292"/>
                    <a:gd name="T32" fmla="*/ 150 w 195"/>
                    <a:gd name="T33" fmla="*/ 275 h 292"/>
                    <a:gd name="T34" fmla="*/ 158 w 195"/>
                    <a:gd name="T35" fmla="*/ 285 h 292"/>
                    <a:gd name="T36" fmla="*/ 127 w 195"/>
                    <a:gd name="T37" fmla="*/ 274 h 292"/>
                    <a:gd name="T38" fmla="*/ 117 w 195"/>
                    <a:gd name="T39" fmla="*/ 288 h 292"/>
                    <a:gd name="T40" fmla="*/ 103 w 195"/>
                    <a:gd name="T41" fmla="*/ 272 h 292"/>
                    <a:gd name="T42" fmla="*/ 111 w 195"/>
                    <a:gd name="T43" fmla="*/ 267 h 292"/>
                    <a:gd name="T44" fmla="*/ 73 w 195"/>
                    <a:gd name="T45" fmla="*/ 266 h 292"/>
                    <a:gd name="T46" fmla="*/ 70 w 195"/>
                    <a:gd name="T47" fmla="*/ 243 h 292"/>
                    <a:gd name="T48" fmla="*/ 90 w 195"/>
                    <a:gd name="T49" fmla="*/ 238 h 292"/>
                    <a:gd name="T50" fmla="*/ 67 w 195"/>
                    <a:gd name="T51" fmla="*/ 222 h 292"/>
                    <a:gd name="T52" fmla="*/ 80 w 195"/>
                    <a:gd name="T53" fmla="*/ 201 h 292"/>
                    <a:gd name="T54" fmla="*/ 62 w 195"/>
                    <a:gd name="T55" fmla="*/ 218 h 292"/>
                    <a:gd name="T56" fmla="*/ 62 w 195"/>
                    <a:gd name="T57" fmla="*/ 194 h 292"/>
                    <a:gd name="T58" fmla="*/ 7 w 195"/>
                    <a:gd name="T59" fmla="*/ 189 h 292"/>
                    <a:gd name="T60" fmla="*/ 0 w 195"/>
                    <a:gd name="T61" fmla="*/ 170 h 292"/>
                    <a:gd name="T62" fmla="*/ 5 w 195"/>
                    <a:gd name="T63" fmla="*/ 142 h 292"/>
                    <a:gd name="T64" fmla="*/ 29 w 195"/>
                    <a:gd name="T65" fmla="*/ 145 h 292"/>
                    <a:gd name="T66" fmla="*/ 50 w 195"/>
                    <a:gd name="T67" fmla="*/ 87 h 292"/>
                    <a:gd name="T68" fmla="*/ 46 w 195"/>
                    <a:gd name="T69" fmla="*/ 92 h 292"/>
                    <a:gd name="T70" fmla="*/ 33 w 195"/>
                    <a:gd name="T71" fmla="*/ 64 h 292"/>
                    <a:gd name="T72" fmla="*/ 60 w 195"/>
                    <a:gd name="T73" fmla="*/ 51 h 292"/>
                    <a:gd name="T74" fmla="*/ 52 w 195"/>
                    <a:gd name="T75" fmla="*/ 46 h 292"/>
                    <a:gd name="T76" fmla="*/ 57 w 195"/>
                    <a:gd name="T77" fmla="*/ 43 h 292"/>
                    <a:gd name="T78" fmla="*/ 52 w 195"/>
                    <a:gd name="T79" fmla="*/ 30 h 292"/>
                    <a:gd name="T80" fmla="*/ 72 w 195"/>
                    <a:gd name="T81"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292">
                      <a:moveTo>
                        <a:pt x="72" y="12"/>
                      </a:moveTo>
                      <a:lnTo>
                        <a:pt x="116" y="0"/>
                      </a:lnTo>
                      <a:lnTo>
                        <a:pt x="158" y="26"/>
                      </a:lnTo>
                      <a:lnTo>
                        <a:pt x="135" y="51"/>
                      </a:lnTo>
                      <a:lnTo>
                        <a:pt x="151" y="46"/>
                      </a:lnTo>
                      <a:lnTo>
                        <a:pt x="150" y="59"/>
                      </a:lnTo>
                      <a:lnTo>
                        <a:pt x="129" y="70"/>
                      </a:lnTo>
                      <a:lnTo>
                        <a:pt x="142" y="74"/>
                      </a:lnTo>
                      <a:lnTo>
                        <a:pt x="127" y="103"/>
                      </a:lnTo>
                      <a:lnTo>
                        <a:pt x="127" y="153"/>
                      </a:lnTo>
                      <a:lnTo>
                        <a:pt x="146" y="227"/>
                      </a:lnTo>
                      <a:lnTo>
                        <a:pt x="195" y="272"/>
                      </a:lnTo>
                      <a:lnTo>
                        <a:pt x="169" y="282"/>
                      </a:lnTo>
                      <a:lnTo>
                        <a:pt x="184" y="285"/>
                      </a:lnTo>
                      <a:lnTo>
                        <a:pt x="179" y="292"/>
                      </a:lnTo>
                      <a:lnTo>
                        <a:pt x="164" y="269"/>
                      </a:lnTo>
                      <a:lnTo>
                        <a:pt x="150" y="275"/>
                      </a:lnTo>
                      <a:lnTo>
                        <a:pt x="158" y="285"/>
                      </a:lnTo>
                      <a:lnTo>
                        <a:pt x="127" y="274"/>
                      </a:lnTo>
                      <a:lnTo>
                        <a:pt x="117" y="288"/>
                      </a:lnTo>
                      <a:lnTo>
                        <a:pt x="103" y="272"/>
                      </a:lnTo>
                      <a:lnTo>
                        <a:pt x="111" y="267"/>
                      </a:lnTo>
                      <a:lnTo>
                        <a:pt x="73" y="266"/>
                      </a:lnTo>
                      <a:lnTo>
                        <a:pt x="70" y="243"/>
                      </a:lnTo>
                      <a:lnTo>
                        <a:pt x="90" y="238"/>
                      </a:lnTo>
                      <a:lnTo>
                        <a:pt x="67" y="222"/>
                      </a:lnTo>
                      <a:lnTo>
                        <a:pt x="80" y="201"/>
                      </a:lnTo>
                      <a:lnTo>
                        <a:pt x="62" y="218"/>
                      </a:lnTo>
                      <a:lnTo>
                        <a:pt x="62" y="194"/>
                      </a:lnTo>
                      <a:lnTo>
                        <a:pt x="7" y="189"/>
                      </a:lnTo>
                      <a:lnTo>
                        <a:pt x="0" y="170"/>
                      </a:lnTo>
                      <a:lnTo>
                        <a:pt x="5" y="142"/>
                      </a:lnTo>
                      <a:lnTo>
                        <a:pt x="29" y="145"/>
                      </a:lnTo>
                      <a:lnTo>
                        <a:pt x="50" y="87"/>
                      </a:lnTo>
                      <a:lnTo>
                        <a:pt x="46" y="92"/>
                      </a:lnTo>
                      <a:lnTo>
                        <a:pt x="33" y="64"/>
                      </a:lnTo>
                      <a:lnTo>
                        <a:pt x="60" y="51"/>
                      </a:lnTo>
                      <a:lnTo>
                        <a:pt x="52" y="46"/>
                      </a:lnTo>
                      <a:lnTo>
                        <a:pt x="57" y="43"/>
                      </a:lnTo>
                      <a:lnTo>
                        <a:pt x="52" y="30"/>
                      </a:lnTo>
                      <a:lnTo>
                        <a:pt x="72" y="12"/>
                      </a:lnTo>
                    </a:path>
                  </a:pathLst>
                </a:custGeom>
                <a:grpFill/>
                <a:ln w="6350" cmpd="sng">
                  <a:solidFill>
                    <a:schemeClr val="bg1"/>
                  </a:solidFill>
                  <a:prstDash val="solid"/>
                  <a:round/>
                  <a:headEnd/>
                  <a:tailEnd/>
                </a:ln>
              </p:spPr>
              <p:txBody>
                <a:bodyPr/>
                <a:lstStyle/>
                <a:p>
                  <a:endParaRPr lang="en-GB" dirty="0"/>
                </a:p>
              </p:txBody>
            </p:sp>
            <p:sp>
              <p:nvSpPr>
                <p:cNvPr id="691" name="Freeform 4980"/>
                <p:cNvSpPr>
                  <a:spLocks/>
                </p:cNvSpPr>
                <p:nvPr/>
              </p:nvSpPr>
              <p:spPr bwMode="auto">
                <a:xfrm>
                  <a:off x="8793571" y="2503471"/>
                  <a:ext cx="79501" cy="47066"/>
                </a:xfrm>
                <a:custGeom>
                  <a:avLst/>
                  <a:gdLst>
                    <a:gd name="T0" fmla="*/ 51 w 123"/>
                    <a:gd name="T1" fmla="*/ 4 h 71"/>
                    <a:gd name="T2" fmla="*/ 77 w 123"/>
                    <a:gd name="T3" fmla="*/ 0 h 71"/>
                    <a:gd name="T4" fmla="*/ 123 w 123"/>
                    <a:gd name="T5" fmla="*/ 32 h 71"/>
                    <a:gd name="T6" fmla="*/ 118 w 123"/>
                    <a:gd name="T7" fmla="*/ 50 h 71"/>
                    <a:gd name="T8" fmla="*/ 77 w 123"/>
                    <a:gd name="T9" fmla="*/ 65 h 71"/>
                    <a:gd name="T10" fmla="*/ 46 w 123"/>
                    <a:gd name="T11" fmla="*/ 58 h 71"/>
                    <a:gd name="T12" fmla="*/ 10 w 123"/>
                    <a:gd name="T13" fmla="*/ 71 h 71"/>
                    <a:gd name="T14" fmla="*/ 0 w 123"/>
                    <a:gd name="T15" fmla="*/ 55 h 71"/>
                    <a:gd name="T16" fmla="*/ 43 w 123"/>
                    <a:gd name="T17" fmla="*/ 4 h 71"/>
                    <a:gd name="T18" fmla="*/ 51 w 123"/>
                    <a:gd name="T1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71">
                      <a:moveTo>
                        <a:pt x="51" y="4"/>
                      </a:moveTo>
                      <a:lnTo>
                        <a:pt x="77" y="0"/>
                      </a:lnTo>
                      <a:lnTo>
                        <a:pt x="123" y="32"/>
                      </a:lnTo>
                      <a:lnTo>
                        <a:pt x="118" y="50"/>
                      </a:lnTo>
                      <a:lnTo>
                        <a:pt x="77" y="65"/>
                      </a:lnTo>
                      <a:lnTo>
                        <a:pt x="46" y="58"/>
                      </a:lnTo>
                      <a:lnTo>
                        <a:pt x="10" y="71"/>
                      </a:lnTo>
                      <a:lnTo>
                        <a:pt x="0" y="55"/>
                      </a:lnTo>
                      <a:lnTo>
                        <a:pt x="43" y="4"/>
                      </a:lnTo>
                      <a:lnTo>
                        <a:pt x="51" y="4"/>
                      </a:lnTo>
                      <a:close/>
                    </a:path>
                  </a:pathLst>
                </a:custGeom>
                <a:grpFill/>
                <a:ln w="6350" cmpd="sng">
                  <a:solidFill>
                    <a:schemeClr val="bg1"/>
                  </a:solidFill>
                  <a:round/>
                  <a:headEnd/>
                  <a:tailEnd/>
                </a:ln>
              </p:spPr>
              <p:txBody>
                <a:bodyPr/>
                <a:lstStyle/>
                <a:p>
                  <a:endParaRPr lang="en-GB" dirty="0"/>
                </a:p>
              </p:txBody>
            </p:sp>
            <p:sp>
              <p:nvSpPr>
                <p:cNvPr id="692" name="Freeform 4982"/>
                <p:cNvSpPr>
                  <a:spLocks/>
                </p:cNvSpPr>
                <p:nvPr/>
              </p:nvSpPr>
              <p:spPr bwMode="auto">
                <a:xfrm>
                  <a:off x="7175158" y="1968630"/>
                  <a:ext cx="65304" cy="31377"/>
                </a:xfrm>
                <a:custGeom>
                  <a:avLst/>
                  <a:gdLst>
                    <a:gd name="T0" fmla="*/ 101 w 101"/>
                    <a:gd name="T1" fmla="*/ 0 h 49"/>
                    <a:gd name="T2" fmla="*/ 56 w 101"/>
                    <a:gd name="T3" fmla="*/ 10 h 49"/>
                    <a:gd name="T4" fmla="*/ 18 w 101"/>
                    <a:gd name="T5" fmla="*/ 49 h 49"/>
                    <a:gd name="T6" fmla="*/ 0 w 101"/>
                    <a:gd name="T7" fmla="*/ 34 h 49"/>
                    <a:gd name="T8" fmla="*/ 9 w 101"/>
                    <a:gd name="T9" fmla="*/ 0 h 49"/>
                    <a:gd name="T10" fmla="*/ 101 w 101"/>
                    <a:gd name="T11" fmla="*/ 0 h 49"/>
                  </a:gdLst>
                  <a:ahLst/>
                  <a:cxnLst>
                    <a:cxn ang="0">
                      <a:pos x="T0" y="T1"/>
                    </a:cxn>
                    <a:cxn ang="0">
                      <a:pos x="T2" y="T3"/>
                    </a:cxn>
                    <a:cxn ang="0">
                      <a:pos x="T4" y="T5"/>
                    </a:cxn>
                    <a:cxn ang="0">
                      <a:pos x="T6" y="T7"/>
                    </a:cxn>
                    <a:cxn ang="0">
                      <a:pos x="T8" y="T9"/>
                    </a:cxn>
                    <a:cxn ang="0">
                      <a:pos x="T10" y="T11"/>
                    </a:cxn>
                  </a:cxnLst>
                  <a:rect l="0" t="0" r="r" b="b"/>
                  <a:pathLst>
                    <a:path w="101" h="49">
                      <a:moveTo>
                        <a:pt x="101" y="0"/>
                      </a:moveTo>
                      <a:lnTo>
                        <a:pt x="56" y="10"/>
                      </a:lnTo>
                      <a:lnTo>
                        <a:pt x="18" y="49"/>
                      </a:lnTo>
                      <a:lnTo>
                        <a:pt x="0" y="34"/>
                      </a:lnTo>
                      <a:lnTo>
                        <a:pt x="9" y="0"/>
                      </a:lnTo>
                      <a:lnTo>
                        <a:pt x="101" y="0"/>
                      </a:lnTo>
                      <a:close/>
                    </a:path>
                  </a:pathLst>
                </a:custGeom>
                <a:grpFill/>
                <a:ln w="6350" cmpd="sng">
                  <a:solidFill>
                    <a:schemeClr val="bg1"/>
                  </a:solidFill>
                  <a:round/>
                  <a:headEnd/>
                  <a:tailEnd/>
                </a:ln>
                <a:extLst/>
              </p:spPr>
              <p:txBody>
                <a:bodyPr/>
                <a:lstStyle/>
                <a:p>
                  <a:endParaRPr lang="en-GB" dirty="0"/>
                </a:p>
              </p:txBody>
            </p:sp>
            <p:sp>
              <p:nvSpPr>
                <p:cNvPr id="693" name="Freeform 4984"/>
                <p:cNvSpPr>
                  <a:spLocks/>
                </p:cNvSpPr>
                <p:nvPr/>
              </p:nvSpPr>
              <p:spPr bwMode="auto">
                <a:xfrm>
                  <a:off x="7999981" y="2343733"/>
                  <a:ext cx="76661" cy="47066"/>
                </a:xfrm>
                <a:custGeom>
                  <a:avLst/>
                  <a:gdLst>
                    <a:gd name="T0" fmla="*/ 53 w 120"/>
                    <a:gd name="T1" fmla="*/ 0 h 74"/>
                    <a:gd name="T2" fmla="*/ 89 w 120"/>
                    <a:gd name="T3" fmla="*/ 5 h 74"/>
                    <a:gd name="T4" fmla="*/ 117 w 120"/>
                    <a:gd name="T5" fmla="*/ 38 h 74"/>
                    <a:gd name="T6" fmla="*/ 120 w 120"/>
                    <a:gd name="T7" fmla="*/ 74 h 74"/>
                    <a:gd name="T8" fmla="*/ 6 w 120"/>
                    <a:gd name="T9" fmla="*/ 57 h 74"/>
                    <a:gd name="T10" fmla="*/ 0 w 120"/>
                    <a:gd name="T11" fmla="*/ 49 h 74"/>
                    <a:gd name="T12" fmla="*/ 21 w 120"/>
                    <a:gd name="T13" fmla="*/ 43 h 74"/>
                    <a:gd name="T14" fmla="*/ 37 w 120"/>
                    <a:gd name="T15" fmla="*/ 0 h 74"/>
                    <a:gd name="T16" fmla="*/ 53 w 120"/>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74">
                      <a:moveTo>
                        <a:pt x="53" y="0"/>
                      </a:moveTo>
                      <a:lnTo>
                        <a:pt x="89" y="5"/>
                      </a:lnTo>
                      <a:lnTo>
                        <a:pt x="117" y="38"/>
                      </a:lnTo>
                      <a:lnTo>
                        <a:pt x="120" y="74"/>
                      </a:lnTo>
                      <a:lnTo>
                        <a:pt x="6" y="57"/>
                      </a:lnTo>
                      <a:lnTo>
                        <a:pt x="0" y="49"/>
                      </a:lnTo>
                      <a:lnTo>
                        <a:pt x="21" y="43"/>
                      </a:lnTo>
                      <a:lnTo>
                        <a:pt x="37" y="0"/>
                      </a:lnTo>
                      <a:lnTo>
                        <a:pt x="53" y="0"/>
                      </a:lnTo>
                      <a:close/>
                    </a:path>
                  </a:pathLst>
                </a:custGeom>
                <a:grpFill/>
                <a:ln w="6350" cmpd="sng">
                  <a:solidFill>
                    <a:schemeClr val="bg1"/>
                  </a:solidFill>
                  <a:round/>
                  <a:headEnd/>
                  <a:tailEnd/>
                </a:ln>
              </p:spPr>
              <p:txBody>
                <a:bodyPr/>
                <a:lstStyle/>
                <a:p>
                  <a:endParaRPr lang="en-GB" dirty="0"/>
                </a:p>
              </p:txBody>
            </p:sp>
            <p:sp>
              <p:nvSpPr>
                <p:cNvPr id="694" name="Freeform 4986"/>
                <p:cNvSpPr>
                  <a:spLocks/>
                </p:cNvSpPr>
                <p:nvPr/>
              </p:nvSpPr>
              <p:spPr bwMode="auto">
                <a:xfrm>
                  <a:off x="8008498" y="2310929"/>
                  <a:ext cx="18456" cy="32804"/>
                </a:xfrm>
                <a:custGeom>
                  <a:avLst/>
                  <a:gdLst>
                    <a:gd name="T0" fmla="*/ 27 w 27"/>
                    <a:gd name="T1" fmla="*/ 17 h 48"/>
                    <a:gd name="T2" fmla="*/ 13 w 27"/>
                    <a:gd name="T3" fmla="*/ 0 h 48"/>
                    <a:gd name="T4" fmla="*/ 0 w 27"/>
                    <a:gd name="T5" fmla="*/ 16 h 48"/>
                    <a:gd name="T6" fmla="*/ 1 w 27"/>
                    <a:gd name="T7" fmla="*/ 39 h 48"/>
                    <a:gd name="T8" fmla="*/ 11 w 27"/>
                    <a:gd name="T9" fmla="*/ 48 h 48"/>
                    <a:gd name="T10" fmla="*/ 27 w 27"/>
                    <a:gd name="T11" fmla="*/ 17 h 48"/>
                  </a:gdLst>
                  <a:ahLst/>
                  <a:cxnLst>
                    <a:cxn ang="0">
                      <a:pos x="T0" y="T1"/>
                    </a:cxn>
                    <a:cxn ang="0">
                      <a:pos x="T2" y="T3"/>
                    </a:cxn>
                    <a:cxn ang="0">
                      <a:pos x="T4" y="T5"/>
                    </a:cxn>
                    <a:cxn ang="0">
                      <a:pos x="T6" y="T7"/>
                    </a:cxn>
                    <a:cxn ang="0">
                      <a:pos x="T8" y="T9"/>
                    </a:cxn>
                    <a:cxn ang="0">
                      <a:pos x="T10" y="T11"/>
                    </a:cxn>
                  </a:cxnLst>
                  <a:rect l="0" t="0" r="r" b="b"/>
                  <a:pathLst>
                    <a:path w="27" h="48">
                      <a:moveTo>
                        <a:pt x="27" y="17"/>
                      </a:moveTo>
                      <a:lnTo>
                        <a:pt x="13" y="0"/>
                      </a:lnTo>
                      <a:lnTo>
                        <a:pt x="0" y="16"/>
                      </a:lnTo>
                      <a:lnTo>
                        <a:pt x="1" y="39"/>
                      </a:lnTo>
                      <a:lnTo>
                        <a:pt x="11" y="48"/>
                      </a:lnTo>
                      <a:lnTo>
                        <a:pt x="27" y="17"/>
                      </a:lnTo>
                      <a:close/>
                    </a:path>
                  </a:pathLst>
                </a:custGeom>
                <a:grpFill/>
                <a:ln w="6350" cmpd="sng">
                  <a:solidFill>
                    <a:schemeClr val="bg1"/>
                  </a:solidFill>
                  <a:round/>
                  <a:headEnd/>
                  <a:tailEnd/>
                </a:ln>
              </p:spPr>
              <p:txBody>
                <a:bodyPr/>
                <a:lstStyle/>
                <a:p>
                  <a:endParaRPr lang="en-GB" dirty="0"/>
                </a:p>
              </p:txBody>
            </p:sp>
            <p:sp>
              <p:nvSpPr>
                <p:cNvPr id="695" name="Freeform 4987"/>
                <p:cNvSpPr>
                  <a:spLocks/>
                </p:cNvSpPr>
                <p:nvPr/>
              </p:nvSpPr>
              <p:spPr bwMode="auto">
                <a:xfrm>
                  <a:off x="8008498" y="2310929"/>
                  <a:ext cx="18456" cy="32804"/>
                </a:xfrm>
                <a:custGeom>
                  <a:avLst/>
                  <a:gdLst>
                    <a:gd name="T0" fmla="*/ 27 w 27"/>
                    <a:gd name="T1" fmla="*/ 17 h 48"/>
                    <a:gd name="T2" fmla="*/ 13 w 27"/>
                    <a:gd name="T3" fmla="*/ 0 h 48"/>
                    <a:gd name="T4" fmla="*/ 0 w 27"/>
                    <a:gd name="T5" fmla="*/ 16 h 48"/>
                    <a:gd name="T6" fmla="*/ 1 w 27"/>
                    <a:gd name="T7" fmla="*/ 39 h 48"/>
                    <a:gd name="T8" fmla="*/ 11 w 27"/>
                    <a:gd name="T9" fmla="*/ 48 h 48"/>
                    <a:gd name="T10" fmla="*/ 27 w 27"/>
                    <a:gd name="T11" fmla="*/ 17 h 48"/>
                  </a:gdLst>
                  <a:ahLst/>
                  <a:cxnLst>
                    <a:cxn ang="0">
                      <a:pos x="T0" y="T1"/>
                    </a:cxn>
                    <a:cxn ang="0">
                      <a:pos x="T2" y="T3"/>
                    </a:cxn>
                    <a:cxn ang="0">
                      <a:pos x="T4" y="T5"/>
                    </a:cxn>
                    <a:cxn ang="0">
                      <a:pos x="T6" y="T7"/>
                    </a:cxn>
                    <a:cxn ang="0">
                      <a:pos x="T8" y="T9"/>
                    </a:cxn>
                    <a:cxn ang="0">
                      <a:pos x="T10" y="T11"/>
                    </a:cxn>
                  </a:cxnLst>
                  <a:rect l="0" t="0" r="r" b="b"/>
                  <a:pathLst>
                    <a:path w="27" h="48">
                      <a:moveTo>
                        <a:pt x="27" y="17"/>
                      </a:moveTo>
                      <a:lnTo>
                        <a:pt x="13" y="0"/>
                      </a:lnTo>
                      <a:lnTo>
                        <a:pt x="0" y="16"/>
                      </a:lnTo>
                      <a:lnTo>
                        <a:pt x="1" y="39"/>
                      </a:lnTo>
                      <a:lnTo>
                        <a:pt x="11" y="48"/>
                      </a:lnTo>
                      <a:lnTo>
                        <a:pt x="27" y="17"/>
                      </a:lnTo>
                    </a:path>
                  </a:pathLst>
                </a:custGeom>
                <a:grpFill/>
                <a:ln w="6350" cmpd="sng">
                  <a:solidFill>
                    <a:schemeClr val="bg1"/>
                  </a:solidFill>
                  <a:prstDash val="solid"/>
                  <a:round/>
                  <a:headEnd/>
                  <a:tailEnd/>
                </a:ln>
              </p:spPr>
              <p:txBody>
                <a:bodyPr/>
                <a:lstStyle/>
                <a:p>
                  <a:endParaRPr lang="en-GB" dirty="0"/>
                </a:p>
              </p:txBody>
            </p:sp>
            <p:sp>
              <p:nvSpPr>
                <p:cNvPr id="696" name="Freeform 4988"/>
                <p:cNvSpPr>
                  <a:spLocks/>
                </p:cNvSpPr>
                <p:nvPr/>
              </p:nvSpPr>
              <p:spPr bwMode="auto">
                <a:xfrm>
                  <a:off x="8134849" y="2212517"/>
                  <a:ext cx="99376" cy="65607"/>
                </a:xfrm>
                <a:custGeom>
                  <a:avLst/>
                  <a:gdLst>
                    <a:gd name="T0" fmla="*/ 0 w 153"/>
                    <a:gd name="T1" fmla="*/ 0 h 100"/>
                    <a:gd name="T2" fmla="*/ 73 w 153"/>
                    <a:gd name="T3" fmla="*/ 22 h 100"/>
                    <a:gd name="T4" fmla="*/ 62 w 153"/>
                    <a:gd name="T5" fmla="*/ 39 h 100"/>
                    <a:gd name="T6" fmla="*/ 153 w 153"/>
                    <a:gd name="T7" fmla="*/ 57 h 100"/>
                    <a:gd name="T8" fmla="*/ 138 w 153"/>
                    <a:gd name="T9" fmla="*/ 89 h 100"/>
                    <a:gd name="T10" fmla="*/ 89 w 153"/>
                    <a:gd name="T11" fmla="*/ 100 h 100"/>
                    <a:gd name="T12" fmla="*/ 24 w 153"/>
                    <a:gd name="T13" fmla="*/ 61 h 100"/>
                    <a:gd name="T14" fmla="*/ 0 w 153"/>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00">
                      <a:moveTo>
                        <a:pt x="0" y="0"/>
                      </a:moveTo>
                      <a:lnTo>
                        <a:pt x="73" y="22"/>
                      </a:lnTo>
                      <a:lnTo>
                        <a:pt x="62" y="39"/>
                      </a:lnTo>
                      <a:lnTo>
                        <a:pt x="153" y="57"/>
                      </a:lnTo>
                      <a:lnTo>
                        <a:pt x="138" y="89"/>
                      </a:lnTo>
                      <a:lnTo>
                        <a:pt x="89" y="100"/>
                      </a:lnTo>
                      <a:lnTo>
                        <a:pt x="24" y="61"/>
                      </a:lnTo>
                      <a:lnTo>
                        <a:pt x="0" y="0"/>
                      </a:lnTo>
                      <a:close/>
                    </a:path>
                  </a:pathLst>
                </a:custGeom>
                <a:grpFill/>
                <a:ln w="6350" cmpd="sng">
                  <a:solidFill>
                    <a:schemeClr val="bg1"/>
                  </a:solidFill>
                  <a:round/>
                  <a:headEnd/>
                  <a:tailEnd/>
                </a:ln>
              </p:spPr>
              <p:txBody>
                <a:bodyPr/>
                <a:lstStyle/>
                <a:p>
                  <a:endParaRPr lang="en-GB" dirty="0"/>
                </a:p>
              </p:txBody>
            </p:sp>
            <p:sp>
              <p:nvSpPr>
                <p:cNvPr id="697" name="Freeform 4990"/>
                <p:cNvSpPr>
                  <a:spLocks/>
                </p:cNvSpPr>
                <p:nvPr/>
              </p:nvSpPr>
              <p:spPr bwMode="auto">
                <a:xfrm>
                  <a:off x="8034054" y="2162599"/>
                  <a:ext cx="83760" cy="87001"/>
                </a:xfrm>
                <a:custGeom>
                  <a:avLst/>
                  <a:gdLst>
                    <a:gd name="T0" fmla="*/ 0 w 129"/>
                    <a:gd name="T1" fmla="*/ 0 h 133"/>
                    <a:gd name="T2" fmla="*/ 129 w 129"/>
                    <a:gd name="T3" fmla="*/ 84 h 133"/>
                    <a:gd name="T4" fmla="*/ 104 w 129"/>
                    <a:gd name="T5" fmla="*/ 89 h 133"/>
                    <a:gd name="T6" fmla="*/ 108 w 129"/>
                    <a:gd name="T7" fmla="*/ 112 h 133"/>
                    <a:gd name="T8" fmla="*/ 93 w 129"/>
                    <a:gd name="T9" fmla="*/ 133 h 133"/>
                    <a:gd name="T10" fmla="*/ 51 w 129"/>
                    <a:gd name="T11" fmla="*/ 133 h 133"/>
                    <a:gd name="T12" fmla="*/ 30 w 129"/>
                    <a:gd name="T13" fmla="*/ 94 h 133"/>
                    <a:gd name="T14" fmla="*/ 43 w 129"/>
                    <a:gd name="T15" fmla="*/ 47 h 133"/>
                    <a:gd name="T16" fmla="*/ 0 w 129"/>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3">
                      <a:moveTo>
                        <a:pt x="0" y="0"/>
                      </a:moveTo>
                      <a:lnTo>
                        <a:pt x="129" y="84"/>
                      </a:lnTo>
                      <a:lnTo>
                        <a:pt x="104" y="89"/>
                      </a:lnTo>
                      <a:lnTo>
                        <a:pt x="108" y="112"/>
                      </a:lnTo>
                      <a:lnTo>
                        <a:pt x="93" y="133"/>
                      </a:lnTo>
                      <a:lnTo>
                        <a:pt x="51" y="133"/>
                      </a:lnTo>
                      <a:lnTo>
                        <a:pt x="30" y="94"/>
                      </a:lnTo>
                      <a:lnTo>
                        <a:pt x="43" y="47"/>
                      </a:lnTo>
                      <a:lnTo>
                        <a:pt x="0" y="0"/>
                      </a:lnTo>
                      <a:close/>
                    </a:path>
                  </a:pathLst>
                </a:custGeom>
                <a:grpFill/>
                <a:ln w="6350" cmpd="sng">
                  <a:solidFill>
                    <a:schemeClr val="bg1"/>
                  </a:solidFill>
                  <a:round/>
                  <a:headEnd/>
                  <a:tailEnd/>
                </a:ln>
              </p:spPr>
              <p:txBody>
                <a:bodyPr/>
                <a:lstStyle/>
                <a:p>
                  <a:endParaRPr lang="en-GB" dirty="0"/>
                </a:p>
              </p:txBody>
            </p:sp>
            <p:sp>
              <p:nvSpPr>
                <p:cNvPr id="698" name="Freeform 4992"/>
                <p:cNvSpPr>
                  <a:spLocks/>
                </p:cNvSpPr>
                <p:nvPr/>
              </p:nvSpPr>
              <p:spPr bwMode="auto">
                <a:xfrm>
                  <a:off x="7938936" y="2156894"/>
                  <a:ext cx="134868" cy="124083"/>
                </a:xfrm>
                <a:custGeom>
                  <a:avLst/>
                  <a:gdLst>
                    <a:gd name="T0" fmla="*/ 103 w 208"/>
                    <a:gd name="T1" fmla="*/ 49 h 190"/>
                    <a:gd name="T2" fmla="*/ 116 w 208"/>
                    <a:gd name="T3" fmla="*/ 52 h 190"/>
                    <a:gd name="T4" fmla="*/ 112 w 208"/>
                    <a:gd name="T5" fmla="*/ 78 h 190"/>
                    <a:gd name="T6" fmla="*/ 129 w 208"/>
                    <a:gd name="T7" fmla="*/ 80 h 190"/>
                    <a:gd name="T8" fmla="*/ 134 w 208"/>
                    <a:gd name="T9" fmla="*/ 58 h 190"/>
                    <a:gd name="T10" fmla="*/ 129 w 208"/>
                    <a:gd name="T11" fmla="*/ 28 h 190"/>
                    <a:gd name="T12" fmla="*/ 153 w 208"/>
                    <a:gd name="T13" fmla="*/ 28 h 190"/>
                    <a:gd name="T14" fmla="*/ 182 w 208"/>
                    <a:gd name="T15" fmla="*/ 65 h 190"/>
                    <a:gd name="T16" fmla="*/ 173 w 208"/>
                    <a:gd name="T17" fmla="*/ 104 h 190"/>
                    <a:gd name="T18" fmla="*/ 178 w 208"/>
                    <a:gd name="T19" fmla="*/ 132 h 190"/>
                    <a:gd name="T20" fmla="*/ 208 w 208"/>
                    <a:gd name="T21" fmla="*/ 161 h 190"/>
                    <a:gd name="T22" fmla="*/ 176 w 208"/>
                    <a:gd name="T23" fmla="*/ 174 h 190"/>
                    <a:gd name="T24" fmla="*/ 161 w 208"/>
                    <a:gd name="T25" fmla="*/ 145 h 190"/>
                    <a:gd name="T26" fmla="*/ 101 w 208"/>
                    <a:gd name="T27" fmla="*/ 179 h 190"/>
                    <a:gd name="T28" fmla="*/ 96 w 208"/>
                    <a:gd name="T29" fmla="*/ 174 h 190"/>
                    <a:gd name="T30" fmla="*/ 104 w 208"/>
                    <a:gd name="T31" fmla="*/ 169 h 190"/>
                    <a:gd name="T32" fmla="*/ 95 w 208"/>
                    <a:gd name="T33" fmla="*/ 146 h 190"/>
                    <a:gd name="T34" fmla="*/ 86 w 208"/>
                    <a:gd name="T35" fmla="*/ 151 h 190"/>
                    <a:gd name="T36" fmla="*/ 85 w 208"/>
                    <a:gd name="T37" fmla="*/ 164 h 190"/>
                    <a:gd name="T38" fmla="*/ 90 w 208"/>
                    <a:gd name="T39" fmla="*/ 163 h 190"/>
                    <a:gd name="T40" fmla="*/ 82 w 208"/>
                    <a:gd name="T41" fmla="*/ 190 h 190"/>
                    <a:gd name="T42" fmla="*/ 39 w 208"/>
                    <a:gd name="T43" fmla="*/ 176 h 190"/>
                    <a:gd name="T44" fmla="*/ 0 w 208"/>
                    <a:gd name="T45" fmla="*/ 114 h 190"/>
                    <a:gd name="T46" fmla="*/ 20 w 208"/>
                    <a:gd name="T47" fmla="*/ 111 h 190"/>
                    <a:gd name="T48" fmla="*/ 5 w 208"/>
                    <a:gd name="T49" fmla="*/ 81 h 190"/>
                    <a:gd name="T50" fmla="*/ 25 w 208"/>
                    <a:gd name="T51" fmla="*/ 55 h 190"/>
                    <a:gd name="T52" fmla="*/ 15 w 208"/>
                    <a:gd name="T53" fmla="*/ 36 h 190"/>
                    <a:gd name="T54" fmla="*/ 70 w 208"/>
                    <a:gd name="T55" fmla="*/ 0 h 190"/>
                    <a:gd name="T56" fmla="*/ 103 w 208"/>
                    <a:gd name="T57" fmla="*/ 4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190">
                      <a:moveTo>
                        <a:pt x="103" y="49"/>
                      </a:moveTo>
                      <a:lnTo>
                        <a:pt x="116" y="52"/>
                      </a:lnTo>
                      <a:lnTo>
                        <a:pt x="112" y="78"/>
                      </a:lnTo>
                      <a:lnTo>
                        <a:pt x="129" y="80"/>
                      </a:lnTo>
                      <a:lnTo>
                        <a:pt x="134" y="58"/>
                      </a:lnTo>
                      <a:lnTo>
                        <a:pt x="129" y="28"/>
                      </a:lnTo>
                      <a:lnTo>
                        <a:pt x="153" y="28"/>
                      </a:lnTo>
                      <a:lnTo>
                        <a:pt x="182" y="65"/>
                      </a:lnTo>
                      <a:lnTo>
                        <a:pt x="173" y="104"/>
                      </a:lnTo>
                      <a:lnTo>
                        <a:pt x="178" y="132"/>
                      </a:lnTo>
                      <a:lnTo>
                        <a:pt x="208" y="161"/>
                      </a:lnTo>
                      <a:lnTo>
                        <a:pt x="176" y="174"/>
                      </a:lnTo>
                      <a:lnTo>
                        <a:pt x="161" y="145"/>
                      </a:lnTo>
                      <a:lnTo>
                        <a:pt x="101" y="179"/>
                      </a:lnTo>
                      <a:lnTo>
                        <a:pt x="96" y="174"/>
                      </a:lnTo>
                      <a:lnTo>
                        <a:pt x="104" y="169"/>
                      </a:lnTo>
                      <a:lnTo>
                        <a:pt x="95" y="146"/>
                      </a:lnTo>
                      <a:lnTo>
                        <a:pt x="86" y="151"/>
                      </a:lnTo>
                      <a:lnTo>
                        <a:pt x="85" y="164"/>
                      </a:lnTo>
                      <a:lnTo>
                        <a:pt x="90" y="163"/>
                      </a:lnTo>
                      <a:lnTo>
                        <a:pt x="82" y="190"/>
                      </a:lnTo>
                      <a:lnTo>
                        <a:pt x="39" y="176"/>
                      </a:lnTo>
                      <a:lnTo>
                        <a:pt x="0" y="114"/>
                      </a:lnTo>
                      <a:lnTo>
                        <a:pt x="20" y="111"/>
                      </a:lnTo>
                      <a:lnTo>
                        <a:pt x="5" y="81"/>
                      </a:lnTo>
                      <a:lnTo>
                        <a:pt x="25" y="55"/>
                      </a:lnTo>
                      <a:lnTo>
                        <a:pt x="15" y="36"/>
                      </a:lnTo>
                      <a:lnTo>
                        <a:pt x="70" y="0"/>
                      </a:lnTo>
                      <a:lnTo>
                        <a:pt x="103" y="49"/>
                      </a:lnTo>
                      <a:close/>
                    </a:path>
                  </a:pathLst>
                </a:custGeom>
                <a:grpFill/>
                <a:ln w="6350" cmpd="sng">
                  <a:solidFill>
                    <a:schemeClr val="bg1"/>
                  </a:solidFill>
                  <a:round/>
                  <a:headEnd/>
                  <a:tailEnd/>
                </a:ln>
              </p:spPr>
              <p:txBody>
                <a:bodyPr/>
                <a:lstStyle/>
                <a:p>
                  <a:endParaRPr lang="en-GB" dirty="0"/>
                </a:p>
              </p:txBody>
            </p:sp>
            <p:sp>
              <p:nvSpPr>
                <p:cNvPr id="699" name="Freeform 4994"/>
                <p:cNvSpPr>
                  <a:spLocks/>
                </p:cNvSpPr>
                <p:nvPr/>
              </p:nvSpPr>
              <p:spPr bwMode="auto">
                <a:xfrm>
                  <a:off x="7911962" y="2188271"/>
                  <a:ext cx="12777" cy="42787"/>
                </a:xfrm>
                <a:custGeom>
                  <a:avLst/>
                  <a:gdLst>
                    <a:gd name="T0" fmla="*/ 15 w 18"/>
                    <a:gd name="T1" fmla="*/ 38 h 65"/>
                    <a:gd name="T2" fmla="*/ 10 w 18"/>
                    <a:gd name="T3" fmla="*/ 65 h 65"/>
                    <a:gd name="T4" fmla="*/ 0 w 18"/>
                    <a:gd name="T5" fmla="*/ 54 h 65"/>
                    <a:gd name="T6" fmla="*/ 5 w 18"/>
                    <a:gd name="T7" fmla="*/ 0 h 65"/>
                    <a:gd name="T8" fmla="*/ 18 w 18"/>
                    <a:gd name="T9" fmla="*/ 31 h 65"/>
                    <a:gd name="T10" fmla="*/ 15 w 18"/>
                    <a:gd name="T11" fmla="*/ 38 h 65"/>
                  </a:gdLst>
                  <a:ahLst/>
                  <a:cxnLst>
                    <a:cxn ang="0">
                      <a:pos x="T0" y="T1"/>
                    </a:cxn>
                    <a:cxn ang="0">
                      <a:pos x="T2" y="T3"/>
                    </a:cxn>
                    <a:cxn ang="0">
                      <a:pos x="T4" y="T5"/>
                    </a:cxn>
                    <a:cxn ang="0">
                      <a:pos x="T6" y="T7"/>
                    </a:cxn>
                    <a:cxn ang="0">
                      <a:pos x="T8" y="T9"/>
                    </a:cxn>
                    <a:cxn ang="0">
                      <a:pos x="T10" y="T11"/>
                    </a:cxn>
                  </a:cxnLst>
                  <a:rect l="0" t="0" r="r" b="b"/>
                  <a:pathLst>
                    <a:path w="18" h="65">
                      <a:moveTo>
                        <a:pt x="15" y="38"/>
                      </a:moveTo>
                      <a:lnTo>
                        <a:pt x="10" y="65"/>
                      </a:lnTo>
                      <a:lnTo>
                        <a:pt x="0" y="54"/>
                      </a:lnTo>
                      <a:lnTo>
                        <a:pt x="5" y="0"/>
                      </a:lnTo>
                      <a:lnTo>
                        <a:pt x="18" y="31"/>
                      </a:lnTo>
                      <a:lnTo>
                        <a:pt x="15" y="38"/>
                      </a:lnTo>
                      <a:close/>
                    </a:path>
                  </a:pathLst>
                </a:custGeom>
                <a:grpFill/>
                <a:ln w="6350" cmpd="sng">
                  <a:solidFill>
                    <a:schemeClr val="bg1"/>
                  </a:solidFill>
                  <a:round/>
                  <a:headEnd/>
                  <a:tailEnd/>
                </a:ln>
              </p:spPr>
              <p:txBody>
                <a:bodyPr/>
                <a:lstStyle/>
                <a:p>
                  <a:endParaRPr lang="en-GB" dirty="0"/>
                </a:p>
              </p:txBody>
            </p:sp>
            <p:sp>
              <p:nvSpPr>
                <p:cNvPr id="700" name="Freeform 4995"/>
                <p:cNvSpPr>
                  <a:spLocks/>
                </p:cNvSpPr>
                <p:nvPr/>
              </p:nvSpPr>
              <p:spPr bwMode="auto">
                <a:xfrm>
                  <a:off x="7911962" y="2188271"/>
                  <a:ext cx="12777" cy="42787"/>
                </a:xfrm>
                <a:custGeom>
                  <a:avLst/>
                  <a:gdLst>
                    <a:gd name="T0" fmla="*/ 15 w 18"/>
                    <a:gd name="T1" fmla="*/ 38 h 65"/>
                    <a:gd name="T2" fmla="*/ 10 w 18"/>
                    <a:gd name="T3" fmla="*/ 65 h 65"/>
                    <a:gd name="T4" fmla="*/ 0 w 18"/>
                    <a:gd name="T5" fmla="*/ 54 h 65"/>
                    <a:gd name="T6" fmla="*/ 5 w 18"/>
                    <a:gd name="T7" fmla="*/ 0 h 65"/>
                    <a:gd name="T8" fmla="*/ 18 w 18"/>
                    <a:gd name="T9" fmla="*/ 31 h 65"/>
                    <a:gd name="T10" fmla="*/ 15 w 18"/>
                    <a:gd name="T11" fmla="*/ 38 h 65"/>
                  </a:gdLst>
                  <a:ahLst/>
                  <a:cxnLst>
                    <a:cxn ang="0">
                      <a:pos x="T0" y="T1"/>
                    </a:cxn>
                    <a:cxn ang="0">
                      <a:pos x="T2" y="T3"/>
                    </a:cxn>
                    <a:cxn ang="0">
                      <a:pos x="T4" y="T5"/>
                    </a:cxn>
                    <a:cxn ang="0">
                      <a:pos x="T6" y="T7"/>
                    </a:cxn>
                    <a:cxn ang="0">
                      <a:pos x="T8" y="T9"/>
                    </a:cxn>
                    <a:cxn ang="0">
                      <a:pos x="T10" y="T11"/>
                    </a:cxn>
                  </a:cxnLst>
                  <a:rect l="0" t="0" r="r" b="b"/>
                  <a:pathLst>
                    <a:path w="18" h="65">
                      <a:moveTo>
                        <a:pt x="15" y="38"/>
                      </a:moveTo>
                      <a:lnTo>
                        <a:pt x="10" y="65"/>
                      </a:lnTo>
                      <a:lnTo>
                        <a:pt x="0" y="54"/>
                      </a:lnTo>
                      <a:lnTo>
                        <a:pt x="5" y="0"/>
                      </a:lnTo>
                      <a:lnTo>
                        <a:pt x="18" y="31"/>
                      </a:lnTo>
                      <a:lnTo>
                        <a:pt x="15" y="38"/>
                      </a:lnTo>
                    </a:path>
                  </a:pathLst>
                </a:custGeom>
                <a:grpFill/>
                <a:ln w="6350" cmpd="sng">
                  <a:solidFill>
                    <a:schemeClr val="bg1"/>
                  </a:solidFill>
                  <a:prstDash val="solid"/>
                  <a:round/>
                  <a:headEnd/>
                  <a:tailEnd/>
                </a:ln>
              </p:spPr>
              <p:txBody>
                <a:bodyPr/>
                <a:lstStyle/>
                <a:p>
                  <a:endParaRPr lang="en-GB" dirty="0"/>
                </a:p>
              </p:txBody>
            </p:sp>
            <p:sp>
              <p:nvSpPr>
                <p:cNvPr id="701" name="Freeform 4996"/>
                <p:cNvSpPr>
                  <a:spLocks/>
                </p:cNvSpPr>
                <p:nvPr/>
              </p:nvSpPr>
              <p:spPr bwMode="auto">
                <a:xfrm>
                  <a:off x="7913381" y="2316633"/>
                  <a:ext cx="17036" cy="27099"/>
                </a:xfrm>
                <a:custGeom>
                  <a:avLst/>
                  <a:gdLst>
                    <a:gd name="T0" fmla="*/ 20 w 28"/>
                    <a:gd name="T1" fmla="*/ 21 h 42"/>
                    <a:gd name="T2" fmla="*/ 28 w 28"/>
                    <a:gd name="T3" fmla="*/ 33 h 42"/>
                    <a:gd name="T4" fmla="*/ 21 w 28"/>
                    <a:gd name="T5" fmla="*/ 42 h 42"/>
                    <a:gd name="T6" fmla="*/ 0 w 28"/>
                    <a:gd name="T7" fmla="*/ 0 h 42"/>
                    <a:gd name="T8" fmla="*/ 20 w 28"/>
                    <a:gd name="T9" fmla="*/ 21 h 42"/>
                  </a:gdLst>
                  <a:ahLst/>
                  <a:cxnLst>
                    <a:cxn ang="0">
                      <a:pos x="T0" y="T1"/>
                    </a:cxn>
                    <a:cxn ang="0">
                      <a:pos x="T2" y="T3"/>
                    </a:cxn>
                    <a:cxn ang="0">
                      <a:pos x="T4" y="T5"/>
                    </a:cxn>
                    <a:cxn ang="0">
                      <a:pos x="T6" y="T7"/>
                    </a:cxn>
                    <a:cxn ang="0">
                      <a:pos x="T8" y="T9"/>
                    </a:cxn>
                  </a:cxnLst>
                  <a:rect l="0" t="0" r="r" b="b"/>
                  <a:pathLst>
                    <a:path w="28" h="42">
                      <a:moveTo>
                        <a:pt x="20" y="21"/>
                      </a:moveTo>
                      <a:lnTo>
                        <a:pt x="28" y="33"/>
                      </a:lnTo>
                      <a:lnTo>
                        <a:pt x="21" y="42"/>
                      </a:lnTo>
                      <a:lnTo>
                        <a:pt x="0" y="0"/>
                      </a:lnTo>
                      <a:lnTo>
                        <a:pt x="20" y="21"/>
                      </a:lnTo>
                      <a:close/>
                    </a:path>
                  </a:pathLst>
                </a:custGeom>
                <a:grpFill/>
                <a:ln w="6350" cmpd="sng">
                  <a:solidFill>
                    <a:schemeClr val="bg1"/>
                  </a:solidFill>
                  <a:round/>
                  <a:headEnd/>
                  <a:tailEnd/>
                </a:ln>
              </p:spPr>
              <p:txBody>
                <a:bodyPr/>
                <a:lstStyle/>
                <a:p>
                  <a:endParaRPr lang="en-GB" dirty="0"/>
                </a:p>
              </p:txBody>
            </p:sp>
            <p:sp>
              <p:nvSpPr>
                <p:cNvPr id="702" name="Freeform 4997"/>
                <p:cNvSpPr>
                  <a:spLocks/>
                </p:cNvSpPr>
                <p:nvPr/>
              </p:nvSpPr>
              <p:spPr bwMode="auto">
                <a:xfrm>
                  <a:off x="7913381" y="2316633"/>
                  <a:ext cx="17036" cy="27099"/>
                </a:xfrm>
                <a:custGeom>
                  <a:avLst/>
                  <a:gdLst>
                    <a:gd name="T0" fmla="*/ 20 w 28"/>
                    <a:gd name="T1" fmla="*/ 21 h 42"/>
                    <a:gd name="T2" fmla="*/ 28 w 28"/>
                    <a:gd name="T3" fmla="*/ 33 h 42"/>
                    <a:gd name="T4" fmla="*/ 21 w 28"/>
                    <a:gd name="T5" fmla="*/ 42 h 42"/>
                    <a:gd name="T6" fmla="*/ 0 w 28"/>
                    <a:gd name="T7" fmla="*/ 0 h 42"/>
                    <a:gd name="T8" fmla="*/ 20 w 28"/>
                    <a:gd name="T9" fmla="*/ 21 h 42"/>
                  </a:gdLst>
                  <a:ahLst/>
                  <a:cxnLst>
                    <a:cxn ang="0">
                      <a:pos x="T0" y="T1"/>
                    </a:cxn>
                    <a:cxn ang="0">
                      <a:pos x="T2" y="T3"/>
                    </a:cxn>
                    <a:cxn ang="0">
                      <a:pos x="T4" y="T5"/>
                    </a:cxn>
                    <a:cxn ang="0">
                      <a:pos x="T6" y="T7"/>
                    </a:cxn>
                    <a:cxn ang="0">
                      <a:pos x="T8" y="T9"/>
                    </a:cxn>
                  </a:cxnLst>
                  <a:rect l="0" t="0" r="r" b="b"/>
                  <a:pathLst>
                    <a:path w="28" h="42">
                      <a:moveTo>
                        <a:pt x="20" y="21"/>
                      </a:moveTo>
                      <a:lnTo>
                        <a:pt x="28" y="33"/>
                      </a:lnTo>
                      <a:lnTo>
                        <a:pt x="21" y="42"/>
                      </a:lnTo>
                      <a:lnTo>
                        <a:pt x="0" y="0"/>
                      </a:lnTo>
                      <a:lnTo>
                        <a:pt x="20" y="21"/>
                      </a:lnTo>
                    </a:path>
                  </a:pathLst>
                </a:custGeom>
                <a:grpFill/>
                <a:ln w="6350" cmpd="sng">
                  <a:solidFill>
                    <a:schemeClr val="bg1"/>
                  </a:solidFill>
                  <a:prstDash val="solid"/>
                  <a:round/>
                  <a:headEnd/>
                  <a:tailEnd/>
                </a:ln>
              </p:spPr>
              <p:txBody>
                <a:bodyPr/>
                <a:lstStyle/>
                <a:p>
                  <a:endParaRPr lang="en-GB" dirty="0"/>
                </a:p>
              </p:txBody>
            </p:sp>
            <p:sp>
              <p:nvSpPr>
                <p:cNvPr id="703" name="Freeform 4998"/>
                <p:cNvSpPr>
                  <a:spLocks/>
                </p:cNvSpPr>
                <p:nvPr/>
              </p:nvSpPr>
              <p:spPr bwMode="auto">
                <a:xfrm>
                  <a:off x="6338976" y="2574781"/>
                  <a:ext cx="44009" cy="45640"/>
                </a:xfrm>
                <a:custGeom>
                  <a:avLst/>
                  <a:gdLst>
                    <a:gd name="T0" fmla="*/ 10 w 65"/>
                    <a:gd name="T1" fmla="*/ 44 h 70"/>
                    <a:gd name="T2" fmla="*/ 0 w 65"/>
                    <a:gd name="T3" fmla="*/ 23 h 70"/>
                    <a:gd name="T4" fmla="*/ 10 w 65"/>
                    <a:gd name="T5" fmla="*/ 23 h 70"/>
                    <a:gd name="T6" fmla="*/ 5 w 65"/>
                    <a:gd name="T7" fmla="*/ 17 h 70"/>
                    <a:gd name="T8" fmla="*/ 15 w 65"/>
                    <a:gd name="T9" fmla="*/ 0 h 70"/>
                    <a:gd name="T10" fmla="*/ 65 w 65"/>
                    <a:gd name="T11" fmla="*/ 62 h 70"/>
                    <a:gd name="T12" fmla="*/ 41 w 65"/>
                    <a:gd name="T13" fmla="*/ 70 h 70"/>
                    <a:gd name="T14" fmla="*/ 15 w 65"/>
                    <a:gd name="T15" fmla="*/ 47 h 70"/>
                    <a:gd name="T16" fmla="*/ 16 w 65"/>
                    <a:gd name="T17" fmla="*/ 60 h 70"/>
                    <a:gd name="T18" fmla="*/ 10 w 65"/>
                    <a:gd name="T19"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0">
                      <a:moveTo>
                        <a:pt x="10" y="44"/>
                      </a:moveTo>
                      <a:lnTo>
                        <a:pt x="0" y="23"/>
                      </a:lnTo>
                      <a:lnTo>
                        <a:pt x="10" y="23"/>
                      </a:lnTo>
                      <a:lnTo>
                        <a:pt x="5" y="17"/>
                      </a:lnTo>
                      <a:lnTo>
                        <a:pt x="15" y="0"/>
                      </a:lnTo>
                      <a:lnTo>
                        <a:pt x="65" y="62"/>
                      </a:lnTo>
                      <a:lnTo>
                        <a:pt x="41" y="70"/>
                      </a:lnTo>
                      <a:lnTo>
                        <a:pt x="15" y="47"/>
                      </a:lnTo>
                      <a:lnTo>
                        <a:pt x="16" y="60"/>
                      </a:lnTo>
                      <a:lnTo>
                        <a:pt x="10" y="44"/>
                      </a:lnTo>
                    </a:path>
                  </a:pathLst>
                </a:custGeom>
                <a:grpFill/>
                <a:ln w="6350" cmpd="sng">
                  <a:solidFill>
                    <a:schemeClr val="bg1"/>
                  </a:solidFill>
                  <a:prstDash val="solid"/>
                  <a:round/>
                  <a:headEnd/>
                  <a:tailEnd/>
                </a:ln>
              </p:spPr>
              <p:txBody>
                <a:bodyPr/>
                <a:lstStyle/>
                <a:p>
                  <a:endParaRPr lang="en-GB" dirty="0"/>
                </a:p>
              </p:txBody>
            </p:sp>
            <p:sp>
              <p:nvSpPr>
                <p:cNvPr id="704" name="Freeform 4999"/>
                <p:cNvSpPr>
                  <a:spLocks/>
                </p:cNvSpPr>
                <p:nvPr/>
              </p:nvSpPr>
              <p:spPr bwMode="auto">
                <a:xfrm>
                  <a:off x="6126028" y="2630405"/>
                  <a:ext cx="45429" cy="47066"/>
                </a:xfrm>
                <a:custGeom>
                  <a:avLst/>
                  <a:gdLst>
                    <a:gd name="T0" fmla="*/ 16 w 68"/>
                    <a:gd name="T1" fmla="*/ 6 h 71"/>
                    <a:gd name="T2" fmla="*/ 32 w 68"/>
                    <a:gd name="T3" fmla="*/ 0 h 71"/>
                    <a:gd name="T4" fmla="*/ 68 w 68"/>
                    <a:gd name="T5" fmla="*/ 39 h 71"/>
                    <a:gd name="T6" fmla="*/ 28 w 68"/>
                    <a:gd name="T7" fmla="*/ 71 h 71"/>
                    <a:gd name="T8" fmla="*/ 5 w 68"/>
                    <a:gd name="T9" fmla="*/ 58 h 71"/>
                    <a:gd name="T10" fmla="*/ 5 w 68"/>
                    <a:gd name="T11" fmla="*/ 71 h 71"/>
                    <a:gd name="T12" fmla="*/ 0 w 68"/>
                    <a:gd name="T13" fmla="*/ 58 h 71"/>
                    <a:gd name="T14" fmla="*/ 1 w 68"/>
                    <a:gd name="T15" fmla="*/ 32 h 71"/>
                    <a:gd name="T16" fmla="*/ 16 w 68"/>
                    <a:gd name="T1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16" y="6"/>
                      </a:moveTo>
                      <a:lnTo>
                        <a:pt x="32" y="0"/>
                      </a:lnTo>
                      <a:lnTo>
                        <a:pt x="68" y="39"/>
                      </a:lnTo>
                      <a:lnTo>
                        <a:pt x="28" y="71"/>
                      </a:lnTo>
                      <a:lnTo>
                        <a:pt x="5" y="58"/>
                      </a:lnTo>
                      <a:lnTo>
                        <a:pt x="5" y="71"/>
                      </a:lnTo>
                      <a:lnTo>
                        <a:pt x="0" y="58"/>
                      </a:lnTo>
                      <a:lnTo>
                        <a:pt x="1" y="32"/>
                      </a:lnTo>
                      <a:lnTo>
                        <a:pt x="16" y="6"/>
                      </a:lnTo>
                    </a:path>
                  </a:pathLst>
                </a:custGeom>
                <a:grpFill/>
                <a:ln w="6350" cmpd="sng">
                  <a:solidFill>
                    <a:schemeClr val="bg1"/>
                  </a:solidFill>
                  <a:prstDash val="solid"/>
                  <a:round/>
                  <a:headEnd/>
                  <a:tailEnd/>
                </a:ln>
              </p:spPr>
              <p:txBody>
                <a:bodyPr/>
                <a:lstStyle/>
                <a:p>
                  <a:endParaRPr lang="en-GB" dirty="0"/>
                </a:p>
              </p:txBody>
            </p:sp>
            <p:sp>
              <p:nvSpPr>
                <p:cNvPr id="705" name="Freeform 5000"/>
                <p:cNvSpPr>
                  <a:spLocks/>
                </p:cNvSpPr>
                <p:nvPr/>
              </p:nvSpPr>
              <p:spPr bwMode="auto">
                <a:xfrm>
                  <a:off x="8042569" y="3309297"/>
                  <a:ext cx="62465" cy="266707"/>
                </a:xfrm>
                <a:custGeom>
                  <a:avLst/>
                  <a:gdLst>
                    <a:gd name="T0" fmla="*/ 31 w 96"/>
                    <a:gd name="T1" fmla="*/ 0 h 410"/>
                    <a:gd name="T2" fmla="*/ 37 w 96"/>
                    <a:gd name="T3" fmla="*/ 8 h 410"/>
                    <a:gd name="T4" fmla="*/ 52 w 96"/>
                    <a:gd name="T5" fmla="*/ 80 h 410"/>
                    <a:gd name="T6" fmla="*/ 45 w 96"/>
                    <a:gd name="T7" fmla="*/ 106 h 410"/>
                    <a:gd name="T8" fmla="*/ 48 w 96"/>
                    <a:gd name="T9" fmla="*/ 145 h 410"/>
                    <a:gd name="T10" fmla="*/ 81 w 96"/>
                    <a:gd name="T11" fmla="*/ 252 h 410"/>
                    <a:gd name="T12" fmla="*/ 96 w 96"/>
                    <a:gd name="T13" fmla="*/ 281 h 410"/>
                    <a:gd name="T14" fmla="*/ 68 w 96"/>
                    <a:gd name="T15" fmla="*/ 255 h 410"/>
                    <a:gd name="T16" fmla="*/ 44 w 96"/>
                    <a:gd name="T17" fmla="*/ 262 h 410"/>
                    <a:gd name="T18" fmla="*/ 31 w 96"/>
                    <a:gd name="T19" fmla="*/ 335 h 410"/>
                    <a:gd name="T20" fmla="*/ 45 w 96"/>
                    <a:gd name="T21" fmla="*/ 369 h 410"/>
                    <a:gd name="T22" fmla="*/ 57 w 96"/>
                    <a:gd name="T23" fmla="*/ 374 h 410"/>
                    <a:gd name="T24" fmla="*/ 60 w 96"/>
                    <a:gd name="T25" fmla="*/ 399 h 410"/>
                    <a:gd name="T26" fmla="*/ 57 w 96"/>
                    <a:gd name="T27" fmla="*/ 407 h 410"/>
                    <a:gd name="T28" fmla="*/ 53 w 96"/>
                    <a:gd name="T29" fmla="*/ 384 h 410"/>
                    <a:gd name="T30" fmla="*/ 31 w 96"/>
                    <a:gd name="T31" fmla="*/ 377 h 410"/>
                    <a:gd name="T32" fmla="*/ 16 w 96"/>
                    <a:gd name="T33" fmla="*/ 410 h 410"/>
                    <a:gd name="T34" fmla="*/ 9 w 96"/>
                    <a:gd name="T35" fmla="*/ 407 h 410"/>
                    <a:gd name="T36" fmla="*/ 8 w 96"/>
                    <a:gd name="T37" fmla="*/ 377 h 410"/>
                    <a:gd name="T38" fmla="*/ 18 w 96"/>
                    <a:gd name="T39" fmla="*/ 316 h 410"/>
                    <a:gd name="T40" fmla="*/ 8 w 96"/>
                    <a:gd name="T41" fmla="*/ 283 h 410"/>
                    <a:gd name="T42" fmla="*/ 18 w 96"/>
                    <a:gd name="T43" fmla="*/ 223 h 410"/>
                    <a:gd name="T44" fmla="*/ 13 w 96"/>
                    <a:gd name="T45" fmla="*/ 187 h 410"/>
                    <a:gd name="T46" fmla="*/ 16 w 96"/>
                    <a:gd name="T47" fmla="*/ 161 h 410"/>
                    <a:gd name="T48" fmla="*/ 1 w 96"/>
                    <a:gd name="T49" fmla="*/ 137 h 410"/>
                    <a:gd name="T50" fmla="*/ 0 w 96"/>
                    <a:gd name="T51" fmla="*/ 104 h 410"/>
                    <a:gd name="T52" fmla="*/ 6 w 96"/>
                    <a:gd name="T53" fmla="*/ 44 h 410"/>
                    <a:gd name="T54" fmla="*/ 26 w 96"/>
                    <a:gd name="T55" fmla="*/ 47 h 410"/>
                    <a:gd name="T56" fmla="*/ 34 w 96"/>
                    <a:gd name="T57" fmla="*/ 32 h 410"/>
                    <a:gd name="T58" fmla="*/ 21 w 96"/>
                    <a:gd name="T59" fmla="*/ 3 h 410"/>
                    <a:gd name="T60" fmla="*/ 31 w 96"/>
                    <a:gd name="T6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410">
                      <a:moveTo>
                        <a:pt x="31" y="0"/>
                      </a:moveTo>
                      <a:lnTo>
                        <a:pt x="37" y="8"/>
                      </a:lnTo>
                      <a:lnTo>
                        <a:pt x="52" y="80"/>
                      </a:lnTo>
                      <a:lnTo>
                        <a:pt x="45" y="106"/>
                      </a:lnTo>
                      <a:lnTo>
                        <a:pt x="48" y="145"/>
                      </a:lnTo>
                      <a:lnTo>
                        <a:pt x="81" y="252"/>
                      </a:lnTo>
                      <a:lnTo>
                        <a:pt x="96" y="281"/>
                      </a:lnTo>
                      <a:lnTo>
                        <a:pt x="68" y="255"/>
                      </a:lnTo>
                      <a:lnTo>
                        <a:pt x="44" y="262"/>
                      </a:lnTo>
                      <a:lnTo>
                        <a:pt x="31" y="335"/>
                      </a:lnTo>
                      <a:lnTo>
                        <a:pt x="45" y="369"/>
                      </a:lnTo>
                      <a:lnTo>
                        <a:pt x="57" y="374"/>
                      </a:lnTo>
                      <a:lnTo>
                        <a:pt x="60" y="399"/>
                      </a:lnTo>
                      <a:lnTo>
                        <a:pt x="57" y="407"/>
                      </a:lnTo>
                      <a:lnTo>
                        <a:pt x="53" y="384"/>
                      </a:lnTo>
                      <a:lnTo>
                        <a:pt x="31" y="377"/>
                      </a:lnTo>
                      <a:lnTo>
                        <a:pt x="16" y="410"/>
                      </a:lnTo>
                      <a:lnTo>
                        <a:pt x="9" y="407"/>
                      </a:lnTo>
                      <a:lnTo>
                        <a:pt x="8" y="377"/>
                      </a:lnTo>
                      <a:lnTo>
                        <a:pt x="18" y="316"/>
                      </a:lnTo>
                      <a:lnTo>
                        <a:pt x="8" y="283"/>
                      </a:lnTo>
                      <a:lnTo>
                        <a:pt x="18" y="223"/>
                      </a:lnTo>
                      <a:lnTo>
                        <a:pt x="13" y="187"/>
                      </a:lnTo>
                      <a:lnTo>
                        <a:pt x="16" y="161"/>
                      </a:lnTo>
                      <a:lnTo>
                        <a:pt x="1" y="137"/>
                      </a:lnTo>
                      <a:lnTo>
                        <a:pt x="0" y="104"/>
                      </a:lnTo>
                      <a:lnTo>
                        <a:pt x="6" y="44"/>
                      </a:lnTo>
                      <a:lnTo>
                        <a:pt x="26" y="47"/>
                      </a:lnTo>
                      <a:lnTo>
                        <a:pt x="34" y="32"/>
                      </a:lnTo>
                      <a:lnTo>
                        <a:pt x="21" y="3"/>
                      </a:lnTo>
                      <a:lnTo>
                        <a:pt x="31" y="0"/>
                      </a:lnTo>
                    </a:path>
                  </a:pathLst>
                </a:custGeom>
                <a:grpFill/>
                <a:ln w="6350" cmpd="sng">
                  <a:solidFill>
                    <a:schemeClr val="bg1"/>
                  </a:solidFill>
                  <a:prstDash val="solid"/>
                  <a:round/>
                  <a:headEnd/>
                  <a:tailEnd/>
                </a:ln>
              </p:spPr>
              <p:txBody>
                <a:bodyPr/>
                <a:lstStyle/>
                <a:p>
                  <a:endParaRPr lang="en-GB" dirty="0"/>
                </a:p>
              </p:txBody>
            </p:sp>
          </p:grpSp>
        </p:grpSp>
      </p:grpSp>
      <p:grpSp>
        <p:nvGrpSpPr>
          <p:cNvPr id="1342" name="Group 117"/>
          <p:cNvGrpSpPr>
            <a:grpSpLocks/>
          </p:cNvGrpSpPr>
          <p:nvPr>
            <p:custDataLst>
              <p:tags r:id="rId6"/>
            </p:custDataLst>
          </p:nvPr>
        </p:nvGrpSpPr>
        <p:grpSpPr bwMode="auto">
          <a:xfrm>
            <a:off x="3285748" y="1777051"/>
            <a:ext cx="1476578" cy="1394476"/>
            <a:chOff x="1376" y="953"/>
            <a:chExt cx="2944" cy="2996"/>
          </a:xfrm>
          <a:solidFill>
            <a:schemeClr val="bg1">
              <a:lumMod val="75000"/>
            </a:schemeClr>
          </a:solidFill>
        </p:grpSpPr>
        <p:grpSp>
          <p:nvGrpSpPr>
            <p:cNvPr id="1343" name="Group 114"/>
            <p:cNvGrpSpPr>
              <a:grpSpLocks/>
            </p:cNvGrpSpPr>
            <p:nvPr/>
          </p:nvGrpSpPr>
          <p:grpSpPr bwMode="auto">
            <a:xfrm>
              <a:off x="3174" y="3053"/>
              <a:ext cx="266" cy="348"/>
              <a:chOff x="2250" y="1453"/>
              <a:chExt cx="266" cy="348"/>
            </a:xfrm>
            <a:grpFill/>
          </p:grpSpPr>
          <p:grpSp>
            <p:nvGrpSpPr>
              <p:cNvPr id="1396" name="Group 108"/>
              <p:cNvGrpSpPr>
                <a:grpSpLocks/>
              </p:cNvGrpSpPr>
              <p:nvPr/>
            </p:nvGrpSpPr>
            <p:grpSpPr bwMode="auto">
              <a:xfrm>
                <a:off x="2250" y="1453"/>
                <a:ext cx="266" cy="308"/>
                <a:chOff x="676" y="2795"/>
                <a:chExt cx="266" cy="308"/>
              </a:xfrm>
              <a:grpFill/>
            </p:grpSpPr>
            <p:sp>
              <p:nvSpPr>
                <p:cNvPr id="1400" name="Freeform 109"/>
                <p:cNvSpPr>
                  <a:spLocks/>
                </p:cNvSpPr>
                <p:nvPr/>
              </p:nvSpPr>
              <p:spPr bwMode="auto">
                <a:xfrm>
                  <a:off x="676" y="2795"/>
                  <a:ext cx="266" cy="308"/>
                </a:xfrm>
                <a:custGeom>
                  <a:avLst/>
                  <a:gdLst>
                    <a:gd name="T0" fmla="*/ 2066 w 2217"/>
                    <a:gd name="T1" fmla="*/ 1873 h 2575"/>
                    <a:gd name="T2" fmla="*/ 1931 w 2217"/>
                    <a:gd name="T3" fmla="*/ 1572 h 2575"/>
                    <a:gd name="T4" fmla="*/ 2082 w 2217"/>
                    <a:gd name="T5" fmla="*/ 1288 h 2575"/>
                    <a:gd name="T6" fmla="*/ 1898 w 2217"/>
                    <a:gd name="T7" fmla="*/ 1137 h 2575"/>
                    <a:gd name="T8" fmla="*/ 1915 w 2217"/>
                    <a:gd name="T9" fmla="*/ 936 h 2575"/>
                    <a:gd name="T10" fmla="*/ 1696 w 2217"/>
                    <a:gd name="T11" fmla="*/ 987 h 2575"/>
                    <a:gd name="T12" fmla="*/ 1394 w 2217"/>
                    <a:gd name="T13" fmla="*/ 870 h 2575"/>
                    <a:gd name="T14" fmla="*/ 1344 w 2217"/>
                    <a:gd name="T15" fmla="*/ 652 h 2575"/>
                    <a:gd name="T16" fmla="*/ 1176 w 2217"/>
                    <a:gd name="T17" fmla="*/ 602 h 2575"/>
                    <a:gd name="T18" fmla="*/ 1025 w 2217"/>
                    <a:gd name="T19" fmla="*/ 318 h 2575"/>
                    <a:gd name="T20" fmla="*/ 873 w 2217"/>
                    <a:gd name="T21" fmla="*/ 117 h 2575"/>
                    <a:gd name="T22" fmla="*/ 689 w 2217"/>
                    <a:gd name="T23" fmla="*/ 50 h 2575"/>
                    <a:gd name="T24" fmla="*/ 538 w 2217"/>
                    <a:gd name="T25" fmla="*/ 34 h 2575"/>
                    <a:gd name="T26" fmla="*/ 302 w 2217"/>
                    <a:gd name="T27" fmla="*/ 151 h 2575"/>
                    <a:gd name="T28" fmla="*/ 134 w 2217"/>
                    <a:gd name="T29" fmla="*/ 218 h 2575"/>
                    <a:gd name="T30" fmla="*/ 84 w 2217"/>
                    <a:gd name="T31" fmla="*/ 318 h 2575"/>
                    <a:gd name="T32" fmla="*/ 168 w 2217"/>
                    <a:gd name="T33" fmla="*/ 468 h 2575"/>
                    <a:gd name="T34" fmla="*/ 454 w 2217"/>
                    <a:gd name="T35" fmla="*/ 736 h 2575"/>
                    <a:gd name="T36" fmla="*/ 269 w 2217"/>
                    <a:gd name="T37" fmla="*/ 903 h 2575"/>
                    <a:gd name="T38" fmla="*/ 286 w 2217"/>
                    <a:gd name="T39" fmla="*/ 1271 h 2575"/>
                    <a:gd name="T40" fmla="*/ 386 w 2217"/>
                    <a:gd name="T41" fmla="*/ 1355 h 2575"/>
                    <a:gd name="T42" fmla="*/ 504 w 2217"/>
                    <a:gd name="T43" fmla="*/ 1538 h 2575"/>
                    <a:gd name="T44" fmla="*/ 386 w 2217"/>
                    <a:gd name="T45" fmla="*/ 1572 h 2575"/>
                    <a:gd name="T46" fmla="*/ 470 w 2217"/>
                    <a:gd name="T47" fmla="*/ 1789 h 2575"/>
                    <a:gd name="T48" fmla="*/ 353 w 2217"/>
                    <a:gd name="T49" fmla="*/ 1839 h 2575"/>
                    <a:gd name="T50" fmla="*/ 370 w 2217"/>
                    <a:gd name="T51" fmla="*/ 1890 h 2575"/>
                    <a:gd name="T52" fmla="*/ 403 w 2217"/>
                    <a:gd name="T53" fmla="*/ 1923 h 2575"/>
                    <a:gd name="T54" fmla="*/ 454 w 2217"/>
                    <a:gd name="T55" fmla="*/ 1956 h 2575"/>
                    <a:gd name="T56" fmla="*/ 504 w 2217"/>
                    <a:gd name="T57" fmla="*/ 2007 h 2575"/>
                    <a:gd name="T58" fmla="*/ 538 w 2217"/>
                    <a:gd name="T59" fmla="*/ 2057 h 2575"/>
                    <a:gd name="T60" fmla="*/ 554 w 2217"/>
                    <a:gd name="T61" fmla="*/ 2074 h 2575"/>
                    <a:gd name="T62" fmla="*/ 588 w 2217"/>
                    <a:gd name="T63" fmla="*/ 2074 h 2575"/>
                    <a:gd name="T64" fmla="*/ 621 w 2217"/>
                    <a:gd name="T65" fmla="*/ 2057 h 2575"/>
                    <a:gd name="T66" fmla="*/ 638 w 2217"/>
                    <a:gd name="T67" fmla="*/ 2090 h 2575"/>
                    <a:gd name="T68" fmla="*/ 655 w 2217"/>
                    <a:gd name="T69" fmla="*/ 2107 h 2575"/>
                    <a:gd name="T70" fmla="*/ 672 w 2217"/>
                    <a:gd name="T71" fmla="*/ 2107 h 2575"/>
                    <a:gd name="T72" fmla="*/ 705 w 2217"/>
                    <a:gd name="T73" fmla="*/ 2107 h 2575"/>
                    <a:gd name="T74" fmla="*/ 739 w 2217"/>
                    <a:gd name="T75" fmla="*/ 2107 h 2575"/>
                    <a:gd name="T76" fmla="*/ 773 w 2217"/>
                    <a:gd name="T77" fmla="*/ 2157 h 2575"/>
                    <a:gd name="T78" fmla="*/ 890 w 2217"/>
                    <a:gd name="T79" fmla="*/ 2207 h 2575"/>
                    <a:gd name="T80" fmla="*/ 924 w 2217"/>
                    <a:gd name="T81" fmla="*/ 2224 h 2575"/>
                    <a:gd name="T82" fmla="*/ 974 w 2217"/>
                    <a:gd name="T83" fmla="*/ 2257 h 2575"/>
                    <a:gd name="T84" fmla="*/ 991 w 2217"/>
                    <a:gd name="T85" fmla="*/ 2207 h 2575"/>
                    <a:gd name="T86" fmla="*/ 1041 w 2217"/>
                    <a:gd name="T87" fmla="*/ 2107 h 2575"/>
                    <a:gd name="T88" fmla="*/ 1075 w 2217"/>
                    <a:gd name="T89" fmla="*/ 2057 h 2575"/>
                    <a:gd name="T90" fmla="*/ 1075 w 2217"/>
                    <a:gd name="T91" fmla="*/ 1990 h 2575"/>
                    <a:gd name="T92" fmla="*/ 1142 w 2217"/>
                    <a:gd name="T93" fmla="*/ 1956 h 2575"/>
                    <a:gd name="T94" fmla="*/ 1176 w 2217"/>
                    <a:gd name="T95" fmla="*/ 2007 h 2575"/>
                    <a:gd name="T96" fmla="*/ 1260 w 2217"/>
                    <a:gd name="T97" fmla="*/ 2074 h 2575"/>
                    <a:gd name="T98" fmla="*/ 1310 w 2217"/>
                    <a:gd name="T99" fmla="*/ 2140 h 2575"/>
                    <a:gd name="T100" fmla="*/ 1377 w 2217"/>
                    <a:gd name="T101" fmla="*/ 2174 h 2575"/>
                    <a:gd name="T102" fmla="*/ 1461 w 2217"/>
                    <a:gd name="T103" fmla="*/ 2291 h 2575"/>
                    <a:gd name="T104" fmla="*/ 1579 w 2217"/>
                    <a:gd name="T105" fmla="*/ 2308 h 2575"/>
                    <a:gd name="T106" fmla="*/ 1629 w 2217"/>
                    <a:gd name="T107" fmla="*/ 2358 h 2575"/>
                    <a:gd name="T108" fmla="*/ 1579 w 2217"/>
                    <a:gd name="T109" fmla="*/ 2508 h 2575"/>
                    <a:gd name="T110" fmla="*/ 1545 w 2217"/>
                    <a:gd name="T111" fmla="*/ 2558 h 2575"/>
                    <a:gd name="T112" fmla="*/ 1747 w 2217"/>
                    <a:gd name="T113" fmla="*/ 2525 h 2575"/>
                    <a:gd name="T114" fmla="*/ 1948 w 2217"/>
                    <a:gd name="T115" fmla="*/ 2508 h 2575"/>
                    <a:gd name="T116" fmla="*/ 2032 w 2217"/>
                    <a:gd name="T117" fmla="*/ 2374 h 2575"/>
                    <a:gd name="T118" fmla="*/ 2217 w 2217"/>
                    <a:gd name="T119" fmla="*/ 2023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7" h="2575">
                      <a:moveTo>
                        <a:pt x="2217" y="2023"/>
                      </a:moveTo>
                      <a:cubicBezTo>
                        <a:pt x="2066" y="1873"/>
                        <a:pt x="2066" y="1873"/>
                        <a:pt x="2066" y="1873"/>
                      </a:cubicBezTo>
                      <a:cubicBezTo>
                        <a:pt x="1965" y="1756"/>
                        <a:pt x="1965" y="1756"/>
                        <a:pt x="1965" y="1756"/>
                      </a:cubicBezTo>
                      <a:cubicBezTo>
                        <a:pt x="1931" y="1572"/>
                        <a:pt x="1931" y="1572"/>
                        <a:pt x="1931" y="1572"/>
                      </a:cubicBezTo>
                      <a:cubicBezTo>
                        <a:pt x="1931" y="1371"/>
                        <a:pt x="1931" y="1371"/>
                        <a:pt x="1931" y="1371"/>
                      </a:cubicBezTo>
                      <a:cubicBezTo>
                        <a:pt x="2082" y="1288"/>
                        <a:pt x="2082" y="1288"/>
                        <a:pt x="2082" y="1288"/>
                      </a:cubicBezTo>
                      <a:cubicBezTo>
                        <a:pt x="1982" y="1271"/>
                        <a:pt x="1982" y="1271"/>
                        <a:pt x="1982" y="1271"/>
                      </a:cubicBezTo>
                      <a:cubicBezTo>
                        <a:pt x="1898" y="1137"/>
                        <a:pt x="1898" y="1137"/>
                        <a:pt x="1898" y="1137"/>
                      </a:cubicBezTo>
                      <a:cubicBezTo>
                        <a:pt x="1982" y="1020"/>
                        <a:pt x="1982" y="1020"/>
                        <a:pt x="1982" y="1020"/>
                      </a:cubicBezTo>
                      <a:cubicBezTo>
                        <a:pt x="1915" y="936"/>
                        <a:pt x="1915" y="936"/>
                        <a:pt x="1915" y="936"/>
                      </a:cubicBezTo>
                      <a:cubicBezTo>
                        <a:pt x="1814" y="1020"/>
                        <a:pt x="1814" y="1020"/>
                        <a:pt x="1814" y="1020"/>
                      </a:cubicBezTo>
                      <a:cubicBezTo>
                        <a:pt x="1696" y="987"/>
                        <a:pt x="1696" y="987"/>
                        <a:pt x="1696" y="987"/>
                      </a:cubicBezTo>
                      <a:cubicBezTo>
                        <a:pt x="1545" y="953"/>
                        <a:pt x="1545" y="953"/>
                        <a:pt x="1545" y="953"/>
                      </a:cubicBezTo>
                      <a:cubicBezTo>
                        <a:pt x="1394" y="870"/>
                        <a:pt x="1394" y="870"/>
                        <a:pt x="1394" y="870"/>
                      </a:cubicBezTo>
                      <a:cubicBezTo>
                        <a:pt x="1377" y="736"/>
                        <a:pt x="1377" y="736"/>
                        <a:pt x="1377" y="736"/>
                      </a:cubicBezTo>
                      <a:cubicBezTo>
                        <a:pt x="1344" y="652"/>
                        <a:pt x="1344" y="652"/>
                        <a:pt x="1344" y="652"/>
                      </a:cubicBezTo>
                      <a:cubicBezTo>
                        <a:pt x="1276" y="602"/>
                        <a:pt x="1276" y="602"/>
                        <a:pt x="1276" y="602"/>
                      </a:cubicBezTo>
                      <a:cubicBezTo>
                        <a:pt x="1176" y="602"/>
                        <a:pt x="1176" y="602"/>
                        <a:pt x="1176" y="602"/>
                      </a:cubicBezTo>
                      <a:cubicBezTo>
                        <a:pt x="1092" y="485"/>
                        <a:pt x="1092" y="485"/>
                        <a:pt x="1092" y="485"/>
                      </a:cubicBezTo>
                      <a:cubicBezTo>
                        <a:pt x="1025" y="318"/>
                        <a:pt x="1025" y="318"/>
                        <a:pt x="1025" y="318"/>
                      </a:cubicBezTo>
                      <a:cubicBezTo>
                        <a:pt x="974" y="234"/>
                        <a:pt x="974" y="234"/>
                        <a:pt x="974" y="234"/>
                      </a:cubicBezTo>
                      <a:cubicBezTo>
                        <a:pt x="873" y="117"/>
                        <a:pt x="873" y="117"/>
                        <a:pt x="873" y="117"/>
                      </a:cubicBezTo>
                      <a:cubicBezTo>
                        <a:pt x="739" y="84"/>
                        <a:pt x="739" y="84"/>
                        <a:pt x="739" y="84"/>
                      </a:cubicBezTo>
                      <a:cubicBezTo>
                        <a:pt x="689" y="50"/>
                        <a:pt x="689" y="50"/>
                        <a:pt x="689" y="50"/>
                      </a:cubicBezTo>
                      <a:cubicBezTo>
                        <a:pt x="655" y="0"/>
                        <a:pt x="655" y="0"/>
                        <a:pt x="655" y="0"/>
                      </a:cubicBezTo>
                      <a:cubicBezTo>
                        <a:pt x="538" y="34"/>
                        <a:pt x="538" y="34"/>
                        <a:pt x="538" y="34"/>
                      </a:cubicBezTo>
                      <a:cubicBezTo>
                        <a:pt x="437" y="50"/>
                        <a:pt x="437" y="50"/>
                        <a:pt x="437" y="50"/>
                      </a:cubicBezTo>
                      <a:cubicBezTo>
                        <a:pt x="302" y="151"/>
                        <a:pt x="302" y="151"/>
                        <a:pt x="302" y="151"/>
                      </a:cubicBezTo>
                      <a:cubicBezTo>
                        <a:pt x="185" y="167"/>
                        <a:pt x="185" y="167"/>
                        <a:pt x="185" y="167"/>
                      </a:cubicBezTo>
                      <a:cubicBezTo>
                        <a:pt x="134" y="218"/>
                        <a:pt x="134" y="218"/>
                        <a:pt x="134" y="218"/>
                      </a:cubicBezTo>
                      <a:cubicBezTo>
                        <a:pt x="0" y="234"/>
                        <a:pt x="0" y="234"/>
                        <a:pt x="0" y="234"/>
                      </a:cubicBezTo>
                      <a:cubicBezTo>
                        <a:pt x="84" y="318"/>
                        <a:pt x="84" y="318"/>
                        <a:pt x="84" y="318"/>
                      </a:cubicBezTo>
                      <a:cubicBezTo>
                        <a:pt x="84" y="435"/>
                        <a:pt x="84" y="435"/>
                        <a:pt x="84" y="435"/>
                      </a:cubicBezTo>
                      <a:cubicBezTo>
                        <a:pt x="168" y="468"/>
                        <a:pt x="168" y="468"/>
                        <a:pt x="168" y="468"/>
                      </a:cubicBezTo>
                      <a:cubicBezTo>
                        <a:pt x="151" y="569"/>
                        <a:pt x="151" y="569"/>
                        <a:pt x="151" y="569"/>
                      </a:cubicBezTo>
                      <a:cubicBezTo>
                        <a:pt x="454" y="736"/>
                        <a:pt x="454" y="736"/>
                        <a:pt x="454" y="736"/>
                      </a:cubicBezTo>
                      <a:cubicBezTo>
                        <a:pt x="302" y="736"/>
                        <a:pt x="302" y="736"/>
                        <a:pt x="302" y="736"/>
                      </a:cubicBezTo>
                      <a:cubicBezTo>
                        <a:pt x="269" y="903"/>
                        <a:pt x="269" y="903"/>
                        <a:pt x="269" y="903"/>
                      </a:cubicBezTo>
                      <a:cubicBezTo>
                        <a:pt x="437" y="953"/>
                        <a:pt x="437" y="953"/>
                        <a:pt x="437" y="953"/>
                      </a:cubicBezTo>
                      <a:cubicBezTo>
                        <a:pt x="286" y="1271"/>
                        <a:pt x="286" y="1271"/>
                        <a:pt x="286" y="1271"/>
                      </a:cubicBezTo>
                      <a:cubicBezTo>
                        <a:pt x="319" y="1338"/>
                        <a:pt x="319" y="1338"/>
                        <a:pt x="319" y="1338"/>
                      </a:cubicBezTo>
                      <a:cubicBezTo>
                        <a:pt x="386" y="1355"/>
                        <a:pt x="386" y="1355"/>
                        <a:pt x="386" y="1355"/>
                      </a:cubicBezTo>
                      <a:cubicBezTo>
                        <a:pt x="538" y="1455"/>
                        <a:pt x="538" y="1455"/>
                        <a:pt x="538" y="1455"/>
                      </a:cubicBezTo>
                      <a:cubicBezTo>
                        <a:pt x="504" y="1538"/>
                        <a:pt x="504" y="1538"/>
                        <a:pt x="504" y="1538"/>
                      </a:cubicBezTo>
                      <a:cubicBezTo>
                        <a:pt x="403" y="1538"/>
                        <a:pt x="403" y="1538"/>
                        <a:pt x="403" y="1538"/>
                      </a:cubicBezTo>
                      <a:cubicBezTo>
                        <a:pt x="386" y="1572"/>
                        <a:pt x="386" y="1572"/>
                        <a:pt x="386" y="1572"/>
                      </a:cubicBezTo>
                      <a:cubicBezTo>
                        <a:pt x="487" y="1739"/>
                        <a:pt x="487" y="1739"/>
                        <a:pt x="487" y="1739"/>
                      </a:cubicBezTo>
                      <a:cubicBezTo>
                        <a:pt x="470" y="1789"/>
                        <a:pt x="470" y="1789"/>
                        <a:pt x="470" y="1789"/>
                      </a:cubicBezTo>
                      <a:cubicBezTo>
                        <a:pt x="386" y="1773"/>
                        <a:pt x="386" y="1773"/>
                        <a:pt x="386" y="1773"/>
                      </a:cubicBezTo>
                      <a:cubicBezTo>
                        <a:pt x="353" y="1839"/>
                        <a:pt x="353" y="1839"/>
                        <a:pt x="353" y="1839"/>
                      </a:cubicBezTo>
                      <a:cubicBezTo>
                        <a:pt x="370" y="1873"/>
                        <a:pt x="370" y="1873"/>
                        <a:pt x="370" y="1873"/>
                      </a:cubicBezTo>
                      <a:cubicBezTo>
                        <a:pt x="370" y="1890"/>
                        <a:pt x="370" y="1890"/>
                        <a:pt x="370" y="1890"/>
                      </a:cubicBezTo>
                      <a:cubicBezTo>
                        <a:pt x="386" y="1906"/>
                        <a:pt x="386" y="1906"/>
                        <a:pt x="386" y="1906"/>
                      </a:cubicBezTo>
                      <a:cubicBezTo>
                        <a:pt x="403" y="1923"/>
                        <a:pt x="403" y="1923"/>
                        <a:pt x="403" y="1923"/>
                      </a:cubicBezTo>
                      <a:cubicBezTo>
                        <a:pt x="420" y="1940"/>
                        <a:pt x="420" y="1940"/>
                        <a:pt x="420" y="1940"/>
                      </a:cubicBezTo>
                      <a:cubicBezTo>
                        <a:pt x="454" y="1956"/>
                        <a:pt x="454" y="1956"/>
                        <a:pt x="454" y="1956"/>
                      </a:cubicBezTo>
                      <a:cubicBezTo>
                        <a:pt x="487" y="1973"/>
                        <a:pt x="487" y="1973"/>
                        <a:pt x="487" y="1973"/>
                      </a:cubicBezTo>
                      <a:cubicBezTo>
                        <a:pt x="504" y="2007"/>
                        <a:pt x="504" y="2007"/>
                        <a:pt x="504" y="2007"/>
                      </a:cubicBezTo>
                      <a:cubicBezTo>
                        <a:pt x="521" y="2040"/>
                        <a:pt x="521" y="2040"/>
                        <a:pt x="521" y="2040"/>
                      </a:cubicBezTo>
                      <a:cubicBezTo>
                        <a:pt x="538" y="2057"/>
                        <a:pt x="538" y="2057"/>
                        <a:pt x="538" y="2057"/>
                      </a:cubicBezTo>
                      <a:cubicBezTo>
                        <a:pt x="538" y="2057"/>
                        <a:pt x="538" y="2057"/>
                        <a:pt x="538" y="2057"/>
                      </a:cubicBezTo>
                      <a:cubicBezTo>
                        <a:pt x="554" y="2074"/>
                        <a:pt x="554" y="2074"/>
                        <a:pt x="554" y="2074"/>
                      </a:cubicBezTo>
                      <a:cubicBezTo>
                        <a:pt x="571" y="2074"/>
                        <a:pt x="571" y="2074"/>
                        <a:pt x="571" y="2074"/>
                      </a:cubicBezTo>
                      <a:cubicBezTo>
                        <a:pt x="588" y="2074"/>
                        <a:pt x="588" y="2074"/>
                        <a:pt x="588" y="2074"/>
                      </a:cubicBezTo>
                      <a:cubicBezTo>
                        <a:pt x="605" y="2057"/>
                        <a:pt x="605" y="2057"/>
                        <a:pt x="605" y="2057"/>
                      </a:cubicBezTo>
                      <a:cubicBezTo>
                        <a:pt x="621" y="2057"/>
                        <a:pt x="621" y="2057"/>
                        <a:pt x="621" y="2057"/>
                      </a:cubicBezTo>
                      <a:cubicBezTo>
                        <a:pt x="638" y="2074"/>
                        <a:pt x="638" y="2074"/>
                        <a:pt x="638" y="2074"/>
                      </a:cubicBezTo>
                      <a:cubicBezTo>
                        <a:pt x="638" y="2090"/>
                        <a:pt x="638" y="2090"/>
                        <a:pt x="638" y="2090"/>
                      </a:cubicBezTo>
                      <a:cubicBezTo>
                        <a:pt x="638" y="2090"/>
                        <a:pt x="638" y="2090"/>
                        <a:pt x="638" y="2090"/>
                      </a:cubicBezTo>
                      <a:cubicBezTo>
                        <a:pt x="655" y="2107"/>
                        <a:pt x="655" y="2107"/>
                        <a:pt x="655" y="2107"/>
                      </a:cubicBezTo>
                      <a:cubicBezTo>
                        <a:pt x="672" y="2107"/>
                        <a:pt x="672" y="2107"/>
                        <a:pt x="672" y="2107"/>
                      </a:cubicBezTo>
                      <a:cubicBezTo>
                        <a:pt x="672" y="2107"/>
                        <a:pt x="672" y="2107"/>
                        <a:pt x="672" y="2107"/>
                      </a:cubicBezTo>
                      <a:cubicBezTo>
                        <a:pt x="689" y="2107"/>
                        <a:pt x="689" y="2107"/>
                        <a:pt x="689" y="2107"/>
                      </a:cubicBezTo>
                      <a:cubicBezTo>
                        <a:pt x="705" y="2107"/>
                        <a:pt x="705" y="2107"/>
                        <a:pt x="705" y="2107"/>
                      </a:cubicBezTo>
                      <a:cubicBezTo>
                        <a:pt x="722" y="2107"/>
                        <a:pt x="722" y="2107"/>
                        <a:pt x="722" y="2107"/>
                      </a:cubicBezTo>
                      <a:cubicBezTo>
                        <a:pt x="739" y="2107"/>
                        <a:pt x="739" y="2107"/>
                        <a:pt x="739" y="2107"/>
                      </a:cubicBezTo>
                      <a:cubicBezTo>
                        <a:pt x="756" y="2124"/>
                        <a:pt x="756" y="2124"/>
                        <a:pt x="756" y="2124"/>
                      </a:cubicBezTo>
                      <a:cubicBezTo>
                        <a:pt x="773" y="2157"/>
                        <a:pt x="773" y="2157"/>
                        <a:pt x="773" y="2157"/>
                      </a:cubicBezTo>
                      <a:cubicBezTo>
                        <a:pt x="840" y="2191"/>
                        <a:pt x="840" y="2191"/>
                        <a:pt x="840" y="2191"/>
                      </a:cubicBezTo>
                      <a:cubicBezTo>
                        <a:pt x="890" y="2207"/>
                        <a:pt x="890" y="2207"/>
                        <a:pt x="890" y="2207"/>
                      </a:cubicBezTo>
                      <a:cubicBezTo>
                        <a:pt x="907" y="2207"/>
                        <a:pt x="907" y="2207"/>
                        <a:pt x="907" y="2207"/>
                      </a:cubicBezTo>
                      <a:cubicBezTo>
                        <a:pt x="924" y="2224"/>
                        <a:pt x="924" y="2224"/>
                        <a:pt x="924" y="2224"/>
                      </a:cubicBezTo>
                      <a:cubicBezTo>
                        <a:pt x="941" y="2241"/>
                        <a:pt x="941" y="2241"/>
                        <a:pt x="941" y="2241"/>
                      </a:cubicBezTo>
                      <a:cubicBezTo>
                        <a:pt x="974" y="2257"/>
                        <a:pt x="974" y="2257"/>
                        <a:pt x="974" y="2257"/>
                      </a:cubicBezTo>
                      <a:cubicBezTo>
                        <a:pt x="1008" y="2241"/>
                        <a:pt x="1008" y="2241"/>
                        <a:pt x="1008" y="2241"/>
                      </a:cubicBezTo>
                      <a:cubicBezTo>
                        <a:pt x="991" y="2207"/>
                        <a:pt x="991" y="2207"/>
                        <a:pt x="991" y="2207"/>
                      </a:cubicBezTo>
                      <a:cubicBezTo>
                        <a:pt x="1008" y="2174"/>
                        <a:pt x="1008" y="2174"/>
                        <a:pt x="1008" y="2174"/>
                      </a:cubicBezTo>
                      <a:cubicBezTo>
                        <a:pt x="1041" y="2107"/>
                        <a:pt x="1041" y="2107"/>
                        <a:pt x="1041" y="2107"/>
                      </a:cubicBezTo>
                      <a:cubicBezTo>
                        <a:pt x="1075" y="2124"/>
                        <a:pt x="1075" y="2124"/>
                        <a:pt x="1075" y="2124"/>
                      </a:cubicBezTo>
                      <a:cubicBezTo>
                        <a:pt x="1075" y="2057"/>
                        <a:pt x="1075" y="2057"/>
                        <a:pt x="1075" y="2057"/>
                      </a:cubicBezTo>
                      <a:cubicBezTo>
                        <a:pt x="1041" y="2023"/>
                        <a:pt x="1041" y="2023"/>
                        <a:pt x="1041" y="2023"/>
                      </a:cubicBezTo>
                      <a:cubicBezTo>
                        <a:pt x="1075" y="1990"/>
                        <a:pt x="1075" y="1990"/>
                        <a:pt x="1075" y="1990"/>
                      </a:cubicBezTo>
                      <a:cubicBezTo>
                        <a:pt x="1108" y="1973"/>
                        <a:pt x="1108" y="1973"/>
                        <a:pt x="1108" y="1973"/>
                      </a:cubicBezTo>
                      <a:cubicBezTo>
                        <a:pt x="1142" y="1956"/>
                        <a:pt x="1142" y="1956"/>
                        <a:pt x="1142" y="1956"/>
                      </a:cubicBezTo>
                      <a:cubicBezTo>
                        <a:pt x="1192" y="1973"/>
                        <a:pt x="1192" y="1973"/>
                        <a:pt x="1192" y="1973"/>
                      </a:cubicBezTo>
                      <a:cubicBezTo>
                        <a:pt x="1176" y="2007"/>
                        <a:pt x="1176" y="2007"/>
                        <a:pt x="1176" y="2007"/>
                      </a:cubicBezTo>
                      <a:cubicBezTo>
                        <a:pt x="1209" y="2040"/>
                        <a:pt x="1209" y="2040"/>
                        <a:pt x="1209" y="2040"/>
                      </a:cubicBezTo>
                      <a:cubicBezTo>
                        <a:pt x="1260" y="2074"/>
                        <a:pt x="1260" y="2074"/>
                        <a:pt x="1260" y="2074"/>
                      </a:cubicBezTo>
                      <a:cubicBezTo>
                        <a:pt x="1293" y="2057"/>
                        <a:pt x="1293" y="2057"/>
                        <a:pt x="1293" y="2057"/>
                      </a:cubicBezTo>
                      <a:cubicBezTo>
                        <a:pt x="1310" y="2140"/>
                        <a:pt x="1310" y="2140"/>
                        <a:pt x="1310" y="2140"/>
                      </a:cubicBezTo>
                      <a:cubicBezTo>
                        <a:pt x="1344" y="2107"/>
                        <a:pt x="1344" y="2107"/>
                        <a:pt x="1344" y="2107"/>
                      </a:cubicBezTo>
                      <a:cubicBezTo>
                        <a:pt x="1377" y="2174"/>
                        <a:pt x="1377" y="2174"/>
                        <a:pt x="1377" y="2174"/>
                      </a:cubicBezTo>
                      <a:cubicBezTo>
                        <a:pt x="1444" y="2207"/>
                        <a:pt x="1444" y="2207"/>
                        <a:pt x="1444" y="2207"/>
                      </a:cubicBezTo>
                      <a:cubicBezTo>
                        <a:pt x="1461" y="2291"/>
                        <a:pt x="1461" y="2291"/>
                        <a:pt x="1461" y="2291"/>
                      </a:cubicBezTo>
                      <a:cubicBezTo>
                        <a:pt x="1528" y="2291"/>
                        <a:pt x="1528" y="2291"/>
                        <a:pt x="1528" y="2291"/>
                      </a:cubicBezTo>
                      <a:cubicBezTo>
                        <a:pt x="1579" y="2308"/>
                        <a:pt x="1579" y="2308"/>
                        <a:pt x="1579" y="2308"/>
                      </a:cubicBezTo>
                      <a:cubicBezTo>
                        <a:pt x="1629" y="2308"/>
                        <a:pt x="1629" y="2308"/>
                        <a:pt x="1629" y="2308"/>
                      </a:cubicBezTo>
                      <a:cubicBezTo>
                        <a:pt x="1629" y="2358"/>
                        <a:pt x="1629" y="2358"/>
                        <a:pt x="1629" y="2358"/>
                      </a:cubicBezTo>
                      <a:cubicBezTo>
                        <a:pt x="1612" y="2458"/>
                        <a:pt x="1612" y="2458"/>
                        <a:pt x="1612" y="2458"/>
                      </a:cubicBezTo>
                      <a:cubicBezTo>
                        <a:pt x="1579" y="2508"/>
                        <a:pt x="1579" y="2508"/>
                        <a:pt x="1579" y="2508"/>
                      </a:cubicBezTo>
                      <a:cubicBezTo>
                        <a:pt x="1579" y="2508"/>
                        <a:pt x="1545" y="2508"/>
                        <a:pt x="1545" y="2542"/>
                      </a:cubicBezTo>
                      <a:cubicBezTo>
                        <a:pt x="1545" y="2542"/>
                        <a:pt x="1545" y="2558"/>
                        <a:pt x="1545" y="2558"/>
                      </a:cubicBezTo>
                      <a:cubicBezTo>
                        <a:pt x="1646" y="2575"/>
                        <a:pt x="1646" y="2575"/>
                        <a:pt x="1646" y="2575"/>
                      </a:cubicBezTo>
                      <a:cubicBezTo>
                        <a:pt x="1747" y="2525"/>
                        <a:pt x="1747" y="2525"/>
                        <a:pt x="1747" y="2525"/>
                      </a:cubicBezTo>
                      <a:cubicBezTo>
                        <a:pt x="1864" y="2558"/>
                        <a:pt x="1864" y="2558"/>
                        <a:pt x="1864" y="2558"/>
                      </a:cubicBezTo>
                      <a:cubicBezTo>
                        <a:pt x="1948" y="2508"/>
                        <a:pt x="1948" y="2508"/>
                        <a:pt x="1948" y="2508"/>
                      </a:cubicBezTo>
                      <a:cubicBezTo>
                        <a:pt x="2049" y="2542"/>
                        <a:pt x="2049" y="2542"/>
                        <a:pt x="2049" y="2542"/>
                      </a:cubicBezTo>
                      <a:cubicBezTo>
                        <a:pt x="2032" y="2374"/>
                        <a:pt x="2032" y="2374"/>
                        <a:pt x="2032" y="2374"/>
                      </a:cubicBezTo>
                      <a:cubicBezTo>
                        <a:pt x="2116" y="2140"/>
                        <a:pt x="2116" y="2140"/>
                        <a:pt x="2116" y="2140"/>
                      </a:cubicBezTo>
                      <a:lnTo>
                        <a:pt x="2217" y="2023"/>
                      </a:lnTo>
                      <a:close/>
                    </a:path>
                  </a:pathLst>
                </a:custGeom>
                <a:solidFill>
                  <a:srgbClr val="848FA0"/>
                </a:solidFill>
                <a:ln w="6350" cmpd="sng">
                  <a:solidFill>
                    <a:schemeClr val="bg1"/>
                  </a:solidFill>
                  <a:prstDash val="solid"/>
                  <a:round/>
                  <a:headEnd/>
                  <a:tailEnd/>
                </a:ln>
              </p:spPr>
              <p:txBody>
                <a:bodyPr/>
                <a:lstStyle/>
                <a:p>
                  <a:endParaRPr lang="en-GB" dirty="0"/>
                </a:p>
              </p:txBody>
            </p:sp>
            <p:sp>
              <p:nvSpPr>
                <p:cNvPr id="1401" name="Freeform 110"/>
                <p:cNvSpPr>
                  <a:spLocks/>
                </p:cNvSpPr>
                <p:nvPr/>
              </p:nvSpPr>
              <p:spPr bwMode="auto">
                <a:xfrm>
                  <a:off x="676" y="2795"/>
                  <a:ext cx="266" cy="308"/>
                </a:xfrm>
                <a:custGeom>
                  <a:avLst/>
                  <a:gdLst>
                    <a:gd name="T0" fmla="*/ 2066 w 2217"/>
                    <a:gd name="T1" fmla="*/ 1873 h 2575"/>
                    <a:gd name="T2" fmla="*/ 1931 w 2217"/>
                    <a:gd name="T3" fmla="*/ 1572 h 2575"/>
                    <a:gd name="T4" fmla="*/ 2082 w 2217"/>
                    <a:gd name="T5" fmla="*/ 1288 h 2575"/>
                    <a:gd name="T6" fmla="*/ 1898 w 2217"/>
                    <a:gd name="T7" fmla="*/ 1137 h 2575"/>
                    <a:gd name="T8" fmla="*/ 1915 w 2217"/>
                    <a:gd name="T9" fmla="*/ 936 h 2575"/>
                    <a:gd name="T10" fmla="*/ 1696 w 2217"/>
                    <a:gd name="T11" fmla="*/ 987 h 2575"/>
                    <a:gd name="T12" fmla="*/ 1394 w 2217"/>
                    <a:gd name="T13" fmla="*/ 870 h 2575"/>
                    <a:gd name="T14" fmla="*/ 1344 w 2217"/>
                    <a:gd name="T15" fmla="*/ 652 h 2575"/>
                    <a:gd name="T16" fmla="*/ 1176 w 2217"/>
                    <a:gd name="T17" fmla="*/ 602 h 2575"/>
                    <a:gd name="T18" fmla="*/ 1025 w 2217"/>
                    <a:gd name="T19" fmla="*/ 318 h 2575"/>
                    <a:gd name="T20" fmla="*/ 873 w 2217"/>
                    <a:gd name="T21" fmla="*/ 117 h 2575"/>
                    <a:gd name="T22" fmla="*/ 689 w 2217"/>
                    <a:gd name="T23" fmla="*/ 50 h 2575"/>
                    <a:gd name="T24" fmla="*/ 538 w 2217"/>
                    <a:gd name="T25" fmla="*/ 34 h 2575"/>
                    <a:gd name="T26" fmla="*/ 302 w 2217"/>
                    <a:gd name="T27" fmla="*/ 151 h 2575"/>
                    <a:gd name="T28" fmla="*/ 134 w 2217"/>
                    <a:gd name="T29" fmla="*/ 218 h 2575"/>
                    <a:gd name="T30" fmla="*/ 84 w 2217"/>
                    <a:gd name="T31" fmla="*/ 318 h 2575"/>
                    <a:gd name="T32" fmla="*/ 168 w 2217"/>
                    <a:gd name="T33" fmla="*/ 468 h 2575"/>
                    <a:gd name="T34" fmla="*/ 454 w 2217"/>
                    <a:gd name="T35" fmla="*/ 736 h 2575"/>
                    <a:gd name="T36" fmla="*/ 269 w 2217"/>
                    <a:gd name="T37" fmla="*/ 903 h 2575"/>
                    <a:gd name="T38" fmla="*/ 286 w 2217"/>
                    <a:gd name="T39" fmla="*/ 1271 h 2575"/>
                    <a:gd name="T40" fmla="*/ 386 w 2217"/>
                    <a:gd name="T41" fmla="*/ 1355 h 2575"/>
                    <a:gd name="T42" fmla="*/ 504 w 2217"/>
                    <a:gd name="T43" fmla="*/ 1538 h 2575"/>
                    <a:gd name="T44" fmla="*/ 386 w 2217"/>
                    <a:gd name="T45" fmla="*/ 1572 h 2575"/>
                    <a:gd name="T46" fmla="*/ 470 w 2217"/>
                    <a:gd name="T47" fmla="*/ 1789 h 2575"/>
                    <a:gd name="T48" fmla="*/ 353 w 2217"/>
                    <a:gd name="T49" fmla="*/ 1839 h 2575"/>
                    <a:gd name="T50" fmla="*/ 370 w 2217"/>
                    <a:gd name="T51" fmla="*/ 1890 h 2575"/>
                    <a:gd name="T52" fmla="*/ 403 w 2217"/>
                    <a:gd name="T53" fmla="*/ 1923 h 2575"/>
                    <a:gd name="T54" fmla="*/ 454 w 2217"/>
                    <a:gd name="T55" fmla="*/ 1956 h 2575"/>
                    <a:gd name="T56" fmla="*/ 504 w 2217"/>
                    <a:gd name="T57" fmla="*/ 2007 h 2575"/>
                    <a:gd name="T58" fmla="*/ 538 w 2217"/>
                    <a:gd name="T59" fmla="*/ 2057 h 2575"/>
                    <a:gd name="T60" fmla="*/ 554 w 2217"/>
                    <a:gd name="T61" fmla="*/ 2074 h 2575"/>
                    <a:gd name="T62" fmla="*/ 588 w 2217"/>
                    <a:gd name="T63" fmla="*/ 2074 h 2575"/>
                    <a:gd name="T64" fmla="*/ 621 w 2217"/>
                    <a:gd name="T65" fmla="*/ 2057 h 2575"/>
                    <a:gd name="T66" fmla="*/ 638 w 2217"/>
                    <a:gd name="T67" fmla="*/ 2090 h 2575"/>
                    <a:gd name="T68" fmla="*/ 655 w 2217"/>
                    <a:gd name="T69" fmla="*/ 2107 h 2575"/>
                    <a:gd name="T70" fmla="*/ 672 w 2217"/>
                    <a:gd name="T71" fmla="*/ 2107 h 2575"/>
                    <a:gd name="T72" fmla="*/ 705 w 2217"/>
                    <a:gd name="T73" fmla="*/ 2107 h 2575"/>
                    <a:gd name="T74" fmla="*/ 739 w 2217"/>
                    <a:gd name="T75" fmla="*/ 2107 h 2575"/>
                    <a:gd name="T76" fmla="*/ 773 w 2217"/>
                    <a:gd name="T77" fmla="*/ 2157 h 2575"/>
                    <a:gd name="T78" fmla="*/ 890 w 2217"/>
                    <a:gd name="T79" fmla="*/ 2207 h 2575"/>
                    <a:gd name="T80" fmla="*/ 924 w 2217"/>
                    <a:gd name="T81" fmla="*/ 2224 h 2575"/>
                    <a:gd name="T82" fmla="*/ 974 w 2217"/>
                    <a:gd name="T83" fmla="*/ 2257 h 2575"/>
                    <a:gd name="T84" fmla="*/ 991 w 2217"/>
                    <a:gd name="T85" fmla="*/ 2207 h 2575"/>
                    <a:gd name="T86" fmla="*/ 1041 w 2217"/>
                    <a:gd name="T87" fmla="*/ 2107 h 2575"/>
                    <a:gd name="T88" fmla="*/ 1075 w 2217"/>
                    <a:gd name="T89" fmla="*/ 2057 h 2575"/>
                    <a:gd name="T90" fmla="*/ 1075 w 2217"/>
                    <a:gd name="T91" fmla="*/ 1990 h 2575"/>
                    <a:gd name="T92" fmla="*/ 1142 w 2217"/>
                    <a:gd name="T93" fmla="*/ 1956 h 2575"/>
                    <a:gd name="T94" fmla="*/ 1176 w 2217"/>
                    <a:gd name="T95" fmla="*/ 2007 h 2575"/>
                    <a:gd name="T96" fmla="*/ 1260 w 2217"/>
                    <a:gd name="T97" fmla="*/ 2074 h 2575"/>
                    <a:gd name="T98" fmla="*/ 1310 w 2217"/>
                    <a:gd name="T99" fmla="*/ 2140 h 2575"/>
                    <a:gd name="T100" fmla="*/ 1377 w 2217"/>
                    <a:gd name="T101" fmla="*/ 2174 h 2575"/>
                    <a:gd name="T102" fmla="*/ 1461 w 2217"/>
                    <a:gd name="T103" fmla="*/ 2291 h 2575"/>
                    <a:gd name="T104" fmla="*/ 1579 w 2217"/>
                    <a:gd name="T105" fmla="*/ 2308 h 2575"/>
                    <a:gd name="T106" fmla="*/ 1629 w 2217"/>
                    <a:gd name="T107" fmla="*/ 2358 h 2575"/>
                    <a:gd name="T108" fmla="*/ 1579 w 2217"/>
                    <a:gd name="T109" fmla="*/ 2508 h 2575"/>
                    <a:gd name="T110" fmla="*/ 1545 w 2217"/>
                    <a:gd name="T111" fmla="*/ 2558 h 2575"/>
                    <a:gd name="T112" fmla="*/ 1747 w 2217"/>
                    <a:gd name="T113" fmla="*/ 2525 h 2575"/>
                    <a:gd name="T114" fmla="*/ 1948 w 2217"/>
                    <a:gd name="T115" fmla="*/ 2508 h 2575"/>
                    <a:gd name="T116" fmla="*/ 2032 w 2217"/>
                    <a:gd name="T117" fmla="*/ 2374 h 2575"/>
                    <a:gd name="T118" fmla="*/ 2217 w 2217"/>
                    <a:gd name="T119" fmla="*/ 2023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7" h="2575">
                      <a:moveTo>
                        <a:pt x="2217" y="2023"/>
                      </a:moveTo>
                      <a:cubicBezTo>
                        <a:pt x="2066" y="1873"/>
                        <a:pt x="2066" y="1873"/>
                        <a:pt x="2066" y="1873"/>
                      </a:cubicBezTo>
                      <a:cubicBezTo>
                        <a:pt x="1965" y="1756"/>
                        <a:pt x="1965" y="1756"/>
                        <a:pt x="1965" y="1756"/>
                      </a:cubicBezTo>
                      <a:cubicBezTo>
                        <a:pt x="1931" y="1572"/>
                        <a:pt x="1931" y="1572"/>
                        <a:pt x="1931" y="1572"/>
                      </a:cubicBezTo>
                      <a:cubicBezTo>
                        <a:pt x="1931" y="1371"/>
                        <a:pt x="1931" y="1371"/>
                        <a:pt x="1931" y="1371"/>
                      </a:cubicBezTo>
                      <a:cubicBezTo>
                        <a:pt x="2082" y="1288"/>
                        <a:pt x="2082" y="1288"/>
                        <a:pt x="2082" y="1288"/>
                      </a:cubicBezTo>
                      <a:cubicBezTo>
                        <a:pt x="1982" y="1271"/>
                        <a:pt x="1982" y="1271"/>
                        <a:pt x="1982" y="1271"/>
                      </a:cubicBezTo>
                      <a:cubicBezTo>
                        <a:pt x="1898" y="1137"/>
                        <a:pt x="1898" y="1137"/>
                        <a:pt x="1898" y="1137"/>
                      </a:cubicBezTo>
                      <a:cubicBezTo>
                        <a:pt x="1982" y="1020"/>
                        <a:pt x="1982" y="1020"/>
                        <a:pt x="1982" y="1020"/>
                      </a:cubicBezTo>
                      <a:cubicBezTo>
                        <a:pt x="1915" y="936"/>
                        <a:pt x="1915" y="936"/>
                        <a:pt x="1915" y="936"/>
                      </a:cubicBezTo>
                      <a:cubicBezTo>
                        <a:pt x="1814" y="1020"/>
                        <a:pt x="1814" y="1020"/>
                        <a:pt x="1814" y="1020"/>
                      </a:cubicBezTo>
                      <a:cubicBezTo>
                        <a:pt x="1696" y="987"/>
                        <a:pt x="1696" y="987"/>
                        <a:pt x="1696" y="987"/>
                      </a:cubicBezTo>
                      <a:cubicBezTo>
                        <a:pt x="1545" y="953"/>
                        <a:pt x="1545" y="953"/>
                        <a:pt x="1545" y="953"/>
                      </a:cubicBezTo>
                      <a:cubicBezTo>
                        <a:pt x="1394" y="870"/>
                        <a:pt x="1394" y="870"/>
                        <a:pt x="1394" y="870"/>
                      </a:cubicBezTo>
                      <a:cubicBezTo>
                        <a:pt x="1377" y="736"/>
                        <a:pt x="1377" y="736"/>
                        <a:pt x="1377" y="736"/>
                      </a:cubicBezTo>
                      <a:cubicBezTo>
                        <a:pt x="1344" y="652"/>
                        <a:pt x="1344" y="652"/>
                        <a:pt x="1344" y="652"/>
                      </a:cubicBezTo>
                      <a:cubicBezTo>
                        <a:pt x="1276" y="602"/>
                        <a:pt x="1276" y="602"/>
                        <a:pt x="1276" y="602"/>
                      </a:cubicBezTo>
                      <a:cubicBezTo>
                        <a:pt x="1176" y="602"/>
                        <a:pt x="1176" y="602"/>
                        <a:pt x="1176" y="602"/>
                      </a:cubicBezTo>
                      <a:cubicBezTo>
                        <a:pt x="1092" y="485"/>
                        <a:pt x="1092" y="485"/>
                        <a:pt x="1092" y="485"/>
                      </a:cubicBezTo>
                      <a:cubicBezTo>
                        <a:pt x="1025" y="318"/>
                        <a:pt x="1025" y="318"/>
                        <a:pt x="1025" y="318"/>
                      </a:cubicBezTo>
                      <a:cubicBezTo>
                        <a:pt x="974" y="234"/>
                        <a:pt x="974" y="234"/>
                        <a:pt x="974" y="234"/>
                      </a:cubicBezTo>
                      <a:cubicBezTo>
                        <a:pt x="873" y="117"/>
                        <a:pt x="873" y="117"/>
                        <a:pt x="873" y="117"/>
                      </a:cubicBezTo>
                      <a:cubicBezTo>
                        <a:pt x="739" y="84"/>
                        <a:pt x="739" y="84"/>
                        <a:pt x="739" y="84"/>
                      </a:cubicBezTo>
                      <a:cubicBezTo>
                        <a:pt x="689" y="50"/>
                        <a:pt x="689" y="50"/>
                        <a:pt x="689" y="50"/>
                      </a:cubicBezTo>
                      <a:cubicBezTo>
                        <a:pt x="655" y="0"/>
                        <a:pt x="655" y="0"/>
                        <a:pt x="655" y="0"/>
                      </a:cubicBezTo>
                      <a:cubicBezTo>
                        <a:pt x="538" y="34"/>
                        <a:pt x="538" y="34"/>
                        <a:pt x="538" y="34"/>
                      </a:cubicBezTo>
                      <a:cubicBezTo>
                        <a:pt x="437" y="50"/>
                        <a:pt x="437" y="50"/>
                        <a:pt x="437" y="50"/>
                      </a:cubicBezTo>
                      <a:cubicBezTo>
                        <a:pt x="302" y="151"/>
                        <a:pt x="302" y="151"/>
                        <a:pt x="302" y="151"/>
                      </a:cubicBezTo>
                      <a:cubicBezTo>
                        <a:pt x="185" y="167"/>
                        <a:pt x="185" y="167"/>
                        <a:pt x="185" y="167"/>
                      </a:cubicBezTo>
                      <a:cubicBezTo>
                        <a:pt x="134" y="218"/>
                        <a:pt x="134" y="218"/>
                        <a:pt x="134" y="218"/>
                      </a:cubicBezTo>
                      <a:cubicBezTo>
                        <a:pt x="0" y="234"/>
                        <a:pt x="0" y="234"/>
                        <a:pt x="0" y="234"/>
                      </a:cubicBezTo>
                      <a:cubicBezTo>
                        <a:pt x="84" y="318"/>
                        <a:pt x="84" y="318"/>
                        <a:pt x="84" y="318"/>
                      </a:cubicBezTo>
                      <a:cubicBezTo>
                        <a:pt x="84" y="435"/>
                        <a:pt x="84" y="435"/>
                        <a:pt x="84" y="435"/>
                      </a:cubicBezTo>
                      <a:cubicBezTo>
                        <a:pt x="168" y="468"/>
                        <a:pt x="168" y="468"/>
                        <a:pt x="168" y="468"/>
                      </a:cubicBezTo>
                      <a:cubicBezTo>
                        <a:pt x="151" y="569"/>
                        <a:pt x="151" y="569"/>
                        <a:pt x="151" y="569"/>
                      </a:cubicBezTo>
                      <a:cubicBezTo>
                        <a:pt x="454" y="736"/>
                        <a:pt x="454" y="736"/>
                        <a:pt x="454" y="736"/>
                      </a:cubicBezTo>
                      <a:cubicBezTo>
                        <a:pt x="302" y="736"/>
                        <a:pt x="302" y="736"/>
                        <a:pt x="302" y="736"/>
                      </a:cubicBezTo>
                      <a:cubicBezTo>
                        <a:pt x="269" y="903"/>
                        <a:pt x="269" y="903"/>
                        <a:pt x="269" y="903"/>
                      </a:cubicBezTo>
                      <a:cubicBezTo>
                        <a:pt x="437" y="953"/>
                        <a:pt x="437" y="953"/>
                        <a:pt x="437" y="953"/>
                      </a:cubicBezTo>
                      <a:cubicBezTo>
                        <a:pt x="286" y="1271"/>
                        <a:pt x="286" y="1271"/>
                        <a:pt x="286" y="1271"/>
                      </a:cubicBezTo>
                      <a:cubicBezTo>
                        <a:pt x="319" y="1338"/>
                        <a:pt x="319" y="1338"/>
                        <a:pt x="319" y="1338"/>
                      </a:cubicBezTo>
                      <a:cubicBezTo>
                        <a:pt x="386" y="1355"/>
                        <a:pt x="386" y="1355"/>
                        <a:pt x="386" y="1355"/>
                      </a:cubicBezTo>
                      <a:cubicBezTo>
                        <a:pt x="538" y="1455"/>
                        <a:pt x="538" y="1455"/>
                        <a:pt x="538" y="1455"/>
                      </a:cubicBezTo>
                      <a:cubicBezTo>
                        <a:pt x="504" y="1538"/>
                        <a:pt x="504" y="1538"/>
                        <a:pt x="504" y="1538"/>
                      </a:cubicBezTo>
                      <a:cubicBezTo>
                        <a:pt x="403" y="1538"/>
                        <a:pt x="403" y="1538"/>
                        <a:pt x="403" y="1538"/>
                      </a:cubicBezTo>
                      <a:cubicBezTo>
                        <a:pt x="386" y="1572"/>
                        <a:pt x="386" y="1572"/>
                        <a:pt x="386" y="1572"/>
                      </a:cubicBezTo>
                      <a:cubicBezTo>
                        <a:pt x="487" y="1739"/>
                        <a:pt x="487" y="1739"/>
                        <a:pt x="487" y="1739"/>
                      </a:cubicBezTo>
                      <a:cubicBezTo>
                        <a:pt x="470" y="1789"/>
                        <a:pt x="470" y="1789"/>
                        <a:pt x="470" y="1789"/>
                      </a:cubicBezTo>
                      <a:cubicBezTo>
                        <a:pt x="386" y="1773"/>
                        <a:pt x="386" y="1773"/>
                        <a:pt x="386" y="1773"/>
                      </a:cubicBezTo>
                      <a:cubicBezTo>
                        <a:pt x="353" y="1839"/>
                        <a:pt x="353" y="1839"/>
                        <a:pt x="353" y="1839"/>
                      </a:cubicBezTo>
                      <a:cubicBezTo>
                        <a:pt x="370" y="1873"/>
                        <a:pt x="370" y="1873"/>
                        <a:pt x="370" y="1873"/>
                      </a:cubicBezTo>
                      <a:cubicBezTo>
                        <a:pt x="370" y="1890"/>
                        <a:pt x="370" y="1890"/>
                        <a:pt x="370" y="1890"/>
                      </a:cubicBezTo>
                      <a:cubicBezTo>
                        <a:pt x="386" y="1906"/>
                        <a:pt x="386" y="1906"/>
                        <a:pt x="386" y="1906"/>
                      </a:cubicBezTo>
                      <a:cubicBezTo>
                        <a:pt x="403" y="1923"/>
                        <a:pt x="403" y="1923"/>
                        <a:pt x="403" y="1923"/>
                      </a:cubicBezTo>
                      <a:cubicBezTo>
                        <a:pt x="420" y="1940"/>
                        <a:pt x="420" y="1940"/>
                        <a:pt x="420" y="1940"/>
                      </a:cubicBezTo>
                      <a:cubicBezTo>
                        <a:pt x="454" y="1956"/>
                        <a:pt x="454" y="1956"/>
                        <a:pt x="454" y="1956"/>
                      </a:cubicBezTo>
                      <a:cubicBezTo>
                        <a:pt x="487" y="1973"/>
                        <a:pt x="487" y="1973"/>
                        <a:pt x="487" y="1973"/>
                      </a:cubicBezTo>
                      <a:cubicBezTo>
                        <a:pt x="504" y="2007"/>
                        <a:pt x="504" y="2007"/>
                        <a:pt x="504" y="2007"/>
                      </a:cubicBezTo>
                      <a:cubicBezTo>
                        <a:pt x="521" y="2040"/>
                        <a:pt x="521" y="2040"/>
                        <a:pt x="521" y="2040"/>
                      </a:cubicBezTo>
                      <a:cubicBezTo>
                        <a:pt x="538" y="2057"/>
                        <a:pt x="538" y="2057"/>
                        <a:pt x="538" y="2057"/>
                      </a:cubicBezTo>
                      <a:cubicBezTo>
                        <a:pt x="538" y="2057"/>
                        <a:pt x="538" y="2057"/>
                        <a:pt x="538" y="2057"/>
                      </a:cubicBezTo>
                      <a:cubicBezTo>
                        <a:pt x="554" y="2074"/>
                        <a:pt x="554" y="2074"/>
                        <a:pt x="554" y="2074"/>
                      </a:cubicBezTo>
                      <a:cubicBezTo>
                        <a:pt x="571" y="2074"/>
                        <a:pt x="571" y="2074"/>
                        <a:pt x="571" y="2074"/>
                      </a:cubicBezTo>
                      <a:cubicBezTo>
                        <a:pt x="588" y="2074"/>
                        <a:pt x="588" y="2074"/>
                        <a:pt x="588" y="2074"/>
                      </a:cubicBezTo>
                      <a:cubicBezTo>
                        <a:pt x="605" y="2057"/>
                        <a:pt x="605" y="2057"/>
                        <a:pt x="605" y="2057"/>
                      </a:cubicBezTo>
                      <a:cubicBezTo>
                        <a:pt x="621" y="2057"/>
                        <a:pt x="621" y="2057"/>
                        <a:pt x="621" y="2057"/>
                      </a:cubicBezTo>
                      <a:cubicBezTo>
                        <a:pt x="638" y="2074"/>
                        <a:pt x="638" y="2074"/>
                        <a:pt x="638" y="2074"/>
                      </a:cubicBezTo>
                      <a:cubicBezTo>
                        <a:pt x="638" y="2090"/>
                        <a:pt x="638" y="2090"/>
                        <a:pt x="638" y="2090"/>
                      </a:cubicBezTo>
                      <a:cubicBezTo>
                        <a:pt x="638" y="2090"/>
                        <a:pt x="638" y="2090"/>
                        <a:pt x="638" y="2090"/>
                      </a:cubicBezTo>
                      <a:cubicBezTo>
                        <a:pt x="655" y="2107"/>
                        <a:pt x="655" y="2107"/>
                        <a:pt x="655" y="2107"/>
                      </a:cubicBezTo>
                      <a:cubicBezTo>
                        <a:pt x="672" y="2107"/>
                        <a:pt x="672" y="2107"/>
                        <a:pt x="672" y="2107"/>
                      </a:cubicBezTo>
                      <a:cubicBezTo>
                        <a:pt x="672" y="2107"/>
                        <a:pt x="672" y="2107"/>
                        <a:pt x="672" y="2107"/>
                      </a:cubicBezTo>
                      <a:cubicBezTo>
                        <a:pt x="689" y="2107"/>
                        <a:pt x="689" y="2107"/>
                        <a:pt x="689" y="2107"/>
                      </a:cubicBezTo>
                      <a:cubicBezTo>
                        <a:pt x="705" y="2107"/>
                        <a:pt x="705" y="2107"/>
                        <a:pt x="705" y="2107"/>
                      </a:cubicBezTo>
                      <a:cubicBezTo>
                        <a:pt x="722" y="2107"/>
                        <a:pt x="722" y="2107"/>
                        <a:pt x="722" y="2107"/>
                      </a:cubicBezTo>
                      <a:cubicBezTo>
                        <a:pt x="739" y="2107"/>
                        <a:pt x="739" y="2107"/>
                        <a:pt x="739" y="2107"/>
                      </a:cubicBezTo>
                      <a:cubicBezTo>
                        <a:pt x="756" y="2124"/>
                        <a:pt x="756" y="2124"/>
                        <a:pt x="756" y="2124"/>
                      </a:cubicBezTo>
                      <a:cubicBezTo>
                        <a:pt x="773" y="2157"/>
                        <a:pt x="773" y="2157"/>
                        <a:pt x="773" y="2157"/>
                      </a:cubicBezTo>
                      <a:cubicBezTo>
                        <a:pt x="840" y="2191"/>
                        <a:pt x="840" y="2191"/>
                        <a:pt x="840" y="2191"/>
                      </a:cubicBezTo>
                      <a:cubicBezTo>
                        <a:pt x="890" y="2207"/>
                        <a:pt x="890" y="2207"/>
                        <a:pt x="890" y="2207"/>
                      </a:cubicBezTo>
                      <a:cubicBezTo>
                        <a:pt x="907" y="2207"/>
                        <a:pt x="907" y="2207"/>
                        <a:pt x="907" y="2207"/>
                      </a:cubicBezTo>
                      <a:cubicBezTo>
                        <a:pt x="924" y="2224"/>
                        <a:pt x="924" y="2224"/>
                        <a:pt x="924" y="2224"/>
                      </a:cubicBezTo>
                      <a:cubicBezTo>
                        <a:pt x="941" y="2241"/>
                        <a:pt x="941" y="2241"/>
                        <a:pt x="941" y="2241"/>
                      </a:cubicBezTo>
                      <a:cubicBezTo>
                        <a:pt x="974" y="2257"/>
                        <a:pt x="974" y="2257"/>
                        <a:pt x="974" y="2257"/>
                      </a:cubicBezTo>
                      <a:cubicBezTo>
                        <a:pt x="1008" y="2241"/>
                        <a:pt x="1008" y="2241"/>
                        <a:pt x="1008" y="2241"/>
                      </a:cubicBezTo>
                      <a:cubicBezTo>
                        <a:pt x="991" y="2207"/>
                        <a:pt x="991" y="2207"/>
                        <a:pt x="991" y="2207"/>
                      </a:cubicBezTo>
                      <a:cubicBezTo>
                        <a:pt x="1008" y="2174"/>
                        <a:pt x="1008" y="2174"/>
                        <a:pt x="1008" y="2174"/>
                      </a:cubicBezTo>
                      <a:cubicBezTo>
                        <a:pt x="1041" y="2107"/>
                        <a:pt x="1041" y="2107"/>
                        <a:pt x="1041" y="2107"/>
                      </a:cubicBezTo>
                      <a:cubicBezTo>
                        <a:pt x="1075" y="2124"/>
                        <a:pt x="1075" y="2124"/>
                        <a:pt x="1075" y="2124"/>
                      </a:cubicBezTo>
                      <a:cubicBezTo>
                        <a:pt x="1075" y="2057"/>
                        <a:pt x="1075" y="2057"/>
                        <a:pt x="1075" y="2057"/>
                      </a:cubicBezTo>
                      <a:cubicBezTo>
                        <a:pt x="1041" y="2023"/>
                        <a:pt x="1041" y="2023"/>
                        <a:pt x="1041" y="2023"/>
                      </a:cubicBezTo>
                      <a:cubicBezTo>
                        <a:pt x="1075" y="1990"/>
                        <a:pt x="1075" y="1990"/>
                        <a:pt x="1075" y="1990"/>
                      </a:cubicBezTo>
                      <a:cubicBezTo>
                        <a:pt x="1108" y="1973"/>
                        <a:pt x="1108" y="1973"/>
                        <a:pt x="1108" y="1973"/>
                      </a:cubicBezTo>
                      <a:cubicBezTo>
                        <a:pt x="1142" y="1956"/>
                        <a:pt x="1142" y="1956"/>
                        <a:pt x="1142" y="1956"/>
                      </a:cubicBezTo>
                      <a:cubicBezTo>
                        <a:pt x="1192" y="1973"/>
                        <a:pt x="1192" y="1973"/>
                        <a:pt x="1192" y="1973"/>
                      </a:cubicBezTo>
                      <a:cubicBezTo>
                        <a:pt x="1176" y="2007"/>
                        <a:pt x="1176" y="2007"/>
                        <a:pt x="1176" y="2007"/>
                      </a:cubicBezTo>
                      <a:cubicBezTo>
                        <a:pt x="1209" y="2040"/>
                        <a:pt x="1209" y="2040"/>
                        <a:pt x="1209" y="2040"/>
                      </a:cubicBezTo>
                      <a:cubicBezTo>
                        <a:pt x="1260" y="2074"/>
                        <a:pt x="1260" y="2074"/>
                        <a:pt x="1260" y="2074"/>
                      </a:cubicBezTo>
                      <a:cubicBezTo>
                        <a:pt x="1293" y="2057"/>
                        <a:pt x="1293" y="2057"/>
                        <a:pt x="1293" y="2057"/>
                      </a:cubicBezTo>
                      <a:cubicBezTo>
                        <a:pt x="1310" y="2140"/>
                        <a:pt x="1310" y="2140"/>
                        <a:pt x="1310" y="2140"/>
                      </a:cubicBezTo>
                      <a:cubicBezTo>
                        <a:pt x="1344" y="2107"/>
                        <a:pt x="1344" y="2107"/>
                        <a:pt x="1344" y="2107"/>
                      </a:cubicBezTo>
                      <a:cubicBezTo>
                        <a:pt x="1377" y="2174"/>
                        <a:pt x="1377" y="2174"/>
                        <a:pt x="1377" y="2174"/>
                      </a:cubicBezTo>
                      <a:cubicBezTo>
                        <a:pt x="1444" y="2207"/>
                        <a:pt x="1444" y="2207"/>
                        <a:pt x="1444" y="2207"/>
                      </a:cubicBezTo>
                      <a:cubicBezTo>
                        <a:pt x="1461" y="2291"/>
                        <a:pt x="1461" y="2291"/>
                        <a:pt x="1461" y="2291"/>
                      </a:cubicBezTo>
                      <a:cubicBezTo>
                        <a:pt x="1528" y="2291"/>
                        <a:pt x="1528" y="2291"/>
                        <a:pt x="1528" y="2291"/>
                      </a:cubicBezTo>
                      <a:cubicBezTo>
                        <a:pt x="1579" y="2308"/>
                        <a:pt x="1579" y="2308"/>
                        <a:pt x="1579" y="2308"/>
                      </a:cubicBezTo>
                      <a:cubicBezTo>
                        <a:pt x="1629" y="2308"/>
                        <a:pt x="1629" y="2308"/>
                        <a:pt x="1629" y="2308"/>
                      </a:cubicBezTo>
                      <a:cubicBezTo>
                        <a:pt x="1629" y="2358"/>
                        <a:pt x="1629" y="2358"/>
                        <a:pt x="1629" y="2358"/>
                      </a:cubicBezTo>
                      <a:cubicBezTo>
                        <a:pt x="1612" y="2458"/>
                        <a:pt x="1612" y="2458"/>
                        <a:pt x="1612" y="2458"/>
                      </a:cubicBezTo>
                      <a:cubicBezTo>
                        <a:pt x="1579" y="2508"/>
                        <a:pt x="1579" y="2508"/>
                        <a:pt x="1579" y="2508"/>
                      </a:cubicBezTo>
                      <a:cubicBezTo>
                        <a:pt x="1579" y="2508"/>
                        <a:pt x="1545" y="2508"/>
                        <a:pt x="1545" y="2542"/>
                      </a:cubicBezTo>
                      <a:cubicBezTo>
                        <a:pt x="1545" y="2542"/>
                        <a:pt x="1545" y="2558"/>
                        <a:pt x="1545" y="2558"/>
                      </a:cubicBezTo>
                      <a:cubicBezTo>
                        <a:pt x="1646" y="2575"/>
                        <a:pt x="1646" y="2575"/>
                        <a:pt x="1646" y="2575"/>
                      </a:cubicBezTo>
                      <a:cubicBezTo>
                        <a:pt x="1747" y="2525"/>
                        <a:pt x="1747" y="2525"/>
                        <a:pt x="1747" y="2525"/>
                      </a:cubicBezTo>
                      <a:cubicBezTo>
                        <a:pt x="1864" y="2558"/>
                        <a:pt x="1864" y="2558"/>
                        <a:pt x="1864" y="2558"/>
                      </a:cubicBezTo>
                      <a:cubicBezTo>
                        <a:pt x="1948" y="2508"/>
                        <a:pt x="1948" y="2508"/>
                        <a:pt x="1948" y="2508"/>
                      </a:cubicBezTo>
                      <a:cubicBezTo>
                        <a:pt x="2049" y="2542"/>
                        <a:pt x="2049" y="2542"/>
                        <a:pt x="2049" y="2542"/>
                      </a:cubicBezTo>
                      <a:cubicBezTo>
                        <a:pt x="2032" y="2374"/>
                        <a:pt x="2032" y="2374"/>
                        <a:pt x="2032" y="2374"/>
                      </a:cubicBezTo>
                      <a:cubicBezTo>
                        <a:pt x="2116" y="2140"/>
                        <a:pt x="2116" y="2140"/>
                        <a:pt x="2116" y="2140"/>
                      </a:cubicBezTo>
                      <a:lnTo>
                        <a:pt x="2217" y="2023"/>
                      </a:lnTo>
                      <a:close/>
                    </a:path>
                  </a:pathLst>
                </a:custGeom>
                <a:solidFill>
                  <a:srgbClr val="848FA0"/>
                </a:solidFill>
                <a:ln w="6350" cap="rnd" cmpd="sng">
                  <a:solidFill>
                    <a:schemeClr val="bg1"/>
                  </a:solidFill>
                  <a:prstDash val="solid"/>
                  <a:round/>
                  <a:headEnd/>
                  <a:tailEnd/>
                </a:ln>
                <a:extLst/>
              </p:spPr>
              <p:txBody>
                <a:bodyPr/>
                <a:lstStyle/>
                <a:p>
                  <a:endParaRPr lang="en-GB" dirty="0"/>
                </a:p>
              </p:txBody>
            </p:sp>
          </p:grpSp>
          <p:grpSp>
            <p:nvGrpSpPr>
              <p:cNvPr id="1397" name="Group 111"/>
              <p:cNvGrpSpPr>
                <a:grpSpLocks/>
              </p:cNvGrpSpPr>
              <p:nvPr/>
            </p:nvGrpSpPr>
            <p:grpSpPr bwMode="auto">
              <a:xfrm>
                <a:off x="2346" y="1686"/>
                <a:ext cx="99" cy="115"/>
                <a:chOff x="772" y="3028"/>
                <a:chExt cx="99" cy="115"/>
              </a:xfrm>
              <a:grpFill/>
            </p:grpSpPr>
            <p:sp>
              <p:nvSpPr>
                <p:cNvPr id="1398" name="Freeform 112"/>
                <p:cNvSpPr>
                  <a:spLocks/>
                </p:cNvSpPr>
                <p:nvPr/>
              </p:nvSpPr>
              <p:spPr bwMode="auto">
                <a:xfrm>
                  <a:off x="772" y="3028"/>
                  <a:ext cx="99" cy="115"/>
                </a:xfrm>
                <a:custGeom>
                  <a:avLst/>
                  <a:gdLst>
                    <a:gd name="T0" fmla="*/ 775 w 825"/>
                    <a:gd name="T1" fmla="*/ 555 h 958"/>
                    <a:gd name="T2" fmla="*/ 808 w 825"/>
                    <a:gd name="T3" fmla="*/ 505 h 958"/>
                    <a:gd name="T4" fmla="*/ 825 w 825"/>
                    <a:gd name="T5" fmla="*/ 404 h 958"/>
                    <a:gd name="T6" fmla="*/ 825 w 825"/>
                    <a:gd name="T7" fmla="*/ 353 h 958"/>
                    <a:gd name="T8" fmla="*/ 775 w 825"/>
                    <a:gd name="T9" fmla="*/ 353 h 958"/>
                    <a:gd name="T10" fmla="*/ 724 w 825"/>
                    <a:gd name="T11" fmla="*/ 336 h 958"/>
                    <a:gd name="T12" fmla="*/ 657 w 825"/>
                    <a:gd name="T13" fmla="*/ 336 h 958"/>
                    <a:gd name="T14" fmla="*/ 640 w 825"/>
                    <a:gd name="T15" fmla="*/ 252 h 958"/>
                    <a:gd name="T16" fmla="*/ 573 w 825"/>
                    <a:gd name="T17" fmla="*/ 219 h 958"/>
                    <a:gd name="T18" fmla="*/ 539 w 825"/>
                    <a:gd name="T19" fmla="*/ 151 h 958"/>
                    <a:gd name="T20" fmla="*/ 505 w 825"/>
                    <a:gd name="T21" fmla="*/ 185 h 958"/>
                    <a:gd name="T22" fmla="*/ 488 w 825"/>
                    <a:gd name="T23" fmla="*/ 101 h 958"/>
                    <a:gd name="T24" fmla="*/ 455 w 825"/>
                    <a:gd name="T25" fmla="*/ 118 h 958"/>
                    <a:gd name="T26" fmla="*/ 404 w 825"/>
                    <a:gd name="T27" fmla="*/ 84 h 958"/>
                    <a:gd name="T28" fmla="*/ 371 w 825"/>
                    <a:gd name="T29" fmla="*/ 51 h 958"/>
                    <a:gd name="T30" fmla="*/ 387 w 825"/>
                    <a:gd name="T31" fmla="*/ 17 h 958"/>
                    <a:gd name="T32" fmla="*/ 337 w 825"/>
                    <a:gd name="T33" fmla="*/ 0 h 958"/>
                    <a:gd name="T34" fmla="*/ 303 w 825"/>
                    <a:gd name="T35" fmla="*/ 17 h 958"/>
                    <a:gd name="T36" fmla="*/ 270 w 825"/>
                    <a:gd name="T37" fmla="*/ 34 h 958"/>
                    <a:gd name="T38" fmla="*/ 236 w 825"/>
                    <a:gd name="T39" fmla="*/ 67 h 958"/>
                    <a:gd name="T40" fmla="*/ 270 w 825"/>
                    <a:gd name="T41" fmla="*/ 101 h 958"/>
                    <a:gd name="T42" fmla="*/ 270 w 825"/>
                    <a:gd name="T43" fmla="*/ 168 h 958"/>
                    <a:gd name="T44" fmla="*/ 236 w 825"/>
                    <a:gd name="T45" fmla="*/ 151 h 958"/>
                    <a:gd name="T46" fmla="*/ 202 w 825"/>
                    <a:gd name="T47" fmla="*/ 219 h 958"/>
                    <a:gd name="T48" fmla="*/ 185 w 825"/>
                    <a:gd name="T49" fmla="*/ 252 h 958"/>
                    <a:gd name="T50" fmla="*/ 202 w 825"/>
                    <a:gd name="T51" fmla="*/ 286 h 958"/>
                    <a:gd name="T52" fmla="*/ 169 w 825"/>
                    <a:gd name="T53" fmla="*/ 303 h 958"/>
                    <a:gd name="T54" fmla="*/ 135 w 825"/>
                    <a:gd name="T55" fmla="*/ 286 h 958"/>
                    <a:gd name="T56" fmla="*/ 135 w 825"/>
                    <a:gd name="T57" fmla="*/ 303 h 958"/>
                    <a:gd name="T58" fmla="*/ 135 w 825"/>
                    <a:gd name="T59" fmla="*/ 320 h 958"/>
                    <a:gd name="T60" fmla="*/ 118 w 825"/>
                    <a:gd name="T61" fmla="*/ 336 h 958"/>
                    <a:gd name="T62" fmla="*/ 118 w 825"/>
                    <a:gd name="T63" fmla="*/ 353 h 958"/>
                    <a:gd name="T64" fmla="*/ 101 w 825"/>
                    <a:gd name="T65" fmla="*/ 353 h 958"/>
                    <a:gd name="T66" fmla="*/ 101 w 825"/>
                    <a:gd name="T67" fmla="*/ 370 h 958"/>
                    <a:gd name="T68" fmla="*/ 84 w 825"/>
                    <a:gd name="T69" fmla="*/ 370 h 958"/>
                    <a:gd name="T70" fmla="*/ 67 w 825"/>
                    <a:gd name="T71" fmla="*/ 370 h 958"/>
                    <a:gd name="T72" fmla="*/ 51 w 825"/>
                    <a:gd name="T73" fmla="*/ 370 h 958"/>
                    <a:gd name="T74" fmla="*/ 17 w 825"/>
                    <a:gd name="T75" fmla="*/ 370 h 958"/>
                    <a:gd name="T76" fmla="*/ 0 w 825"/>
                    <a:gd name="T77" fmla="*/ 387 h 958"/>
                    <a:gd name="T78" fmla="*/ 0 w 825"/>
                    <a:gd name="T79" fmla="*/ 471 h 958"/>
                    <a:gd name="T80" fmla="*/ 51 w 825"/>
                    <a:gd name="T81" fmla="*/ 589 h 958"/>
                    <a:gd name="T82" fmla="*/ 118 w 825"/>
                    <a:gd name="T83" fmla="*/ 689 h 958"/>
                    <a:gd name="T84" fmla="*/ 219 w 825"/>
                    <a:gd name="T85" fmla="*/ 723 h 958"/>
                    <a:gd name="T86" fmla="*/ 337 w 825"/>
                    <a:gd name="T87" fmla="*/ 858 h 958"/>
                    <a:gd name="T88" fmla="*/ 320 w 825"/>
                    <a:gd name="T89" fmla="*/ 958 h 958"/>
                    <a:gd name="T90" fmla="*/ 387 w 825"/>
                    <a:gd name="T91" fmla="*/ 925 h 958"/>
                    <a:gd name="T92" fmla="*/ 387 w 825"/>
                    <a:gd name="T93" fmla="*/ 790 h 958"/>
                    <a:gd name="T94" fmla="*/ 556 w 825"/>
                    <a:gd name="T95" fmla="*/ 673 h 958"/>
                    <a:gd name="T96" fmla="*/ 589 w 825"/>
                    <a:gd name="T97" fmla="*/ 706 h 958"/>
                    <a:gd name="T98" fmla="*/ 674 w 825"/>
                    <a:gd name="T99" fmla="*/ 673 h 958"/>
                    <a:gd name="T100" fmla="*/ 707 w 825"/>
                    <a:gd name="T101" fmla="*/ 605 h 958"/>
                    <a:gd name="T102" fmla="*/ 741 w 825"/>
                    <a:gd name="T103" fmla="*/ 605 h 958"/>
                    <a:gd name="T104" fmla="*/ 741 w 825"/>
                    <a:gd name="T105" fmla="*/ 589 h 958"/>
                    <a:gd name="T106" fmla="*/ 775 w 825"/>
                    <a:gd name="T107" fmla="*/ 555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5" h="958">
                      <a:moveTo>
                        <a:pt x="775" y="555"/>
                      </a:moveTo>
                      <a:cubicBezTo>
                        <a:pt x="808" y="505"/>
                        <a:pt x="808" y="505"/>
                        <a:pt x="808" y="505"/>
                      </a:cubicBezTo>
                      <a:cubicBezTo>
                        <a:pt x="825" y="404"/>
                        <a:pt x="825" y="404"/>
                        <a:pt x="825" y="404"/>
                      </a:cubicBezTo>
                      <a:cubicBezTo>
                        <a:pt x="825" y="353"/>
                        <a:pt x="825" y="353"/>
                        <a:pt x="825" y="353"/>
                      </a:cubicBezTo>
                      <a:cubicBezTo>
                        <a:pt x="775" y="353"/>
                        <a:pt x="775" y="353"/>
                        <a:pt x="775" y="353"/>
                      </a:cubicBezTo>
                      <a:cubicBezTo>
                        <a:pt x="724" y="336"/>
                        <a:pt x="724" y="336"/>
                        <a:pt x="724" y="336"/>
                      </a:cubicBezTo>
                      <a:cubicBezTo>
                        <a:pt x="657" y="336"/>
                        <a:pt x="657" y="336"/>
                        <a:pt x="657" y="336"/>
                      </a:cubicBezTo>
                      <a:cubicBezTo>
                        <a:pt x="640" y="252"/>
                        <a:pt x="640" y="252"/>
                        <a:pt x="640" y="252"/>
                      </a:cubicBezTo>
                      <a:cubicBezTo>
                        <a:pt x="573" y="219"/>
                        <a:pt x="573" y="219"/>
                        <a:pt x="573" y="219"/>
                      </a:cubicBezTo>
                      <a:cubicBezTo>
                        <a:pt x="539" y="151"/>
                        <a:pt x="539" y="151"/>
                        <a:pt x="539" y="151"/>
                      </a:cubicBezTo>
                      <a:cubicBezTo>
                        <a:pt x="505" y="185"/>
                        <a:pt x="505" y="185"/>
                        <a:pt x="505" y="185"/>
                      </a:cubicBezTo>
                      <a:cubicBezTo>
                        <a:pt x="488" y="101"/>
                        <a:pt x="488" y="101"/>
                        <a:pt x="488" y="101"/>
                      </a:cubicBezTo>
                      <a:cubicBezTo>
                        <a:pt x="455" y="118"/>
                        <a:pt x="455" y="118"/>
                        <a:pt x="455" y="118"/>
                      </a:cubicBezTo>
                      <a:cubicBezTo>
                        <a:pt x="404" y="84"/>
                        <a:pt x="404" y="84"/>
                        <a:pt x="404" y="84"/>
                      </a:cubicBezTo>
                      <a:cubicBezTo>
                        <a:pt x="371" y="51"/>
                        <a:pt x="371" y="51"/>
                        <a:pt x="371" y="51"/>
                      </a:cubicBezTo>
                      <a:cubicBezTo>
                        <a:pt x="387" y="17"/>
                        <a:pt x="387" y="17"/>
                        <a:pt x="387" y="17"/>
                      </a:cubicBezTo>
                      <a:cubicBezTo>
                        <a:pt x="337" y="0"/>
                        <a:pt x="337" y="0"/>
                        <a:pt x="337" y="0"/>
                      </a:cubicBezTo>
                      <a:cubicBezTo>
                        <a:pt x="303" y="17"/>
                        <a:pt x="303" y="17"/>
                        <a:pt x="303" y="17"/>
                      </a:cubicBezTo>
                      <a:cubicBezTo>
                        <a:pt x="270" y="34"/>
                        <a:pt x="270" y="34"/>
                        <a:pt x="270" y="34"/>
                      </a:cubicBezTo>
                      <a:cubicBezTo>
                        <a:pt x="236" y="67"/>
                        <a:pt x="236" y="67"/>
                        <a:pt x="236" y="67"/>
                      </a:cubicBezTo>
                      <a:cubicBezTo>
                        <a:pt x="270" y="101"/>
                        <a:pt x="270" y="101"/>
                        <a:pt x="270" y="101"/>
                      </a:cubicBezTo>
                      <a:cubicBezTo>
                        <a:pt x="270" y="168"/>
                        <a:pt x="270" y="168"/>
                        <a:pt x="270" y="168"/>
                      </a:cubicBezTo>
                      <a:cubicBezTo>
                        <a:pt x="236" y="151"/>
                        <a:pt x="236" y="151"/>
                        <a:pt x="236" y="151"/>
                      </a:cubicBezTo>
                      <a:cubicBezTo>
                        <a:pt x="202" y="219"/>
                        <a:pt x="202" y="219"/>
                        <a:pt x="202" y="219"/>
                      </a:cubicBezTo>
                      <a:cubicBezTo>
                        <a:pt x="185" y="252"/>
                        <a:pt x="185" y="252"/>
                        <a:pt x="185" y="252"/>
                      </a:cubicBezTo>
                      <a:cubicBezTo>
                        <a:pt x="202" y="286"/>
                        <a:pt x="202" y="286"/>
                        <a:pt x="202" y="286"/>
                      </a:cubicBezTo>
                      <a:cubicBezTo>
                        <a:pt x="169" y="303"/>
                        <a:pt x="169" y="303"/>
                        <a:pt x="169" y="303"/>
                      </a:cubicBezTo>
                      <a:cubicBezTo>
                        <a:pt x="135" y="286"/>
                        <a:pt x="135" y="286"/>
                        <a:pt x="135" y="286"/>
                      </a:cubicBezTo>
                      <a:cubicBezTo>
                        <a:pt x="135" y="303"/>
                        <a:pt x="135" y="303"/>
                        <a:pt x="135" y="303"/>
                      </a:cubicBezTo>
                      <a:cubicBezTo>
                        <a:pt x="135" y="320"/>
                        <a:pt x="135" y="320"/>
                        <a:pt x="135" y="320"/>
                      </a:cubicBezTo>
                      <a:cubicBezTo>
                        <a:pt x="118" y="336"/>
                        <a:pt x="118" y="336"/>
                        <a:pt x="118" y="336"/>
                      </a:cubicBezTo>
                      <a:cubicBezTo>
                        <a:pt x="118" y="353"/>
                        <a:pt x="118" y="353"/>
                        <a:pt x="118" y="353"/>
                      </a:cubicBezTo>
                      <a:cubicBezTo>
                        <a:pt x="101" y="353"/>
                        <a:pt x="101" y="353"/>
                        <a:pt x="101" y="353"/>
                      </a:cubicBezTo>
                      <a:cubicBezTo>
                        <a:pt x="101" y="370"/>
                        <a:pt x="101" y="370"/>
                        <a:pt x="101" y="370"/>
                      </a:cubicBezTo>
                      <a:cubicBezTo>
                        <a:pt x="84" y="370"/>
                        <a:pt x="84" y="370"/>
                        <a:pt x="84" y="370"/>
                      </a:cubicBezTo>
                      <a:cubicBezTo>
                        <a:pt x="67" y="370"/>
                        <a:pt x="67" y="370"/>
                        <a:pt x="67" y="370"/>
                      </a:cubicBezTo>
                      <a:cubicBezTo>
                        <a:pt x="51" y="370"/>
                        <a:pt x="51" y="370"/>
                        <a:pt x="51" y="370"/>
                      </a:cubicBezTo>
                      <a:cubicBezTo>
                        <a:pt x="17" y="370"/>
                        <a:pt x="17" y="370"/>
                        <a:pt x="17" y="370"/>
                      </a:cubicBezTo>
                      <a:cubicBezTo>
                        <a:pt x="0" y="387"/>
                        <a:pt x="0" y="387"/>
                        <a:pt x="0" y="387"/>
                      </a:cubicBezTo>
                      <a:cubicBezTo>
                        <a:pt x="0" y="471"/>
                        <a:pt x="0" y="471"/>
                        <a:pt x="0" y="471"/>
                      </a:cubicBezTo>
                      <a:cubicBezTo>
                        <a:pt x="51" y="589"/>
                        <a:pt x="51" y="589"/>
                        <a:pt x="51" y="589"/>
                      </a:cubicBezTo>
                      <a:cubicBezTo>
                        <a:pt x="118" y="689"/>
                        <a:pt x="118" y="689"/>
                        <a:pt x="118" y="689"/>
                      </a:cubicBezTo>
                      <a:cubicBezTo>
                        <a:pt x="219" y="723"/>
                        <a:pt x="219" y="723"/>
                        <a:pt x="219" y="723"/>
                      </a:cubicBezTo>
                      <a:cubicBezTo>
                        <a:pt x="337" y="858"/>
                        <a:pt x="337" y="858"/>
                        <a:pt x="337" y="858"/>
                      </a:cubicBezTo>
                      <a:cubicBezTo>
                        <a:pt x="320" y="958"/>
                        <a:pt x="320" y="958"/>
                        <a:pt x="320" y="958"/>
                      </a:cubicBezTo>
                      <a:cubicBezTo>
                        <a:pt x="387" y="925"/>
                        <a:pt x="387" y="925"/>
                        <a:pt x="387" y="925"/>
                      </a:cubicBezTo>
                      <a:cubicBezTo>
                        <a:pt x="387" y="790"/>
                        <a:pt x="387" y="790"/>
                        <a:pt x="387" y="790"/>
                      </a:cubicBezTo>
                      <a:cubicBezTo>
                        <a:pt x="556" y="673"/>
                        <a:pt x="556" y="673"/>
                        <a:pt x="556" y="673"/>
                      </a:cubicBezTo>
                      <a:cubicBezTo>
                        <a:pt x="589" y="706"/>
                        <a:pt x="589" y="706"/>
                        <a:pt x="589" y="706"/>
                      </a:cubicBezTo>
                      <a:cubicBezTo>
                        <a:pt x="674" y="673"/>
                        <a:pt x="674" y="673"/>
                        <a:pt x="674" y="673"/>
                      </a:cubicBezTo>
                      <a:cubicBezTo>
                        <a:pt x="707" y="605"/>
                        <a:pt x="707" y="605"/>
                        <a:pt x="707" y="605"/>
                      </a:cubicBezTo>
                      <a:cubicBezTo>
                        <a:pt x="741" y="605"/>
                        <a:pt x="741" y="605"/>
                        <a:pt x="741" y="605"/>
                      </a:cubicBezTo>
                      <a:cubicBezTo>
                        <a:pt x="741" y="605"/>
                        <a:pt x="741" y="589"/>
                        <a:pt x="741" y="589"/>
                      </a:cubicBezTo>
                      <a:cubicBezTo>
                        <a:pt x="741" y="555"/>
                        <a:pt x="775" y="555"/>
                        <a:pt x="775" y="555"/>
                      </a:cubicBezTo>
                    </a:path>
                  </a:pathLst>
                </a:custGeom>
                <a:solidFill>
                  <a:srgbClr val="848FA0"/>
                </a:solidFill>
                <a:ln w="6350" cmpd="sng">
                  <a:solidFill>
                    <a:schemeClr val="bg1"/>
                  </a:solidFill>
                  <a:prstDash val="solid"/>
                  <a:round/>
                  <a:headEnd/>
                  <a:tailEnd/>
                </a:ln>
              </p:spPr>
              <p:txBody>
                <a:bodyPr/>
                <a:lstStyle/>
                <a:p>
                  <a:endParaRPr lang="en-GB" dirty="0"/>
                </a:p>
              </p:txBody>
            </p:sp>
            <p:sp>
              <p:nvSpPr>
                <p:cNvPr id="1399" name="Freeform 113"/>
                <p:cNvSpPr>
                  <a:spLocks/>
                </p:cNvSpPr>
                <p:nvPr/>
              </p:nvSpPr>
              <p:spPr bwMode="auto">
                <a:xfrm>
                  <a:off x="772" y="3028"/>
                  <a:ext cx="99" cy="115"/>
                </a:xfrm>
                <a:custGeom>
                  <a:avLst/>
                  <a:gdLst>
                    <a:gd name="T0" fmla="*/ 93 w 99"/>
                    <a:gd name="T1" fmla="*/ 67 h 115"/>
                    <a:gd name="T2" fmla="*/ 97 w 99"/>
                    <a:gd name="T3" fmla="*/ 61 h 115"/>
                    <a:gd name="T4" fmla="*/ 99 w 99"/>
                    <a:gd name="T5" fmla="*/ 49 h 115"/>
                    <a:gd name="T6" fmla="*/ 99 w 99"/>
                    <a:gd name="T7" fmla="*/ 43 h 115"/>
                    <a:gd name="T8" fmla="*/ 93 w 99"/>
                    <a:gd name="T9" fmla="*/ 43 h 115"/>
                    <a:gd name="T10" fmla="*/ 87 w 99"/>
                    <a:gd name="T11" fmla="*/ 41 h 115"/>
                    <a:gd name="T12" fmla="*/ 79 w 99"/>
                    <a:gd name="T13" fmla="*/ 41 h 115"/>
                    <a:gd name="T14" fmla="*/ 77 w 99"/>
                    <a:gd name="T15" fmla="*/ 30 h 115"/>
                    <a:gd name="T16" fmla="*/ 69 w 99"/>
                    <a:gd name="T17" fmla="*/ 26 h 115"/>
                    <a:gd name="T18" fmla="*/ 65 w 99"/>
                    <a:gd name="T19" fmla="*/ 18 h 115"/>
                    <a:gd name="T20" fmla="*/ 61 w 99"/>
                    <a:gd name="T21" fmla="*/ 22 h 115"/>
                    <a:gd name="T22" fmla="*/ 58 w 99"/>
                    <a:gd name="T23" fmla="*/ 12 h 115"/>
                    <a:gd name="T24" fmla="*/ 55 w 99"/>
                    <a:gd name="T25" fmla="*/ 14 h 115"/>
                    <a:gd name="T26" fmla="*/ 48 w 99"/>
                    <a:gd name="T27" fmla="*/ 10 h 115"/>
                    <a:gd name="T28" fmla="*/ 44 w 99"/>
                    <a:gd name="T29" fmla="*/ 6 h 115"/>
                    <a:gd name="T30" fmla="*/ 46 w 99"/>
                    <a:gd name="T31" fmla="*/ 2 h 115"/>
                    <a:gd name="T32" fmla="*/ 40 w 99"/>
                    <a:gd name="T33" fmla="*/ 0 h 115"/>
                    <a:gd name="T34" fmla="*/ 36 w 99"/>
                    <a:gd name="T35" fmla="*/ 2 h 115"/>
                    <a:gd name="T36" fmla="*/ 32 w 99"/>
                    <a:gd name="T37" fmla="*/ 4 h 115"/>
                    <a:gd name="T38" fmla="*/ 28 w 99"/>
                    <a:gd name="T39" fmla="*/ 8 h 115"/>
                    <a:gd name="T40" fmla="*/ 32 w 99"/>
                    <a:gd name="T41" fmla="*/ 12 h 115"/>
                    <a:gd name="T42" fmla="*/ 32 w 99"/>
                    <a:gd name="T43" fmla="*/ 20 h 115"/>
                    <a:gd name="T44" fmla="*/ 28 w 99"/>
                    <a:gd name="T45" fmla="*/ 18 h 115"/>
                    <a:gd name="T46" fmla="*/ 24 w 99"/>
                    <a:gd name="T47" fmla="*/ 26 h 115"/>
                    <a:gd name="T48" fmla="*/ 22 w 99"/>
                    <a:gd name="T49" fmla="*/ 30 h 115"/>
                    <a:gd name="T50" fmla="*/ 24 w 99"/>
                    <a:gd name="T51" fmla="*/ 35 h 115"/>
                    <a:gd name="T52" fmla="*/ 20 w 99"/>
                    <a:gd name="T53" fmla="*/ 37 h 115"/>
                    <a:gd name="T54" fmla="*/ 16 w 99"/>
                    <a:gd name="T55" fmla="*/ 35 h 115"/>
                    <a:gd name="T56" fmla="*/ 16 w 99"/>
                    <a:gd name="T57" fmla="*/ 37 h 115"/>
                    <a:gd name="T58" fmla="*/ 16 w 99"/>
                    <a:gd name="T59" fmla="*/ 39 h 115"/>
                    <a:gd name="T60" fmla="*/ 14 w 99"/>
                    <a:gd name="T61" fmla="*/ 41 h 115"/>
                    <a:gd name="T62" fmla="*/ 14 w 99"/>
                    <a:gd name="T63" fmla="*/ 43 h 115"/>
                    <a:gd name="T64" fmla="*/ 12 w 99"/>
                    <a:gd name="T65" fmla="*/ 43 h 115"/>
                    <a:gd name="T66" fmla="*/ 12 w 99"/>
                    <a:gd name="T67" fmla="*/ 45 h 115"/>
                    <a:gd name="T68" fmla="*/ 10 w 99"/>
                    <a:gd name="T69" fmla="*/ 45 h 115"/>
                    <a:gd name="T70" fmla="*/ 8 w 99"/>
                    <a:gd name="T71" fmla="*/ 45 h 115"/>
                    <a:gd name="T72" fmla="*/ 6 w 99"/>
                    <a:gd name="T73" fmla="*/ 45 h 115"/>
                    <a:gd name="T74" fmla="*/ 2 w 99"/>
                    <a:gd name="T75" fmla="*/ 45 h 115"/>
                    <a:gd name="T76" fmla="*/ 0 w 99"/>
                    <a:gd name="T77" fmla="*/ 47 h 115"/>
                    <a:gd name="T78" fmla="*/ 0 w 99"/>
                    <a:gd name="T79" fmla="*/ 57 h 115"/>
                    <a:gd name="T80" fmla="*/ 6 w 99"/>
                    <a:gd name="T81" fmla="*/ 71 h 115"/>
                    <a:gd name="T82" fmla="*/ 14 w 99"/>
                    <a:gd name="T83" fmla="*/ 83 h 115"/>
                    <a:gd name="T84" fmla="*/ 26 w 99"/>
                    <a:gd name="T85" fmla="*/ 87 h 115"/>
                    <a:gd name="T86" fmla="*/ 40 w 99"/>
                    <a:gd name="T87" fmla="*/ 103 h 115"/>
                    <a:gd name="T88" fmla="*/ 38 w 99"/>
                    <a:gd name="T89" fmla="*/ 115 h 115"/>
                    <a:gd name="T90" fmla="*/ 46 w 99"/>
                    <a:gd name="T91" fmla="*/ 111 h 115"/>
                    <a:gd name="T92" fmla="*/ 46 w 99"/>
                    <a:gd name="T93" fmla="*/ 95 h 115"/>
                    <a:gd name="T94" fmla="*/ 67 w 99"/>
                    <a:gd name="T95" fmla="*/ 81 h 115"/>
                    <a:gd name="T96" fmla="*/ 71 w 99"/>
                    <a:gd name="T97" fmla="*/ 85 h 115"/>
                    <a:gd name="T98" fmla="*/ 81 w 99"/>
                    <a:gd name="T99" fmla="*/ 81 h 115"/>
                    <a:gd name="T100" fmla="*/ 85 w 99"/>
                    <a:gd name="T101" fmla="*/ 73 h 115"/>
                    <a:gd name="T102" fmla="*/ 89 w 99"/>
                    <a:gd name="T103" fmla="*/ 73 h 115"/>
                    <a:gd name="T104" fmla="*/ 89 w 99"/>
                    <a:gd name="T105" fmla="*/ 71 h 115"/>
                    <a:gd name="T106" fmla="*/ 93 w 99"/>
                    <a:gd name="T107" fmla="*/ 6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15">
                      <a:moveTo>
                        <a:pt x="93" y="67"/>
                      </a:moveTo>
                      <a:cubicBezTo>
                        <a:pt x="97" y="61"/>
                        <a:pt x="97" y="61"/>
                        <a:pt x="97" y="61"/>
                      </a:cubicBezTo>
                      <a:cubicBezTo>
                        <a:pt x="99" y="49"/>
                        <a:pt x="99" y="49"/>
                        <a:pt x="99" y="49"/>
                      </a:cubicBezTo>
                      <a:cubicBezTo>
                        <a:pt x="99" y="43"/>
                        <a:pt x="99" y="43"/>
                        <a:pt x="99" y="43"/>
                      </a:cubicBezTo>
                      <a:cubicBezTo>
                        <a:pt x="93" y="43"/>
                        <a:pt x="93" y="43"/>
                        <a:pt x="93" y="43"/>
                      </a:cubicBezTo>
                      <a:cubicBezTo>
                        <a:pt x="87" y="41"/>
                        <a:pt x="87" y="41"/>
                        <a:pt x="87" y="41"/>
                      </a:cubicBezTo>
                      <a:cubicBezTo>
                        <a:pt x="79" y="41"/>
                        <a:pt x="79" y="41"/>
                        <a:pt x="79" y="41"/>
                      </a:cubicBezTo>
                      <a:cubicBezTo>
                        <a:pt x="77" y="30"/>
                        <a:pt x="77" y="30"/>
                        <a:pt x="77" y="30"/>
                      </a:cubicBezTo>
                      <a:cubicBezTo>
                        <a:pt x="69" y="26"/>
                        <a:pt x="69" y="26"/>
                        <a:pt x="69" y="26"/>
                      </a:cubicBezTo>
                      <a:cubicBezTo>
                        <a:pt x="65" y="18"/>
                        <a:pt x="65" y="18"/>
                        <a:pt x="65" y="18"/>
                      </a:cubicBezTo>
                      <a:cubicBezTo>
                        <a:pt x="61" y="22"/>
                        <a:pt x="61" y="22"/>
                        <a:pt x="61" y="22"/>
                      </a:cubicBezTo>
                      <a:cubicBezTo>
                        <a:pt x="58" y="12"/>
                        <a:pt x="58" y="12"/>
                        <a:pt x="58" y="12"/>
                      </a:cubicBezTo>
                      <a:cubicBezTo>
                        <a:pt x="55" y="14"/>
                        <a:pt x="55" y="14"/>
                        <a:pt x="55" y="14"/>
                      </a:cubicBezTo>
                      <a:cubicBezTo>
                        <a:pt x="48" y="10"/>
                        <a:pt x="48" y="10"/>
                        <a:pt x="48" y="10"/>
                      </a:cubicBezTo>
                      <a:cubicBezTo>
                        <a:pt x="44" y="6"/>
                        <a:pt x="44" y="6"/>
                        <a:pt x="44" y="6"/>
                      </a:cubicBezTo>
                      <a:cubicBezTo>
                        <a:pt x="46" y="2"/>
                        <a:pt x="46" y="2"/>
                        <a:pt x="46" y="2"/>
                      </a:cubicBezTo>
                      <a:cubicBezTo>
                        <a:pt x="40" y="0"/>
                        <a:pt x="40" y="0"/>
                        <a:pt x="40" y="0"/>
                      </a:cubicBezTo>
                      <a:cubicBezTo>
                        <a:pt x="36" y="2"/>
                        <a:pt x="36" y="2"/>
                        <a:pt x="36" y="2"/>
                      </a:cubicBezTo>
                      <a:cubicBezTo>
                        <a:pt x="32" y="4"/>
                        <a:pt x="32" y="4"/>
                        <a:pt x="32" y="4"/>
                      </a:cubicBezTo>
                      <a:cubicBezTo>
                        <a:pt x="28" y="8"/>
                        <a:pt x="28" y="8"/>
                        <a:pt x="28" y="8"/>
                      </a:cubicBezTo>
                      <a:cubicBezTo>
                        <a:pt x="32" y="12"/>
                        <a:pt x="32" y="12"/>
                        <a:pt x="32" y="12"/>
                      </a:cubicBezTo>
                      <a:cubicBezTo>
                        <a:pt x="32" y="20"/>
                        <a:pt x="32" y="20"/>
                        <a:pt x="32" y="20"/>
                      </a:cubicBezTo>
                      <a:cubicBezTo>
                        <a:pt x="28" y="18"/>
                        <a:pt x="28" y="18"/>
                        <a:pt x="28" y="18"/>
                      </a:cubicBezTo>
                      <a:cubicBezTo>
                        <a:pt x="24" y="26"/>
                        <a:pt x="24" y="26"/>
                        <a:pt x="24" y="26"/>
                      </a:cubicBezTo>
                      <a:cubicBezTo>
                        <a:pt x="22" y="30"/>
                        <a:pt x="22" y="30"/>
                        <a:pt x="22" y="30"/>
                      </a:cubicBezTo>
                      <a:cubicBezTo>
                        <a:pt x="24" y="35"/>
                        <a:pt x="24" y="35"/>
                        <a:pt x="24" y="35"/>
                      </a:cubicBezTo>
                      <a:cubicBezTo>
                        <a:pt x="20" y="37"/>
                        <a:pt x="20" y="37"/>
                        <a:pt x="20" y="37"/>
                      </a:cubicBezTo>
                      <a:cubicBezTo>
                        <a:pt x="16" y="35"/>
                        <a:pt x="16" y="35"/>
                        <a:pt x="16" y="35"/>
                      </a:cubicBezTo>
                      <a:cubicBezTo>
                        <a:pt x="16" y="37"/>
                        <a:pt x="16" y="37"/>
                        <a:pt x="16" y="37"/>
                      </a:cubicBezTo>
                      <a:cubicBezTo>
                        <a:pt x="16" y="39"/>
                        <a:pt x="16" y="39"/>
                        <a:pt x="16" y="39"/>
                      </a:cubicBezTo>
                      <a:cubicBezTo>
                        <a:pt x="14" y="41"/>
                        <a:pt x="14" y="41"/>
                        <a:pt x="14" y="41"/>
                      </a:cubicBezTo>
                      <a:cubicBezTo>
                        <a:pt x="14" y="43"/>
                        <a:pt x="14" y="43"/>
                        <a:pt x="14" y="43"/>
                      </a:cubicBezTo>
                      <a:cubicBezTo>
                        <a:pt x="12" y="43"/>
                        <a:pt x="12" y="43"/>
                        <a:pt x="12" y="43"/>
                      </a:cubicBezTo>
                      <a:cubicBezTo>
                        <a:pt x="12" y="45"/>
                        <a:pt x="12" y="45"/>
                        <a:pt x="12" y="45"/>
                      </a:cubicBezTo>
                      <a:cubicBezTo>
                        <a:pt x="10" y="45"/>
                        <a:pt x="10" y="45"/>
                        <a:pt x="10" y="45"/>
                      </a:cubicBezTo>
                      <a:cubicBezTo>
                        <a:pt x="8" y="45"/>
                        <a:pt x="8" y="45"/>
                        <a:pt x="8" y="45"/>
                      </a:cubicBezTo>
                      <a:cubicBezTo>
                        <a:pt x="6" y="45"/>
                        <a:pt x="6" y="45"/>
                        <a:pt x="6" y="45"/>
                      </a:cubicBezTo>
                      <a:cubicBezTo>
                        <a:pt x="2" y="45"/>
                        <a:pt x="2" y="45"/>
                        <a:pt x="2" y="45"/>
                      </a:cubicBezTo>
                      <a:cubicBezTo>
                        <a:pt x="0" y="47"/>
                        <a:pt x="0" y="47"/>
                        <a:pt x="0" y="47"/>
                      </a:cubicBezTo>
                      <a:cubicBezTo>
                        <a:pt x="0" y="57"/>
                        <a:pt x="0" y="57"/>
                        <a:pt x="0" y="57"/>
                      </a:cubicBezTo>
                      <a:cubicBezTo>
                        <a:pt x="6" y="71"/>
                        <a:pt x="6" y="71"/>
                        <a:pt x="6" y="71"/>
                      </a:cubicBezTo>
                      <a:cubicBezTo>
                        <a:pt x="14" y="83"/>
                        <a:pt x="14" y="83"/>
                        <a:pt x="14" y="83"/>
                      </a:cubicBezTo>
                      <a:cubicBezTo>
                        <a:pt x="26" y="87"/>
                        <a:pt x="26" y="87"/>
                        <a:pt x="26" y="87"/>
                      </a:cubicBezTo>
                      <a:cubicBezTo>
                        <a:pt x="40" y="103"/>
                        <a:pt x="40" y="103"/>
                        <a:pt x="40" y="103"/>
                      </a:cubicBezTo>
                      <a:cubicBezTo>
                        <a:pt x="38" y="115"/>
                        <a:pt x="38" y="115"/>
                        <a:pt x="38" y="115"/>
                      </a:cubicBezTo>
                      <a:cubicBezTo>
                        <a:pt x="46" y="111"/>
                        <a:pt x="46" y="111"/>
                        <a:pt x="46" y="111"/>
                      </a:cubicBezTo>
                      <a:cubicBezTo>
                        <a:pt x="46" y="95"/>
                        <a:pt x="46" y="95"/>
                        <a:pt x="46" y="95"/>
                      </a:cubicBezTo>
                      <a:cubicBezTo>
                        <a:pt x="67" y="81"/>
                        <a:pt x="67" y="81"/>
                        <a:pt x="67" y="81"/>
                      </a:cubicBezTo>
                      <a:cubicBezTo>
                        <a:pt x="71" y="85"/>
                        <a:pt x="71" y="85"/>
                        <a:pt x="71" y="85"/>
                      </a:cubicBezTo>
                      <a:cubicBezTo>
                        <a:pt x="81" y="81"/>
                        <a:pt x="81" y="81"/>
                        <a:pt x="81" y="81"/>
                      </a:cubicBezTo>
                      <a:cubicBezTo>
                        <a:pt x="85" y="73"/>
                        <a:pt x="85" y="73"/>
                        <a:pt x="85" y="73"/>
                      </a:cubicBezTo>
                      <a:cubicBezTo>
                        <a:pt x="89" y="73"/>
                        <a:pt x="89" y="73"/>
                        <a:pt x="89" y="73"/>
                      </a:cubicBezTo>
                      <a:cubicBezTo>
                        <a:pt x="89" y="73"/>
                        <a:pt x="89" y="71"/>
                        <a:pt x="89" y="71"/>
                      </a:cubicBezTo>
                      <a:cubicBezTo>
                        <a:pt x="89" y="67"/>
                        <a:pt x="93" y="67"/>
                        <a:pt x="93" y="67"/>
                      </a:cubicBezTo>
                    </a:path>
                  </a:pathLst>
                </a:custGeom>
                <a:solidFill>
                  <a:srgbClr val="848FA0"/>
                </a:solidFill>
                <a:ln w="6350" cap="rnd" cmpd="sng">
                  <a:solidFill>
                    <a:schemeClr val="bg1"/>
                  </a:solidFill>
                  <a:prstDash val="solid"/>
                  <a:round/>
                  <a:headEnd/>
                  <a:tailEnd/>
                </a:ln>
                <a:extLst/>
              </p:spPr>
              <p:txBody>
                <a:bodyPr/>
                <a:lstStyle/>
                <a:p>
                  <a:endParaRPr lang="en-GB" dirty="0"/>
                </a:p>
              </p:txBody>
            </p:sp>
          </p:grpSp>
        </p:grpSp>
        <p:grpSp>
          <p:nvGrpSpPr>
            <p:cNvPr id="1344" name="Group 115"/>
            <p:cNvGrpSpPr>
              <a:grpSpLocks/>
            </p:cNvGrpSpPr>
            <p:nvPr/>
          </p:nvGrpSpPr>
          <p:grpSpPr bwMode="auto">
            <a:xfrm>
              <a:off x="1376" y="953"/>
              <a:ext cx="2944" cy="2996"/>
              <a:chOff x="1376" y="953"/>
              <a:chExt cx="2944" cy="2996"/>
            </a:xfrm>
            <a:grpFill/>
          </p:grpSpPr>
          <p:sp>
            <p:nvSpPr>
              <p:cNvPr id="1345" name="Freeform 8"/>
              <p:cNvSpPr>
                <a:spLocks/>
              </p:cNvSpPr>
              <p:nvPr/>
            </p:nvSpPr>
            <p:spPr bwMode="auto">
              <a:xfrm>
                <a:off x="2652" y="2835"/>
                <a:ext cx="425" cy="208"/>
              </a:xfrm>
              <a:custGeom>
                <a:avLst/>
                <a:gdLst>
                  <a:gd name="T0" fmla="*/ 240 w 425"/>
                  <a:gd name="T1" fmla="*/ 27 h 208"/>
                  <a:gd name="T2" fmla="*/ 224 w 425"/>
                  <a:gd name="T3" fmla="*/ 34 h 208"/>
                  <a:gd name="T4" fmla="*/ 215 w 425"/>
                  <a:gd name="T5" fmla="*/ 51 h 208"/>
                  <a:gd name="T6" fmla="*/ 188 w 425"/>
                  <a:gd name="T7" fmla="*/ 71 h 208"/>
                  <a:gd name="T8" fmla="*/ 195 w 425"/>
                  <a:gd name="T9" fmla="*/ 104 h 208"/>
                  <a:gd name="T10" fmla="*/ 187 w 425"/>
                  <a:gd name="T11" fmla="*/ 115 h 208"/>
                  <a:gd name="T12" fmla="*/ 168 w 425"/>
                  <a:gd name="T13" fmla="*/ 106 h 208"/>
                  <a:gd name="T14" fmla="*/ 152 w 425"/>
                  <a:gd name="T15" fmla="*/ 107 h 208"/>
                  <a:gd name="T16" fmla="*/ 130 w 425"/>
                  <a:gd name="T17" fmla="*/ 109 h 208"/>
                  <a:gd name="T18" fmla="*/ 109 w 425"/>
                  <a:gd name="T19" fmla="*/ 116 h 208"/>
                  <a:gd name="T20" fmla="*/ 84 w 425"/>
                  <a:gd name="T21" fmla="*/ 121 h 208"/>
                  <a:gd name="T22" fmla="*/ 60 w 425"/>
                  <a:gd name="T23" fmla="*/ 110 h 208"/>
                  <a:gd name="T24" fmla="*/ 49 w 425"/>
                  <a:gd name="T25" fmla="*/ 123 h 208"/>
                  <a:gd name="T26" fmla="*/ 34 w 425"/>
                  <a:gd name="T27" fmla="*/ 120 h 208"/>
                  <a:gd name="T28" fmla="*/ 21 w 425"/>
                  <a:gd name="T29" fmla="*/ 108 h 208"/>
                  <a:gd name="T30" fmla="*/ 0 w 425"/>
                  <a:gd name="T31" fmla="*/ 112 h 208"/>
                  <a:gd name="T32" fmla="*/ 3 w 425"/>
                  <a:gd name="T33" fmla="*/ 129 h 208"/>
                  <a:gd name="T34" fmla="*/ 8 w 425"/>
                  <a:gd name="T35" fmla="*/ 152 h 208"/>
                  <a:gd name="T36" fmla="*/ 25 w 425"/>
                  <a:gd name="T37" fmla="*/ 162 h 208"/>
                  <a:gd name="T38" fmla="*/ 41 w 425"/>
                  <a:gd name="T39" fmla="*/ 160 h 208"/>
                  <a:gd name="T40" fmla="*/ 50 w 425"/>
                  <a:gd name="T41" fmla="*/ 166 h 208"/>
                  <a:gd name="T42" fmla="*/ 62 w 425"/>
                  <a:gd name="T43" fmla="*/ 171 h 208"/>
                  <a:gd name="T44" fmla="*/ 83 w 425"/>
                  <a:gd name="T45" fmla="*/ 167 h 208"/>
                  <a:gd name="T46" fmla="*/ 103 w 425"/>
                  <a:gd name="T47" fmla="*/ 159 h 208"/>
                  <a:gd name="T48" fmla="*/ 134 w 425"/>
                  <a:gd name="T49" fmla="*/ 158 h 208"/>
                  <a:gd name="T50" fmla="*/ 145 w 425"/>
                  <a:gd name="T51" fmla="*/ 154 h 208"/>
                  <a:gd name="T52" fmla="*/ 146 w 425"/>
                  <a:gd name="T53" fmla="*/ 161 h 208"/>
                  <a:gd name="T54" fmla="*/ 152 w 425"/>
                  <a:gd name="T55" fmla="*/ 177 h 208"/>
                  <a:gd name="T56" fmla="*/ 164 w 425"/>
                  <a:gd name="T57" fmla="*/ 185 h 208"/>
                  <a:gd name="T58" fmla="*/ 178 w 425"/>
                  <a:gd name="T59" fmla="*/ 193 h 208"/>
                  <a:gd name="T60" fmla="*/ 197 w 425"/>
                  <a:gd name="T61" fmla="*/ 197 h 208"/>
                  <a:gd name="T62" fmla="*/ 219 w 425"/>
                  <a:gd name="T63" fmla="*/ 201 h 208"/>
                  <a:gd name="T64" fmla="*/ 232 w 425"/>
                  <a:gd name="T65" fmla="*/ 204 h 208"/>
                  <a:gd name="T66" fmla="*/ 266 w 425"/>
                  <a:gd name="T67" fmla="*/ 207 h 208"/>
                  <a:gd name="T68" fmla="*/ 280 w 425"/>
                  <a:gd name="T69" fmla="*/ 208 h 208"/>
                  <a:gd name="T70" fmla="*/ 288 w 425"/>
                  <a:gd name="T71" fmla="*/ 202 h 208"/>
                  <a:gd name="T72" fmla="*/ 297 w 425"/>
                  <a:gd name="T73" fmla="*/ 192 h 208"/>
                  <a:gd name="T74" fmla="*/ 311 w 425"/>
                  <a:gd name="T75" fmla="*/ 188 h 208"/>
                  <a:gd name="T76" fmla="*/ 325 w 425"/>
                  <a:gd name="T77" fmla="*/ 191 h 208"/>
                  <a:gd name="T78" fmla="*/ 336 w 425"/>
                  <a:gd name="T79" fmla="*/ 184 h 208"/>
                  <a:gd name="T80" fmla="*/ 350 w 425"/>
                  <a:gd name="T81" fmla="*/ 184 h 208"/>
                  <a:gd name="T82" fmla="*/ 358 w 425"/>
                  <a:gd name="T83" fmla="*/ 185 h 208"/>
                  <a:gd name="T84" fmla="*/ 360 w 425"/>
                  <a:gd name="T85" fmla="*/ 177 h 208"/>
                  <a:gd name="T86" fmla="*/ 371 w 425"/>
                  <a:gd name="T87" fmla="*/ 169 h 208"/>
                  <a:gd name="T88" fmla="*/ 391 w 425"/>
                  <a:gd name="T89" fmla="*/ 159 h 208"/>
                  <a:gd name="T90" fmla="*/ 389 w 425"/>
                  <a:gd name="T91" fmla="*/ 138 h 208"/>
                  <a:gd name="T92" fmla="*/ 397 w 425"/>
                  <a:gd name="T93" fmla="*/ 119 h 208"/>
                  <a:gd name="T94" fmla="*/ 395 w 425"/>
                  <a:gd name="T95" fmla="*/ 102 h 208"/>
                  <a:gd name="T96" fmla="*/ 421 w 425"/>
                  <a:gd name="T97" fmla="*/ 102 h 208"/>
                  <a:gd name="T98" fmla="*/ 424 w 425"/>
                  <a:gd name="T99" fmla="*/ 81 h 208"/>
                  <a:gd name="T100" fmla="*/ 424 w 425"/>
                  <a:gd name="T101" fmla="*/ 71 h 208"/>
                  <a:gd name="T102" fmla="*/ 411 w 425"/>
                  <a:gd name="T103" fmla="*/ 38 h 208"/>
                  <a:gd name="T104" fmla="*/ 402 w 425"/>
                  <a:gd name="T105" fmla="*/ 14 h 208"/>
                  <a:gd name="T106" fmla="*/ 367 w 425"/>
                  <a:gd name="T107" fmla="*/ 18 h 208"/>
                  <a:gd name="T108" fmla="*/ 344 w 425"/>
                  <a:gd name="T109" fmla="*/ 1 h 208"/>
                  <a:gd name="T110" fmla="*/ 312 w 425"/>
                  <a:gd name="T111" fmla="*/ 0 h 208"/>
                  <a:gd name="T112" fmla="*/ 302 w 425"/>
                  <a:gd name="T113" fmla="*/ 18 h 208"/>
                  <a:gd name="T114" fmla="*/ 284 w 425"/>
                  <a:gd name="T115" fmla="*/ 30 h 208"/>
                  <a:gd name="T116" fmla="*/ 261 w 425"/>
                  <a:gd name="T117" fmla="*/ 30 h 208"/>
                  <a:gd name="T118" fmla="*/ 242 w 425"/>
                  <a:gd name="T119" fmla="*/ 1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208">
                    <a:moveTo>
                      <a:pt x="242" y="19"/>
                    </a:moveTo>
                    <a:lnTo>
                      <a:pt x="240" y="27"/>
                    </a:lnTo>
                    <a:lnTo>
                      <a:pt x="233" y="30"/>
                    </a:lnTo>
                    <a:lnTo>
                      <a:pt x="224" y="34"/>
                    </a:lnTo>
                    <a:lnTo>
                      <a:pt x="219" y="41"/>
                    </a:lnTo>
                    <a:lnTo>
                      <a:pt x="215" y="51"/>
                    </a:lnTo>
                    <a:lnTo>
                      <a:pt x="193" y="60"/>
                    </a:lnTo>
                    <a:lnTo>
                      <a:pt x="188" y="71"/>
                    </a:lnTo>
                    <a:lnTo>
                      <a:pt x="188" y="87"/>
                    </a:lnTo>
                    <a:lnTo>
                      <a:pt x="195" y="104"/>
                    </a:lnTo>
                    <a:lnTo>
                      <a:pt x="195" y="112"/>
                    </a:lnTo>
                    <a:lnTo>
                      <a:pt x="187" y="115"/>
                    </a:lnTo>
                    <a:lnTo>
                      <a:pt x="182" y="107"/>
                    </a:lnTo>
                    <a:lnTo>
                      <a:pt x="168" y="106"/>
                    </a:lnTo>
                    <a:lnTo>
                      <a:pt x="156" y="102"/>
                    </a:lnTo>
                    <a:lnTo>
                      <a:pt x="152" y="107"/>
                    </a:lnTo>
                    <a:lnTo>
                      <a:pt x="142" y="108"/>
                    </a:lnTo>
                    <a:lnTo>
                      <a:pt x="130" y="109"/>
                    </a:lnTo>
                    <a:lnTo>
                      <a:pt x="119" y="110"/>
                    </a:lnTo>
                    <a:lnTo>
                      <a:pt x="109" y="116"/>
                    </a:lnTo>
                    <a:lnTo>
                      <a:pt x="98" y="122"/>
                    </a:lnTo>
                    <a:lnTo>
                      <a:pt x="84" y="121"/>
                    </a:lnTo>
                    <a:lnTo>
                      <a:pt x="72" y="112"/>
                    </a:lnTo>
                    <a:lnTo>
                      <a:pt x="60" y="110"/>
                    </a:lnTo>
                    <a:lnTo>
                      <a:pt x="52" y="117"/>
                    </a:lnTo>
                    <a:lnTo>
                      <a:pt x="49" y="123"/>
                    </a:lnTo>
                    <a:lnTo>
                      <a:pt x="43" y="126"/>
                    </a:lnTo>
                    <a:lnTo>
                      <a:pt x="34" y="120"/>
                    </a:lnTo>
                    <a:lnTo>
                      <a:pt x="29" y="111"/>
                    </a:lnTo>
                    <a:lnTo>
                      <a:pt x="21" y="108"/>
                    </a:lnTo>
                    <a:lnTo>
                      <a:pt x="11" y="108"/>
                    </a:lnTo>
                    <a:lnTo>
                      <a:pt x="0" y="112"/>
                    </a:lnTo>
                    <a:lnTo>
                      <a:pt x="7" y="120"/>
                    </a:lnTo>
                    <a:lnTo>
                      <a:pt x="3" y="129"/>
                    </a:lnTo>
                    <a:lnTo>
                      <a:pt x="1" y="138"/>
                    </a:lnTo>
                    <a:lnTo>
                      <a:pt x="8" y="152"/>
                    </a:lnTo>
                    <a:lnTo>
                      <a:pt x="14" y="156"/>
                    </a:lnTo>
                    <a:lnTo>
                      <a:pt x="25" y="162"/>
                    </a:lnTo>
                    <a:lnTo>
                      <a:pt x="34" y="164"/>
                    </a:lnTo>
                    <a:lnTo>
                      <a:pt x="41" y="160"/>
                    </a:lnTo>
                    <a:lnTo>
                      <a:pt x="47" y="164"/>
                    </a:lnTo>
                    <a:lnTo>
                      <a:pt x="50" y="166"/>
                    </a:lnTo>
                    <a:lnTo>
                      <a:pt x="53" y="169"/>
                    </a:lnTo>
                    <a:lnTo>
                      <a:pt x="62" y="171"/>
                    </a:lnTo>
                    <a:lnTo>
                      <a:pt x="67" y="171"/>
                    </a:lnTo>
                    <a:lnTo>
                      <a:pt x="83" y="167"/>
                    </a:lnTo>
                    <a:lnTo>
                      <a:pt x="90" y="164"/>
                    </a:lnTo>
                    <a:lnTo>
                      <a:pt x="103" y="159"/>
                    </a:lnTo>
                    <a:lnTo>
                      <a:pt x="123" y="159"/>
                    </a:lnTo>
                    <a:lnTo>
                      <a:pt x="134" y="158"/>
                    </a:lnTo>
                    <a:lnTo>
                      <a:pt x="138" y="154"/>
                    </a:lnTo>
                    <a:lnTo>
                      <a:pt x="145" y="154"/>
                    </a:lnTo>
                    <a:lnTo>
                      <a:pt x="147" y="156"/>
                    </a:lnTo>
                    <a:lnTo>
                      <a:pt x="146" y="161"/>
                    </a:lnTo>
                    <a:lnTo>
                      <a:pt x="148" y="170"/>
                    </a:lnTo>
                    <a:lnTo>
                      <a:pt x="152" y="177"/>
                    </a:lnTo>
                    <a:lnTo>
                      <a:pt x="156" y="181"/>
                    </a:lnTo>
                    <a:lnTo>
                      <a:pt x="164" y="185"/>
                    </a:lnTo>
                    <a:lnTo>
                      <a:pt x="168" y="186"/>
                    </a:lnTo>
                    <a:lnTo>
                      <a:pt x="178" y="193"/>
                    </a:lnTo>
                    <a:lnTo>
                      <a:pt x="188" y="195"/>
                    </a:lnTo>
                    <a:lnTo>
                      <a:pt x="197" y="197"/>
                    </a:lnTo>
                    <a:lnTo>
                      <a:pt x="210" y="198"/>
                    </a:lnTo>
                    <a:lnTo>
                      <a:pt x="219" y="201"/>
                    </a:lnTo>
                    <a:lnTo>
                      <a:pt x="224" y="203"/>
                    </a:lnTo>
                    <a:lnTo>
                      <a:pt x="232" y="204"/>
                    </a:lnTo>
                    <a:lnTo>
                      <a:pt x="250" y="204"/>
                    </a:lnTo>
                    <a:lnTo>
                      <a:pt x="266" y="207"/>
                    </a:lnTo>
                    <a:lnTo>
                      <a:pt x="272" y="208"/>
                    </a:lnTo>
                    <a:lnTo>
                      <a:pt x="280" y="208"/>
                    </a:lnTo>
                    <a:lnTo>
                      <a:pt x="282" y="206"/>
                    </a:lnTo>
                    <a:lnTo>
                      <a:pt x="288" y="202"/>
                    </a:lnTo>
                    <a:lnTo>
                      <a:pt x="292" y="196"/>
                    </a:lnTo>
                    <a:lnTo>
                      <a:pt x="297" y="192"/>
                    </a:lnTo>
                    <a:lnTo>
                      <a:pt x="306" y="189"/>
                    </a:lnTo>
                    <a:lnTo>
                      <a:pt x="311" y="188"/>
                    </a:lnTo>
                    <a:lnTo>
                      <a:pt x="320" y="189"/>
                    </a:lnTo>
                    <a:lnTo>
                      <a:pt x="325" y="191"/>
                    </a:lnTo>
                    <a:lnTo>
                      <a:pt x="331" y="192"/>
                    </a:lnTo>
                    <a:lnTo>
                      <a:pt x="336" y="184"/>
                    </a:lnTo>
                    <a:lnTo>
                      <a:pt x="340" y="183"/>
                    </a:lnTo>
                    <a:lnTo>
                      <a:pt x="350" y="184"/>
                    </a:lnTo>
                    <a:lnTo>
                      <a:pt x="356" y="185"/>
                    </a:lnTo>
                    <a:lnTo>
                      <a:pt x="358" y="185"/>
                    </a:lnTo>
                    <a:lnTo>
                      <a:pt x="360" y="181"/>
                    </a:lnTo>
                    <a:lnTo>
                      <a:pt x="360" y="177"/>
                    </a:lnTo>
                    <a:lnTo>
                      <a:pt x="369" y="173"/>
                    </a:lnTo>
                    <a:lnTo>
                      <a:pt x="371" y="169"/>
                    </a:lnTo>
                    <a:lnTo>
                      <a:pt x="379" y="162"/>
                    </a:lnTo>
                    <a:lnTo>
                      <a:pt x="391" y="159"/>
                    </a:lnTo>
                    <a:lnTo>
                      <a:pt x="389" y="147"/>
                    </a:lnTo>
                    <a:lnTo>
                      <a:pt x="389" y="138"/>
                    </a:lnTo>
                    <a:lnTo>
                      <a:pt x="391" y="133"/>
                    </a:lnTo>
                    <a:lnTo>
                      <a:pt x="397" y="119"/>
                    </a:lnTo>
                    <a:lnTo>
                      <a:pt x="391" y="110"/>
                    </a:lnTo>
                    <a:lnTo>
                      <a:pt x="395" y="102"/>
                    </a:lnTo>
                    <a:lnTo>
                      <a:pt x="405" y="102"/>
                    </a:lnTo>
                    <a:lnTo>
                      <a:pt x="421" y="102"/>
                    </a:lnTo>
                    <a:lnTo>
                      <a:pt x="425" y="93"/>
                    </a:lnTo>
                    <a:lnTo>
                      <a:pt x="424" y="81"/>
                    </a:lnTo>
                    <a:lnTo>
                      <a:pt x="425" y="73"/>
                    </a:lnTo>
                    <a:lnTo>
                      <a:pt x="424" y="71"/>
                    </a:lnTo>
                    <a:lnTo>
                      <a:pt x="417" y="59"/>
                    </a:lnTo>
                    <a:lnTo>
                      <a:pt x="411" y="38"/>
                    </a:lnTo>
                    <a:lnTo>
                      <a:pt x="410" y="24"/>
                    </a:lnTo>
                    <a:lnTo>
                      <a:pt x="402" y="14"/>
                    </a:lnTo>
                    <a:lnTo>
                      <a:pt x="383" y="16"/>
                    </a:lnTo>
                    <a:lnTo>
                      <a:pt x="367" y="18"/>
                    </a:lnTo>
                    <a:lnTo>
                      <a:pt x="354" y="5"/>
                    </a:lnTo>
                    <a:lnTo>
                      <a:pt x="344" y="1"/>
                    </a:lnTo>
                    <a:lnTo>
                      <a:pt x="327" y="1"/>
                    </a:lnTo>
                    <a:lnTo>
                      <a:pt x="312" y="0"/>
                    </a:lnTo>
                    <a:lnTo>
                      <a:pt x="305" y="9"/>
                    </a:lnTo>
                    <a:lnTo>
                      <a:pt x="302" y="18"/>
                    </a:lnTo>
                    <a:lnTo>
                      <a:pt x="293" y="26"/>
                    </a:lnTo>
                    <a:lnTo>
                      <a:pt x="284" y="30"/>
                    </a:lnTo>
                    <a:lnTo>
                      <a:pt x="273" y="31"/>
                    </a:lnTo>
                    <a:lnTo>
                      <a:pt x="261" y="30"/>
                    </a:lnTo>
                    <a:lnTo>
                      <a:pt x="255" y="24"/>
                    </a:lnTo>
                    <a:lnTo>
                      <a:pt x="242" y="19"/>
                    </a:lnTo>
                    <a:close/>
                  </a:path>
                </a:pathLst>
              </a:custGeom>
              <a:solidFill>
                <a:srgbClr val="848FA0"/>
              </a:solidFill>
              <a:ln w="6350" cmpd="sng">
                <a:solidFill>
                  <a:schemeClr val="bg1"/>
                </a:solidFill>
                <a:round/>
                <a:headEnd/>
                <a:tailEnd/>
              </a:ln>
            </p:spPr>
            <p:txBody>
              <a:bodyPr/>
              <a:lstStyle/>
              <a:p>
                <a:endParaRPr lang="en-GB" dirty="0"/>
              </a:p>
            </p:txBody>
          </p:sp>
          <p:sp>
            <p:nvSpPr>
              <p:cNvPr id="1346" name="Freeform 9"/>
              <p:cNvSpPr>
                <a:spLocks/>
              </p:cNvSpPr>
              <p:nvPr/>
            </p:nvSpPr>
            <p:spPr bwMode="auto">
              <a:xfrm>
                <a:off x="3231" y="3349"/>
                <a:ext cx="116" cy="241"/>
              </a:xfrm>
              <a:custGeom>
                <a:avLst/>
                <a:gdLst>
                  <a:gd name="T0" fmla="*/ 112 w 116"/>
                  <a:gd name="T1" fmla="*/ 139 h 241"/>
                  <a:gd name="T2" fmla="*/ 115 w 116"/>
                  <a:gd name="T3" fmla="*/ 150 h 241"/>
                  <a:gd name="T4" fmla="*/ 116 w 116"/>
                  <a:gd name="T5" fmla="*/ 167 h 241"/>
                  <a:gd name="T6" fmla="*/ 103 w 116"/>
                  <a:gd name="T7" fmla="*/ 181 h 241"/>
                  <a:gd name="T8" fmla="*/ 94 w 116"/>
                  <a:gd name="T9" fmla="*/ 201 h 241"/>
                  <a:gd name="T10" fmla="*/ 84 w 116"/>
                  <a:gd name="T11" fmla="*/ 211 h 241"/>
                  <a:gd name="T12" fmla="*/ 81 w 116"/>
                  <a:gd name="T13" fmla="*/ 225 h 241"/>
                  <a:gd name="T14" fmla="*/ 76 w 116"/>
                  <a:gd name="T15" fmla="*/ 232 h 241"/>
                  <a:gd name="T16" fmla="*/ 67 w 116"/>
                  <a:gd name="T17" fmla="*/ 241 h 241"/>
                  <a:gd name="T18" fmla="*/ 66 w 116"/>
                  <a:gd name="T19" fmla="*/ 240 h 241"/>
                  <a:gd name="T20" fmla="*/ 54 w 116"/>
                  <a:gd name="T21" fmla="*/ 236 h 241"/>
                  <a:gd name="T22" fmla="*/ 52 w 116"/>
                  <a:gd name="T23" fmla="*/ 223 h 241"/>
                  <a:gd name="T24" fmla="*/ 43 w 116"/>
                  <a:gd name="T25" fmla="*/ 213 h 241"/>
                  <a:gd name="T26" fmla="*/ 22 w 116"/>
                  <a:gd name="T27" fmla="*/ 207 h 241"/>
                  <a:gd name="T28" fmla="*/ 10 w 116"/>
                  <a:gd name="T29" fmla="*/ 191 h 241"/>
                  <a:gd name="T30" fmla="*/ 5 w 116"/>
                  <a:gd name="T31" fmla="*/ 181 h 241"/>
                  <a:gd name="T32" fmla="*/ 13 w 116"/>
                  <a:gd name="T33" fmla="*/ 182 h 241"/>
                  <a:gd name="T34" fmla="*/ 12 w 116"/>
                  <a:gd name="T35" fmla="*/ 172 h 241"/>
                  <a:gd name="T36" fmla="*/ 7 w 116"/>
                  <a:gd name="T37" fmla="*/ 157 h 241"/>
                  <a:gd name="T38" fmla="*/ 11 w 116"/>
                  <a:gd name="T39" fmla="*/ 142 h 241"/>
                  <a:gd name="T40" fmla="*/ 12 w 116"/>
                  <a:gd name="T41" fmla="*/ 139 h 241"/>
                  <a:gd name="T42" fmla="*/ 11 w 116"/>
                  <a:gd name="T43" fmla="*/ 128 h 241"/>
                  <a:gd name="T44" fmla="*/ 12 w 116"/>
                  <a:gd name="T45" fmla="*/ 118 h 241"/>
                  <a:gd name="T46" fmla="*/ 7 w 116"/>
                  <a:gd name="T47" fmla="*/ 106 h 241"/>
                  <a:gd name="T48" fmla="*/ 8 w 116"/>
                  <a:gd name="T49" fmla="*/ 100 h 241"/>
                  <a:gd name="T50" fmla="*/ 11 w 116"/>
                  <a:gd name="T51" fmla="*/ 87 h 241"/>
                  <a:gd name="T52" fmla="*/ 15 w 116"/>
                  <a:gd name="T53" fmla="*/ 71 h 241"/>
                  <a:gd name="T54" fmla="*/ 9 w 116"/>
                  <a:gd name="T55" fmla="*/ 65 h 241"/>
                  <a:gd name="T56" fmla="*/ 0 w 116"/>
                  <a:gd name="T57" fmla="*/ 64 h 241"/>
                  <a:gd name="T58" fmla="*/ 5 w 116"/>
                  <a:gd name="T59" fmla="*/ 46 h 241"/>
                  <a:gd name="T60" fmla="*/ 1 w 116"/>
                  <a:gd name="T61" fmla="*/ 34 h 241"/>
                  <a:gd name="T62" fmla="*/ 5 w 116"/>
                  <a:gd name="T63" fmla="*/ 18 h 241"/>
                  <a:gd name="T64" fmla="*/ 13 w 116"/>
                  <a:gd name="T65" fmla="*/ 11 h 241"/>
                  <a:gd name="T66" fmla="*/ 20 w 116"/>
                  <a:gd name="T67" fmla="*/ 0 h 241"/>
                  <a:gd name="T68" fmla="*/ 29 w 116"/>
                  <a:gd name="T69" fmla="*/ 7 h 241"/>
                  <a:gd name="T70" fmla="*/ 31 w 116"/>
                  <a:gd name="T71" fmla="*/ 7 h 241"/>
                  <a:gd name="T72" fmla="*/ 45 w 116"/>
                  <a:gd name="T73" fmla="*/ 8 h 241"/>
                  <a:gd name="T74" fmla="*/ 52 w 116"/>
                  <a:gd name="T75" fmla="*/ 20 h 241"/>
                  <a:gd name="T76" fmla="*/ 65 w 116"/>
                  <a:gd name="T77" fmla="*/ 23 h 241"/>
                  <a:gd name="T78" fmla="*/ 79 w 116"/>
                  <a:gd name="T79" fmla="*/ 40 h 241"/>
                  <a:gd name="T80" fmla="*/ 78 w 116"/>
                  <a:gd name="T81" fmla="*/ 52 h 241"/>
                  <a:gd name="T82" fmla="*/ 77 w 116"/>
                  <a:gd name="T83" fmla="*/ 60 h 241"/>
                  <a:gd name="T84" fmla="*/ 77 w 116"/>
                  <a:gd name="T85" fmla="*/ 81 h 241"/>
                  <a:gd name="T86" fmla="*/ 79 w 116"/>
                  <a:gd name="T87" fmla="*/ 100 h 241"/>
                  <a:gd name="T88" fmla="*/ 90 w 116"/>
                  <a:gd name="T89" fmla="*/ 121 h 241"/>
                  <a:gd name="T90" fmla="*/ 102 w 116"/>
                  <a:gd name="T91" fmla="*/ 132 h 241"/>
                  <a:gd name="T92" fmla="*/ 112 w 116"/>
                  <a:gd name="T93" fmla="*/ 13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241">
                    <a:moveTo>
                      <a:pt x="112" y="139"/>
                    </a:moveTo>
                    <a:lnTo>
                      <a:pt x="115" y="150"/>
                    </a:lnTo>
                    <a:lnTo>
                      <a:pt x="116" y="167"/>
                    </a:lnTo>
                    <a:lnTo>
                      <a:pt x="103" y="181"/>
                    </a:lnTo>
                    <a:lnTo>
                      <a:pt x="94" y="201"/>
                    </a:lnTo>
                    <a:lnTo>
                      <a:pt x="84" y="211"/>
                    </a:lnTo>
                    <a:lnTo>
                      <a:pt x="81" y="225"/>
                    </a:lnTo>
                    <a:lnTo>
                      <a:pt x="76" y="232"/>
                    </a:lnTo>
                    <a:lnTo>
                      <a:pt x="67" y="241"/>
                    </a:lnTo>
                    <a:lnTo>
                      <a:pt x="66" y="240"/>
                    </a:lnTo>
                    <a:lnTo>
                      <a:pt x="54" y="236"/>
                    </a:lnTo>
                    <a:lnTo>
                      <a:pt x="52" y="223"/>
                    </a:lnTo>
                    <a:lnTo>
                      <a:pt x="43" y="213"/>
                    </a:lnTo>
                    <a:lnTo>
                      <a:pt x="22" y="207"/>
                    </a:lnTo>
                    <a:lnTo>
                      <a:pt x="10" y="191"/>
                    </a:lnTo>
                    <a:lnTo>
                      <a:pt x="5" y="181"/>
                    </a:lnTo>
                    <a:lnTo>
                      <a:pt x="13" y="182"/>
                    </a:lnTo>
                    <a:lnTo>
                      <a:pt x="12" y="172"/>
                    </a:lnTo>
                    <a:lnTo>
                      <a:pt x="7" y="157"/>
                    </a:lnTo>
                    <a:lnTo>
                      <a:pt x="11" y="142"/>
                    </a:lnTo>
                    <a:lnTo>
                      <a:pt x="12" y="139"/>
                    </a:lnTo>
                    <a:lnTo>
                      <a:pt x="11" y="128"/>
                    </a:lnTo>
                    <a:lnTo>
                      <a:pt x="12" y="118"/>
                    </a:lnTo>
                    <a:lnTo>
                      <a:pt x="7" y="106"/>
                    </a:lnTo>
                    <a:lnTo>
                      <a:pt x="8" y="100"/>
                    </a:lnTo>
                    <a:lnTo>
                      <a:pt x="11" y="87"/>
                    </a:lnTo>
                    <a:lnTo>
                      <a:pt x="15" y="71"/>
                    </a:lnTo>
                    <a:lnTo>
                      <a:pt x="9" y="65"/>
                    </a:lnTo>
                    <a:lnTo>
                      <a:pt x="0" y="64"/>
                    </a:lnTo>
                    <a:lnTo>
                      <a:pt x="5" y="46"/>
                    </a:lnTo>
                    <a:lnTo>
                      <a:pt x="1" y="34"/>
                    </a:lnTo>
                    <a:lnTo>
                      <a:pt x="5" y="18"/>
                    </a:lnTo>
                    <a:lnTo>
                      <a:pt x="13" y="11"/>
                    </a:lnTo>
                    <a:lnTo>
                      <a:pt x="20" y="0"/>
                    </a:lnTo>
                    <a:lnTo>
                      <a:pt x="29" y="7"/>
                    </a:lnTo>
                    <a:lnTo>
                      <a:pt x="31" y="7"/>
                    </a:lnTo>
                    <a:lnTo>
                      <a:pt x="45" y="8"/>
                    </a:lnTo>
                    <a:lnTo>
                      <a:pt x="52" y="20"/>
                    </a:lnTo>
                    <a:lnTo>
                      <a:pt x="65" y="23"/>
                    </a:lnTo>
                    <a:lnTo>
                      <a:pt x="79" y="40"/>
                    </a:lnTo>
                    <a:lnTo>
                      <a:pt x="78" y="52"/>
                    </a:lnTo>
                    <a:lnTo>
                      <a:pt x="77" y="60"/>
                    </a:lnTo>
                    <a:lnTo>
                      <a:pt x="77" y="81"/>
                    </a:lnTo>
                    <a:lnTo>
                      <a:pt x="79" y="100"/>
                    </a:lnTo>
                    <a:lnTo>
                      <a:pt x="90" y="121"/>
                    </a:lnTo>
                    <a:lnTo>
                      <a:pt x="102" y="132"/>
                    </a:lnTo>
                    <a:lnTo>
                      <a:pt x="112" y="139"/>
                    </a:lnTo>
                    <a:close/>
                  </a:path>
                </a:pathLst>
              </a:custGeom>
              <a:solidFill>
                <a:srgbClr val="848FA0"/>
              </a:solidFill>
              <a:ln w="6350" cmpd="sng">
                <a:solidFill>
                  <a:schemeClr val="bg1"/>
                </a:solidFill>
                <a:round/>
                <a:headEnd/>
                <a:tailEnd/>
              </a:ln>
            </p:spPr>
            <p:txBody>
              <a:bodyPr/>
              <a:lstStyle/>
              <a:p>
                <a:endParaRPr lang="en-GB" dirty="0"/>
              </a:p>
            </p:txBody>
          </p:sp>
          <p:sp>
            <p:nvSpPr>
              <p:cNvPr id="1347" name="Freeform 10"/>
              <p:cNvSpPr>
                <a:spLocks/>
              </p:cNvSpPr>
              <p:nvPr/>
            </p:nvSpPr>
            <p:spPr bwMode="auto">
              <a:xfrm>
                <a:off x="3231" y="2068"/>
                <a:ext cx="339" cy="183"/>
              </a:xfrm>
              <a:custGeom>
                <a:avLst/>
                <a:gdLst>
                  <a:gd name="T0" fmla="*/ 330 w 339"/>
                  <a:gd name="T1" fmla="*/ 131 h 183"/>
                  <a:gd name="T2" fmla="*/ 318 w 339"/>
                  <a:gd name="T3" fmla="*/ 147 h 183"/>
                  <a:gd name="T4" fmla="*/ 311 w 339"/>
                  <a:gd name="T5" fmla="*/ 167 h 183"/>
                  <a:gd name="T6" fmla="*/ 290 w 339"/>
                  <a:gd name="T7" fmla="*/ 166 h 183"/>
                  <a:gd name="T8" fmla="*/ 280 w 339"/>
                  <a:gd name="T9" fmla="*/ 183 h 183"/>
                  <a:gd name="T10" fmla="*/ 260 w 339"/>
                  <a:gd name="T11" fmla="*/ 178 h 183"/>
                  <a:gd name="T12" fmla="*/ 230 w 339"/>
                  <a:gd name="T13" fmla="*/ 157 h 183"/>
                  <a:gd name="T14" fmla="*/ 211 w 339"/>
                  <a:gd name="T15" fmla="*/ 152 h 183"/>
                  <a:gd name="T16" fmla="*/ 194 w 339"/>
                  <a:gd name="T17" fmla="*/ 146 h 183"/>
                  <a:gd name="T18" fmla="*/ 182 w 339"/>
                  <a:gd name="T19" fmla="*/ 130 h 183"/>
                  <a:gd name="T20" fmla="*/ 167 w 339"/>
                  <a:gd name="T21" fmla="*/ 144 h 183"/>
                  <a:gd name="T22" fmla="*/ 148 w 339"/>
                  <a:gd name="T23" fmla="*/ 148 h 183"/>
                  <a:gd name="T24" fmla="*/ 128 w 339"/>
                  <a:gd name="T25" fmla="*/ 142 h 183"/>
                  <a:gd name="T26" fmla="*/ 109 w 339"/>
                  <a:gd name="T27" fmla="*/ 143 h 183"/>
                  <a:gd name="T28" fmla="*/ 90 w 339"/>
                  <a:gd name="T29" fmla="*/ 148 h 183"/>
                  <a:gd name="T30" fmla="*/ 70 w 339"/>
                  <a:gd name="T31" fmla="*/ 146 h 183"/>
                  <a:gd name="T32" fmla="*/ 51 w 339"/>
                  <a:gd name="T33" fmla="*/ 151 h 183"/>
                  <a:gd name="T34" fmla="*/ 33 w 339"/>
                  <a:gd name="T35" fmla="*/ 162 h 183"/>
                  <a:gd name="T36" fmla="*/ 21 w 339"/>
                  <a:gd name="T37" fmla="*/ 177 h 183"/>
                  <a:gd name="T38" fmla="*/ 5 w 339"/>
                  <a:gd name="T39" fmla="*/ 178 h 183"/>
                  <a:gd name="T40" fmla="*/ 0 w 339"/>
                  <a:gd name="T41" fmla="*/ 155 h 183"/>
                  <a:gd name="T42" fmla="*/ 0 w 339"/>
                  <a:gd name="T43" fmla="*/ 117 h 183"/>
                  <a:gd name="T44" fmla="*/ 11 w 339"/>
                  <a:gd name="T45" fmla="*/ 93 h 183"/>
                  <a:gd name="T46" fmla="*/ 17 w 339"/>
                  <a:gd name="T47" fmla="*/ 57 h 183"/>
                  <a:gd name="T48" fmla="*/ 40 w 339"/>
                  <a:gd name="T49" fmla="*/ 38 h 183"/>
                  <a:gd name="T50" fmla="*/ 59 w 339"/>
                  <a:gd name="T51" fmla="*/ 32 h 183"/>
                  <a:gd name="T52" fmla="*/ 82 w 339"/>
                  <a:gd name="T53" fmla="*/ 54 h 183"/>
                  <a:gd name="T54" fmla="*/ 88 w 339"/>
                  <a:gd name="T55" fmla="*/ 64 h 183"/>
                  <a:gd name="T56" fmla="*/ 99 w 339"/>
                  <a:gd name="T57" fmla="*/ 78 h 183"/>
                  <a:gd name="T58" fmla="*/ 130 w 339"/>
                  <a:gd name="T59" fmla="*/ 76 h 183"/>
                  <a:gd name="T60" fmla="*/ 135 w 339"/>
                  <a:gd name="T61" fmla="*/ 73 h 183"/>
                  <a:gd name="T62" fmla="*/ 140 w 339"/>
                  <a:gd name="T63" fmla="*/ 48 h 183"/>
                  <a:gd name="T64" fmla="*/ 150 w 339"/>
                  <a:gd name="T65" fmla="*/ 15 h 183"/>
                  <a:gd name="T66" fmla="*/ 166 w 339"/>
                  <a:gd name="T67" fmla="*/ 4 h 183"/>
                  <a:gd name="T68" fmla="*/ 186 w 339"/>
                  <a:gd name="T69" fmla="*/ 0 h 183"/>
                  <a:gd name="T70" fmla="*/ 204 w 339"/>
                  <a:gd name="T71" fmla="*/ 7 h 183"/>
                  <a:gd name="T72" fmla="*/ 221 w 339"/>
                  <a:gd name="T73" fmla="*/ 15 h 183"/>
                  <a:gd name="T74" fmla="*/ 248 w 339"/>
                  <a:gd name="T75" fmla="*/ 29 h 183"/>
                  <a:gd name="T76" fmla="*/ 266 w 339"/>
                  <a:gd name="T77" fmla="*/ 21 h 183"/>
                  <a:gd name="T78" fmla="*/ 280 w 339"/>
                  <a:gd name="T79" fmla="*/ 22 h 183"/>
                  <a:gd name="T80" fmla="*/ 296 w 339"/>
                  <a:gd name="T81" fmla="*/ 35 h 183"/>
                  <a:gd name="T82" fmla="*/ 302 w 339"/>
                  <a:gd name="T83" fmla="*/ 59 h 183"/>
                  <a:gd name="T84" fmla="*/ 313 w 339"/>
                  <a:gd name="T85" fmla="*/ 76 h 183"/>
                  <a:gd name="T86" fmla="*/ 331 w 339"/>
                  <a:gd name="T87" fmla="*/ 10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9" h="183">
                    <a:moveTo>
                      <a:pt x="339" y="129"/>
                    </a:moveTo>
                    <a:lnTo>
                      <a:pt x="337" y="129"/>
                    </a:lnTo>
                    <a:lnTo>
                      <a:pt x="330" y="131"/>
                    </a:lnTo>
                    <a:lnTo>
                      <a:pt x="325" y="136"/>
                    </a:lnTo>
                    <a:lnTo>
                      <a:pt x="321" y="142"/>
                    </a:lnTo>
                    <a:lnTo>
                      <a:pt x="318" y="147"/>
                    </a:lnTo>
                    <a:lnTo>
                      <a:pt x="316" y="155"/>
                    </a:lnTo>
                    <a:lnTo>
                      <a:pt x="314" y="160"/>
                    </a:lnTo>
                    <a:lnTo>
                      <a:pt x="311" y="167"/>
                    </a:lnTo>
                    <a:lnTo>
                      <a:pt x="304" y="169"/>
                    </a:lnTo>
                    <a:lnTo>
                      <a:pt x="297" y="167"/>
                    </a:lnTo>
                    <a:lnTo>
                      <a:pt x="290" y="166"/>
                    </a:lnTo>
                    <a:lnTo>
                      <a:pt x="285" y="171"/>
                    </a:lnTo>
                    <a:lnTo>
                      <a:pt x="285" y="178"/>
                    </a:lnTo>
                    <a:lnTo>
                      <a:pt x="280" y="183"/>
                    </a:lnTo>
                    <a:lnTo>
                      <a:pt x="273" y="182"/>
                    </a:lnTo>
                    <a:lnTo>
                      <a:pt x="267" y="180"/>
                    </a:lnTo>
                    <a:lnTo>
                      <a:pt x="260" y="178"/>
                    </a:lnTo>
                    <a:lnTo>
                      <a:pt x="242" y="162"/>
                    </a:lnTo>
                    <a:lnTo>
                      <a:pt x="236" y="160"/>
                    </a:lnTo>
                    <a:lnTo>
                      <a:pt x="230" y="157"/>
                    </a:lnTo>
                    <a:lnTo>
                      <a:pt x="224" y="153"/>
                    </a:lnTo>
                    <a:lnTo>
                      <a:pt x="218" y="150"/>
                    </a:lnTo>
                    <a:lnTo>
                      <a:pt x="211" y="152"/>
                    </a:lnTo>
                    <a:lnTo>
                      <a:pt x="204" y="153"/>
                    </a:lnTo>
                    <a:lnTo>
                      <a:pt x="198" y="152"/>
                    </a:lnTo>
                    <a:lnTo>
                      <a:pt x="194" y="146"/>
                    </a:lnTo>
                    <a:lnTo>
                      <a:pt x="190" y="140"/>
                    </a:lnTo>
                    <a:lnTo>
                      <a:pt x="187" y="134"/>
                    </a:lnTo>
                    <a:lnTo>
                      <a:pt x="182" y="130"/>
                    </a:lnTo>
                    <a:lnTo>
                      <a:pt x="175" y="133"/>
                    </a:lnTo>
                    <a:lnTo>
                      <a:pt x="172" y="139"/>
                    </a:lnTo>
                    <a:lnTo>
                      <a:pt x="167" y="144"/>
                    </a:lnTo>
                    <a:lnTo>
                      <a:pt x="161" y="147"/>
                    </a:lnTo>
                    <a:lnTo>
                      <a:pt x="155" y="149"/>
                    </a:lnTo>
                    <a:lnTo>
                      <a:pt x="148" y="148"/>
                    </a:lnTo>
                    <a:lnTo>
                      <a:pt x="142" y="146"/>
                    </a:lnTo>
                    <a:lnTo>
                      <a:pt x="135" y="144"/>
                    </a:lnTo>
                    <a:lnTo>
                      <a:pt x="128" y="142"/>
                    </a:lnTo>
                    <a:lnTo>
                      <a:pt x="122" y="144"/>
                    </a:lnTo>
                    <a:lnTo>
                      <a:pt x="116" y="142"/>
                    </a:lnTo>
                    <a:lnTo>
                      <a:pt x="109" y="143"/>
                    </a:lnTo>
                    <a:lnTo>
                      <a:pt x="102" y="146"/>
                    </a:lnTo>
                    <a:lnTo>
                      <a:pt x="96" y="145"/>
                    </a:lnTo>
                    <a:lnTo>
                      <a:pt x="90" y="148"/>
                    </a:lnTo>
                    <a:lnTo>
                      <a:pt x="84" y="149"/>
                    </a:lnTo>
                    <a:lnTo>
                      <a:pt x="77" y="147"/>
                    </a:lnTo>
                    <a:lnTo>
                      <a:pt x="70" y="146"/>
                    </a:lnTo>
                    <a:lnTo>
                      <a:pt x="63" y="147"/>
                    </a:lnTo>
                    <a:lnTo>
                      <a:pt x="57" y="148"/>
                    </a:lnTo>
                    <a:lnTo>
                      <a:pt x="51" y="151"/>
                    </a:lnTo>
                    <a:lnTo>
                      <a:pt x="45" y="154"/>
                    </a:lnTo>
                    <a:lnTo>
                      <a:pt x="38" y="157"/>
                    </a:lnTo>
                    <a:lnTo>
                      <a:pt x="33" y="162"/>
                    </a:lnTo>
                    <a:lnTo>
                      <a:pt x="27" y="164"/>
                    </a:lnTo>
                    <a:lnTo>
                      <a:pt x="23" y="170"/>
                    </a:lnTo>
                    <a:lnTo>
                      <a:pt x="21" y="177"/>
                    </a:lnTo>
                    <a:lnTo>
                      <a:pt x="16" y="181"/>
                    </a:lnTo>
                    <a:lnTo>
                      <a:pt x="9" y="180"/>
                    </a:lnTo>
                    <a:lnTo>
                      <a:pt x="5" y="178"/>
                    </a:lnTo>
                    <a:lnTo>
                      <a:pt x="3" y="168"/>
                    </a:lnTo>
                    <a:lnTo>
                      <a:pt x="0" y="159"/>
                    </a:lnTo>
                    <a:lnTo>
                      <a:pt x="0" y="155"/>
                    </a:lnTo>
                    <a:lnTo>
                      <a:pt x="0" y="148"/>
                    </a:lnTo>
                    <a:lnTo>
                      <a:pt x="0" y="137"/>
                    </a:lnTo>
                    <a:lnTo>
                      <a:pt x="0" y="117"/>
                    </a:lnTo>
                    <a:lnTo>
                      <a:pt x="3" y="109"/>
                    </a:lnTo>
                    <a:lnTo>
                      <a:pt x="5" y="103"/>
                    </a:lnTo>
                    <a:lnTo>
                      <a:pt x="11" y="93"/>
                    </a:lnTo>
                    <a:lnTo>
                      <a:pt x="13" y="82"/>
                    </a:lnTo>
                    <a:lnTo>
                      <a:pt x="13" y="70"/>
                    </a:lnTo>
                    <a:lnTo>
                      <a:pt x="17" y="57"/>
                    </a:lnTo>
                    <a:lnTo>
                      <a:pt x="24" y="47"/>
                    </a:lnTo>
                    <a:lnTo>
                      <a:pt x="31" y="41"/>
                    </a:lnTo>
                    <a:lnTo>
                      <a:pt x="40" y="38"/>
                    </a:lnTo>
                    <a:lnTo>
                      <a:pt x="49" y="33"/>
                    </a:lnTo>
                    <a:lnTo>
                      <a:pt x="58" y="29"/>
                    </a:lnTo>
                    <a:lnTo>
                      <a:pt x="59" y="32"/>
                    </a:lnTo>
                    <a:lnTo>
                      <a:pt x="65" y="39"/>
                    </a:lnTo>
                    <a:lnTo>
                      <a:pt x="73" y="47"/>
                    </a:lnTo>
                    <a:lnTo>
                      <a:pt x="82" y="54"/>
                    </a:lnTo>
                    <a:lnTo>
                      <a:pt x="85" y="63"/>
                    </a:lnTo>
                    <a:lnTo>
                      <a:pt x="88" y="68"/>
                    </a:lnTo>
                    <a:lnTo>
                      <a:pt x="88" y="64"/>
                    </a:lnTo>
                    <a:lnTo>
                      <a:pt x="88" y="59"/>
                    </a:lnTo>
                    <a:lnTo>
                      <a:pt x="94" y="72"/>
                    </a:lnTo>
                    <a:lnTo>
                      <a:pt x="99" y="78"/>
                    </a:lnTo>
                    <a:lnTo>
                      <a:pt x="114" y="84"/>
                    </a:lnTo>
                    <a:lnTo>
                      <a:pt x="118" y="83"/>
                    </a:lnTo>
                    <a:lnTo>
                      <a:pt x="130" y="76"/>
                    </a:lnTo>
                    <a:lnTo>
                      <a:pt x="131" y="80"/>
                    </a:lnTo>
                    <a:lnTo>
                      <a:pt x="135" y="86"/>
                    </a:lnTo>
                    <a:lnTo>
                      <a:pt x="135" y="73"/>
                    </a:lnTo>
                    <a:lnTo>
                      <a:pt x="139" y="66"/>
                    </a:lnTo>
                    <a:lnTo>
                      <a:pt x="141" y="60"/>
                    </a:lnTo>
                    <a:lnTo>
                      <a:pt x="140" y="48"/>
                    </a:lnTo>
                    <a:lnTo>
                      <a:pt x="136" y="19"/>
                    </a:lnTo>
                    <a:lnTo>
                      <a:pt x="137" y="18"/>
                    </a:lnTo>
                    <a:lnTo>
                      <a:pt x="150" y="15"/>
                    </a:lnTo>
                    <a:lnTo>
                      <a:pt x="154" y="10"/>
                    </a:lnTo>
                    <a:lnTo>
                      <a:pt x="159" y="6"/>
                    </a:lnTo>
                    <a:lnTo>
                      <a:pt x="166" y="4"/>
                    </a:lnTo>
                    <a:lnTo>
                      <a:pt x="173" y="2"/>
                    </a:lnTo>
                    <a:lnTo>
                      <a:pt x="179" y="0"/>
                    </a:lnTo>
                    <a:lnTo>
                      <a:pt x="186" y="0"/>
                    </a:lnTo>
                    <a:lnTo>
                      <a:pt x="193" y="1"/>
                    </a:lnTo>
                    <a:lnTo>
                      <a:pt x="199" y="4"/>
                    </a:lnTo>
                    <a:lnTo>
                      <a:pt x="204" y="7"/>
                    </a:lnTo>
                    <a:lnTo>
                      <a:pt x="211" y="8"/>
                    </a:lnTo>
                    <a:lnTo>
                      <a:pt x="217" y="10"/>
                    </a:lnTo>
                    <a:lnTo>
                      <a:pt x="221" y="15"/>
                    </a:lnTo>
                    <a:lnTo>
                      <a:pt x="222" y="17"/>
                    </a:lnTo>
                    <a:lnTo>
                      <a:pt x="242" y="29"/>
                    </a:lnTo>
                    <a:lnTo>
                      <a:pt x="248" y="29"/>
                    </a:lnTo>
                    <a:lnTo>
                      <a:pt x="254" y="25"/>
                    </a:lnTo>
                    <a:lnTo>
                      <a:pt x="260" y="22"/>
                    </a:lnTo>
                    <a:lnTo>
                      <a:pt x="266" y="21"/>
                    </a:lnTo>
                    <a:lnTo>
                      <a:pt x="272" y="22"/>
                    </a:lnTo>
                    <a:lnTo>
                      <a:pt x="279" y="22"/>
                    </a:lnTo>
                    <a:lnTo>
                      <a:pt x="280" y="22"/>
                    </a:lnTo>
                    <a:lnTo>
                      <a:pt x="286" y="27"/>
                    </a:lnTo>
                    <a:lnTo>
                      <a:pt x="290" y="32"/>
                    </a:lnTo>
                    <a:lnTo>
                      <a:pt x="296" y="35"/>
                    </a:lnTo>
                    <a:lnTo>
                      <a:pt x="300" y="40"/>
                    </a:lnTo>
                    <a:lnTo>
                      <a:pt x="302" y="46"/>
                    </a:lnTo>
                    <a:lnTo>
                      <a:pt x="302" y="59"/>
                    </a:lnTo>
                    <a:lnTo>
                      <a:pt x="300" y="72"/>
                    </a:lnTo>
                    <a:lnTo>
                      <a:pt x="307" y="73"/>
                    </a:lnTo>
                    <a:lnTo>
                      <a:pt x="313" y="76"/>
                    </a:lnTo>
                    <a:lnTo>
                      <a:pt x="314" y="82"/>
                    </a:lnTo>
                    <a:lnTo>
                      <a:pt x="328" y="97"/>
                    </a:lnTo>
                    <a:lnTo>
                      <a:pt x="331" y="104"/>
                    </a:lnTo>
                    <a:lnTo>
                      <a:pt x="335" y="109"/>
                    </a:lnTo>
                    <a:lnTo>
                      <a:pt x="339" y="129"/>
                    </a:lnTo>
                    <a:close/>
                  </a:path>
                </a:pathLst>
              </a:custGeom>
              <a:solidFill>
                <a:srgbClr val="848FA0"/>
              </a:solidFill>
              <a:ln w="6350" cmpd="sng">
                <a:solidFill>
                  <a:schemeClr val="bg1"/>
                </a:solidFill>
                <a:round/>
                <a:headEnd/>
                <a:tailEnd/>
              </a:ln>
            </p:spPr>
            <p:txBody>
              <a:bodyPr/>
              <a:lstStyle/>
              <a:p>
                <a:endParaRPr lang="en-GB" dirty="0"/>
              </a:p>
            </p:txBody>
          </p:sp>
          <p:sp>
            <p:nvSpPr>
              <p:cNvPr id="1348" name="Freeform 11"/>
              <p:cNvSpPr>
                <a:spLocks/>
              </p:cNvSpPr>
              <p:nvPr/>
            </p:nvSpPr>
            <p:spPr bwMode="auto">
              <a:xfrm>
                <a:off x="2491" y="2336"/>
                <a:ext cx="463" cy="625"/>
              </a:xfrm>
              <a:custGeom>
                <a:avLst/>
                <a:gdLst>
                  <a:gd name="T0" fmla="*/ 283 w 463"/>
                  <a:gd name="T1" fmla="*/ 84 h 625"/>
                  <a:gd name="T2" fmla="*/ 300 w 463"/>
                  <a:gd name="T3" fmla="*/ 77 h 625"/>
                  <a:gd name="T4" fmla="*/ 328 w 463"/>
                  <a:gd name="T5" fmla="*/ 71 h 625"/>
                  <a:gd name="T6" fmla="*/ 358 w 463"/>
                  <a:gd name="T7" fmla="*/ 48 h 625"/>
                  <a:gd name="T8" fmla="*/ 356 w 463"/>
                  <a:gd name="T9" fmla="*/ 56 h 625"/>
                  <a:gd name="T10" fmla="*/ 382 w 463"/>
                  <a:gd name="T11" fmla="*/ 71 h 625"/>
                  <a:gd name="T12" fmla="*/ 403 w 463"/>
                  <a:gd name="T13" fmla="*/ 81 h 625"/>
                  <a:gd name="T14" fmla="*/ 427 w 463"/>
                  <a:gd name="T15" fmla="*/ 106 h 625"/>
                  <a:gd name="T16" fmla="*/ 435 w 463"/>
                  <a:gd name="T17" fmla="*/ 155 h 625"/>
                  <a:gd name="T18" fmla="*/ 439 w 463"/>
                  <a:gd name="T19" fmla="*/ 194 h 625"/>
                  <a:gd name="T20" fmla="*/ 446 w 463"/>
                  <a:gd name="T21" fmla="*/ 248 h 625"/>
                  <a:gd name="T22" fmla="*/ 459 w 463"/>
                  <a:gd name="T23" fmla="*/ 295 h 625"/>
                  <a:gd name="T24" fmla="*/ 456 w 463"/>
                  <a:gd name="T25" fmla="*/ 344 h 625"/>
                  <a:gd name="T26" fmla="*/ 443 w 463"/>
                  <a:gd name="T27" fmla="*/ 337 h 625"/>
                  <a:gd name="T28" fmla="*/ 412 w 463"/>
                  <a:gd name="T29" fmla="*/ 348 h 625"/>
                  <a:gd name="T30" fmla="*/ 354 w 463"/>
                  <a:gd name="T31" fmla="*/ 378 h 625"/>
                  <a:gd name="T32" fmla="*/ 327 w 463"/>
                  <a:gd name="T33" fmla="*/ 399 h 625"/>
                  <a:gd name="T34" fmla="*/ 308 w 463"/>
                  <a:gd name="T35" fmla="*/ 397 h 625"/>
                  <a:gd name="T36" fmla="*/ 338 w 463"/>
                  <a:gd name="T37" fmla="*/ 456 h 625"/>
                  <a:gd name="T38" fmla="*/ 403 w 463"/>
                  <a:gd name="T39" fmla="*/ 518 h 625"/>
                  <a:gd name="T40" fmla="*/ 376 w 463"/>
                  <a:gd name="T41" fmla="*/ 550 h 625"/>
                  <a:gd name="T42" fmla="*/ 356 w 463"/>
                  <a:gd name="T43" fmla="*/ 611 h 625"/>
                  <a:gd name="T44" fmla="*/ 313 w 463"/>
                  <a:gd name="T45" fmla="*/ 606 h 625"/>
                  <a:gd name="T46" fmla="*/ 259 w 463"/>
                  <a:gd name="T47" fmla="*/ 621 h 625"/>
                  <a:gd name="T48" fmla="*/ 210 w 463"/>
                  <a:gd name="T49" fmla="*/ 622 h 625"/>
                  <a:gd name="T50" fmla="*/ 172 w 463"/>
                  <a:gd name="T51" fmla="*/ 607 h 625"/>
                  <a:gd name="T52" fmla="*/ 124 w 463"/>
                  <a:gd name="T53" fmla="*/ 593 h 625"/>
                  <a:gd name="T54" fmla="*/ 56 w 463"/>
                  <a:gd name="T55" fmla="*/ 590 h 625"/>
                  <a:gd name="T56" fmla="*/ 68 w 463"/>
                  <a:gd name="T57" fmla="*/ 526 h 625"/>
                  <a:gd name="T58" fmla="*/ 82 w 463"/>
                  <a:gd name="T59" fmla="*/ 475 h 625"/>
                  <a:gd name="T60" fmla="*/ 21 w 463"/>
                  <a:gd name="T61" fmla="*/ 444 h 625"/>
                  <a:gd name="T62" fmla="*/ 9 w 463"/>
                  <a:gd name="T63" fmla="*/ 418 h 625"/>
                  <a:gd name="T64" fmla="*/ 7 w 463"/>
                  <a:gd name="T65" fmla="*/ 378 h 625"/>
                  <a:gd name="T66" fmla="*/ 9 w 463"/>
                  <a:gd name="T67" fmla="*/ 341 h 625"/>
                  <a:gd name="T68" fmla="*/ 4 w 463"/>
                  <a:gd name="T69" fmla="*/ 312 h 625"/>
                  <a:gd name="T70" fmla="*/ 16 w 463"/>
                  <a:gd name="T71" fmla="*/ 261 h 625"/>
                  <a:gd name="T72" fmla="*/ 36 w 463"/>
                  <a:gd name="T73" fmla="*/ 237 h 625"/>
                  <a:gd name="T74" fmla="*/ 69 w 463"/>
                  <a:gd name="T75" fmla="*/ 203 h 625"/>
                  <a:gd name="T76" fmla="*/ 70 w 463"/>
                  <a:gd name="T77" fmla="*/ 167 h 625"/>
                  <a:gd name="T78" fmla="*/ 83 w 463"/>
                  <a:gd name="T79" fmla="*/ 127 h 625"/>
                  <a:gd name="T80" fmla="*/ 97 w 463"/>
                  <a:gd name="T81" fmla="*/ 122 h 625"/>
                  <a:gd name="T82" fmla="*/ 87 w 463"/>
                  <a:gd name="T83" fmla="*/ 105 h 625"/>
                  <a:gd name="T84" fmla="*/ 133 w 463"/>
                  <a:gd name="T85" fmla="*/ 98 h 625"/>
                  <a:gd name="T86" fmla="*/ 151 w 463"/>
                  <a:gd name="T87" fmla="*/ 111 h 625"/>
                  <a:gd name="T88" fmla="*/ 157 w 463"/>
                  <a:gd name="T89" fmla="*/ 95 h 625"/>
                  <a:gd name="T90" fmla="*/ 185 w 463"/>
                  <a:gd name="T91" fmla="*/ 85 h 625"/>
                  <a:gd name="T92" fmla="*/ 180 w 463"/>
                  <a:gd name="T93" fmla="*/ 65 h 625"/>
                  <a:gd name="T94" fmla="*/ 167 w 463"/>
                  <a:gd name="T95" fmla="*/ 47 h 625"/>
                  <a:gd name="T96" fmla="*/ 182 w 463"/>
                  <a:gd name="T97" fmla="*/ 28 h 625"/>
                  <a:gd name="T98" fmla="*/ 173 w 463"/>
                  <a:gd name="T99" fmla="*/ 0 h 625"/>
                  <a:gd name="T100" fmla="*/ 207 w 463"/>
                  <a:gd name="T101" fmla="*/ 4 h 625"/>
                  <a:gd name="T102" fmla="*/ 229 w 463"/>
                  <a:gd name="T103" fmla="*/ 24 h 625"/>
                  <a:gd name="T104" fmla="*/ 232 w 463"/>
                  <a:gd name="T105" fmla="*/ 47 h 625"/>
                  <a:gd name="T106" fmla="*/ 260 w 463"/>
                  <a:gd name="T107" fmla="*/ 54 h 625"/>
                  <a:gd name="T108" fmla="*/ 273 w 463"/>
                  <a:gd name="T109" fmla="*/ 6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3" h="625">
                    <a:moveTo>
                      <a:pt x="264" y="84"/>
                    </a:moveTo>
                    <a:lnTo>
                      <a:pt x="265" y="89"/>
                    </a:lnTo>
                    <a:lnTo>
                      <a:pt x="270" y="86"/>
                    </a:lnTo>
                    <a:lnTo>
                      <a:pt x="278" y="82"/>
                    </a:lnTo>
                    <a:lnTo>
                      <a:pt x="283" y="84"/>
                    </a:lnTo>
                    <a:lnTo>
                      <a:pt x="288" y="86"/>
                    </a:lnTo>
                    <a:lnTo>
                      <a:pt x="296" y="86"/>
                    </a:lnTo>
                    <a:lnTo>
                      <a:pt x="294" y="81"/>
                    </a:lnTo>
                    <a:lnTo>
                      <a:pt x="296" y="80"/>
                    </a:lnTo>
                    <a:lnTo>
                      <a:pt x="300" y="77"/>
                    </a:lnTo>
                    <a:lnTo>
                      <a:pt x="307" y="71"/>
                    </a:lnTo>
                    <a:lnTo>
                      <a:pt x="317" y="68"/>
                    </a:lnTo>
                    <a:lnTo>
                      <a:pt x="325" y="67"/>
                    </a:lnTo>
                    <a:lnTo>
                      <a:pt x="325" y="73"/>
                    </a:lnTo>
                    <a:lnTo>
                      <a:pt x="328" y="71"/>
                    </a:lnTo>
                    <a:lnTo>
                      <a:pt x="333" y="62"/>
                    </a:lnTo>
                    <a:lnTo>
                      <a:pt x="338" y="56"/>
                    </a:lnTo>
                    <a:lnTo>
                      <a:pt x="345" y="48"/>
                    </a:lnTo>
                    <a:lnTo>
                      <a:pt x="353" y="47"/>
                    </a:lnTo>
                    <a:lnTo>
                      <a:pt x="358" y="48"/>
                    </a:lnTo>
                    <a:lnTo>
                      <a:pt x="350" y="53"/>
                    </a:lnTo>
                    <a:lnTo>
                      <a:pt x="345" y="58"/>
                    </a:lnTo>
                    <a:lnTo>
                      <a:pt x="343" y="62"/>
                    </a:lnTo>
                    <a:lnTo>
                      <a:pt x="349" y="58"/>
                    </a:lnTo>
                    <a:lnTo>
                      <a:pt x="356" y="56"/>
                    </a:lnTo>
                    <a:lnTo>
                      <a:pt x="363" y="54"/>
                    </a:lnTo>
                    <a:lnTo>
                      <a:pt x="369" y="54"/>
                    </a:lnTo>
                    <a:lnTo>
                      <a:pt x="374" y="60"/>
                    </a:lnTo>
                    <a:lnTo>
                      <a:pt x="380" y="64"/>
                    </a:lnTo>
                    <a:lnTo>
                      <a:pt x="382" y="71"/>
                    </a:lnTo>
                    <a:lnTo>
                      <a:pt x="385" y="71"/>
                    </a:lnTo>
                    <a:lnTo>
                      <a:pt x="390" y="76"/>
                    </a:lnTo>
                    <a:lnTo>
                      <a:pt x="396" y="76"/>
                    </a:lnTo>
                    <a:lnTo>
                      <a:pt x="399" y="75"/>
                    </a:lnTo>
                    <a:lnTo>
                      <a:pt x="403" y="81"/>
                    </a:lnTo>
                    <a:lnTo>
                      <a:pt x="406" y="88"/>
                    </a:lnTo>
                    <a:lnTo>
                      <a:pt x="408" y="100"/>
                    </a:lnTo>
                    <a:lnTo>
                      <a:pt x="414" y="102"/>
                    </a:lnTo>
                    <a:lnTo>
                      <a:pt x="421" y="105"/>
                    </a:lnTo>
                    <a:lnTo>
                      <a:pt x="427" y="106"/>
                    </a:lnTo>
                    <a:lnTo>
                      <a:pt x="429" y="115"/>
                    </a:lnTo>
                    <a:lnTo>
                      <a:pt x="433" y="123"/>
                    </a:lnTo>
                    <a:lnTo>
                      <a:pt x="436" y="130"/>
                    </a:lnTo>
                    <a:lnTo>
                      <a:pt x="436" y="145"/>
                    </a:lnTo>
                    <a:lnTo>
                      <a:pt x="435" y="155"/>
                    </a:lnTo>
                    <a:lnTo>
                      <a:pt x="429" y="166"/>
                    </a:lnTo>
                    <a:lnTo>
                      <a:pt x="426" y="178"/>
                    </a:lnTo>
                    <a:lnTo>
                      <a:pt x="426" y="184"/>
                    </a:lnTo>
                    <a:lnTo>
                      <a:pt x="432" y="188"/>
                    </a:lnTo>
                    <a:lnTo>
                      <a:pt x="439" y="194"/>
                    </a:lnTo>
                    <a:lnTo>
                      <a:pt x="440" y="202"/>
                    </a:lnTo>
                    <a:lnTo>
                      <a:pt x="441" y="213"/>
                    </a:lnTo>
                    <a:lnTo>
                      <a:pt x="442" y="224"/>
                    </a:lnTo>
                    <a:lnTo>
                      <a:pt x="444" y="233"/>
                    </a:lnTo>
                    <a:lnTo>
                      <a:pt x="446" y="248"/>
                    </a:lnTo>
                    <a:lnTo>
                      <a:pt x="445" y="257"/>
                    </a:lnTo>
                    <a:lnTo>
                      <a:pt x="446" y="267"/>
                    </a:lnTo>
                    <a:lnTo>
                      <a:pt x="448" y="280"/>
                    </a:lnTo>
                    <a:lnTo>
                      <a:pt x="454" y="288"/>
                    </a:lnTo>
                    <a:lnTo>
                      <a:pt x="459" y="295"/>
                    </a:lnTo>
                    <a:lnTo>
                      <a:pt x="462" y="298"/>
                    </a:lnTo>
                    <a:lnTo>
                      <a:pt x="463" y="302"/>
                    </a:lnTo>
                    <a:lnTo>
                      <a:pt x="462" y="321"/>
                    </a:lnTo>
                    <a:lnTo>
                      <a:pt x="458" y="338"/>
                    </a:lnTo>
                    <a:lnTo>
                      <a:pt x="456" y="344"/>
                    </a:lnTo>
                    <a:lnTo>
                      <a:pt x="455" y="344"/>
                    </a:lnTo>
                    <a:lnTo>
                      <a:pt x="455" y="346"/>
                    </a:lnTo>
                    <a:lnTo>
                      <a:pt x="455" y="345"/>
                    </a:lnTo>
                    <a:lnTo>
                      <a:pt x="449" y="346"/>
                    </a:lnTo>
                    <a:lnTo>
                      <a:pt x="443" y="337"/>
                    </a:lnTo>
                    <a:lnTo>
                      <a:pt x="436" y="325"/>
                    </a:lnTo>
                    <a:lnTo>
                      <a:pt x="427" y="323"/>
                    </a:lnTo>
                    <a:lnTo>
                      <a:pt x="426" y="333"/>
                    </a:lnTo>
                    <a:lnTo>
                      <a:pt x="423" y="344"/>
                    </a:lnTo>
                    <a:lnTo>
                      <a:pt x="412" y="348"/>
                    </a:lnTo>
                    <a:lnTo>
                      <a:pt x="397" y="353"/>
                    </a:lnTo>
                    <a:lnTo>
                      <a:pt x="387" y="357"/>
                    </a:lnTo>
                    <a:lnTo>
                      <a:pt x="380" y="368"/>
                    </a:lnTo>
                    <a:lnTo>
                      <a:pt x="364" y="375"/>
                    </a:lnTo>
                    <a:lnTo>
                      <a:pt x="354" y="378"/>
                    </a:lnTo>
                    <a:lnTo>
                      <a:pt x="347" y="380"/>
                    </a:lnTo>
                    <a:lnTo>
                      <a:pt x="339" y="382"/>
                    </a:lnTo>
                    <a:lnTo>
                      <a:pt x="332" y="386"/>
                    </a:lnTo>
                    <a:lnTo>
                      <a:pt x="329" y="392"/>
                    </a:lnTo>
                    <a:lnTo>
                      <a:pt x="327" y="399"/>
                    </a:lnTo>
                    <a:lnTo>
                      <a:pt x="324" y="399"/>
                    </a:lnTo>
                    <a:lnTo>
                      <a:pt x="321" y="394"/>
                    </a:lnTo>
                    <a:lnTo>
                      <a:pt x="310" y="385"/>
                    </a:lnTo>
                    <a:lnTo>
                      <a:pt x="309" y="388"/>
                    </a:lnTo>
                    <a:lnTo>
                      <a:pt x="308" y="397"/>
                    </a:lnTo>
                    <a:lnTo>
                      <a:pt x="316" y="408"/>
                    </a:lnTo>
                    <a:lnTo>
                      <a:pt x="328" y="413"/>
                    </a:lnTo>
                    <a:lnTo>
                      <a:pt x="329" y="425"/>
                    </a:lnTo>
                    <a:lnTo>
                      <a:pt x="328" y="443"/>
                    </a:lnTo>
                    <a:lnTo>
                      <a:pt x="338" y="456"/>
                    </a:lnTo>
                    <a:lnTo>
                      <a:pt x="364" y="479"/>
                    </a:lnTo>
                    <a:lnTo>
                      <a:pt x="374" y="491"/>
                    </a:lnTo>
                    <a:lnTo>
                      <a:pt x="382" y="500"/>
                    </a:lnTo>
                    <a:lnTo>
                      <a:pt x="398" y="512"/>
                    </a:lnTo>
                    <a:lnTo>
                      <a:pt x="403" y="518"/>
                    </a:lnTo>
                    <a:lnTo>
                      <a:pt x="401" y="526"/>
                    </a:lnTo>
                    <a:lnTo>
                      <a:pt x="394" y="529"/>
                    </a:lnTo>
                    <a:lnTo>
                      <a:pt x="385" y="533"/>
                    </a:lnTo>
                    <a:lnTo>
                      <a:pt x="380" y="540"/>
                    </a:lnTo>
                    <a:lnTo>
                      <a:pt x="376" y="550"/>
                    </a:lnTo>
                    <a:lnTo>
                      <a:pt x="354" y="559"/>
                    </a:lnTo>
                    <a:lnTo>
                      <a:pt x="349" y="570"/>
                    </a:lnTo>
                    <a:lnTo>
                      <a:pt x="349" y="586"/>
                    </a:lnTo>
                    <a:lnTo>
                      <a:pt x="356" y="603"/>
                    </a:lnTo>
                    <a:lnTo>
                      <a:pt x="356" y="611"/>
                    </a:lnTo>
                    <a:lnTo>
                      <a:pt x="348" y="614"/>
                    </a:lnTo>
                    <a:lnTo>
                      <a:pt x="343" y="606"/>
                    </a:lnTo>
                    <a:lnTo>
                      <a:pt x="329" y="605"/>
                    </a:lnTo>
                    <a:lnTo>
                      <a:pt x="317" y="601"/>
                    </a:lnTo>
                    <a:lnTo>
                      <a:pt x="313" y="606"/>
                    </a:lnTo>
                    <a:lnTo>
                      <a:pt x="303" y="607"/>
                    </a:lnTo>
                    <a:lnTo>
                      <a:pt x="291" y="608"/>
                    </a:lnTo>
                    <a:lnTo>
                      <a:pt x="280" y="609"/>
                    </a:lnTo>
                    <a:lnTo>
                      <a:pt x="270" y="615"/>
                    </a:lnTo>
                    <a:lnTo>
                      <a:pt x="259" y="621"/>
                    </a:lnTo>
                    <a:lnTo>
                      <a:pt x="245" y="620"/>
                    </a:lnTo>
                    <a:lnTo>
                      <a:pt x="233" y="611"/>
                    </a:lnTo>
                    <a:lnTo>
                      <a:pt x="221" y="609"/>
                    </a:lnTo>
                    <a:lnTo>
                      <a:pt x="213" y="616"/>
                    </a:lnTo>
                    <a:lnTo>
                      <a:pt x="210" y="622"/>
                    </a:lnTo>
                    <a:lnTo>
                      <a:pt x="204" y="625"/>
                    </a:lnTo>
                    <a:lnTo>
                      <a:pt x="195" y="619"/>
                    </a:lnTo>
                    <a:lnTo>
                      <a:pt x="190" y="610"/>
                    </a:lnTo>
                    <a:lnTo>
                      <a:pt x="182" y="607"/>
                    </a:lnTo>
                    <a:lnTo>
                      <a:pt x="172" y="607"/>
                    </a:lnTo>
                    <a:lnTo>
                      <a:pt x="161" y="611"/>
                    </a:lnTo>
                    <a:lnTo>
                      <a:pt x="155" y="607"/>
                    </a:lnTo>
                    <a:lnTo>
                      <a:pt x="144" y="601"/>
                    </a:lnTo>
                    <a:lnTo>
                      <a:pt x="134" y="596"/>
                    </a:lnTo>
                    <a:lnTo>
                      <a:pt x="124" y="593"/>
                    </a:lnTo>
                    <a:lnTo>
                      <a:pt x="98" y="596"/>
                    </a:lnTo>
                    <a:lnTo>
                      <a:pt x="85" y="596"/>
                    </a:lnTo>
                    <a:lnTo>
                      <a:pt x="71" y="596"/>
                    </a:lnTo>
                    <a:lnTo>
                      <a:pt x="62" y="597"/>
                    </a:lnTo>
                    <a:lnTo>
                      <a:pt x="56" y="590"/>
                    </a:lnTo>
                    <a:lnTo>
                      <a:pt x="54" y="587"/>
                    </a:lnTo>
                    <a:lnTo>
                      <a:pt x="53" y="577"/>
                    </a:lnTo>
                    <a:lnTo>
                      <a:pt x="54" y="564"/>
                    </a:lnTo>
                    <a:lnTo>
                      <a:pt x="57" y="549"/>
                    </a:lnTo>
                    <a:lnTo>
                      <a:pt x="68" y="526"/>
                    </a:lnTo>
                    <a:lnTo>
                      <a:pt x="72" y="514"/>
                    </a:lnTo>
                    <a:lnTo>
                      <a:pt x="82" y="503"/>
                    </a:lnTo>
                    <a:lnTo>
                      <a:pt x="92" y="493"/>
                    </a:lnTo>
                    <a:lnTo>
                      <a:pt x="94" y="482"/>
                    </a:lnTo>
                    <a:lnTo>
                      <a:pt x="82" y="475"/>
                    </a:lnTo>
                    <a:lnTo>
                      <a:pt x="68" y="469"/>
                    </a:lnTo>
                    <a:lnTo>
                      <a:pt x="44" y="459"/>
                    </a:lnTo>
                    <a:lnTo>
                      <a:pt x="36" y="456"/>
                    </a:lnTo>
                    <a:lnTo>
                      <a:pt x="25" y="455"/>
                    </a:lnTo>
                    <a:lnTo>
                      <a:pt x="21" y="444"/>
                    </a:lnTo>
                    <a:lnTo>
                      <a:pt x="15" y="436"/>
                    </a:lnTo>
                    <a:lnTo>
                      <a:pt x="10" y="430"/>
                    </a:lnTo>
                    <a:lnTo>
                      <a:pt x="4" y="423"/>
                    </a:lnTo>
                    <a:lnTo>
                      <a:pt x="4" y="424"/>
                    </a:lnTo>
                    <a:lnTo>
                      <a:pt x="9" y="418"/>
                    </a:lnTo>
                    <a:lnTo>
                      <a:pt x="9" y="407"/>
                    </a:lnTo>
                    <a:lnTo>
                      <a:pt x="7" y="399"/>
                    </a:lnTo>
                    <a:lnTo>
                      <a:pt x="3" y="392"/>
                    </a:lnTo>
                    <a:lnTo>
                      <a:pt x="4" y="385"/>
                    </a:lnTo>
                    <a:lnTo>
                      <a:pt x="7" y="378"/>
                    </a:lnTo>
                    <a:lnTo>
                      <a:pt x="0" y="372"/>
                    </a:lnTo>
                    <a:lnTo>
                      <a:pt x="0" y="373"/>
                    </a:lnTo>
                    <a:lnTo>
                      <a:pt x="12" y="358"/>
                    </a:lnTo>
                    <a:lnTo>
                      <a:pt x="13" y="351"/>
                    </a:lnTo>
                    <a:lnTo>
                      <a:pt x="9" y="341"/>
                    </a:lnTo>
                    <a:lnTo>
                      <a:pt x="9" y="333"/>
                    </a:lnTo>
                    <a:lnTo>
                      <a:pt x="9" y="332"/>
                    </a:lnTo>
                    <a:lnTo>
                      <a:pt x="4" y="325"/>
                    </a:lnTo>
                    <a:lnTo>
                      <a:pt x="5" y="319"/>
                    </a:lnTo>
                    <a:lnTo>
                      <a:pt x="4" y="312"/>
                    </a:lnTo>
                    <a:lnTo>
                      <a:pt x="3" y="303"/>
                    </a:lnTo>
                    <a:lnTo>
                      <a:pt x="4" y="296"/>
                    </a:lnTo>
                    <a:lnTo>
                      <a:pt x="11" y="289"/>
                    </a:lnTo>
                    <a:lnTo>
                      <a:pt x="13" y="272"/>
                    </a:lnTo>
                    <a:lnTo>
                      <a:pt x="16" y="261"/>
                    </a:lnTo>
                    <a:lnTo>
                      <a:pt x="16" y="252"/>
                    </a:lnTo>
                    <a:lnTo>
                      <a:pt x="14" y="237"/>
                    </a:lnTo>
                    <a:lnTo>
                      <a:pt x="16" y="229"/>
                    </a:lnTo>
                    <a:lnTo>
                      <a:pt x="25" y="231"/>
                    </a:lnTo>
                    <a:lnTo>
                      <a:pt x="36" y="237"/>
                    </a:lnTo>
                    <a:lnTo>
                      <a:pt x="43" y="236"/>
                    </a:lnTo>
                    <a:lnTo>
                      <a:pt x="49" y="227"/>
                    </a:lnTo>
                    <a:lnTo>
                      <a:pt x="52" y="217"/>
                    </a:lnTo>
                    <a:lnTo>
                      <a:pt x="61" y="212"/>
                    </a:lnTo>
                    <a:lnTo>
                      <a:pt x="69" y="203"/>
                    </a:lnTo>
                    <a:lnTo>
                      <a:pt x="72" y="194"/>
                    </a:lnTo>
                    <a:lnTo>
                      <a:pt x="56" y="184"/>
                    </a:lnTo>
                    <a:lnTo>
                      <a:pt x="55" y="175"/>
                    </a:lnTo>
                    <a:lnTo>
                      <a:pt x="60" y="173"/>
                    </a:lnTo>
                    <a:lnTo>
                      <a:pt x="70" y="167"/>
                    </a:lnTo>
                    <a:lnTo>
                      <a:pt x="72" y="158"/>
                    </a:lnTo>
                    <a:lnTo>
                      <a:pt x="76" y="149"/>
                    </a:lnTo>
                    <a:lnTo>
                      <a:pt x="79" y="139"/>
                    </a:lnTo>
                    <a:lnTo>
                      <a:pt x="82" y="131"/>
                    </a:lnTo>
                    <a:lnTo>
                      <a:pt x="83" y="127"/>
                    </a:lnTo>
                    <a:lnTo>
                      <a:pt x="97" y="126"/>
                    </a:lnTo>
                    <a:lnTo>
                      <a:pt x="101" y="134"/>
                    </a:lnTo>
                    <a:lnTo>
                      <a:pt x="103" y="135"/>
                    </a:lnTo>
                    <a:lnTo>
                      <a:pt x="101" y="126"/>
                    </a:lnTo>
                    <a:lnTo>
                      <a:pt x="97" y="122"/>
                    </a:lnTo>
                    <a:lnTo>
                      <a:pt x="93" y="118"/>
                    </a:lnTo>
                    <a:lnTo>
                      <a:pt x="88" y="116"/>
                    </a:lnTo>
                    <a:lnTo>
                      <a:pt x="84" y="114"/>
                    </a:lnTo>
                    <a:lnTo>
                      <a:pt x="83" y="112"/>
                    </a:lnTo>
                    <a:lnTo>
                      <a:pt x="87" y="105"/>
                    </a:lnTo>
                    <a:lnTo>
                      <a:pt x="91" y="102"/>
                    </a:lnTo>
                    <a:lnTo>
                      <a:pt x="94" y="95"/>
                    </a:lnTo>
                    <a:lnTo>
                      <a:pt x="104" y="94"/>
                    </a:lnTo>
                    <a:lnTo>
                      <a:pt x="119" y="94"/>
                    </a:lnTo>
                    <a:lnTo>
                      <a:pt x="133" y="98"/>
                    </a:lnTo>
                    <a:lnTo>
                      <a:pt x="136" y="107"/>
                    </a:lnTo>
                    <a:lnTo>
                      <a:pt x="137" y="118"/>
                    </a:lnTo>
                    <a:lnTo>
                      <a:pt x="143" y="118"/>
                    </a:lnTo>
                    <a:lnTo>
                      <a:pt x="144" y="109"/>
                    </a:lnTo>
                    <a:lnTo>
                      <a:pt x="151" y="111"/>
                    </a:lnTo>
                    <a:lnTo>
                      <a:pt x="155" y="123"/>
                    </a:lnTo>
                    <a:lnTo>
                      <a:pt x="159" y="130"/>
                    </a:lnTo>
                    <a:lnTo>
                      <a:pt x="155" y="111"/>
                    </a:lnTo>
                    <a:lnTo>
                      <a:pt x="156" y="105"/>
                    </a:lnTo>
                    <a:lnTo>
                      <a:pt x="157" y="95"/>
                    </a:lnTo>
                    <a:lnTo>
                      <a:pt x="159" y="91"/>
                    </a:lnTo>
                    <a:lnTo>
                      <a:pt x="163" y="86"/>
                    </a:lnTo>
                    <a:lnTo>
                      <a:pt x="168" y="87"/>
                    </a:lnTo>
                    <a:lnTo>
                      <a:pt x="183" y="87"/>
                    </a:lnTo>
                    <a:lnTo>
                      <a:pt x="185" y="85"/>
                    </a:lnTo>
                    <a:lnTo>
                      <a:pt x="179" y="81"/>
                    </a:lnTo>
                    <a:lnTo>
                      <a:pt x="173" y="76"/>
                    </a:lnTo>
                    <a:lnTo>
                      <a:pt x="175" y="69"/>
                    </a:lnTo>
                    <a:lnTo>
                      <a:pt x="179" y="69"/>
                    </a:lnTo>
                    <a:lnTo>
                      <a:pt x="180" y="65"/>
                    </a:lnTo>
                    <a:lnTo>
                      <a:pt x="176" y="61"/>
                    </a:lnTo>
                    <a:lnTo>
                      <a:pt x="174" y="56"/>
                    </a:lnTo>
                    <a:lnTo>
                      <a:pt x="176" y="51"/>
                    </a:lnTo>
                    <a:lnTo>
                      <a:pt x="172" y="47"/>
                    </a:lnTo>
                    <a:lnTo>
                      <a:pt x="167" y="47"/>
                    </a:lnTo>
                    <a:lnTo>
                      <a:pt x="171" y="43"/>
                    </a:lnTo>
                    <a:lnTo>
                      <a:pt x="172" y="40"/>
                    </a:lnTo>
                    <a:lnTo>
                      <a:pt x="178" y="37"/>
                    </a:lnTo>
                    <a:lnTo>
                      <a:pt x="184" y="34"/>
                    </a:lnTo>
                    <a:lnTo>
                      <a:pt x="182" y="28"/>
                    </a:lnTo>
                    <a:lnTo>
                      <a:pt x="177" y="21"/>
                    </a:lnTo>
                    <a:lnTo>
                      <a:pt x="174" y="14"/>
                    </a:lnTo>
                    <a:lnTo>
                      <a:pt x="171" y="8"/>
                    </a:lnTo>
                    <a:lnTo>
                      <a:pt x="172" y="4"/>
                    </a:lnTo>
                    <a:lnTo>
                      <a:pt x="173" y="0"/>
                    </a:lnTo>
                    <a:lnTo>
                      <a:pt x="180" y="0"/>
                    </a:lnTo>
                    <a:lnTo>
                      <a:pt x="199" y="7"/>
                    </a:lnTo>
                    <a:lnTo>
                      <a:pt x="205" y="4"/>
                    </a:lnTo>
                    <a:lnTo>
                      <a:pt x="211" y="4"/>
                    </a:lnTo>
                    <a:lnTo>
                      <a:pt x="207" y="4"/>
                    </a:lnTo>
                    <a:lnTo>
                      <a:pt x="206" y="8"/>
                    </a:lnTo>
                    <a:lnTo>
                      <a:pt x="212" y="8"/>
                    </a:lnTo>
                    <a:lnTo>
                      <a:pt x="219" y="11"/>
                    </a:lnTo>
                    <a:lnTo>
                      <a:pt x="225" y="14"/>
                    </a:lnTo>
                    <a:lnTo>
                      <a:pt x="229" y="24"/>
                    </a:lnTo>
                    <a:lnTo>
                      <a:pt x="228" y="31"/>
                    </a:lnTo>
                    <a:lnTo>
                      <a:pt x="223" y="37"/>
                    </a:lnTo>
                    <a:lnTo>
                      <a:pt x="225" y="41"/>
                    </a:lnTo>
                    <a:lnTo>
                      <a:pt x="232" y="42"/>
                    </a:lnTo>
                    <a:lnTo>
                      <a:pt x="232" y="47"/>
                    </a:lnTo>
                    <a:lnTo>
                      <a:pt x="237" y="48"/>
                    </a:lnTo>
                    <a:lnTo>
                      <a:pt x="241" y="43"/>
                    </a:lnTo>
                    <a:lnTo>
                      <a:pt x="251" y="48"/>
                    </a:lnTo>
                    <a:lnTo>
                      <a:pt x="255" y="54"/>
                    </a:lnTo>
                    <a:lnTo>
                      <a:pt x="260" y="54"/>
                    </a:lnTo>
                    <a:lnTo>
                      <a:pt x="270" y="53"/>
                    </a:lnTo>
                    <a:lnTo>
                      <a:pt x="275" y="50"/>
                    </a:lnTo>
                    <a:lnTo>
                      <a:pt x="278" y="53"/>
                    </a:lnTo>
                    <a:lnTo>
                      <a:pt x="278" y="61"/>
                    </a:lnTo>
                    <a:lnTo>
                      <a:pt x="273" y="67"/>
                    </a:lnTo>
                    <a:lnTo>
                      <a:pt x="266" y="71"/>
                    </a:lnTo>
                    <a:lnTo>
                      <a:pt x="262" y="79"/>
                    </a:lnTo>
                    <a:lnTo>
                      <a:pt x="264" y="84"/>
                    </a:lnTo>
                    <a:close/>
                  </a:path>
                </a:pathLst>
              </a:custGeom>
              <a:solidFill>
                <a:srgbClr val="848FA0"/>
              </a:solidFill>
              <a:ln w="6350" cmpd="sng">
                <a:solidFill>
                  <a:schemeClr val="bg1"/>
                </a:solidFill>
                <a:round/>
                <a:headEnd/>
                <a:tailEnd/>
              </a:ln>
            </p:spPr>
            <p:txBody>
              <a:bodyPr/>
              <a:lstStyle/>
              <a:p>
                <a:endParaRPr lang="en-GB" dirty="0"/>
              </a:p>
            </p:txBody>
          </p:sp>
          <p:sp>
            <p:nvSpPr>
              <p:cNvPr id="1349" name="Freeform 12"/>
              <p:cNvSpPr>
                <a:spLocks/>
              </p:cNvSpPr>
              <p:nvPr/>
            </p:nvSpPr>
            <p:spPr bwMode="auto">
              <a:xfrm>
                <a:off x="2869" y="2367"/>
                <a:ext cx="25" cy="32"/>
              </a:xfrm>
              <a:custGeom>
                <a:avLst/>
                <a:gdLst>
                  <a:gd name="T0" fmla="*/ 22 w 25"/>
                  <a:gd name="T1" fmla="*/ 17 h 32"/>
                  <a:gd name="T2" fmla="*/ 22 w 25"/>
                  <a:gd name="T3" fmla="*/ 19 h 32"/>
                  <a:gd name="T4" fmla="*/ 22 w 25"/>
                  <a:gd name="T5" fmla="*/ 23 h 32"/>
                  <a:gd name="T6" fmla="*/ 25 w 25"/>
                  <a:gd name="T7" fmla="*/ 27 h 32"/>
                  <a:gd name="T8" fmla="*/ 24 w 25"/>
                  <a:gd name="T9" fmla="*/ 31 h 32"/>
                  <a:gd name="T10" fmla="*/ 20 w 25"/>
                  <a:gd name="T11" fmla="*/ 28 h 32"/>
                  <a:gd name="T12" fmla="*/ 15 w 25"/>
                  <a:gd name="T13" fmla="*/ 30 h 32"/>
                  <a:gd name="T14" fmla="*/ 12 w 25"/>
                  <a:gd name="T15" fmla="*/ 32 h 32"/>
                  <a:gd name="T16" fmla="*/ 5 w 25"/>
                  <a:gd name="T17" fmla="*/ 31 h 32"/>
                  <a:gd name="T18" fmla="*/ 0 w 25"/>
                  <a:gd name="T19" fmla="*/ 26 h 32"/>
                  <a:gd name="T20" fmla="*/ 2 w 25"/>
                  <a:gd name="T21" fmla="*/ 22 h 32"/>
                  <a:gd name="T22" fmla="*/ 2 w 25"/>
                  <a:gd name="T23" fmla="*/ 17 h 32"/>
                  <a:gd name="T24" fmla="*/ 1 w 25"/>
                  <a:gd name="T25" fmla="*/ 11 h 32"/>
                  <a:gd name="T26" fmla="*/ 4 w 25"/>
                  <a:gd name="T27" fmla="*/ 10 h 32"/>
                  <a:gd name="T28" fmla="*/ 11 w 25"/>
                  <a:gd name="T29" fmla="*/ 14 h 32"/>
                  <a:gd name="T30" fmla="*/ 15 w 25"/>
                  <a:gd name="T31" fmla="*/ 16 h 32"/>
                  <a:gd name="T32" fmla="*/ 14 w 25"/>
                  <a:gd name="T33" fmla="*/ 11 h 32"/>
                  <a:gd name="T34" fmla="*/ 8 w 25"/>
                  <a:gd name="T35" fmla="*/ 7 h 32"/>
                  <a:gd name="T36" fmla="*/ 5 w 25"/>
                  <a:gd name="T37" fmla="*/ 3 h 32"/>
                  <a:gd name="T38" fmla="*/ 7 w 25"/>
                  <a:gd name="T39" fmla="*/ 0 h 32"/>
                  <a:gd name="T40" fmla="*/ 12 w 25"/>
                  <a:gd name="T41" fmla="*/ 1 h 32"/>
                  <a:gd name="T42" fmla="*/ 13 w 25"/>
                  <a:gd name="T43" fmla="*/ 6 h 32"/>
                  <a:gd name="T44" fmla="*/ 20 w 25"/>
                  <a:gd name="T45" fmla="*/ 6 h 32"/>
                  <a:gd name="T46" fmla="*/ 24 w 25"/>
                  <a:gd name="T47" fmla="*/ 8 h 32"/>
                  <a:gd name="T48" fmla="*/ 22 w 25"/>
                  <a:gd name="T49"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32">
                    <a:moveTo>
                      <a:pt x="22" y="17"/>
                    </a:moveTo>
                    <a:lnTo>
                      <a:pt x="22" y="19"/>
                    </a:lnTo>
                    <a:lnTo>
                      <a:pt x="22" y="23"/>
                    </a:lnTo>
                    <a:lnTo>
                      <a:pt x="25" y="27"/>
                    </a:lnTo>
                    <a:lnTo>
                      <a:pt x="24" y="31"/>
                    </a:lnTo>
                    <a:lnTo>
                      <a:pt x="20" y="28"/>
                    </a:lnTo>
                    <a:lnTo>
                      <a:pt x="15" y="30"/>
                    </a:lnTo>
                    <a:lnTo>
                      <a:pt x="12" y="32"/>
                    </a:lnTo>
                    <a:lnTo>
                      <a:pt x="5" y="31"/>
                    </a:lnTo>
                    <a:lnTo>
                      <a:pt x="0" y="26"/>
                    </a:lnTo>
                    <a:lnTo>
                      <a:pt x="2" y="22"/>
                    </a:lnTo>
                    <a:lnTo>
                      <a:pt x="2" y="17"/>
                    </a:lnTo>
                    <a:lnTo>
                      <a:pt x="1" y="11"/>
                    </a:lnTo>
                    <a:lnTo>
                      <a:pt x="4" y="10"/>
                    </a:lnTo>
                    <a:lnTo>
                      <a:pt x="11" y="14"/>
                    </a:lnTo>
                    <a:lnTo>
                      <a:pt x="15" y="16"/>
                    </a:lnTo>
                    <a:lnTo>
                      <a:pt x="14" y="11"/>
                    </a:lnTo>
                    <a:lnTo>
                      <a:pt x="8" y="7"/>
                    </a:lnTo>
                    <a:lnTo>
                      <a:pt x="5" y="3"/>
                    </a:lnTo>
                    <a:lnTo>
                      <a:pt x="7" y="0"/>
                    </a:lnTo>
                    <a:lnTo>
                      <a:pt x="12" y="1"/>
                    </a:lnTo>
                    <a:lnTo>
                      <a:pt x="13" y="6"/>
                    </a:lnTo>
                    <a:lnTo>
                      <a:pt x="20" y="6"/>
                    </a:lnTo>
                    <a:lnTo>
                      <a:pt x="24" y="8"/>
                    </a:lnTo>
                    <a:lnTo>
                      <a:pt x="22" y="17"/>
                    </a:lnTo>
                    <a:close/>
                  </a:path>
                </a:pathLst>
              </a:custGeom>
              <a:solidFill>
                <a:srgbClr val="848FA0"/>
              </a:solidFill>
              <a:ln w="6350" cmpd="sng">
                <a:solidFill>
                  <a:schemeClr val="bg1"/>
                </a:solidFill>
                <a:round/>
                <a:headEnd/>
                <a:tailEnd/>
              </a:ln>
            </p:spPr>
            <p:txBody>
              <a:bodyPr/>
              <a:lstStyle/>
              <a:p>
                <a:endParaRPr lang="en-GB" dirty="0"/>
              </a:p>
            </p:txBody>
          </p:sp>
          <p:sp>
            <p:nvSpPr>
              <p:cNvPr id="1350" name="Freeform 13"/>
              <p:cNvSpPr>
                <a:spLocks/>
              </p:cNvSpPr>
              <p:nvPr/>
            </p:nvSpPr>
            <p:spPr bwMode="auto">
              <a:xfrm>
                <a:off x="2918" y="3907"/>
                <a:ext cx="14" cy="14"/>
              </a:xfrm>
              <a:custGeom>
                <a:avLst/>
                <a:gdLst>
                  <a:gd name="T0" fmla="*/ 0 w 14"/>
                  <a:gd name="T1" fmla="*/ 3 h 14"/>
                  <a:gd name="T2" fmla="*/ 0 w 14"/>
                  <a:gd name="T3" fmla="*/ 0 h 14"/>
                  <a:gd name="T4" fmla="*/ 9 w 14"/>
                  <a:gd name="T5" fmla="*/ 4 h 14"/>
                  <a:gd name="T6" fmla="*/ 10 w 14"/>
                  <a:gd name="T7" fmla="*/ 8 h 14"/>
                  <a:gd name="T8" fmla="*/ 14 w 14"/>
                  <a:gd name="T9" fmla="*/ 12 h 14"/>
                  <a:gd name="T10" fmla="*/ 13 w 14"/>
                  <a:gd name="T11" fmla="*/ 14 h 14"/>
                  <a:gd name="T12" fmla="*/ 5 w 14"/>
                  <a:gd name="T13" fmla="*/ 12 h 14"/>
                  <a:gd name="T14" fmla="*/ 0 w 14"/>
                  <a:gd name="T15" fmla="*/ 7 h 14"/>
                  <a:gd name="T16" fmla="*/ 0 w 14"/>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3"/>
                    </a:moveTo>
                    <a:lnTo>
                      <a:pt x="0" y="0"/>
                    </a:lnTo>
                    <a:lnTo>
                      <a:pt x="9" y="4"/>
                    </a:lnTo>
                    <a:lnTo>
                      <a:pt x="10" y="8"/>
                    </a:lnTo>
                    <a:lnTo>
                      <a:pt x="14" y="12"/>
                    </a:lnTo>
                    <a:lnTo>
                      <a:pt x="13" y="14"/>
                    </a:lnTo>
                    <a:lnTo>
                      <a:pt x="5" y="12"/>
                    </a:lnTo>
                    <a:lnTo>
                      <a:pt x="0" y="7"/>
                    </a:lnTo>
                    <a:lnTo>
                      <a:pt x="0" y="3"/>
                    </a:lnTo>
                    <a:close/>
                  </a:path>
                </a:pathLst>
              </a:custGeom>
              <a:solidFill>
                <a:srgbClr val="848FA0"/>
              </a:solidFill>
              <a:ln w="6350" cmpd="sng">
                <a:solidFill>
                  <a:schemeClr val="bg1"/>
                </a:solidFill>
                <a:round/>
                <a:headEnd/>
                <a:tailEnd/>
              </a:ln>
            </p:spPr>
            <p:txBody>
              <a:bodyPr/>
              <a:lstStyle/>
              <a:p>
                <a:endParaRPr lang="en-GB" dirty="0"/>
              </a:p>
            </p:txBody>
          </p:sp>
          <p:sp>
            <p:nvSpPr>
              <p:cNvPr id="1351" name="Freeform 14"/>
              <p:cNvSpPr>
                <a:spLocks/>
              </p:cNvSpPr>
              <p:nvPr/>
            </p:nvSpPr>
            <p:spPr bwMode="auto">
              <a:xfrm>
                <a:off x="2458" y="2452"/>
                <a:ext cx="20" cy="23"/>
              </a:xfrm>
              <a:custGeom>
                <a:avLst/>
                <a:gdLst>
                  <a:gd name="T0" fmla="*/ 17 w 20"/>
                  <a:gd name="T1" fmla="*/ 6 h 23"/>
                  <a:gd name="T2" fmla="*/ 20 w 20"/>
                  <a:gd name="T3" fmla="*/ 2 h 23"/>
                  <a:gd name="T4" fmla="*/ 18 w 20"/>
                  <a:gd name="T5" fmla="*/ 0 h 23"/>
                  <a:gd name="T6" fmla="*/ 13 w 20"/>
                  <a:gd name="T7" fmla="*/ 7 h 23"/>
                  <a:gd name="T8" fmla="*/ 4 w 20"/>
                  <a:gd name="T9" fmla="*/ 15 h 23"/>
                  <a:gd name="T10" fmla="*/ 0 w 20"/>
                  <a:gd name="T11" fmla="*/ 23 h 23"/>
                  <a:gd name="T12" fmla="*/ 9 w 20"/>
                  <a:gd name="T13" fmla="*/ 19 h 23"/>
                  <a:gd name="T14" fmla="*/ 13 w 20"/>
                  <a:gd name="T15" fmla="*/ 10 h 23"/>
                  <a:gd name="T16" fmla="*/ 17 w 20"/>
                  <a:gd name="T17" fmla="*/ 7 h 23"/>
                  <a:gd name="T18" fmla="*/ 17 w 20"/>
                  <a:gd name="T1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3">
                    <a:moveTo>
                      <a:pt x="17" y="6"/>
                    </a:moveTo>
                    <a:lnTo>
                      <a:pt x="20" y="2"/>
                    </a:lnTo>
                    <a:lnTo>
                      <a:pt x="18" y="0"/>
                    </a:lnTo>
                    <a:lnTo>
                      <a:pt x="13" y="7"/>
                    </a:lnTo>
                    <a:lnTo>
                      <a:pt x="4" y="15"/>
                    </a:lnTo>
                    <a:lnTo>
                      <a:pt x="0" y="23"/>
                    </a:lnTo>
                    <a:lnTo>
                      <a:pt x="9" y="19"/>
                    </a:lnTo>
                    <a:lnTo>
                      <a:pt x="13" y="10"/>
                    </a:lnTo>
                    <a:lnTo>
                      <a:pt x="17" y="7"/>
                    </a:lnTo>
                    <a:lnTo>
                      <a:pt x="17" y="6"/>
                    </a:lnTo>
                    <a:close/>
                  </a:path>
                </a:pathLst>
              </a:custGeom>
              <a:solidFill>
                <a:srgbClr val="848FA0"/>
              </a:solidFill>
              <a:ln w="6350" cmpd="sng">
                <a:solidFill>
                  <a:schemeClr val="bg1"/>
                </a:solidFill>
                <a:round/>
                <a:headEnd/>
                <a:tailEnd/>
              </a:ln>
            </p:spPr>
            <p:txBody>
              <a:bodyPr/>
              <a:lstStyle/>
              <a:p>
                <a:endParaRPr lang="en-GB" dirty="0"/>
              </a:p>
            </p:txBody>
          </p:sp>
          <p:sp>
            <p:nvSpPr>
              <p:cNvPr id="1352" name="Freeform 15"/>
              <p:cNvSpPr>
                <a:spLocks/>
              </p:cNvSpPr>
              <p:nvPr/>
            </p:nvSpPr>
            <p:spPr bwMode="auto">
              <a:xfrm>
                <a:off x="2376" y="2446"/>
                <a:ext cx="198" cy="215"/>
              </a:xfrm>
              <a:custGeom>
                <a:avLst/>
                <a:gdLst>
                  <a:gd name="T0" fmla="*/ 98 w 198"/>
                  <a:gd name="T1" fmla="*/ 41 h 215"/>
                  <a:gd name="T2" fmla="*/ 102 w 198"/>
                  <a:gd name="T3" fmla="*/ 46 h 215"/>
                  <a:gd name="T4" fmla="*/ 102 w 198"/>
                  <a:gd name="T5" fmla="*/ 50 h 215"/>
                  <a:gd name="T6" fmla="*/ 93 w 198"/>
                  <a:gd name="T7" fmla="*/ 52 h 215"/>
                  <a:gd name="T8" fmla="*/ 90 w 198"/>
                  <a:gd name="T9" fmla="*/ 66 h 215"/>
                  <a:gd name="T10" fmla="*/ 89 w 198"/>
                  <a:gd name="T11" fmla="*/ 73 h 215"/>
                  <a:gd name="T12" fmla="*/ 92 w 198"/>
                  <a:gd name="T13" fmla="*/ 78 h 215"/>
                  <a:gd name="T14" fmla="*/ 102 w 198"/>
                  <a:gd name="T15" fmla="*/ 85 h 215"/>
                  <a:gd name="T16" fmla="*/ 109 w 198"/>
                  <a:gd name="T17" fmla="*/ 86 h 215"/>
                  <a:gd name="T18" fmla="*/ 108 w 198"/>
                  <a:gd name="T19" fmla="*/ 74 h 215"/>
                  <a:gd name="T20" fmla="*/ 105 w 198"/>
                  <a:gd name="T21" fmla="*/ 67 h 215"/>
                  <a:gd name="T22" fmla="*/ 109 w 198"/>
                  <a:gd name="T23" fmla="*/ 66 h 215"/>
                  <a:gd name="T24" fmla="*/ 115 w 198"/>
                  <a:gd name="T25" fmla="*/ 59 h 215"/>
                  <a:gd name="T26" fmla="*/ 119 w 198"/>
                  <a:gd name="T27" fmla="*/ 49 h 215"/>
                  <a:gd name="T28" fmla="*/ 123 w 198"/>
                  <a:gd name="T29" fmla="*/ 40 h 215"/>
                  <a:gd name="T30" fmla="*/ 114 w 198"/>
                  <a:gd name="T31" fmla="*/ 37 h 215"/>
                  <a:gd name="T32" fmla="*/ 114 w 198"/>
                  <a:gd name="T33" fmla="*/ 30 h 215"/>
                  <a:gd name="T34" fmla="*/ 115 w 198"/>
                  <a:gd name="T35" fmla="*/ 19 h 215"/>
                  <a:gd name="T36" fmla="*/ 121 w 198"/>
                  <a:gd name="T37" fmla="*/ 10 h 215"/>
                  <a:gd name="T38" fmla="*/ 127 w 198"/>
                  <a:gd name="T39" fmla="*/ 6 h 215"/>
                  <a:gd name="T40" fmla="*/ 140 w 198"/>
                  <a:gd name="T41" fmla="*/ 1 h 215"/>
                  <a:gd name="T42" fmla="*/ 154 w 198"/>
                  <a:gd name="T43" fmla="*/ 2 h 215"/>
                  <a:gd name="T44" fmla="*/ 162 w 198"/>
                  <a:gd name="T45" fmla="*/ 3 h 215"/>
                  <a:gd name="T46" fmla="*/ 181 w 198"/>
                  <a:gd name="T47" fmla="*/ 1 h 215"/>
                  <a:gd name="T48" fmla="*/ 195 w 198"/>
                  <a:gd name="T49" fmla="*/ 11 h 215"/>
                  <a:gd name="T50" fmla="*/ 197 w 198"/>
                  <a:gd name="T51" fmla="*/ 21 h 215"/>
                  <a:gd name="T52" fmla="*/ 187 w 198"/>
                  <a:gd name="T53" fmla="*/ 48 h 215"/>
                  <a:gd name="T54" fmla="*/ 170 w 198"/>
                  <a:gd name="T55" fmla="*/ 65 h 215"/>
                  <a:gd name="T56" fmla="*/ 184 w 198"/>
                  <a:gd name="T57" fmla="*/ 93 h 215"/>
                  <a:gd name="T58" fmla="*/ 164 w 198"/>
                  <a:gd name="T59" fmla="*/ 117 h 215"/>
                  <a:gd name="T60" fmla="*/ 140 w 198"/>
                  <a:gd name="T61" fmla="*/ 121 h 215"/>
                  <a:gd name="T62" fmla="*/ 131 w 198"/>
                  <a:gd name="T63" fmla="*/ 142 h 215"/>
                  <a:gd name="T64" fmla="*/ 126 w 198"/>
                  <a:gd name="T65" fmla="*/ 179 h 215"/>
                  <a:gd name="T66" fmla="*/ 119 w 198"/>
                  <a:gd name="T67" fmla="*/ 202 h 215"/>
                  <a:gd name="T68" fmla="*/ 109 w 198"/>
                  <a:gd name="T69" fmla="*/ 213 h 215"/>
                  <a:gd name="T70" fmla="*/ 104 w 198"/>
                  <a:gd name="T71" fmla="*/ 187 h 215"/>
                  <a:gd name="T72" fmla="*/ 89 w 198"/>
                  <a:gd name="T73" fmla="*/ 169 h 215"/>
                  <a:gd name="T74" fmla="*/ 78 w 198"/>
                  <a:gd name="T75" fmla="*/ 157 h 215"/>
                  <a:gd name="T76" fmla="*/ 60 w 198"/>
                  <a:gd name="T77" fmla="*/ 149 h 215"/>
                  <a:gd name="T78" fmla="*/ 20 w 198"/>
                  <a:gd name="T79" fmla="*/ 160 h 215"/>
                  <a:gd name="T80" fmla="*/ 0 w 198"/>
                  <a:gd name="T81" fmla="*/ 149 h 215"/>
                  <a:gd name="T82" fmla="*/ 9 w 198"/>
                  <a:gd name="T83" fmla="*/ 147 h 215"/>
                  <a:gd name="T84" fmla="*/ 27 w 198"/>
                  <a:gd name="T85" fmla="*/ 151 h 215"/>
                  <a:gd name="T86" fmla="*/ 39 w 198"/>
                  <a:gd name="T87" fmla="*/ 150 h 215"/>
                  <a:gd name="T88" fmla="*/ 19 w 198"/>
                  <a:gd name="T89" fmla="*/ 146 h 215"/>
                  <a:gd name="T90" fmla="*/ 43 w 198"/>
                  <a:gd name="T91" fmla="*/ 137 h 215"/>
                  <a:gd name="T92" fmla="*/ 76 w 198"/>
                  <a:gd name="T93" fmla="*/ 129 h 215"/>
                  <a:gd name="T94" fmla="*/ 61 w 198"/>
                  <a:gd name="T95" fmla="*/ 128 h 215"/>
                  <a:gd name="T96" fmla="*/ 41 w 198"/>
                  <a:gd name="T97" fmla="*/ 117 h 215"/>
                  <a:gd name="T98" fmla="*/ 44 w 198"/>
                  <a:gd name="T99" fmla="*/ 104 h 215"/>
                  <a:gd name="T100" fmla="*/ 47 w 198"/>
                  <a:gd name="T101" fmla="*/ 102 h 215"/>
                  <a:gd name="T102" fmla="*/ 67 w 198"/>
                  <a:gd name="T103" fmla="*/ 83 h 215"/>
                  <a:gd name="T104" fmla="*/ 87 w 198"/>
                  <a:gd name="T105" fmla="*/ 3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215">
                    <a:moveTo>
                      <a:pt x="95" y="33"/>
                    </a:moveTo>
                    <a:lnTo>
                      <a:pt x="97" y="39"/>
                    </a:lnTo>
                    <a:lnTo>
                      <a:pt x="98" y="41"/>
                    </a:lnTo>
                    <a:lnTo>
                      <a:pt x="99" y="42"/>
                    </a:lnTo>
                    <a:lnTo>
                      <a:pt x="102" y="45"/>
                    </a:lnTo>
                    <a:lnTo>
                      <a:pt x="102" y="46"/>
                    </a:lnTo>
                    <a:lnTo>
                      <a:pt x="103" y="47"/>
                    </a:lnTo>
                    <a:lnTo>
                      <a:pt x="102" y="49"/>
                    </a:lnTo>
                    <a:lnTo>
                      <a:pt x="102" y="50"/>
                    </a:lnTo>
                    <a:lnTo>
                      <a:pt x="102" y="51"/>
                    </a:lnTo>
                    <a:lnTo>
                      <a:pt x="96" y="52"/>
                    </a:lnTo>
                    <a:lnTo>
                      <a:pt x="93" y="52"/>
                    </a:lnTo>
                    <a:lnTo>
                      <a:pt x="92" y="55"/>
                    </a:lnTo>
                    <a:lnTo>
                      <a:pt x="91" y="60"/>
                    </a:lnTo>
                    <a:lnTo>
                      <a:pt x="90" y="66"/>
                    </a:lnTo>
                    <a:lnTo>
                      <a:pt x="90" y="71"/>
                    </a:lnTo>
                    <a:lnTo>
                      <a:pt x="90" y="72"/>
                    </a:lnTo>
                    <a:lnTo>
                      <a:pt x="89" y="73"/>
                    </a:lnTo>
                    <a:lnTo>
                      <a:pt x="89" y="74"/>
                    </a:lnTo>
                    <a:lnTo>
                      <a:pt x="89" y="75"/>
                    </a:lnTo>
                    <a:lnTo>
                      <a:pt x="92" y="78"/>
                    </a:lnTo>
                    <a:lnTo>
                      <a:pt x="93" y="80"/>
                    </a:lnTo>
                    <a:lnTo>
                      <a:pt x="97" y="82"/>
                    </a:lnTo>
                    <a:lnTo>
                      <a:pt x="102" y="85"/>
                    </a:lnTo>
                    <a:lnTo>
                      <a:pt x="104" y="86"/>
                    </a:lnTo>
                    <a:lnTo>
                      <a:pt x="107" y="86"/>
                    </a:lnTo>
                    <a:lnTo>
                      <a:pt x="109" y="86"/>
                    </a:lnTo>
                    <a:lnTo>
                      <a:pt x="109" y="84"/>
                    </a:lnTo>
                    <a:lnTo>
                      <a:pt x="109" y="77"/>
                    </a:lnTo>
                    <a:lnTo>
                      <a:pt x="108" y="74"/>
                    </a:lnTo>
                    <a:lnTo>
                      <a:pt x="105" y="71"/>
                    </a:lnTo>
                    <a:lnTo>
                      <a:pt x="105" y="68"/>
                    </a:lnTo>
                    <a:lnTo>
                      <a:pt x="105" y="67"/>
                    </a:lnTo>
                    <a:lnTo>
                      <a:pt x="106" y="66"/>
                    </a:lnTo>
                    <a:lnTo>
                      <a:pt x="107" y="66"/>
                    </a:lnTo>
                    <a:lnTo>
                      <a:pt x="109" y="66"/>
                    </a:lnTo>
                    <a:lnTo>
                      <a:pt x="110" y="65"/>
                    </a:lnTo>
                    <a:lnTo>
                      <a:pt x="115" y="62"/>
                    </a:lnTo>
                    <a:lnTo>
                      <a:pt x="115" y="59"/>
                    </a:lnTo>
                    <a:lnTo>
                      <a:pt x="117" y="56"/>
                    </a:lnTo>
                    <a:lnTo>
                      <a:pt x="118" y="52"/>
                    </a:lnTo>
                    <a:lnTo>
                      <a:pt x="119" y="49"/>
                    </a:lnTo>
                    <a:lnTo>
                      <a:pt x="122" y="42"/>
                    </a:lnTo>
                    <a:lnTo>
                      <a:pt x="123" y="41"/>
                    </a:lnTo>
                    <a:lnTo>
                      <a:pt x="123" y="40"/>
                    </a:lnTo>
                    <a:lnTo>
                      <a:pt x="121" y="39"/>
                    </a:lnTo>
                    <a:lnTo>
                      <a:pt x="114" y="38"/>
                    </a:lnTo>
                    <a:lnTo>
                      <a:pt x="114" y="37"/>
                    </a:lnTo>
                    <a:lnTo>
                      <a:pt x="114" y="36"/>
                    </a:lnTo>
                    <a:lnTo>
                      <a:pt x="114" y="33"/>
                    </a:lnTo>
                    <a:lnTo>
                      <a:pt x="114" y="30"/>
                    </a:lnTo>
                    <a:lnTo>
                      <a:pt x="114" y="24"/>
                    </a:lnTo>
                    <a:lnTo>
                      <a:pt x="114" y="20"/>
                    </a:lnTo>
                    <a:lnTo>
                      <a:pt x="115" y="19"/>
                    </a:lnTo>
                    <a:lnTo>
                      <a:pt x="116" y="16"/>
                    </a:lnTo>
                    <a:lnTo>
                      <a:pt x="118" y="14"/>
                    </a:lnTo>
                    <a:lnTo>
                      <a:pt x="121" y="10"/>
                    </a:lnTo>
                    <a:lnTo>
                      <a:pt x="123" y="8"/>
                    </a:lnTo>
                    <a:lnTo>
                      <a:pt x="124" y="8"/>
                    </a:lnTo>
                    <a:lnTo>
                      <a:pt x="127" y="6"/>
                    </a:lnTo>
                    <a:lnTo>
                      <a:pt x="129" y="5"/>
                    </a:lnTo>
                    <a:lnTo>
                      <a:pt x="132" y="4"/>
                    </a:lnTo>
                    <a:lnTo>
                      <a:pt x="140" y="1"/>
                    </a:lnTo>
                    <a:lnTo>
                      <a:pt x="145" y="0"/>
                    </a:lnTo>
                    <a:lnTo>
                      <a:pt x="149" y="0"/>
                    </a:lnTo>
                    <a:lnTo>
                      <a:pt x="154" y="2"/>
                    </a:lnTo>
                    <a:lnTo>
                      <a:pt x="158" y="3"/>
                    </a:lnTo>
                    <a:lnTo>
                      <a:pt x="160" y="4"/>
                    </a:lnTo>
                    <a:lnTo>
                      <a:pt x="162" y="3"/>
                    </a:lnTo>
                    <a:lnTo>
                      <a:pt x="167" y="1"/>
                    </a:lnTo>
                    <a:lnTo>
                      <a:pt x="170" y="0"/>
                    </a:lnTo>
                    <a:lnTo>
                      <a:pt x="181" y="1"/>
                    </a:lnTo>
                    <a:lnTo>
                      <a:pt x="187" y="3"/>
                    </a:lnTo>
                    <a:lnTo>
                      <a:pt x="189" y="4"/>
                    </a:lnTo>
                    <a:lnTo>
                      <a:pt x="195" y="11"/>
                    </a:lnTo>
                    <a:lnTo>
                      <a:pt x="197" y="16"/>
                    </a:lnTo>
                    <a:lnTo>
                      <a:pt x="198" y="17"/>
                    </a:lnTo>
                    <a:lnTo>
                      <a:pt x="197" y="21"/>
                    </a:lnTo>
                    <a:lnTo>
                      <a:pt x="194" y="29"/>
                    </a:lnTo>
                    <a:lnTo>
                      <a:pt x="191" y="39"/>
                    </a:lnTo>
                    <a:lnTo>
                      <a:pt x="187" y="48"/>
                    </a:lnTo>
                    <a:lnTo>
                      <a:pt x="185" y="57"/>
                    </a:lnTo>
                    <a:lnTo>
                      <a:pt x="175" y="63"/>
                    </a:lnTo>
                    <a:lnTo>
                      <a:pt x="170" y="65"/>
                    </a:lnTo>
                    <a:lnTo>
                      <a:pt x="171" y="74"/>
                    </a:lnTo>
                    <a:lnTo>
                      <a:pt x="187" y="84"/>
                    </a:lnTo>
                    <a:lnTo>
                      <a:pt x="184" y="93"/>
                    </a:lnTo>
                    <a:lnTo>
                      <a:pt x="176" y="102"/>
                    </a:lnTo>
                    <a:lnTo>
                      <a:pt x="167" y="107"/>
                    </a:lnTo>
                    <a:lnTo>
                      <a:pt x="164" y="117"/>
                    </a:lnTo>
                    <a:lnTo>
                      <a:pt x="158" y="126"/>
                    </a:lnTo>
                    <a:lnTo>
                      <a:pt x="151" y="127"/>
                    </a:lnTo>
                    <a:lnTo>
                      <a:pt x="140" y="121"/>
                    </a:lnTo>
                    <a:lnTo>
                      <a:pt x="131" y="119"/>
                    </a:lnTo>
                    <a:lnTo>
                      <a:pt x="129" y="127"/>
                    </a:lnTo>
                    <a:lnTo>
                      <a:pt x="131" y="142"/>
                    </a:lnTo>
                    <a:lnTo>
                      <a:pt x="131" y="151"/>
                    </a:lnTo>
                    <a:lnTo>
                      <a:pt x="128" y="162"/>
                    </a:lnTo>
                    <a:lnTo>
                      <a:pt x="126" y="179"/>
                    </a:lnTo>
                    <a:lnTo>
                      <a:pt x="119" y="186"/>
                    </a:lnTo>
                    <a:lnTo>
                      <a:pt x="118" y="193"/>
                    </a:lnTo>
                    <a:lnTo>
                      <a:pt x="119" y="202"/>
                    </a:lnTo>
                    <a:lnTo>
                      <a:pt x="120" y="209"/>
                    </a:lnTo>
                    <a:lnTo>
                      <a:pt x="119" y="215"/>
                    </a:lnTo>
                    <a:lnTo>
                      <a:pt x="109" y="213"/>
                    </a:lnTo>
                    <a:lnTo>
                      <a:pt x="102" y="207"/>
                    </a:lnTo>
                    <a:lnTo>
                      <a:pt x="102" y="197"/>
                    </a:lnTo>
                    <a:lnTo>
                      <a:pt x="104" y="187"/>
                    </a:lnTo>
                    <a:lnTo>
                      <a:pt x="105" y="178"/>
                    </a:lnTo>
                    <a:lnTo>
                      <a:pt x="98" y="171"/>
                    </a:lnTo>
                    <a:lnTo>
                      <a:pt x="89" y="169"/>
                    </a:lnTo>
                    <a:lnTo>
                      <a:pt x="82" y="164"/>
                    </a:lnTo>
                    <a:lnTo>
                      <a:pt x="82" y="157"/>
                    </a:lnTo>
                    <a:lnTo>
                      <a:pt x="78" y="157"/>
                    </a:lnTo>
                    <a:lnTo>
                      <a:pt x="74" y="151"/>
                    </a:lnTo>
                    <a:lnTo>
                      <a:pt x="70" y="150"/>
                    </a:lnTo>
                    <a:lnTo>
                      <a:pt x="60" y="149"/>
                    </a:lnTo>
                    <a:lnTo>
                      <a:pt x="49" y="151"/>
                    </a:lnTo>
                    <a:lnTo>
                      <a:pt x="34" y="157"/>
                    </a:lnTo>
                    <a:lnTo>
                      <a:pt x="20" y="160"/>
                    </a:lnTo>
                    <a:lnTo>
                      <a:pt x="15" y="160"/>
                    </a:lnTo>
                    <a:lnTo>
                      <a:pt x="4" y="151"/>
                    </a:lnTo>
                    <a:lnTo>
                      <a:pt x="0" y="149"/>
                    </a:lnTo>
                    <a:lnTo>
                      <a:pt x="1" y="148"/>
                    </a:lnTo>
                    <a:lnTo>
                      <a:pt x="4" y="146"/>
                    </a:lnTo>
                    <a:lnTo>
                      <a:pt x="9" y="147"/>
                    </a:lnTo>
                    <a:lnTo>
                      <a:pt x="16" y="153"/>
                    </a:lnTo>
                    <a:lnTo>
                      <a:pt x="19" y="155"/>
                    </a:lnTo>
                    <a:lnTo>
                      <a:pt x="27" y="151"/>
                    </a:lnTo>
                    <a:lnTo>
                      <a:pt x="38" y="152"/>
                    </a:lnTo>
                    <a:lnTo>
                      <a:pt x="41" y="153"/>
                    </a:lnTo>
                    <a:lnTo>
                      <a:pt x="39" y="150"/>
                    </a:lnTo>
                    <a:lnTo>
                      <a:pt x="33" y="148"/>
                    </a:lnTo>
                    <a:lnTo>
                      <a:pt x="24" y="147"/>
                    </a:lnTo>
                    <a:lnTo>
                      <a:pt x="19" y="146"/>
                    </a:lnTo>
                    <a:lnTo>
                      <a:pt x="23" y="139"/>
                    </a:lnTo>
                    <a:lnTo>
                      <a:pt x="30" y="138"/>
                    </a:lnTo>
                    <a:lnTo>
                      <a:pt x="43" y="137"/>
                    </a:lnTo>
                    <a:lnTo>
                      <a:pt x="53" y="133"/>
                    </a:lnTo>
                    <a:lnTo>
                      <a:pt x="70" y="132"/>
                    </a:lnTo>
                    <a:lnTo>
                      <a:pt x="76" y="129"/>
                    </a:lnTo>
                    <a:lnTo>
                      <a:pt x="72" y="125"/>
                    </a:lnTo>
                    <a:lnTo>
                      <a:pt x="65" y="128"/>
                    </a:lnTo>
                    <a:lnTo>
                      <a:pt x="61" y="128"/>
                    </a:lnTo>
                    <a:lnTo>
                      <a:pt x="52" y="126"/>
                    </a:lnTo>
                    <a:lnTo>
                      <a:pt x="46" y="122"/>
                    </a:lnTo>
                    <a:lnTo>
                      <a:pt x="41" y="117"/>
                    </a:lnTo>
                    <a:lnTo>
                      <a:pt x="42" y="108"/>
                    </a:lnTo>
                    <a:lnTo>
                      <a:pt x="43" y="105"/>
                    </a:lnTo>
                    <a:lnTo>
                      <a:pt x="44" y="104"/>
                    </a:lnTo>
                    <a:lnTo>
                      <a:pt x="45" y="104"/>
                    </a:lnTo>
                    <a:lnTo>
                      <a:pt x="46" y="102"/>
                    </a:lnTo>
                    <a:lnTo>
                      <a:pt x="47" y="102"/>
                    </a:lnTo>
                    <a:lnTo>
                      <a:pt x="51" y="99"/>
                    </a:lnTo>
                    <a:lnTo>
                      <a:pt x="55" y="95"/>
                    </a:lnTo>
                    <a:lnTo>
                      <a:pt x="67" y="83"/>
                    </a:lnTo>
                    <a:lnTo>
                      <a:pt x="72" y="68"/>
                    </a:lnTo>
                    <a:lnTo>
                      <a:pt x="79" y="50"/>
                    </a:lnTo>
                    <a:lnTo>
                      <a:pt x="87" y="35"/>
                    </a:lnTo>
                    <a:lnTo>
                      <a:pt x="95" y="33"/>
                    </a:lnTo>
                    <a:close/>
                  </a:path>
                </a:pathLst>
              </a:custGeom>
              <a:solidFill>
                <a:srgbClr val="848FA0"/>
              </a:solidFill>
              <a:ln w="6350" cmpd="sng">
                <a:solidFill>
                  <a:schemeClr val="bg1"/>
                </a:solidFill>
                <a:round/>
                <a:headEnd/>
                <a:tailEnd/>
              </a:ln>
            </p:spPr>
            <p:txBody>
              <a:bodyPr/>
              <a:lstStyle/>
              <a:p>
                <a:endParaRPr lang="en-GB" dirty="0"/>
              </a:p>
            </p:txBody>
          </p:sp>
          <p:sp>
            <p:nvSpPr>
              <p:cNvPr id="1353" name="Freeform 16"/>
              <p:cNvSpPr>
                <a:spLocks/>
              </p:cNvSpPr>
              <p:nvPr/>
            </p:nvSpPr>
            <p:spPr bwMode="auto">
              <a:xfrm>
                <a:off x="2384" y="2580"/>
                <a:ext cx="6" cy="9"/>
              </a:xfrm>
              <a:custGeom>
                <a:avLst/>
                <a:gdLst>
                  <a:gd name="T0" fmla="*/ 1 w 6"/>
                  <a:gd name="T1" fmla="*/ 0 h 9"/>
                  <a:gd name="T2" fmla="*/ 0 w 6"/>
                  <a:gd name="T3" fmla="*/ 6 h 9"/>
                  <a:gd name="T4" fmla="*/ 0 w 6"/>
                  <a:gd name="T5" fmla="*/ 8 h 9"/>
                  <a:gd name="T6" fmla="*/ 2 w 6"/>
                  <a:gd name="T7" fmla="*/ 9 h 9"/>
                  <a:gd name="T8" fmla="*/ 5 w 6"/>
                  <a:gd name="T9" fmla="*/ 6 h 9"/>
                  <a:gd name="T10" fmla="*/ 6 w 6"/>
                  <a:gd name="T11" fmla="*/ 3 h 9"/>
                  <a:gd name="T12" fmla="*/ 1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1" y="0"/>
                    </a:moveTo>
                    <a:lnTo>
                      <a:pt x="0" y="6"/>
                    </a:lnTo>
                    <a:lnTo>
                      <a:pt x="0" y="8"/>
                    </a:lnTo>
                    <a:lnTo>
                      <a:pt x="2" y="9"/>
                    </a:lnTo>
                    <a:lnTo>
                      <a:pt x="5" y="6"/>
                    </a:lnTo>
                    <a:lnTo>
                      <a:pt x="6" y="3"/>
                    </a:lnTo>
                    <a:lnTo>
                      <a:pt x="1" y="0"/>
                    </a:lnTo>
                    <a:close/>
                  </a:path>
                </a:pathLst>
              </a:custGeom>
              <a:solidFill>
                <a:srgbClr val="848FA0"/>
              </a:solidFill>
              <a:ln w="6350" cmpd="sng">
                <a:solidFill>
                  <a:schemeClr val="bg1"/>
                </a:solidFill>
                <a:round/>
                <a:headEnd/>
                <a:tailEnd/>
              </a:ln>
            </p:spPr>
            <p:txBody>
              <a:bodyPr/>
              <a:lstStyle/>
              <a:p>
                <a:endParaRPr lang="en-GB" dirty="0"/>
              </a:p>
            </p:txBody>
          </p:sp>
          <p:sp>
            <p:nvSpPr>
              <p:cNvPr id="1354" name="Freeform 17"/>
              <p:cNvSpPr>
                <a:spLocks/>
              </p:cNvSpPr>
              <p:nvPr/>
            </p:nvSpPr>
            <p:spPr bwMode="auto">
              <a:xfrm>
                <a:off x="2406" y="2562"/>
                <a:ext cx="15" cy="13"/>
              </a:xfrm>
              <a:custGeom>
                <a:avLst/>
                <a:gdLst>
                  <a:gd name="T0" fmla="*/ 3 w 15"/>
                  <a:gd name="T1" fmla="*/ 3 h 13"/>
                  <a:gd name="T2" fmla="*/ 0 w 15"/>
                  <a:gd name="T3" fmla="*/ 0 h 13"/>
                  <a:gd name="T4" fmla="*/ 7 w 15"/>
                  <a:gd name="T5" fmla="*/ 1 h 13"/>
                  <a:gd name="T6" fmla="*/ 11 w 15"/>
                  <a:gd name="T7" fmla="*/ 6 h 13"/>
                  <a:gd name="T8" fmla="*/ 15 w 15"/>
                  <a:gd name="T9" fmla="*/ 9 h 13"/>
                  <a:gd name="T10" fmla="*/ 15 w 15"/>
                  <a:gd name="T11" fmla="*/ 13 h 13"/>
                  <a:gd name="T12" fmla="*/ 14 w 15"/>
                  <a:gd name="T13" fmla="*/ 13 h 13"/>
                  <a:gd name="T14" fmla="*/ 3 w 15"/>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3" y="3"/>
                    </a:moveTo>
                    <a:lnTo>
                      <a:pt x="0" y="0"/>
                    </a:lnTo>
                    <a:lnTo>
                      <a:pt x="7" y="1"/>
                    </a:lnTo>
                    <a:lnTo>
                      <a:pt x="11" y="6"/>
                    </a:lnTo>
                    <a:lnTo>
                      <a:pt x="15" y="9"/>
                    </a:lnTo>
                    <a:lnTo>
                      <a:pt x="15" y="13"/>
                    </a:lnTo>
                    <a:lnTo>
                      <a:pt x="14" y="13"/>
                    </a:lnTo>
                    <a:lnTo>
                      <a:pt x="3" y="3"/>
                    </a:lnTo>
                    <a:close/>
                  </a:path>
                </a:pathLst>
              </a:custGeom>
              <a:solidFill>
                <a:srgbClr val="848FA0"/>
              </a:solidFill>
              <a:ln w="6350" cmpd="sng">
                <a:solidFill>
                  <a:schemeClr val="bg1"/>
                </a:solidFill>
                <a:round/>
                <a:headEnd/>
                <a:tailEnd/>
              </a:ln>
            </p:spPr>
            <p:txBody>
              <a:bodyPr/>
              <a:lstStyle/>
              <a:p>
                <a:endParaRPr lang="en-GB" dirty="0"/>
              </a:p>
            </p:txBody>
          </p:sp>
          <p:sp>
            <p:nvSpPr>
              <p:cNvPr id="1355" name="Freeform 18"/>
              <p:cNvSpPr>
                <a:spLocks/>
              </p:cNvSpPr>
              <p:nvPr/>
            </p:nvSpPr>
            <p:spPr bwMode="auto">
              <a:xfrm>
                <a:off x="2396" y="2567"/>
                <a:ext cx="13" cy="8"/>
              </a:xfrm>
              <a:custGeom>
                <a:avLst/>
                <a:gdLst>
                  <a:gd name="T0" fmla="*/ 0 w 13"/>
                  <a:gd name="T1" fmla="*/ 1 h 8"/>
                  <a:gd name="T2" fmla="*/ 2 w 13"/>
                  <a:gd name="T3" fmla="*/ 0 h 8"/>
                  <a:gd name="T4" fmla="*/ 5 w 13"/>
                  <a:gd name="T5" fmla="*/ 0 h 8"/>
                  <a:gd name="T6" fmla="*/ 13 w 13"/>
                  <a:gd name="T7" fmla="*/ 5 h 8"/>
                  <a:gd name="T8" fmla="*/ 13 w 13"/>
                  <a:gd name="T9" fmla="*/ 8 h 8"/>
                  <a:gd name="T10" fmla="*/ 10 w 13"/>
                  <a:gd name="T11" fmla="*/ 7 h 8"/>
                  <a:gd name="T12" fmla="*/ 4 w 13"/>
                  <a:gd name="T13" fmla="*/ 3 h 8"/>
                  <a:gd name="T14" fmla="*/ 0 w 13"/>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0" y="1"/>
                    </a:moveTo>
                    <a:lnTo>
                      <a:pt x="2" y="0"/>
                    </a:lnTo>
                    <a:lnTo>
                      <a:pt x="5" y="0"/>
                    </a:lnTo>
                    <a:lnTo>
                      <a:pt x="13" y="5"/>
                    </a:lnTo>
                    <a:lnTo>
                      <a:pt x="13" y="8"/>
                    </a:lnTo>
                    <a:lnTo>
                      <a:pt x="10" y="7"/>
                    </a:lnTo>
                    <a:lnTo>
                      <a:pt x="4" y="3"/>
                    </a:lnTo>
                    <a:lnTo>
                      <a:pt x="0" y="1"/>
                    </a:lnTo>
                    <a:close/>
                  </a:path>
                </a:pathLst>
              </a:custGeom>
              <a:solidFill>
                <a:srgbClr val="848FA0"/>
              </a:solidFill>
              <a:ln w="6350" cmpd="sng">
                <a:solidFill>
                  <a:schemeClr val="bg1"/>
                </a:solidFill>
                <a:round/>
                <a:headEnd/>
                <a:tailEnd/>
              </a:ln>
            </p:spPr>
            <p:txBody>
              <a:bodyPr/>
              <a:lstStyle/>
              <a:p>
                <a:endParaRPr lang="en-GB" dirty="0"/>
              </a:p>
            </p:txBody>
          </p:sp>
          <p:sp>
            <p:nvSpPr>
              <p:cNvPr id="1356" name="Freeform 19"/>
              <p:cNvSpPr>
                <a:spLocks/>
              </p:cNvSpPr>
              <p:nvPr/>
            </p:nvSpPr>
            <p:spPr bwMode="auto">
              <a:xfrm>
                <a:off x="2131" y="3282"/>
                <a:ext cx="20" cy="19"/>
              </a:xfrm>
              <a:custGeom>
                <a:avLst/>
                <a:gdLst>
                  <a:gd name="T0" fmla="*/ 0 w 20"/>
                  <a:gd name="T1" fmla="*/ 0 h 19"/>
                  <a:gd name="T2" fmla="*/ 5 w 20"/>
                  <a:gd name="T3" fmla="*/ 10 h 19"/>
                  <a:gd name="T4" fmla="*/ 8 w 20"/>
                  <a:gd name="T5" fmla="*/ 17 h 19"/>
                  <a:gd name="T6" fmla="*/ 15 w 20"/>
                  <a:gd name="T7" fmla="*/ 19 h 19"/>
                  <a:gd name="T8" fmla="*/ 20 w 20"/>
                  <a:gd name="T9" fmla="*/ 18 h 19"/>
                  <a:gd name="T10" fmla="*/ 19 w 20"/>
                  <a:gd name="T11" fmla="*/ 13 h 19"/>
                  <a:gd name="T12" fmla="*/ 14 w 20"/>
                  <a:gd name="T13" fmla="*/ 6 h 19"/>
                  <a:gd name="T14" fmla="*/ 5 w 20"/>
                  <a:gd name="T15" fmla="*/ 3 h 19"/>
                  <a:gd name="T16" fmla="*/ 0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0" y="0"/>
                    </a:moveTo>
                    <a:lnTo>
                      <a:pt x="5" y="10"/>
                    </a:lnTo>
                    <a:lnTo>
                      <a:pt x="8" y="17"/>
                    </a:lnTo>
                    <a:lnTo>
                      <a:pt x="15" y="19"/>
                    </a:lnTo>
                    <a:lnTo>
                      <a:pt x="20" y="18"/>
                    </a:lnTo>
                    <a:lnTo>
                      <a:pt x="19" y="13"/>
                    </a:lnTo>
                    <a:lnTo>
                      <a:pt x="14" y="6"/>
                    </a:lnTo>
                    <a:lnTo>
                      <a:pt x="5" y="3"/>
                    </a:lnTo>
                    <a:lnTo>
                      <a:pt x="0" y="0"/>
                    </a:lnTo>
                    <a:close/>
                  </a:path>
                </a:pathLst>
              </a:custGeom>
              <a:solidFill>
                <a:srgbClr val="848FA0"/>
              </a:solidFill>
              <a:ln w="6350" cmpd="sng">
                <a:solidFill>
                  <a:schemeClr val="bg1"/>
                </a:solidFill>
                <a:round/>
                <a:headEnd/>
                <a:tailEnd/>
              </a:ln>
            </p:spPr>
            <p:txBody>
              <a:bodyPr/>
              <a:lstStyle/>
              <a:p>
                <a:endParaRPr lang="en-GB" dirty="0"/>
              </a:p>
            </p:txBody>
          </p:sp>
          <p:sp>
            <p:nvSpPr>
              <p:cNvPr id="1357" name="Freeform 20"/>
              <p:cNvSpPr>
                <a:spLocks/>
              </p:cNvSpPr>
              <p:nvPr/>
            </p:nvSpPr>
            <p:spPr bwMode="auto">
              <a:xfrm>
                <a:off x="1711" y="2154"/>
                <a:ext cx="251" cy="267"/>
              </a:xfrm>
              <a:custGeom>
                <a:avLst/>
                <a:gdLst>
                  <a:gd name="T0" fmla="*/ 214 w 251"/>
                  <a:gd name="T1" fmla="*/ 15 h 267"/>
                  <a:gd name="T2" fmla="*/ 207 w 251"/>
                  <a:gd name="T3" fmla="*/ 2 h 267"/>
                  <a:gd name="T4" fmla="*/ 182 w 251"/>
                  <a:gd name="T5" fmla="*/ 7 h 267"/>
                  <a:gd name="T6" fmla="*/ 171 w 251"/>
                  <a:gd name="T7" fmla="*/ 20 h 267"/>
                  <a:gd name="T8" fmla="*/ 159 w 251"/>
                  <a:gd name="T9" fmla="*/ 36 h 267"/>
                  <a:gd name="T10" fmla="*/ 174 w 251"/>
                  <a:gd name="T11" fmla="*/ 45 h 267"/>
                  <a:gd name="T12" fmla="*/ 151 w 251"/>
                  <a:gd name="T13" fmla="*/ 56 h 267"/>
                  <a:gd name="T14" fmla="*/ 136 w 251"/>
                  <a:gd name="T15" fmla="*/ 59 h 267"/>
                  <a:gd name="T16" fmla="*/ 99 w 251"/>
                  <a:gd name="T17" fmla="*/ 41 h 267"/>
                  <a:gd name="T18" fmla="*/ 78 w 251"/>
                  <a:gd name="T19" fmla="*/ 62 h 267"/>
                  <a:gd name="T20" fmla="*/ 91 w 251"/>
                  <a:gd name="T21" fmla="*/ 78 h 267"/>
                  <a:gd name="T22" fmla="*/ 61 w 251"/>
                  <a:gd name="T23" fmla="*/ 94 h 267"/>
                  <a:gd name="T24" fmla="*/ 64 w 251"/>
                  <a:gd name="T25" fmla="*/ 115 h 267"/>
                  <a:gd name="T26" fmla="*/ 82 w 251"/>
                  <a:gd name="T27" fmla="*/ 129 h 267"/>
                  <a:gd name="T28" fmla="*/ 84 w 251"/>
                  <a:gd name="T29" fmla="*/ 143 h 267"/>
                  <a:gd name="T30" fmla="*/ 64 w 251"/>
                  <a:gd name="T31" fmla="*/ 167 h 267"/>
                  <a:gd name="T32" fmla="*/ 47 w 251"/>
                  <a:gd name="T33" fmla="*/ 174 h 267"/>
                  <a:gd name="T34" fmla="*/ 54 w 251"/>
                  <a:gd name="T35" fmla="*/ 176 h 267"/>
                  <a:gd name="T36" fmla="*/ 84 w 251"/>
                  <a:gd name="T37" fmla="*/ 177 h 267"/>
                  <a:gd name="T38" fmla="*/ 91 w 251"/>
                  <a:gd name="T39" fmla="*/ 178 h 267"/>
                  <a:gd name="T40" fmla="*/ 89 w 251"/>
                  <a:gd name="T41" fmla="*/ 187 h 267"/>
                  <a:gd name="T42" fmla="*/ 47 w 251"/>
                  <a:gd name="T43" fmla="*/ 185 h 267"/>
                  <a:gd name="T44" fmla="*/ 27 w 251"/>
                  <a:gd name="T45" fmla="*/ 195 h 267"/>
                  <a:gd name="T46" fmla="*/ 4 w 251"/>
                  <a:gd name="T47" fmla="*/ 201 h 267"/>
                  <a:gd name="T48" fmla="*/ 13 w 251"/>
                  <a:gd name="T49" fmla="*/ 213 h 267"/>
                  <a:gd name="T50" fmla="*/ 7 w 251"/>
                  <a:gd name="T51" fmla="*/ 229 h 267"/>
                  <a:gd name="T52" fmla="*/ 28 w 251"/>
                  <a:gd name="T53" fmla="*/ 237 h 267"/>
                  <a:gd name="T54" fmla="*/ 17 w 251"/>
                  <a:gd name="T55" fmla="*/ 245 h 267"/>
                  <a:gd name="T56" fmla="*/ 33 w 251"/>
                  <a:gd name="T57" fmla="*/ 249 h 267"/>
                  <a:gd name="T58" fmla="*/ 18 w 251"/>
                  <a:gd name="T59" fmla="*/ 255 h 267"/>
                  <a:gd name="T60" fmla="*/ 36 w 251"/>
                  <a:gd name="T61" fmla="*/ 264 h 267"/>
                  <a:gd name="T62" fmla="*/ 47 w 251"/>
                  <a:gd name="T63" fmla="*/ 264 h 267"/>
                  <a:gd name="T64" fmla="*/ 73 w 251"/>
                  <a:gd name="T65" fmla="*/ 266 h 267"/>
                  <a:gd name="T66" fmla="*/ 92 w 251"/>
                  <a:gd name="T67" fmla="*/ 258 h 267"/>
                  <a:gd name="T68" fmla="*/ 100 w 251"/>
                  <a:gd name="T69" fmla="*/ 261 h 267"/>
                  <a:gd name="T70" fmla="*/ 125 w 251"/>
                  <a:gd name="T71" fmla="*/ 259 h 267"/>
                  <a:gd name="T72" fmla="*/ 148 w 251"/>
                  <a:gd name="T73" fmla="*/ 249 h 267"/>
                  <a:gd name="T74" fmla="*/ 182 w 251"/>
                  <a:gd name="T75" fmla="*/ 254 h 267"/>
                  <a:gd name="T76" fmla="*/ 198 w 251"/>
                  <a:gd name="T77" fmla="*/ 246 h 267"/>
                  <a:gd name="T78" fmla="*/ 216 w 251"/>
                  <a:gd name="T79" fmla="*/ 220 h 267"/>
                  <a:gd name="T80" fmla="*/ 229 w 251"/>
                  <a:gd name="T81" fmla="*/ 192 h 267"/>
                  <a:gd name="T82" fmla="*/ 236 w 251"/>
                  <a:gd name="T83" fmla="*/ 170 h 267"/>
                  <a:gd name="T84" fmla="*/ 239 w 251"/>
                  <a:gd name="T85" fmla="*/ 126 h 267"/>
                  <a:gd name="T86" fmla="*/ 247 w 251"/>
                  <a:gd name="T87" fmla="*/ 114 h 267"/>
                  <a:gd name="T88" fmla="*/ 247 w 251"/>
                  <a:gd name="T89" fmla="*/ 87 h 267"/>
                  <a:gd name="T90" fmla="*/ 209 w 251"/>
                  <a:gd name="T91" fmla="*/ 85 h 267"/>
                  <a:gd name="T92" fmla="*/ 176 w 251"/>
                  <a:gd name="T93" fmla="*/ 53 h 267"/>
                  <a:gd name="T94" fmla="*/ 207 w 251"/>
                  <a:gd name="T95" fmla="*/ 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1" h="267">
                    <a:moveTo>
                      <a:pt x="212" y="25"/>
                    </a:moveTo>
                    <a:lnTo>
                      <a:pt x="213" y="21"/>
                    </a:lnTo>
                    <a:lnTo>
                      <a:pt x="214" y="21"/>
                    </a:lnTo>
                    <a:lnTo>
                      <a:pt x="214" y="15"/>
                    </a:lnTo>
                    <a:lnTo>
                      <a:pt x="218" y="4"/>
                    </a:lnTo>
                    <a:lnTo>
                      <a:pt x="217" y="1"/>
                    </a:lnTo>
                    <a:lnTo>
                      <a:pt x="212" y="1"/>
                    </a:lnTo>
                    <a:lnTo>
                      <a:pt x="207" y="2"/>
                    </a:lnTo>
                    <a:lnTo>
                      <a:pt x="203" y="3"/>
                    </a:lnTo>
                    <a:lnTo>
                      <a:pt x="200" y="0"/>
                    </a:lnTo>
                    <a:lnTo>
                      <a:pt x="190" y="2"/>
                    </a:lnTo>
                    <a:lnTo>
                      <a:pt x="182" y="7"/>
                    </a:lnTo>
                    <a:lnTo>
                      <a:pt x="177" y="7"/>
                    </a:lnTo>
                    <a:lnTo>
                      <a:pt x="172" y="14"/>
                    </a:lnTo>
                    <a:lnTo>
                      <a:pt x="172" y="18"/>
                    </a:lnTo>
                    <a:lnTo>
                      <a:pt x="171" y="20"/>
                    </a:lnTo>
                    <a:lnTo>
                      <a:pt x="163" y="25"/>
                    </a:lnTo>
                    <a:lnTo>
                      <a:pt x="151" y="27"/>
                    </a:lnTo>
                    <a:lnTo>
                      <a:pt x="152" y="33"/>
                    </a:lnTo>
                    <a:lnTo>
                      <a:pt x="159" y="36"/>
                    </a:lnTo>
                    <a:lnTo>
                      <a:pt x="162" y="38"/>
                    </a:lnTo>
                    <a:lnTo>
                      <a:pt x="167" y="38"/>
                    </a:lnTo>
                    <a:lnTo>
                      <a:pt x="175" y="41"/>
                    </a:lnTo>
                    <a:lnTo>
                      <a:pt x="174" y="45"/>
                    </a:lnTo>
                    <a:lnTo>
                      <a:pt x="169" y="51"/>
                    </a:lnTo>
                    <a:lnTo>
                      <a:pt x="165" y="51"/>
                    </a:lnTo>
                    <a:lnTo>
                      <a:pt x="156" y="54"/>
                    </a:lnTo>
                    <a:lnTo>
                      <a:pt x="151" y="56"/>
                    </a:lnTo>
                    <a:lnTo>
                      <a:pt x="151" y="59"/>
                    </a:lnTo>
                    <a:lnTo>
                      <a:pt x="148" y="63"/>
                    </a:lnTo>
                    <a:lnTo>
                      <a:pt x="148" y="64"/>
                    </a:lnTo>
                    <a:lnTo>
                      <a:pt x="136" y="59"/>
                    </a:lnTo>
                    <a:lnTo>
                      <a:pt x="127" y="58"/>
                    </a:lnTo>
                    <a:lnTo>
                      <a:pt x="120" y="57"/>
                    </a:lnTo>
                    <a:lnTo>
                      <a:pt x="119" y="51"/>
                    </a:lnTo>
                    <a:lnTo>
                      <a:pt x="99" y="41"/>
                    </a:lnTo>
                    <a:lnTo>
                      <a:pt x="91" y="45"/>
                    </a:lnTo>
                    <a:lnTo>
                      <a:pt x="84" y="52"/>
                    </a:lnTo>
                    <a:lnTo>
                      <a:pt x="83" y="66"/>
                    </a:lnTo>
                    <a:lnTo>
                      <a:pt x="78" y="62"/>
                    </a:lnTo>
                    <a:lnTo>
                      <a:pt x="71" y="61"/>
                    </a:lnTo>
                    <a:lnTo>
                      <a:pt x="74" y="70"/>
                    </a:lnTo>
                    <a:lnTo>
                      <a:pt x="86" y="76"/>
                    </a:lnTo>
                    <a:lnTo>
                      <a:pt x="91" y="78"/>
                    </a:lnTo>
                    <a:lnTo>
                      <a:pt x="90" y="83"/>
                    </a:lnTo>
                    <a:lnTo>
                      <a:pt x="75" y="87"/>
                    </a:lnTo>
                    <a:lnTo>
                      <a:pt x="69" y="92"/>
                    </a:lnTo>
                    <a:lnTo>
                      <a:pt x="61" y="94"/>
                    </a:lnTo>
                    <a:lnTo>
                      <a:pt x="58" y="100"/>
                    </a:lnTo>
                    <a:lnTo>
                      <a:pt x="62" y="108"/>
                    </a:lnTo>
                    <a:lnTo>
                      <a:pt x="65" y="110"/>
                    </a:lnTo>
                    <a:lnTo>
                      <a:pt x="64" y="115"/>
                    </a:lnTo>
                    <a:lnTo>
                      <a:pt x="69" y="118"/>
                    </a:lnTo>
                    <a:lnTo>
                      <a:pt x="74" y="119"/>
                    </a:lnTo>
                    <a:lnTo>
                      <a:pt x="73" y="125"/>
                    </a:lnTo>
                    <a:lnTo>
                      <a:pt x="82" y="129"/>
                    </a:lnTo>
                    <a:lnTo>
                      <a:pt x="101" y="135"/>
                    </a:lnTo>
                    <a:lnTo>
                      <a:pt x="102" y="141"/>
                    </a:lnTo>
                    <a:lnTo>
                      <a:pt x="97" y="143"/>
                    </a:lnTo>
                    <a:lnTo>
                      <a:pt x="84" y="143"/>
                    </a:lnTo>
                    <a:lnTo>
                      <a:pt x="76" y="148"/>
                    </a:lnTo>
                    <a:lnTo>
                      <a:pt x="73" y="153"/>
                    </a:lnTo>
                    <a:lnTo>
                      <a:pt x="71" y="160"/>
                    </a:lnTo>
                    <a:lnTo>
                      <a:pt x="64" y="167"/>
                    </a:lnTo>
                    <a:lnTo>
                      <a:pt x="57" y="170"/>
                    </a:lnTo>
                    <a:lnTo>
                      <a:pt x="50" y="173"/>
                    </a:lnTo>
                    <a:lnTo>
                      <a:pt x="48" y="173"/>
                    </a:lnTo>
                    <a:lnTo>
                      <a:pt x="47" y="174"/>
                    </a:lnTo>
                    <a:lnTo>
                      <a:pt x="46" y="174"/>
                    </a:lnTo>
                    <a:lnTo>
                      <a:pt x="47" y="175"/>
                    </a:lnTo>
                    <a:lnTo>
                      <a:pt x="53" y="177"/>
                    </a:lnTo>
                    <a:lnTo>
                      <a:pt x="54" y="176"/>
                    </a:lnTo>
                    <a:lnTo>
                      <a:pt x="58" y="177"/>
                    </a:lnTo>
                    <a:lnTo>
                      <a:pt x="67" y="179"/>
                    </a:lnTo>
                    <a:lnTo>
                      <a:pt x="75" y="181"/>
                    </a:lnTo>
                    <a:lnTo>
                      <a:pt x="84" y="177"/>
                    </a:lnTo>
                    <a:lnTo>
                      <a:pt x="90" y="172"/>
                    </a:lnTo>
                    <a:lnTo>
                      <a:pt x="94" y="171"/>
                    </a:lnTo>
                    <a:lnTo>
                      <a:pt x="94" y="172"/>
                    </a:lnTo>
                    <a:lnTo>
                      <a:pt x="91" y="178"/>
                    </a:lnTo>
                    <a:lnTo>
                      <a:pt x="90" y="181"/>
                    </a:lnTo>
                    <a:lnTo>
                      <a:pt x="97" y="185"/>
                    </a:lnTo>
                    <a:lnTo>
                      <a:pt x="97" y="187"/>
                    </a:lnTo>
                    <a:lnTo>
                      <a:pt x="89" y="187"/>
                    </a:lnTo>
                    <a:lnTo>
                      <a:pt x="78" y="184"/>
                    </a:lnTo>
                    <a:lnTo>
                      <a:pt x="66" y="183"/>
                    </a:lnTo>
                    <a:lnTo>
                      <a:pt x="53" y="180"/>
                    </a:lnTo>
                    <a:lnTo>
                      <a:pt x="47" y="185"/>
                    </a:lnTo>
                    <a:lnTo>
                      <a:pt x="37" y="191"/>
                    </a:lnTo>
                    <a:lnTo>
                      <a:pt x="36" y="197"/>
                    </a:lnTo>
                    <a:lnTo>
                      <a:pt x="32" y="198"/>
                    </a:lnTo>
                    <a:lnTo>
                      <a:pt x="27" y="195"/>
                    </a:lnTo>
                    <a:lnTo>
                      <a:pt x="21" y="195"/>
                    </a:lnTo>
                    <a:lnTo>
                      <a:pt x="15" y="192"/>
                    </a:lnTo>
                    <a:lnTo>
                      <a:pt x="9" y="195"/>
                    </a:lnTo>
                    <a:lnTo>
                      <a:pt x="4" y="201"/>
                    </a:lnTo>
                    <a:lnTo>
                      <a:pt x="15" y="204"/>
                    </a:lnTo>
                    <a:lnTo>
                      <a:pt x="26" y="207"/>
                    </a:lnTo>
                    <a:lnTo>
                      <a:pt x="26" y="212"/>
                    </a:lnTo>
                    <a:lnTo>
                      <a:pt x="13" y="213"/>
                    </a:lnTo>
                    <a:lnTo>
                      <a:pt x="3" y="219"/>
                    </a:lnTo>
                    <a:lnTo>
                      <a:pt x="0" y="224"/>
                    </a:lnTo>
                    <a:lnTo>
                      <a:pt x="6" y="225"/>
                    </a:lnTo>
                    <a:lnTo>
                      <a:pt x="7" y="229"/>
                    </a:lnTo>
                    <a:lnTo>
                      <a:pt x="6" y="230"/>
                    </a:lnTo>
                    <a:lnTo>
                      <a:pt x="8" y="231"/>
                    </a:lnTo>
                    <a:lnTo>
                      <a:pt x="30" y="232"/>
                    </a:lnTo>
                    <a:lnTo>
                      <a:pt x="28" y="237"/>
                    </a:lnTo>
                    <a:lnTo>
                      <a:pt x="19" y="239"/>
                    </a:lnTo>
                    <a:lnTo>
                      <a:pt x="4" y="244"/>
                    </a:lnTo>
                    <a:lnTo>
                      <a:pt x="8" y="245"/>
                    </a:lnTo>
                    <a:lnTo>
                      <a:pt x="17" y="245"/>
                    </a:lnTo>
                    <a:lnTo>
                      <a:pt x="22" y="246"/>
                    </a:lnTo>
                    <a:lnTo>
                      <a:pt x="31" y="246"/>
                    </a:lnTo>
                    <a:lnTo>
                      <a:pt x="33" y="246"/>
                    </a:lnTo>
                    <a:lnTo>
                      <a:pt x="33" y="249"/>
                    </a:lnTo>
                    <a:lnTo>
                      <a:pt x="29" y="254"/>
                    </a:lnTo>
                    <a:lnTo>
                      <a:pt x="24" y="252"/>
                    </a:lnTo>
                    <a:lnTo>
                      <a:pt x="17" y="253"/>
                    </a:lnTo>
                    <a:lnTo>
                      <a:pt x="18" y="255"/>
                    </a:lnTo>
                    <a:lnTo>
                      <a:pt x="17" y="260"/>
                    </a:lnTo>
                    <a:lnTo>
                      <a:pt x="26" y="259"/>
                    </a:lnTo>
                    <a:lnTo>
                      <a:pt x="33" y="261"/>
                    </a:lnTo>
                    <a:lnTo>
                      <a:pt x="36" y="264"/>
                    </a:lnTo>
                    <a:lnTo>
                      <a:pt x="40" y="266"/>
                    </a:lnTo>
                    <a:lnTo>
                      <a:pt x="42" y="266"/>
                    </a:lnTo>
                    <a:lnTo>
                      <a:pt x="44" y="265"/>
                    </a:lnTo>
                    <a:lnTo>
                      <a:pt x="47" y="264"/>
                    </a:lnTo>
                    <a:lnTo>
                      <a:pt x="53" y="266"/>
                    </a:lnTo>
                    <a:lnTo>
                      <a:pt x="60" y="266"/>
                    </a:lnTo>
                    <a:lnTo>
                      <a:pt x="66" y="267"/>
                    </a:lnTo>
                    <a:lnTo>
                      <a:pt x="73" y="266"/>
                    </a:lnTo>
                    <a:lnTo>
                      <a:pt x="80" y="266"/>
                    </a:lnTo>
                    <a:lnTo>
                      <a:pt x="83" y="265"/>
                    </a:lnTo>
                    <a:lnTo>
                      <a:pt x="89" y="263"/>
                    </a:lnTo>
                    <a:lnTo>
                      <a:pt x="92" y="258"/>
                    </a:lnTo>
                    <a:lnTo>
                      <a:pt x="94" y="251"/>
                    </a:lnTo>
                    <a:lnTo>
                      <a:pt x="97" y="254"/>
                    </a:lnTo>
                    <a:lnTo>
                      <a:pt x="97" y="259"/>
                    </a:lnTo>
                    <a:lnTo>
                      <a:pt x="100" y="261"/>
                    </a:lnTo>
                    <a:lnTo>
                      <a:pt x="112" y="260"/>
                    </a:lnTo>
                    <a:lnTo>
                      <a:pt x="118" y="255"/>
                    </a:lnTo>
                    <a:lnTo>
                      <a:pt x="120" y="256"/>
                    </a:lnTo>
                    <a:lnTo>
                      <a:pt x="125" y="259"/>
                    </a:lnTo>
                    <a:lnTo>
                      <a:pt x="130" y="256"/>
                    </a:lnTo>
                    <a:lnTo>
                      <a:pt x="134" y="250"/>
                    </a:lnTo>
                    <a:lnTo>
                      <a:pt x="137" y="248"/>
                    </a:lnTo>
                    <a:lnTo>
                      <a:pt x="148" y="249"/>
                    </a:lnTo>
                    <a:lnTo>
                      <a:pt x="159" y="251"/>
                    </a:lnTo>
                    <a:lnTo>
                      <a:pt x="165" y="250"/>
                    </a:lnTo>
                    <a:lnTo>
                      <a:pt x="171" y="250"/>
                    </a:lnTo>
                    <a:lnTo>
                      <a:pt x="182" y="254"/>
                    </a:lnTo>
                    <a:lnTo>
                      <a:pt x="188" y="259"/>
                    </a:lnTo>
                    <a:lnTo>
                      <a:pt x="194" y="261"/>
                    </a:lnTo>
                    <a:lnTo>
                      <a:pt x="198" y="255"/>
                    </a:lnTo>
                    <a:lnTo>
                      <a:pt x="198" y="246"/>
                    </a:lnTo>
                    <a:lnTo>
                      <a:pt x="202" y="242"/>
                    </a:lnTo>
                    <a:lnTo>
                      <a:pt x="209" y="233"/>
                    </a:lnTo>
                    <a:lnTo>
                      <a:pt x="214" y="221"/>
                    </a:lnTo>
                    <a:lnTo>
                      <a:pt x="216" y="220"/>
                    </a:lnTo>
                    <a:lnTo>
                      <a:pt x="223" y="213"/>
                    </a:lnTo>
                    <a:lnTo>
                      <a:pt x="228" y="206"/>
                    </a:lnTo>
                    <a:lnTo>
                      <a:pt x="228" y="203"/>
                    </a:lnTo>
                    <a:lnTo>
                      <a:pt x="229" y="192"/>
                    </a:lnTo>
                    <a:lnTo>
                      <a:pt x="231" y="188"/>
                    </a:lnTo>
                    <a:lnTo>
                      <a:pt x="232" y="175"/>
                    </a:lnTo>
                    <a:lnTo>
                      <a:pt x="232" y="171"/>
                    </a:lnTo>
                    <a:lnTo>
                      <a:pt x="236" y="170"/>
                    </a:lnTo>
                    <a:lnTo>
                      <a:pt x="239" y="166"/>
                    </a:lnTo>
                    <a:lnTo>
                      <a:pt x="242" y="157"/>
                    </a:lnTo>
                    <a:lnTo>
                      <a:pt x="241" y="150"/>
                    </a:lnTo>
                    <a:lnTo>
                      <a:pt x="239" y="126"/>
                    </a:lnTo>
                    <a:lnTo>
                      <a:pt x="242" y="120"/>
                    </a:lnTo>
                    <a:lnTo>
                      <a:pt x="250" y="120"/>
                    </a:lnTo>
                    <a:lnTo>
                      <a:pt x="247" y="119"/>
                    </a:lnTo>
                    <a:lnTo>
                      <a:pt x="247" y="114"/>
                    </a:lnTo>
                    <a:lnTo>
                      <a:pt x="250" y="105"/>
                    </a:lnTo>
                    <a:lnTo>
                      <a:pt x="251" y="101"/>
                    </a:lnTo>
                    <a:lnTo>
                      <a:pt x="251" y="95"/>
                    </a:lnTo>
                    <a:lnTo>
                      <a:pt x="247" y="87"/>
                    </a:lnTo>
                    <a:lnTo>
                      <a:pt x="243" y="79"/>
                    </a:lnTo>
                    <a:lnTo>
                      <a:pt x="232" y="79"/>
                    </a:lnTo>
                    <a:lnTo>
                      <a:pt x="217" y="78"/>
                    </a:lnTo>
                    <a:lnTo>
                      <a:pt x="209" y="85"/>
                    </a:lnTo>
                    <a:lnTo>
                      <a:pt x="195" y="92"/>
                    </a:lnTo>
                    <a:lnTo>
                      <a:pt x="188" y="83"/>
                    </a:lnTo>
                    <a:lnTo>
                      <a:pt x="187" y="67"/>
                    </a:lnTo>
                    <a:lnTo>
                      <a:pt x="176" y="53"/>
                    </a:lnTo>
                    <a:lnTo>
                      <a:pt x="188" y="49"/>
                    </a:lnTo>
                    <a:lnTo>
                      <a:pt x="191" y="39"/>
                    </a:lnTo>
                    <a:lnTo>
                      <a:pt x="200" y="41"/>
                    </a:lnTo>
                    <a:lnTo>
                      <a:pt x="207" y="34"/>
                    </a:lnTo>
                    <a:lnTo>
                      <a:pt x="212" y="26"/>
                    </a:lnTo>
                    <a:lnTo>
                      <a:pt x="212" y="25"/>
                    </a:lnTo>
                    <a:close/>
                  </a:path>
                </a:pathLst>
              </a:custGeom>
              <a:solidFill>
                <a:srgbClr val="848FA0"/>
              </a:solidFill>
              <a:ln w="6350" cmpd="sng">
                <a:solidFill>
                  <a:schemeClr val="bg1"/>
                </a:solidFill>
                <a:round/>
                <a:headEnd/>
                <a:tailEnd/>
              </a:ln>
            </p:spPr>
            <p:txBody>
              <a:bodyPr/>
              <a:lstStyle/>
              <a:p>
                <a:endParaRPr lang="en-GB" dirty="0"/>
              </a:p>
            </p:txBody>
          </p:sp>
          <p:sp>
            <p:nvSpPr>
              <p:cNvPr id="1358" name="Freeform 21"/>
              <p:cNvSpPr>
                <a:spLocks/>
              </p:cNvSpPr>
              <p:nvPr/>
            </p:nvSpPr>
            <p:spPr bwMode="auto">
              <a:xfrm>
                <a:off x="3258" y="1888"/>
                <a:ext cx="17" cy="21"/>
              </a:xfrm>
              <a:custGeom>
                <a:avLst/>
                <a:gdLst>
                  <a:gd name="T0" fmla="*/ 13 w 17"/>
                  <a:gd name="T1" fmla="*/ 21 h 21"/>
                  <a:gd name="T2" fmla="*/ 15 w 17"/>
                  <a:gd name="T3" fmla="*/ 18 h 21"/>
                  <a:gd name="T4" fmla="*/ 17 w 17"/>
                  <a:gd name="T5" fmla="*/ 11 h 21"/>
                  <a:gd name="T6" fmla="*/ 17 w 17"/>
                  <a:gd name="T7" fmla="*/ 0 h 21"/>
                  <a:gd name="T8" fmla="*/ 14 w 17"/>
                  <a:gd name="T9" fmla="*/ 3 h 21"/>
                  <a:gd name="T10" fmla="*/ 10 w 17"/>
                  <a:gd name="T11" fmla="*/ 5 h 21"/>
                  <a:gd name="T12" fmla="*/ 5 w 17"/>
                  <a:gd name="T13" fmla="*/ 9 h 21"/>
                  <a:gd name="T14" fmla="*/ 5 w 17"/>
                  <a:gd name="T15" fmla="*/ 14 h 21"/>
                  <a:gd name="T16" fmla="*/ 2 w 17"/>
                  <a:gd name="T17" fmla="*/ 17 h 21"/>
                  <a:gd name="T18" fmla="*/ 0 w 17"/>
                  <a:gd name="T19" fmla="*/ 21 h 21"/>
                  <a:gd name="T20" fmla="*/ 7 w 17"/>
                  <a:gd name="T21" fmla="*/ 20 h 21"/>
                  <a:gd name="T22" fmla="*/ 10 w 17"/>
                  <a:gd name="T23" fmla="*/ 20 h 21"/>
                  <a:gd name="T24" fmla="*/ 13 w 17"/>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13" y="21"/>
                    </a:moveTo>
                    <a:lnTo>
                      <a:pt x="15" y="18"/>
                    </a:lnTo>
                    <a:lnTo>
                      <a:pt x="17" y="11"/>
                    </a:lnTo>
                    <a:lnTo>
                      <a:pt x="17" y="0"/>
                    </a:lnTo>
                    <a:lnTo>
                      <a:pt x="14" y="3"/>
                    </a:lnTo>
                    <a:lnTo>
                      <a:pt x="10" y="5"/>
                    </a:lnTo>
                    <a:lnTo>
                      <a:pt x="5" y="9"/>
                    </a:lnTo>
                    <a:lnTo>
                      <a:pt x="5" y="14"/>
                    </a:lnTo>
                    <a:lnTo>
                      <a:pt x="2" y="17"/>
                    </a:lnTo>
                    <a:lnTo>
                      <a:pt x="0" y="21"/>
                    </a:lnTo>
                    <a:lnTo>
                      <a:pt x="7" y="20"/>
                    </a:lnTo>
                    <a:lnTo>
                      <a:pt x="10" y="20"/>
                    </a:lnTo>
                    <a:lnTo>
                      <a:pt x="13" y="21"/>
                    </a:lnTo>
                    <a:close/>
                  </a:path>
                </a:pathLst>
              </a:custGeom>
              <a:solidFill>
                <a:srgbClr val="848FA0"/>
              </a:solidFill>
              <a:ln w="6350" cmpd="sng">
                <a:solidFill>
                  <a:schemeClr val="bg1"/>
                </a:solidFill>
                <a:round/>
                <a:headEnd/>
                <a:tailEnd/>
              </a:ln>
            </p:spPr>
            <p:txBody>
              <a:bodyPr/>
              <a:lstStyle/>
              <a:p>
                <a:endParaRPr lang="en-GB" dirty="0"/>
              </a:p>
            </p:txBody>
          </p:sp>
          <p:sp>
            <p:nvSpPr>
              <p:cNvPr id="1359" name="Freeform 22"/>
              <p:cNvSpPr>
                <a:spLocks/>
              </p:cNvSpPr>
              <p:nvPr/>
            </p:nvSpPr>
            <p:spPr bwMode="auto">
              <a:xfrm>
                <a:off x="3148" y="1888"/>
                <a:ext cx="21" cy="33"/>
              </a:xfrm>
              <a:custGeom>
                <a:avLst/>
                <a:gdLst>
                  <a:gd name="T0" fmla="*/ 15 w 21"/>
                  <a:gd name="T1" fmla="*/ 3 h 33"/>
                  <a:gd name="T2" fmla="*/ 10 w 21"/>
                  <a:gd name="T3" fmla="*/ 2 h 33"/>
                  <a:gd name="T4" fmla="*/ 7 w 21"/>
                  <a:gd name="T5" fmla="*/ 0 h 33"/>
                  <a:gd name="T6" fmla="*/ 3 w 21"/>
                  <a:gd name="T7" fmla="*/ 4 h 33"/>
                  <a:gd name="T8" fmla="*/ 5 w 21"/>
                  <a:gd name="T9" fmla="*/ 7 h 33"/>
                  <a:gd name="T10" fmla="*/ 5 w 21"/>
                  <a:gd name="T11" fmla="*/ 12 h 33"/>
                  <a:gd name="T12" fmla="*/ 1 w 21"/>
                  <a:gd name="T13" fmla="*/ 11 h 33"/>
                  <a:gd name="T14" fmla="*/ 0 w 21"/>
                  <a:gd name="T15" fmla="*/ 18 h 33"/>
                  <a:gd name="T16" fmla="*/ 2 w 21"/>
                  <a:gd name="T17" fmla="*/ 25 h 33"/>
                  <a:gd name="T18" fmla="*/ 7 w 21"/>
                  <a:gd name="T19" fmla="*/ 25 h 33"/>
                  <a:gd name="T20" fmla="*/ 12 w 21"/>
                  <a:gd name="T21" fmla="*/ 27 h 33"/>
                  <a:gd name="T22" fmla="*/ 18 w 21"/>
                  <a:gd name="T23" fmla="*/ 33 h 33"/>
                  <a:gd name="T24" fmla="*/ 21 w 21"/>
                  <a:gd name="T25" fmla="*/ 27 h 33"/>
                  <a:gd name="T26" fmla="*/ 15 w 21"/>
                  <a:gd name="T27" fmla="*/ 25 h 33"/>
                  <a:gd name="T28" fmla="*/ 13 w 21"/>
                  <a:gd name="T29" fmla="*/ 19 h 33"/>
                  <a:gd name="T30" fmla="*/ 16 w 21"/>
                  <a:gd name="T31" fmla="*/ 17 h 33"/>
                  <a:gd name="T32" fmla="*/ 19 w 21"/>
                  <a:gd name="T33" fmla="*/ 11 h 33"/>
                  <a:gd name="T34" fmla="*/ 19 w 21"/>
                  <a:gd name="T35" fmla="*/ 8 h 33"/>
                  <a:gd name="T36" fmla="*/ 16 w 21"/>
                  <a:gd name="T37" fmla="*/ 5 h 33"/>
                  <a:gd name="T38" fmla="*/ 15 w 21"/>
                  <a:gd name="T39"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3">
                    <a:moveTo>
                      <a:pt x="15" y="3"/>
                    </a:moveTo>
                    <a:lnTo>
                      <a:pt x="10" y="2"/>
                    </a:lnTo>
                    <a:lnTo>
                      <a:pt x="7" y="0"/>
                    </a:lnTo>
                    <a:lnTo>
                      <a:pt x="3" y="4"/>
                    </a:lnTo>
                    <a:lnTo>
                      <a:pt x="5" y="7"/>
                    </a:lnTo>
                    <a:lnTo>
                      <a:pt x="5" y="12"/>
                    </a:lnTo>
                    <a:lnTo>
                      <a:pt x="1" y="11"/>
                    </a:lnTo>
                    <a:lnTo>
                      <a:pt x="0" y="18"/>
                    </a:lnTo>
                    <a:lnTo>
                      <a:pt x="2" y="25"/>
                    </a:lnTo>
                    <a:lnTo>
                      <a:pt x="7" y="25"/>
                    </a:lnTo>
                    <a:lnTo>
                      <a:pt x="12" y="27"/>
                    </a:lnTo>
                    <a:lnTo>
                      <a:pt x="18" y="33"/>
                    </a:lnTo>
                    <a:lnTo>
                      <a:pt x="21" y="27"/>
                    </a:lnTo>
                    <a:lnTo>
                      <a:pt x="15" y="25"/>
                    </a:lnTo>
                    <a:lnTo>
                      <a:pt x="13" y="19"/>
                    </a:lnTo>
                    <a:lnTo>
                      <a:pt x="16" y="17"/>
                    </a:lnTo>
                    <a:lnTo>
                      <a:pt x="19" y="11"/>
                    </a:lnTo>
                    <a:lnTo>
                      <a:pt x="19" y="8"/>
                    </a:lnTo>
                    <a:lnTo>
                      <a:pt x="16" y="5"/>
                    </a:lnTo>
                    <a:lnTo>
                      <a:pt x="15" y="3"/>
                    </a:lnTo>
                    <a:close/>
                  </a:path>
                </a:pathLst>
              </a:custGeom>
              <a:solidFill>
                <a:srgbClr val="848FA0"/>
              </a:solidFill>
              <a:ln w="6350" cmpd="sng">
                <a:solidFill>
                  <a:schemeClr val="bg1"/>
                </a:solidFill>
                <a:round/>
                <a:headEnd/>
                <a:tailEnd/>
              </a:ln>
            </p:spPr>
            <p:txBody>
              <a:bodyPr/>
              <a:lstStyle/>
              <a:p>
                <a:endParaRPr lang="en-GB" dirty="0"/>
              </a:p>
            </p:txBody>
          </p:sp>
          <p:sp>
            <p:nvSpPr>
              <p:cNvPr id="1360" name="Freeform 23"/>
              <p:cNvSpPr>
                <a:spLocks/>
              </p:cNvSpPr>
              <p:nvPr/>
            </p:nvSpPr>
            <p:spPr bwMode="auto">
              <a:xfrm>
                <a:off x="3231" y="1896"/>
                <a:ext cx="7" cy="10"/>
              </a:xfrm>
              <a:custGeom>
                <a:avLst/>
                <a:gdLst>
                  <a:gd name="T0" fmla="*/ 7 w 7"/>
                  <a:gd name="T1" fmla="*/ 3 h 10"/>
                  <a:gd name="T2" fmla="*/ 5 w 7"/>
                  <a:gd name="T3" fmla="*/ 0 h 10"/>
                  <a:gd name="T4" fmla="*/ 0 w 7"/>
                  <a:gd name="T5" fmla="*/ 2 h 10"/>
                  <a:gd name="T6" fmla="*/ 0 w 7"/>
                  <a:gd name="T7" fmla="*/ 7 h 10"/>
                  <a:gd name="T8" fmla="*/ 3 w 7"/>
                  <a:gd name="T9" fmla="*/ 10 h 10"/>
                  <a:gd name="T10" fmla="*/ 7 w 7"/>
                  <a:gd name="T11" fmla="*/ 9 h 10"/>
                  <a:gd name="T12" fmla="*/ 7 w 7"/>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7" y="3"/>
                    </a:moveTo>
                    <a:lnTo>
                      <a:pt x="5" y="0"/>
                    </a:lnTo>
                    <a:lnTo>
                      <a:pt x="0" y="2"/>
                    </a:lnTo>
                    <a:lnTo>
                      <a:pt x="0" y="7"/>
                    </a:lnTo>
                    <a:lnTo>
                      <a:pt x="3" y="10"/>
                    </a:lnTo>
                    <a:lnTo>
                      <a:pt x="7" y="9"/>
                    </a:lnTo>
                    <a:lnTo>
                      <a:pt x="7" y="3"/>
                    </a:lnTo>
                    <a:close/>
                  </a:path>
                </a:pathLst>
              </a:custGeom>
              <a:solidFill>
                <a:srgbClr val="848FA0"/>
              </a:solidFill>
              <a:ln w="6350" cmpd="sng">
                <a:solidFill>
                  <a:schemeClr val="bg1"/>
                </a:solidFill>
                <a:round/>
                <a:headEnd/>
                <a:tailEnd/>
              </a:ln>
            </p:spPr>
            <p:txBody>
              <a:bodyPr/>
              <a:lstStyle/>
              <a:p>
                <a:endParaRPr lang="en-GB" dirty="0"/>
              </a:p>
            </p:txBody>
          </p:sp>
          <p:sp>
            <p:nvSpPr>
              <p:cNvPr id="1361" name="Freeform 24"/>
              <p:cNvSpPr>
                <a:spLocks/>
              </p:cNvSpPr>
              <p:nvPr/>
            </p:nvSpPr>
            <p:spPr bwMode="auto">
              <a:xfrm>
                <a:off x="3131" y="1067"/>
                <a:ext cx="445" cy="857"/>
              </a:xfrm>
              <a:custGeom>
                <a:avLst/>
                <a:gdLst>
                  <a:gd name="T0" fmla="*/ 255 w 445"/>
                  <a:gd name="T1" fmla="*/ 140 h 857"/>
                  <a:gd name="T2" fmla="*/ 303 w 445"/>
                  <a:gd name="T3" fmla="*/ 209 h 857"/>
                  <a:gd name="T4" fmla="*/ 329 w 445"/>
                  <a:gd name="T5" fmla="*/ 300 h 857"/>
                  <a:gd name="T6" fmla="*/ 346 w 445"/>
                  <a:gd name="T7" fmla="*/ 396 h 857"/>
                  <a:gd name="T8" fmla="*/ 390 w 445"/>
                  <a:gd name="T9" fmla="*/ 473 h 857"/>
                  <a:gd name="T10" fmla="*/ 428 w 445"/>
                  <a:gd name="T11" fmla="*/ 534 h 857"/>
                  <a:gd name="T12" fmla="*/ 426 w 445"/>
                  <a:gd name="T13" fmla="*/ 627 h 857"/>
                  <a:gd name="T14" fmla="*/ 388 w 445"/>
                  <a:gd name="T15" fmla="*/ 702 h 857"/>
                  <a:gd name="T16" fmla="*/ 335 w 445"/>
                  <a:gd name="T17" fmla="*/ 773 h 857"/>
                  <a:gd name="T18" fmla="*/ 312 w 445"/>
                  <a:gd name="T19" fmla="*/ 773 h 857"/>
                  <a:gd name="T20" fmla="*/ 280 w 445"/>
                  <a:gd name="T21" fmla="*/ 791 h 857"/>
                  <a:gd name="T22" fmla="*/ 271 w 445"/>
                  <a:gd name="T23" fmla="*/ 796 h 857"/>
                  <a:gd name="T24" fmla="*/ 252 w 445"/>
                  <a:gd name="T25" fmla="*/ 803 h 857"/>
                  <a:gd name="T26" fmla="*/ 232 w 445"/>
                  <a:gd name="T27" fmla="*/ 819 h 857"/>
                  <a:gd name="T28" fmla="*/ 214 w 445"/>
                  <a:gd name="T29" fmla="*/ 829 h 857"/>
                  <a:gd name="T30" fmla="*/ 199 w 445"/>
                  <a:gd name="T31" fmla="*/ 833 h 857"/>
                  <a:gd name="T32" fmla="*/ 173 w 445"/>
                  <a:gd name="T33" fmla="*/ 845 h 857"/>
                  <a:gd name="T34" fmla="*/ 164 w 445"/>
                  <a:gd name="T35" fmla="*/ 852 h 857"/>
                  <a:gd name="T36" fmla="*/ 162 w 445"/>
                  <a:gd name="T37" fmla="*/ 845 h 857"/>
                  <a:gd name="T38" fmla="*/ 147 w 445"/>
                  <a:gd name="T39" fmla="*/ 828 h 857"/>
                  <a:gd name="T40" fmla="*/ 132 w 445"/>
                  <a:gd name="T41" fmla="*/ 821 h 857"/>
                  <a:gd name="T42" fmla="*/ 115 w 445"/>
                  <a:gd name="T43" fmla="*/ 809 h 857"/>
                  <a:gd name="T44" fmla="*/ 94 w 445"/>
                  <a:gd name="T45" fmla="*/ 797 h 857"/>
                  <a:gd name="T46" fmla="*/ 87 w 445"/>
                  <a:gd name="T47" fmla="*/ 787 h 857"/>
                  <a:gd name="T48" fmla="*/ 80 w 445"/>
                  <a:gd name="T49" fmla="*/ 779 h 857"/>
                  <a:gd name="T50" fmla="*/ 80 w 445"/>
                  <a:gd name="T51" fmla="*/ 762 h 857"/>
                  <a:gd name="T52" fmla="*/ 80 w 445"/>
                  <a:gd name="T53" fmla="*/ 736 h 857"/>
                  <a:gd name="T54" fmla="*/ 86 w 445"/>
                  <a:gd name="T55" fmla="*/ 722 h 857"/>
                  <a:gd name="T56" fmla="*/ 81 w 445"/>
                  <a:gd name="T57" fmla="*/ 715 h 857"/>
                  <a:gd name="T58" fmla="*/ 71 w 445"/>
                  <a:gd name="T59" fmla="*/ 690 h 857"/>
                  <a:gd name="T60" fmla="*/ 64 w 445"/>
                  <a:gd name="T61" fmla="*/ 657 h 857"/>
                  <a:gd name="T62" fmla="*/ 58 w 445"/>
                  <a:gd name="T63" fmla="*/ 620 h 857"/>
                  <a:gd name="T64" fmla="*/ 69 w 445"/>
                  <a:gd name="T65" fmla="*/ 606 h 857"/>
                  <a:gd name="T66" fmla="*/ 83 w 445"/>
                  <a:gd name="T67" fmla="*/ 598 h 857"/>
                  <a:gd name="T68" fmla="*/ 93 w 445"/>
                  <a:gd name="T69" fmla="*/ 582 h 857"/>
                  <a:gd name="T70" fmla="*/ 109 w 445"/>
                  <a:gd name="T71" fmla="*/ 563 h 857"/>
                  <a:gd name="T72" fmla="*/ 137 w 445"/>
                  <a:gd name="T73" fmla="*/ 514 h 857"/>
                  <a:gd name="T74" fmla="*/ 168 w 445"/>
                  <a:gd name="T75" fmla="*/ 465 h 857"/>
                  <a:gd name="T76" fmla="*/ 181 w 445"/>
                  <a:gd name="T77" fmla="*/ 436 h 857"/>
                  <a:gd name="T78" fmla="*/ 194 w 445"/>
                  <a:gd name="T79" fmla="*/ 426 h 857"/>
                  <a:gd name="T80" fmla="*/ 190 w 445"/>
                  <a:gd name="T81" fmla="*/ 412 h 857"/>
                  <a:gd name="T82" fmla="*/ 188 w 445"/>
                  <a:gd name="T83" fmla="*/ 393 h 857"/>
                  <a:gd name="T84" fmla="*/ 172 w 445"/>
                  <a:gd name="T85" fmla="*/ 375 h 857"/>
                  <a:gd name="T86" fmla="*/ 152 w 445"/>
                  <a:gd name="T87" fmla="*/ 364 h 857"/>
                  <a:gd name="T88" fmla="*/ 140 w 445"/>
                  <a:gd name="T89" fmla="*/ 356 h 857"/>
                  <a:gd name="T90" fmla="*/ 122 w 445"/>
                  <a:gd name="T91" fmla="*/ 323 h 857"/>
                  <a:gd name="T92" fmla="*/ 126 w 445"/>
                  <a:gd name="T93" fmla="*/ 290 h 857"/>
                  <a:gd name="T94" fmla="*/ 108 w 445"/>
                  <a:gd name="T95" fmla="*/ 255 h 857"/>
                  <a:gd name="T96" fmla="*/ 104 w 445"/>
                  <a:gd name="T97" fmla="*/ 231 h 857"/>
                  <a:gd name="T98" fmla="*/ 103 w 445"/>
                  <a:gd name="T99" fmla="*/ 194 h 857"/>
                  <a:gd name="T100" fmla="*/ 79 w 445"/>
                  <a:gd name="T101" fmla="*/ 161 h 857"/>
                  <a:gd name="T102" fmla="*/ 28 w 445"/>
                  <a:gd name="T103" fmla="*/ 135 h 857"/>
                  <a:gd name="T104" fmla="*/ 0 w 445"/>
                  <a:gd name="T105" fmla="*/ 109 h 857"/>
                  <a:gd name="T106" fmla="*/ 47 w 445"/>
                  <a:gd name="T107" fmla="*/ 108 h 857"/>
                  <a:gd name="T108" fmla="*/ 93 w 445"/>
                  <a:gd name="T109" fmla="*/ 129 h 857"/>
                  <a:gd name="T110" fmla="*/ 144 w 445"/>
                  <a:gd name="T111" fmla="*/ 109 h 857"/>
                  <a:gd name="T112" fmla="*/ 160 w 445"/>
                  <a:gd name="T113" fmla="*/ 24 h 857"/>
                  <a:gd name="T114" fmla="*/ 203 w 445"/>
                  <a:gd name="T115" fmla="*/ 0 h 857"/>
                  <a:gd name="T116" fmla="*/ 248 w 445"/>
                  <a:gd name="T117" fmla="*/ 22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857">
                    <a:moveTo>
                      <a:pt x="256" y="74"/>
                    </a:moveTo>
                    <a:lnTo>
                      <a:pt x="246" y="87"/>
                    </a:lnTo>
                    <a:lnTo>
                      <a:pt x="245" y="112"/>
                    </a:lnTo>
                    <a:lnTo>
                      <a:pt x="255" y="140"/>
                    </a:lnTo>
                    <a:lnTo>
                      <a:pt x="273" y="146"/>
                    </a:lnTo>
                    <a:lnTo>
                      <a:pt x="289" y="158"/>
                    </a:lnTo>
                    <a:lnTo>
                      <a:pt x="305" y="174"/>
                    </a:lnTo>
                    <a:lnTo>
                      <a:pt x="303" y="209"/>
                    </a:lnTo>
                    <a:lnTo>
                      <a:pt x="298" y="236"/>
                    </a:lnTo>
                    <a:lnTo>
                      <a:pt x="307" y="266"/>
                    </a:lnTo>
                    <a:lnTo>
                      <a:pt x="317" y="286"/>
                    </a:lnTo>
                    <a:lnTo>
                      <a:pt x="329" y="300"/>
                    </a:lnTo>
                    <a:lnTo>
                      <a:pt x="341" y="319"/>
                    </a:lnTo>
                    <a:lnTo>
                      <a:pt x="340" y="347"/>
                    </a:lnTo>
                    <a:lnTo>
                      <a:pt x="341" y="371"/>
                    </a:lnTo>
                    <a:lnTo>
                      <a:pt x="346" y="396"/>
                    </a:lnTo>
                    <a:lnTo>
                      <a:pt x="360" y="409"/>
                    </a:lnTo>
                    <a:lnTo>
                      <a:pt x="369" y="431"/>
                    </a:lnTo>
                    <a:lnTo>
                      <a:pt x="388" y="448"/>
                    </a:lnTo>
                    <a:lnTo>
                      <a:pt x="390" y="473"/>
                    </a:lnTo>
                    <a:lnTo>
                      <a:pt x="385" y="495"/>
                    </a:lnTo>
                    <a:lnTo>
                      <a:pt x="399" y="513"/>
                    </a:lnTo>
                    <a:lnTo>
                      <a:pt x="416" y="520"/>
                    </a:lnTo>
                    <a:lnTo>
                      <a:pt x="428" y="534"/>
                    </a:lnTo>
                    <a:lnTo>
                      <a:pt x="440" y="540"/>
                    </a:lnTo>
                    <a:lnTo>
                      <a:pt x="445" y="566"/>
                    </a:lnTo>
                    <a:lnTo>
                      <a:pt x="440" y="594"/>
                    </a:lnTo>
                    <a:lnTo>
                      <a:pt x="426" y="627"/>
                    </a:lnTo>
                    <a:lnTo>
                      <a:pt x="418" y="646"/>
                    </a:lnTo>
                    <a:lnTo>
                      <a:pt x="409" y="664"/>
                    </a:lnTo>
                    <a:lnTo>
                      <a:pt x="399" y="685"/>
                    </a:lnTo>
                    <a:lnTo>
                      <a:pt x="388" y="702"/>
                    </a:lnTo>
                    <a:lnTo>
                      <a:pt x="360" y="744"/>
                    </a:lnTo>
                    <a:lnTo>
                      <a:pt x="349" y="760"/>
                    </a:lnTo>
                    <a:lnTo>
                      <a:pt x="337" y="769"/>
                    </a:lnTo>
                    <a:lnTo>
                      <a:pt x="335" y="773"/>
                    </a:lnTo>
                    <a:lnTo>
                      <a:pt x="332" y="776"/>
                    </a:lnTo>
                    <a:lnTo>
                      <a:pt x="327" y="775"/>
                    </a:lnTo>
                    <a:lnTo>
                      <a:pt x="319" y="776"/>
                    </a:lnTo>
                    <a:lnTo>
                      <a:pt x="312" y="773"/>
                    </a:lnTo>
                    <a:lnTo>
                      <a:pt x="304" y="780"/>
                    </a:lnTo>
                    <a:lnTo>
                      <a:pt x="297" y="784"/>
                    </a:lnTo>
                    <a:lnTo>
                      <a:pt x="284" y="787"/>
                    </a:lnTo>
                    <a:lnTo>
                      <a:pt x="280" y="791"/>
                    </a:lnTo>
                    <a:lnTo>
                      <a:pt x="276" y="792"/>
                    </a:lnTo>
                    <a:lnTo>
                      <a:pt x="270" y="791"/>
                    </a:lnTo>
                    <a:lnTo>
                      <a:pt x="267" y="789"/>
                    </a:lnTo>
                    <a:lnTo>
                      <a:pt x="271" y="796"/>
                    </a:lnTo>
                    <a:lnTo>
                      <a:pt x="267" y="799"/>
                    </a:lnTo>
                    <a:lnTo>
                      <a:pt x="257" y="803"/>
                    </a:lnTo>
                    <a:lnTo>
                      <a:pt x="253" y="797"/>
                    </a:lnTo>
                    <a:lnTo>
                      <a:pt x="252" y="803"/>
                    </a:lnTo>
                    <a:lnTo>
                      <a:pt x="249" y="808"/>
                    </a:lnTo>
                    <a:lnTo>
                      <a:pt x="243" y="810"/>
                    </a:lnTo>
                    <a:lnTo>
                      <a:pt x="238" y="813"/>
                    </a:lnTo>
                    <a:lnTo>
                      <a:pt x="232" y="819"/>
                    </a:lnTo>
                    <a:lnTo>
                      <a:pt x="227" y="817"/>
                    </a:lnTo>
                    <a:lnTo>
                      <a:pt x="221" y="819"/>
                    </a:lnTo>
                    <a:lnTo>
                      <a:pt x="216" y="824"/>
                    </a:lnTo>
                    <a:lnTo>
                      <a:pt x="214" y="829"/>
                    </a:lnTo>
                    <a:lnTo>
                      <a:pt x="210" y="833"/>
                    </a:lnTo>
                    <a:lnTo>
                      <a:pt x="208" y="832"/>
                    </a:lnTo>
                    <a:lnTo>
                      <a:pt x="205" y="830"/>
                    </a:lnTo>
                    <a:lnTo>
                      <a:pt x="199" y="833"/>
                    </a:lnTo>
                    <a:lnTo>
                      <a:pt x="194" y="834"/>
                    </a:lnTo>
                    <a:lnTo>
                      <a:pt x="182" y="841"/>
                    </a:lnTo>
                    <a:lnTo>
                      <a:pt x="177" y="845"/>
                    </a:lnTo>
                    <a:lnTo>
                      <a:pt x="173" y="845"/>
                    </a:lnTo>
                    <a:lnTo>
                      <a:pt x="173" y="837"/>
                    </a:lnTo>
                    <a:lnTo>
                      <a:pt x="170" y="836"/>
                    </a:lnTo>
                    <a:lnTo>
                      <a:pt x="168" y="844"/>
                    </a:lnTo>
                    <a:lnTo>
                      <a:pt x="164" y="852"/>
                    </a:lnTo>
                    <a:lnTo>
                      <a:pt x="157" y="857"/>
                    </a:lnTo>
                    <a:lnTo>
                      <a:pt x="153" y="856"/>
                    </a:lnTo>
                    <a:lnTo>
                      <a:pt x="160" y="850"/>
                    </a:lnTo>
                    <a:lnTo>
                      <a:pt x="162" y="845"/>
                    </a:lnTo>
                    <a:lnTo>
                      <a:pt x="156" y="843"/>
                    </a:lnTo>
                    <a:lnTo>
                      <a:pt x="156" y="838"/>
                    </a:lnTo>
                    <a:lnTo>
                      <a:pt x="152" y="832"/>
                    </a:lnTo>
                    <a:lnTo>
                      <a:pt x="147" y="828"/>
                    </a:lnTo>
                    <a:lnTo>
                      <a:pt x="147" y="819"/>
                    </a:lnTo>
                    <a:lnTo>
                      <a:pt x="146" y="815"/>
                    </a:lnTo>
                    <a:lnTo>
                      <a:pt x="136" y="823"/>
                    </a:lnTo>
                    <a:lnTo>
                      <a:pt x="132" y="821"/>
                    </a:lnTo>
                    <a:lnTo>
                      <a:pt x="129" y="820"/>
                    </a:lnTo>
                    <a:lnTo>
                      <a:pt x="130" y="814"/>
                    </a:lnTo>
                    <a:lnTo>
                      <a:pt x="128" y="810"/>
                    </a:lnTo>
                    <a:lnTo>
                      <a:pt x="115" y="809"/>
                    </a:lnTo>
                    <a:lnTo>
                      <a:pt x="107" y="805"/>
                    </a:lnTo>
                    <a:lnTo>
                      <a:pt x="102" y="801"/>
                    </a:lnTo>
                    <a:lnTo>
                      <a:pt x="98" y="798"/>
                    </a:lnTo>
                    <a:lnTo>
                      <a:pt x="94" y="797"/>
                    </a:lnTo>
                    <a:lnTo>
                      <a:pt x="84" y="797"/>
                    </a:lnTo>
                    <a:lnTo>
                      <a:pt x="82" y="792"/>
                    </a:lnTo>
                    <a:lnTo>
                      <a:pt x="86" y="791"/>
                    </a:lnTo>
                    <a:lnTo>
                      <a:pt x="87" y="787"/>
                    </a:lnTo>
                    <a:lnTo>
                      <a:pt x="85" y="787"/>
                    </a:lnTo>
                    <a:lnTo>
                      <a:pt x="81" y="785"/>
                    </a:lnTo>
                    <a:lnTo>
                      <a:pt x="79" y="782"/>
                    </a:lnTo>
                    <a:lnTo>
                      <a:pt x="80" y="779"/>
                    </a:lnTo>
                    <a:lnTo>
                      <a:pt x="79" y="773"/>
                    </a:lnTo>
                    <a:lnTo>
                      <a:pt x="76" y="770"/>
                    </a:lnTo>
                    <a:lnTo>
                      <a:pt x="78" y="763"/>
                    </a:lnTo>
                    <a:lnTo>
                      <a:pt x="80" y="762"/>
                    </a:lnTo>
                    <a:lnTo>
                      <a:pt x="83" y="752"/>
                    </a:lnTo>
                    <a:lnTo>
                      <a:pt x="83" y="745"/>
                    </a:lnTo>
                    <a:lnTo>
                      <a:pt x="83" y="741"/>
                    </a:lnTo>
                    <a:lnTo>
                      <a:pt x="80" y="736"/>
                    </a:lnTo>
                    <a:lnTo>
                      <a:pt x="81" y="731"/>
                    </a:lnTo>
                    <a:lnTo>
                      <a:pt x="80" y="726"/>
                    </a:lnTo>
                    <a:lnTo>
                      <a:pt x="82" y="723"/>
                    </a:lnTo>
                    <a:lnTo>
                      <a:pt x="86" y="722"/>
                    </a:lnTo>
                    <a:lnTo>
                      <a:pt x="90" y="726"/>
                    </a:lnTo>
                    <a:lnTo>
                      <a:pt x="89" y="724"/>
                    </a:lnTo>
                    <a:lnTo>
                      <a:pt x="85" y="721"/>
                    </a:lnTo>
                    <a:lnTo>
                      <a:pt x="81" y="715"/>
                    </a:lnTo>
                    <a:lnTo>
                      <a:pt x="79" y="708"/>
                    </a:lnTo>
                    <a:lnTo>
                      <a:pt x="78" y="704"/>
                    </a:lnTo>
                    <a:lnTo>
                      <a:pt x="76" y="696"/>
                    </a:lnTo>
                    <a:lnTo>
                      <a:pt x="71" y="690"/>
                    </a:lnTo>
                    <a:lnTo>
                      <a:pt x="67" y="684"/>
                    </a:lnTo>
                    <a:lnTo>
                      <a:pt x="67" y="674"/>
                    </a:lnTo>
                    <a:lnTo>
                      <a:pt x="68" y="665"/>
                    </a:lnTo>
                    <a:lnTo>
                      <a:pt x="64" y="657"/>
                    </a:lnTo>
                    <a:lnTo>
                      <a:pt x="61" y="653"/>
                    </a:lnTo>
                    <a:lnTo>
                      <a:pt x="59" y="648"/>
                    </a:lnTo>
                    <a:lnTo>
                      <a:pt x="56" y="633"/>
                    </a:lnTo>
                    <a:lnTo>
                      <a:pt x="58" y="620"/>
                    </a:lnTo>
                    <a:lnTo>
                      <a:pt x="61" y="615"/>
                    </a:lnTo>
                    <a:lnTo>
                      <a:pt x="63" y="613"/>
                    </a:lnTo>
                    <a:lnTo>
                      <a:pt x="68" y="612"/>
                    </a:lnTo>
                    <a:lnTo>
                      <a:pt x="69" y="606"/>
                    </a:lnTo>
                    <a:lnTo>
                      <a:pt x="69" y="603"/>
                    </a:lnTo>
                    <a:lnTo>
                      <a:pt x="68" y="603"/>
                    </a:lnTo>
                    <a:lnTo>
                      <a:pt x="79" y="600"/>
                    </a:lnTo>
                    <a:lnTo>
                      <a:pt x="83" y="598"/>
                    </a:lnTo>
                    <a:lnTo>
                      <a:pt x="76" y="593"/>
                    </a:lnTo>
                    <a:lnTo>
                      <a:pt x="79" y="583"/>
                    </a:lnTo>
                    <a:lnTo>
                      <a:pt x="86" y="584"/>
                    </a:lnTo>
                    <a:lnTo>
                      <a:pt x="93" y="582"/>
                    </a:lnTo>
                    <a:lnTo>
                      <a:pt x="99" y="581"/>
                    </a:lnTo>
                    <a:lnTo>
                      <a:pt x="103" y="574"/>
                    </a:lnTo>
                    <a:lnTo>
                      <a:pt x="105" y="572"/>
                    </a:lnTo>
                    <a:lnTo>
                      <a:pt x="109" y="563"/>
                    </a:lnTo>
                    <a:lnTo>
                      <a:pt x="116" y="558"/>
                    </a:lnTo>
                    <a:lnTo>
                      <a:pt x="123" y="541"/>
                    </a:lnTo>
                    <a:lnTo>
                      <a:pt x="127" y="531"/>
                    </a:lnTo>
                    <a:lnTo>
                      <a:pt x="137" y="514"/>
                    </a:lnTo>
                    <a:lnTo>
                      <a:pt x="142" y="506"/>
                    </a:lnTo>
                    <a:lnTo>
                      <a:pt x="150" y="495"/>
                    </a:lnTo>
                    <a:lnTo>
                      <a:pt x="161" y="475"/>
                    </a:lnTo>
                    <a:lnTo>
                      <a:pt x="168" y="465"/>
                    </a:lnTo>
                    <a:lnTo>
                      <a:pt x="169" y="452"/>
                    </a:lnTo>
                    <a:lnTo>
                      <a:pt x="171" y="443"/>
                    </a:lnTo>
                    <a:lnTo>
                      <a:pt x="176" y="440"/>
                    </a:lnTo>
                    <a:lnTo>
                      <a:pt x="181" y="436"/>
                    </a:lnTo>
                    <a:lnTo>
                      <a:pt x="188" y="434"/>
                    </a:lnTo>
                    <a:lnTo>
                      <a:pt x="195" y="438"/>
                    </a:lnTo>
                    <a:lnTo>
                      <a:pt x="192" y="432"/>
                    </a:lnTo>
                    <a:lnTo>
                      <a:pt x="194" y="426"/>
                    </a:lnTo>
                    <a:lnTo>
                      <a:pt x="199" y="426"/>
                    </a:lnTo>
                    <a:lnTo>
                      <a:pt x="194" y="420"/>
                    </a:lnTo>
                    <a:lnTo>
                      <a:pt x="191" y="415"/>
                    </a:lnTo>
                    <a:lnTo>
                      <a:pt x="190" y="412"/>
                    </a:lnTo>
                    <a:lnTo>
                      <a:pt x="190" y="407"/>
                    </a:lnTo>
                    <a:lnTo>
                      <a:pt x="189" y="402"/>
                    </a:lnTo>
                    <a:lnTo>
                      <a:pt x="189" y="396"/>
                    </a:lnTo>
                    <a:lnTo>
                      <a:pt x="188" y="393"/>
                    </a:lnTo>
                    <a:lnTo>
                      <a:pt x="185" y="388"/>
                    </a:lnTo>
                    <a:lnTo>
                      <a:pt x="180" y="383"/>
                    </a:lnTo>
                    <a:lnTo>
                      <a:pt x="178" y="381"/>
                    </a:lnTo>
                    <a:lnTo>
                      <a:pt x="172" y="375"/>
                    </a:lnTo>
                    <a:lnTo>
                      <a:pt x="168" y="374"/>
                    </a:lnTo>
                    <a:lnTo>
                      <a:pt x="161" y="370"/>
                    </a:lnTo>
                    <a:lnTo>
                      <a:pt x="156" y="360"/>
                    </a:lnTo>
                    <a:lnTo>
                      <a:pt x="152" y="364"/>
                    </a:lnTo>
                    <a:lnTo>
                      <a:pt x="148" y="363"/>
                    </a:lnTo>
                    <a:lnTo>
                      <a:pt x="146" y="359"/>
                    </a:lnTo>
                    <a:lnTo>
                      <a:pt x="143" y="358"/>
                    </a:lnTo>
                    <a:lnTo>
                      <a:pt x="140" y="356"/>
                    </a:lnTo>
                    <a:lnTo>
                      <a:pt x="137" y="354"/>
                    </a:lnTo>
                    <a:lnTo>
                      <a:pt x="133" y="347"/>
                    </a:lnTo>
                    <a:lnTo>
                      <a:pt x="126" y="334"/>
                    </a:lnTo>
                    <a:lnTo>
                      <a:pt x="122" y="323"/>
                    </a:lnTo>
                    <a:lnTo>
                      <a:pt x="123" y="312"/>
                    </a:lnTo>
                    <a:lnTo>
                      <a:pt x="127" y="303"/>
                    </a:lnTo>
                    <a:lnTo>
                      <a:pt x="127" y="297"/>
                    </a:lnTo>
                    <a:lnTo>
                      <a:pt x="126" y="290"/>
                    </a:lnTo>
                    <a:lnTo>
                      <a:pt x="122" y="283"/>
                    </a:lnTo>
                    <a:lnTo>
                      <a:pt x="116" y="275"/>
                    </a:lnTo>
                    <a:lnTo>
                      <a:pt x="111" y="265"/>
                    </a:lnTo>
                    <a:lnTo>
                      <a:pt x="108" y="255"/>
                    </a:lnTo>
                    <a:lnTo>
                      <a:pt x="109" y="248"/>
                    </a:lnTo>
                    <a:lnTo>
                      <a:pt x="110" y="243"/>
                    </a:lnTo>
                    <a:lnTo>
                      <a:pt x="108" y="235"/>
                    </a:lnTo>
                    <a:lnTo>
                      <a:pt x="104" y="231"/>
                    </a:lnTo>
                    <a:lnTo>
                      <a:pt x="102" y="223"/>
                    </a:lnTo>
                    <a:lnTo>
                      <a:pt x="100" y="211"/>
                    </a:lnTo>
                    <a:lnTo>
                      <a:pt x="100" y="202"/>
                    </a:lnTo>
                    <a:lnTo>
                      <a:pt x="103" y="194"/>
                    </a:lnTo>
                    <a:lnTo>
                      <a:pt x="100" y="191"/>
                    </a:lnTo>
                    <a:lnTo>
                      <a:pt x="94" y="182"/>
                    </a:lnTo>
                    <a:lnTo>
                      <a:pt x="87" y="172"/>
                    </a:lnTo>
                    <a:lnTo>
                      <a:pt x="79" y="161"/>
                    </a:lnTo>
                    <a:lnTo>
                      <a:pt x="67" y="153"/>
                    </a:lnTo>
                    <a:lnTo>
                      <a:pt x="47" y="150"/>
                    </a:lnTo>
                    <a:lnTo>
                      <a:pt x="37" y="141"/>
                    </a:lnTo>
                    <a:lnTo>
                      <a:pt x="28" y="135"/>
                    </a:lnTo>
                    <a:lnTo>
                      <a:pt x="13" y="120"/>
                    </a:lnTo>
                    <a:lnTo>
                      <a:pt x="7" y="116"/>
                    </a:lnTo>
                    <a:lnTo>
                      <a:pt x="3" y="112"/>
                    </a:lnTo>
                    <a:lnTo>
                      <a:pt x="0" y="109"/>
                    </a:lnTo>
                    <a:lnTo>
                      <a:pt x="10" y="105"/>
                    </a:lnTo>
                    <a:lnTo>
                      <a:pt x="19" y="86"/>
                    </a:lnTo>
                    <a:lnTo>
                      <a:pt x="34" y="94"/>
                    </a:lnTo>
                    <a:lnTo>
                      <a:pt x="47" y="108"/>
                    </a:lnTo>
                    <a:lnTo>
                      <a:pt x="56" y="125"/>
                    </a:lnTo>
                    <a:lnTo>
                      <a:pt x="66" y="129"/>
                    </a:lnTo>
                    <a:lnTo>
                      <a:pt x="83" y="133"/>
                    </a:lnTo>
                    <a:lnTo>
                      <a:pt x="93" y="129"/>
                    </a:lnTo>
                    <a:lnTo>
                      <a:pt x="106" y="114"/>
                    </a:lnTo>
                    <a:lnTo>
                      <a:pt x="117" y="124"/>
                    </a:lnTo>
                    <a:lnTo>
                      <a:pt x="134" y="124"/>
                    </a:lnTo>
                    <a:lnTo>
                      <a:pt x="144" y="109"/>
                    </a:lnTo>
                    <a:lnTo>
                      <a:pt x="156" y="97"/>
                    </a:lnTo>
                    <a:lnTo>
                      <a:pt x="152" y="71"/>
                    </a:lnTo>
                    <a:lnTo>
                      <a:pt x="153" y="40"/>
                    </a:lnTo>
                    <a:lnTo>
                      <a:pt x="160" y="24"/>
                    </a:lnTo>
                    <a:lnTo>
                      <a:pt x="173" y="17"/>
                    </a:lnTo>
                    <a:lnTo>
                      <a:pt x="181" y="15"/>
                    </a:lnTo>
                    <a:lnTo>
                      <a:pt x="191" y="8"/>
                    </a:lnTo>
                    <a:lnTo>
                      <a:pt x="203" y="0"/>
                    </a:lnTo>
                    <a:lnTo>
                      <a:pt x="213" y="0"/>
                    </a:lnTo>
                    <a:lnTo>
                      <a:pt x="227" y="13"/>
                    </a:lnTo>
                    <a:lnTo>
                      <a:pt x="237" y="15"/>
                    </a:lnTo>
                    <a:lnTo>
                      <a:pt x="248" y="22"/>
                    </a:lnTo>
                    <a:lnTo>
                      <a:pt x="257" y="43"/>
                    </a:lnTo>
                    <a:lnTo>
                      <a:pt x="249" y="58"/>
                    </a:lnTo>
                    <a:lnTo>
                      <a:pt x="256" y="74"/>
                    </a:lnTo>
                    <a:close/>
                  </a:path>
                </a:pathLst>
              </a:custGeom>
              <a:solidFill>
                <a:srgbClr val="848FA0"/>
              </a:solidFill>
              <a:ln w="6350" cmpd="sng">
                <a:solidFill>
                  <a:schemeClr val="bg1"/>
                </a:solidFill>
                <a:round/>
                <a:headEnd/>
                <a:tailEnd/>
              </a:ln>
            </p:spPr>
            <p:txBody>
              <a:bodyPr/>
              <a:lstStyle/>
              <a:p>
                <a:endParaRPr lang="en-GB" dirty="0"/>
              </a:p>
            </p:txBody>
          </p:sp>
          <p:sp>
            <p:nvSpPr>
              <p:cNvPr id="1362" name="Freeform 25"/>
              <p:cNvSpPr>
                <a:spLocks/>
              </p:cNvSpPr>
              <p:nvPr/>
            </p:nvSpPr>
            <p:spPr bwMode="auto">
              <a:xfrm>
                <a:off x="2799" y="2659"/>
                <a:ext cx="347" cy="207"/>
              </a:xfrm>
              <a:custGeom>
                <a:avLst/>
                <a:gdLst>
                  <a:gd name="T0" fmla="*/ 1 w 347"/>
                  <a:gd name="T1" fmla="*/ 65 h 207"/>
                  <a:gd name="T2" fmla="*/ 8 w 347"/>
                  <a:gd name="T3" fmla="*/ 85 h 207"/>
                  <a:gd name="T4" fmla="*/ 21 w 347"/>
                  <a:gd name="T5" fmla="*/ 102 h 207"/>
                  <a:gd name="T6" fmla="*/ 30 w 347"/>
                  <a:gd name="T7" fmla="*/ 133 h 207"/>
                  <a:gd name="T8" fmla="*/ 66 w 347"/>
                  <a:gd name="T9" fmla="*/ 168 h 207"/>
                  <a:gd name="T10" fmla="*/ 90 w 347"/>
                  <a:gd name="T11" fmla="*/ 189 h 207"/>
                  <a:gd name="T12" fmla="*/ 108 w 347"/>
                  <a:gd name="T13" fmla="*/ 200 h 207"/>
                  <a:gd name="T14" fmla="*/ 126 w 347"/>
                  <a:gd name="T15" fmla="*/ 207 h 207"/>
                  <a:gd name="T16" fmla="*/ 146 w 347"/>
                  <a:gd name="T17" fmla="*/ 202 h 207"/>
                  <a:gd name="T18" fmla="*/ 158 w 347"/>
                  <a:gd name="T19" fmla="*/ 185 h 207"/>
                  <a:gd name="T20" fmla="*/ 180 w 347"/>
                  <a:gd name="T21" fmla="*/ 177 h 207"/>
                  <a:gd name="T22" fmla="*/ 207 w 347"/>
                  <a:gd name="T23" fmla="*/ 181 h 207"/>
                  <a:gd name="T24" fmla="*/ 236 w 347"/>
                  <a:gd name="T25" fmla="*/ 192 h 207"/>
                  <a:gd name="T26" fmla="*/ 263 w 347"/>
                  <a:gd name="T27" fmla="*/ 200 h 207"/>
                  <a:gd name="T28" fmla="*/ 293 w 347"/>
                  <a:gd name="T29" fmla="*/ 149 h 207"/>
                  <a:gd name="T30" fmla="*/ 347 w 347"/>
                  <a:gd name="T31" fmla="*/ 118 h 207"/>
                  <a:gd name="T32" fmla="*/ 318 w 347"/>
                  <a:gd name="T33" fmla="*/ 87 h 207"/>
                  <a:gd name="T34" fmla="*/ 305 w 347"/>
                  <a:gd name="T35" fmla="*/ 82 h 207"/>
                  <a:gd name="T36" fmla="*/ 303 w 347"/>
                  <a:gd name="T37" fmla="*/ 67 h 207"/>
                  <a:gd name="T38" fmla="*/ 284 w 347"/>
                  <a:gd name="T39" fmla="*/ 65 h 207"/>
                  <a:gd name="T40" fmla="*/ 267 w 347"/>
                  <a:gd name="T41" fmla="*/ 59 h 207"/>
                  <a:gd name="T42" fmla="*/ 260 w 347"/>
                  <a:gd name="T43" fmla="*/ 64 h 207"/>
                  <a:gd name="T44" fmla="*/ 252 w 347"/>
                  <a:gd name="T45" fmla="*/ 77 h 207"/>
                  <a:gd name="T46" fmla="*/ 236 w 347"/>
                  <a:gd name="T47" fmla="*/ 65 h 207"/>
                  <a:gd name="T48" fmla="*/ 229 w 347"/>
                  <a:gd name="T49" fmla="*/ 53 h 207"/>
                  <a:gd name="T50" fmla="*/ 230 w 347"/>
                  <a:gd name="T51" fmla="*/ 43 h 207"/>
                  <a:gd name="T52" fmla="*/ 218 w 347"/>
                  <a:gd name="T53" fmla="*/ 41 h 207"/>
                  <a:gd name="T54" fmla="*/ 199 w 347"/>
                  <a:gd name="T55" fmla="*/ 27 h 207"/>
                  <a:gd name="T56" fmla="*/ 182 w 347"/>
                  <a:gd name="T57" fmla="*/ 26 h 207"/>
                  <a:gd name="T58" fmla="*/ 167 w 347"/>
                  <a:gd name="T59" fmla="*/ 12 h 207"/>
                  <a:gd name="T60" fmla="*/ 154 w 347"/>
                  <a:gd name="T61" fmla="*/ 27 h 207"/>
                  <a:gd name="T62" fmla="*/ 147 w 347"/>
                  <a:gd name="T63" fmla="*/ 22 h 207"/>
                  <a:gd name="T64" fmla="*/ 135 w 347"/>
                  <a:gd name="T65" fmla="*/ 14 h 207"/>
                  <a:gd name="T66" fmla="*/ 119 w 347"/>
                  <a:gd name="T67" fmla="*/ 0 h 207"/>
                  <a:gd name="T68" fmla="*/ 115 w 347"/>
                  <a:gd name="T69" fmla="*/ 21 h 207"/>
                  <a:gd name="T70" fmla="*/ 89 w 347"/>
                  <a:gd name="T71" fmla="*/ 30 h 207"/>
                  <a:gd name="T72" fmla="*/ 72 w 347"/>
                  <a:gd name="T73" fmla="*/ 45 h 207"/>
                  <a:gd name="T74" fmla="*/ 46 w 347"/>
                  <a:gd name="T75" fmla="*/ 55 h 207"/>
                  <a:gd name="T76" fmla="*/ 31 w 347"/>
                  <a:gd name="T77" fmla="*/ 59 h 207"/>
                  <a:gd name="T78" fmla="*/ 21 w 347"/>
                  <a:gd name="T79" fmla="*/ 69 h 207"/>
                  <a:gd name="T80" fmla="*/ 16 w 347"/>
                  <a:gd name="T81" fmla="*/ 76 h 207"/>
                  <a:gd name="T82" fmla="*/ 2 w 347"/>
                  <a:gd name="T83" fmla="*/ 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7" h="207">
                    <a:moveTo>
                      <a:pt x="2" y="62"/>
                    </a:moveTo>
                    <a:lnTo>
                      <a:pt x="1" y="65"/>
                    </a:lnTo>
                    <a:lnTo>
                      <a:pt x="0" y="74"/>
                    </a:lnTo>
                    <a:lnTo>
                      <a:pt x="8" y="85"/>
                    </a:lnTo>
                    <a:lnTo>
                      <a:pt x="20" y="90"/>
                    </a:lnTo>
                    <a:lnTo>
                      <a:pt x="21" y="102"/>
                    </a:lnTo>
                    <a:lnTo>
                      <a:pt x="20" y="120"/>
                    </a:lnTo>
                    <a:lnTo>
                      <a:pt x="30" y="133"/>
                    </a:lnTo>
                    <a:lnTo>
                      <a:pt x="56" y="156"/>
                    </a:lnTo>
                    <a:lnTo>
                      <a:pt x="66" y="168"/>
                    </a:lnTo>
                    <a:lnTo>
                      <a:pt x="74" y="177"/>
                    </a:lnTo>
                    <a:lnTo>
                      <a:pt x="90" y="189"/>
                    </a:lnTo>
                    <a:lnTo>
                      <a:pt x="95" y="195"/>
                    </a:lnTo>
                    <a:lnTo>
                      <a:pt x="108" y="200"/>
                    </a:lnTo>
                    <a:lnTo>
                      <a:pt x="114" y="206"/>
                    </a:lnTo>
                    <a:lnTo>
                      <a:pt x="126" y="207"/>
                    </a:lnTo>
                    <a:lnTo>
                      <a:pt x="137" y="206"/>
                    </a:lnTo>
                    <a:lnTo>
                      <a:pt x="146" y="202"/>
                    </a:lnTo>
                    <a:lnTo>
                      <a:pt x="155" y="194"/>
                    </a:lnTo>
                    <a:lnTo>
                      <a:pt x="158" y="185"/>
                    </a:lnTo>
                    <a:lnTo>
                      <a:pt x="165" y="176"/>
                    </a:lnTo>
                    <a:lnTo>
                      <a:pt x="180" y="177"/>
                    </a:lnTo>
                    <a:lnTo>
                      <a:pt x="197" y="177"/>
                    </a:lnTo>
                    <a:lnTo>
                      <a:pt x="207" y="181"/>
                    </a:lnTo>
                    <a:lnTo>
                      <a:pt x="220" y="194"/>
                    </a:lnTo>
                    <a:lnTo>
                      <a:pt x="236" y="192"/>
                    </a:lnTo>
                    <a:lnTo>
                      <a:pt x="255" y="190"/>
                    </a:lnTo>
                    <a:lnTo>
                      <a:pt x="263" y="200"/>
                    </a:lnTo>
                    <a:lnTo>
                      <a:pt x="276" y="193"/>
                    </a:lnTo>
                    <a:lnTo>
                      <a:pt x="293" y="149"/>
                    </a:lnTo>
                    <a:lnTo>
                      <a:pt x="319" y="122"/>
                    </a:lnTo>
                    <a:lnTo>
                      <a:pt x="347" y="118"/>
                    </a:lnTo>
                    <a:lnTo>
                      <a:pt x="327" y="91"/>
                    </a:lnTo>
                    <a:lnTo>
                      <a:pt x="318" y="87"/>
                    </a:lnTo>
                    <a:lnTo>
                      <a:pt x="313" y="89"/>
                    </a:lnTo>
                    <a:lnTo>
                      <a:pt x="305" y="82"/>
                    </a:lnTo>
                    <a:lnTo>
                      <a:pt x="303" y="75"/>
                    </a:lnTo>
                    <a:lnTo>
                      <a:pt x="303" y="67"/>
                    </a:lnTo>
                    <a:lnTo>
                      <a:pt x="296" y="65"/>
                    </a:lnTo>
                    <a:lnTo>
                      <a:pt x="284" y="65"/>
                    </a:lnTo>
                    <a:lnTo>
                      <a:pt x="276" y="63"/>
                    </a:lnTo>
                    <a:lnTo>
                      <a:pt x="267" y="59"/>
                    </a:lnTo>
                    <a:lnTo>
                      <a:pt x="260" y="58"/>
                    </a:lnTo>
                    <a:lnTo>
                      <a:pt x="260" y="64"/>
                    </a:lnTo>
                    <a:lnTo>
                      <a:pt x="263" y="69"/>
                    </a:lnTo>
                    <a:lnTo>
                      <a:pt x="252" y="77"/>
                    </a:lnTo>
                    <a:lnTo>
                      <a:pt x="245" y="74"/>
                    </a:lnTo>
                    <a:lnTo>
                      <a:pt x="236" y="65"/>
                    </a:lnTo>
                    <a:lnTo>
                      <a:pt x="226" y="57"/>
                    </a:lnTo>
                    <a:lnTo>
                      <a:pt x="229" y="53"/>
                    </a:lnTo>
                    <a:lnTo>
                      <a:pt x="230" y="47"/>
                    </a:lnTo>
                    <a:lnTo>
                      <a:pt x="230" y="43"/>
                    </a:lnTo>
                    <a:lnTo>
                      <a:pt x="229" y="42"/>
                    </a:lnTo>
                    <a:lnTo>
                      <a:pt x="218" y="41"/>
                    </a:lnTo>
                    <a:lnTo>
                      <a:pt x="209" y="29"/>
                    </a:lnTo>
                    <a:lnTo>
                      <a:pt x="199" y="27"/>
                    </a:lnTo>
                    <a:lnTo>
                      <a:pt x="189" y="25"/>
                    </a:lnTo>
                    <a:lnTo>
                      <a:pt x="182" y="26"/>
                    </a:lnTo>
                    <a:lnTo>
                      <a:pt x="176" y="17"/>
                    </a:lnTo>
                    <a:lnTo>
                      <a:pt x="167" y="12"/>
                    </a:lnTo>
                    <a:lnTo>
                      <a:pt x="161" y="17"/>
                    </a:lnTo>
                    <a:lnTo>
                      <a:pt x="154" y="27"/>
                    </a:lnTo>
                    <a:lnTo>
                      <a:pt x="147" y="23"/>
                    </a:lnTo>
                    <a:lnTo>
                      <a:pt x="147" y="22"/>
                    </a:lnTo>
                    <a:lnTo>
                      <a:pt x="141" y="23"/>
                    </a:lnTo>
                    <a:lnTo>
                      <a:pt x="135" y="14"/>
                    </a:lnTo>
                    <a:lnTo>
                      <a:pt x="128" y="2"/>
                    </a:lnTo>
                    <a:lnTo>
                      <a:pt x="119" y="0"/>
                    </a:lnTo>
                    <a:lnTo>
                      <a:pt x="118" y="10"/>
                    </a:lnTo>
                    <a:lnTo>
                      <a:pt x="115" y="21"/>
                    </a:lnTo>
                    <a:lnTo>
                      <a:pt x="104" y="25"/>
                    </a:lnTo>
                    <a:lnTo>
                      <a:pt x="89" y="30"/>
                    </a:lnTo>
                    <a:lnTo>
                      <a:pt x="79" y="34"/>
                    </a:lnTo>
                    <a:lnTo>
                      <a:pt x="72" y="45"/>
                    </a:lnTo>
                    <a:lnTo>
                      <a:pt x="56" y="52"/>
                    </a:lnTo>
                    <a:lnTo>
                      <a:pt x="46" y="55"/>
                    </a:lnTo>
                    <a:lnTo>
                      <a:pt x="39" y="57"/>
                    </a:lnTo>
                    <a:lnTo>
                      <a:pt x="31" y="59"/>
                    </a:lnTo>
                    <a:lnTo>
                      <a:pt x="24" y="63"/>
                    </a:lnTo>
                    <a:lnTo>
                      <a:pt x="21" y="69"/>
                    </a:lnTo>
                    <a:lnTo>
                      <a:pt x="19" y="76"/>
                    </a:lnTo>
                    <a:lnTo>
                      <a:pt x="16" y="76"/>
                    </a:lnTo>
                    <a:lnTo>
                      <a:pt x="13" y="71"/>
                    </a:lnTo>
                    <a:lnTo>
                      <a:pt x="2" y="62"/>
                    </a:lnTo>
                    <a:close/>
                  </a:path>
                </a:pathLst>
              </a:custGeom>
              <a:solidFill>
                <a:srgbClr val="848FA0"/>
              </a:solidFill>
              <a:ln w="6350" cmpd="sng">
                <a:solidFill>
                  <a:schemeClr val="bg1"/>
                </a:solidFill>
                <a:round/>
                <a:headEnd/>
                <a:tailEnd/>
              </a:ln>
            </p:spPr>
            <p:txBody>
              <a:bodyPr/>
              <a:lstStyle/>
              <a:p>
                <a:endParaRPr lang="en-GB" dirty="0"/>
              </a:p>
            </p:txBody>
          </p:sp>
          <p:sp>
            <p:nvSpPr>
              <p:cNvPr id="1363" name="Freeform 26"/>
              <p:cNvSpPr>
                <a:spLocks/>
              </p:cNvSpPr>
              <p:nvPr/>
            </p:nvSpPr>
            <p:spPr bwMode="auto">
              <a:xfrm>
                <a:off x="3062" y="2777"/>
                <a:ext cx="297" cy="156"/>
              </a:xfrm>
              <a:custGeom>
                <a:avLst/>
                <a:gdLst>
                  <a:gd name="T0" fmla="*/ 0 w 297"/>
                  <a:gd name="T1" fmla="*/ 82 h 156"/>
                  <a:gd name="T2" fmla="*/ 1 w 297"/>
                  <a:gd name="T3" fmla="*/ 96 h 156"/>
                  <a:gd name="T4" fmla="*/ 7 w 297"/>
                  <a:gd name="T5" fmla="*/ 117 h 156"/>
                  <a:gd name="T6" fmla="*/ 14 w 297"/>
                  <a:gd name="T7" fmla="*/ 129 h 156"/>
                  <a:gd name="T8" fmla="*/ 15 w 297"/>
                  <a:gd name="T9" fmla="*/ 131 h 156"/>
                  <a:gd name="T10" fmla="*/ 21 w 297"/>
                  <a:gd name="T11" fmla="*/ 134 h 156"/>
                  <a:gd name="T12" fmla="*/ 28 w 297"/>
                  <a:gd name="T13" fmla="*/ 138 h 156"/>
                  <a:gd name="T14" fmla="*/ 47 w 297"/>
                  <a:gd name="T15" fmla="*/ 152 h 156"/>
                  <a:gd name="T16" fmla="*/ 54 w 297"/>
                  <a:gd name="T17" fmla="*/ 156 h 156"/>
                  <a:gd name="T18" fmla="*/ 64 w 297"/>
                  <a:gd name="T19" fmla="*/ 155 h 156"/>
                  <a:gd name="T20" fmla="*/ 74 w 297"/>
                  <a:gd name="T21" fmla="*/ 154 h 156"/>
                  <a:gd name="T22" fmla="*/ 81 w 297"/>
                  <a:gd name="T23" fmla="*/ 153 h 156"/>
                  <a:gd name="T24" fmla="*/ 87 w 297"/>
                  <a:gd name="T25" fmla="*/ 153 h 156"/>
                  <a:gd name="T26" fmla="*/ 93 w 297"/>
                  <a:gd name="T27" fmla="*/ 152 h 156"/>
                  <a:gd name="T28" fmla="*/ 97 w 297"/>
                  <a:gd name="T29" fmla="*/ 145 h 156"/>
                  <a:gd name="T30" fmla="*/ 99 w 297"/>
                  <a:gd name="T31" fmla="*/ 144 h 156"/>
                  <a:gd name="T32" fmla="*/ 106 w 297"/>
                  <a:gd name="T33" fmla="*/ 133 h 156"/>
                  <a:gd name="T34" fmla="*/ 120 w 297"/>
                  <a:gd name="T35" fmla="*/ 128 h 156"/>
                  <a:gd name="T36" fmla="*/ 136 w 297"/>
                  <a:gd name="T37" fmla="*/ 122 h 156"/>
                  <a:gd name="T38" fmla="*/ 151 w 297"/>
                  <a:gd name="T39" fmla="*/ 112 h 156"/>
                  <a:gd name="T40" fmla="*/ 169 w 297"/>
                  <a:gd name="T41" fmla="*/ 116 h 156"/>
                  <a:gd name="T42" fmla="*/ 181 w 297"/>
                  <a:gd name="T43" fmla="*/ 108 h 156"/>
                  <a:gd name="T44" fmla="*/ 191 w 297"/>
                  <a:gd name="T45" fmla="*/ 104 h 156"/>
                  <a:gd name="T46" fmla="*/ 195 w 297"/>
                  <a:gd name="T47" fmla="*/ 92 h 156"/>
                  <a:gd name="T48" fmla="*/ 211 w 297"/>
                  <a:gd name="T49" fmla="*/ 82 h 156"/>
                  <a:gd name="T50" fmla="*/ 228 w 297"/>
                  <a:gd name="T51" fmla="*/ 82 h 156"/>
                  <a:gd name="T52" fmla="*/ 239 w 297"/>
                  <a:gd name="T53" fmla="*/ 79 h 156"/>
                  <a:gd name="T54" fmla="*/ 255 w 297"/>
                  <a:gd name="T55" fmla="*/ 81 h 156"/>
                  <a:gd name="T56" fmla="*/ 273 w 297"/>
                  <a:gd name="T57" fmla="*/ 91 h 156"/>
                  <a:gd name="T58" fmla="*/ 285 w 297"/>
                  <a:gd name="T59" fmla="*/ 87 h 156"/>
                  <a:gd name="T60" fmla="*/ 286 w 297"/>
                  <a:gd name="T61" fmla="*/ 81 h 156"/>
                  <a:gd name="T62" fmla="*/ 286 w 297"/>
                  <a:gd name="T63" fmla="*/ 73 h 156"/>
                  <a:gd name="T64" fmla="*/ 289 w 297"/>
                  <a:gd name="T65" fmla="*/ 63 h 156"/>
                  <a:gd name="T66" fmla="*/ 290 w 297"/>
                  <a:gd name="T67" fmla="*/ 54 h 156"/>
                  <a:gd name="T68" fmla="*/ 294 w 297"/>
                  <a:gd name="T69" fmla="*/ 43 h 156"/>
                  <a:gd name="T70" fmla="*/ 297 w 297"/>
                  <a:gd name="T71" fmla="*/ 33 h 156"/>
                  <a:gd name="T72" fmla="*/ 297 w 297"/>
                  <a:gd name="T73" fmla="*/ 26 h 156"/>
                  <a:gd name="T74" fmla="*/ 287 w 297"/>
                  <a:gd name="T75" fmla="*/ 24 h 156"/>
                  <a:gd name="T76" fmla="*/ 275 w 297"/>
                  <a:gd name="T77" fmla="*/ 17 h 156"/>
                  <a:gd name="T78" fmla="*/ 267 w 297"/>
                  <a:gd name="T79" fmla="*/ 9 h 156"/>
                  <a:gd name="T80" fmla="*/ 256 w 297"/>
                  <a:gd name="T81" fmla="*/ 4 h 156"/>
                  <a:gd name="T82" fmla="*/ 242 w 297"/>
                  <a:gd name="T83" fmla="*/ 4 h 156"/>
                  <a:gd name="T84" fmla="*/ 231 w 297"/>
                  <a:gd name="T85" fmla="*/ 7 h 156"/>
                  <a:gd name="T86" fmla="*/ 221 w 297"/>
                  <a:gd name="T87" fmla="*/ 12 h 156"/>
                  <a:gd name="T88" fmla="*/ 214 w 297"/>
                  <a:gd name="T89" fmla="*/ 18 h 156"/>
                  <a:gd name="T90" fmla="*/ 204 w 297"/>
                  <a:gd name="T91" fmla="*/ 12 h 156"/>
                  <a:gd name="T92" fmla="*/ 185 w 297"/>
                  <a:gd name="T93" fmla="*/ 13 h 156"/>
                  <a:gd name="T94" fmla="*/ 177 w 297"/>
                  <a:gd name="T95" fmla="*/ 23 h 156"/>
                  <a:gd name="T96" fmla="*/ 168 w 297"/>
                  <a:gd name="T97" fmla="*/ 29 h 156"/>
                  <a:gd name="T98" fmla="*/ 160 w 297"/>
                  <a:gd name="T99" fmla="*/ 27 h 156"/>
                  <a:gd name="T100" fmla="*/ 153 w 297"/>
                  <a:gd name="T101" fmla="*/ 18 h 156"/>
                  <a:gd name="T102" fmla="*/ 143 w 297"/>
                  <a:gd name="T103" fmla="*/ 8 h 156"/>
                  <a:gd name="T104" fmla="*/ 134 w 297"/>
                  <a:gd name="T105" fmla="*/ 3 h 156"/>
                  <a:gd name="T106" fmla="*/ 125 w 297"/>
                  <a:gd name="T107" fmla="*/ 8 h 156"/>
                  <a:gd name="T108" fmla="*/ 114 w 297"/>
                  <a:gd name="T109" fmla="*/ 12 h 156"/>
                  <a:gd name="T110" fmla="*/ 98 w 297"/>
                  <a:gd name="T111" fmla="*/ 5 h 156"/>
                  <a:gd name="T112" fmla="*/ 84 w 297"/>
                  <a:gd name="T113" fmla="*/ 0 h 156"/>
                  <a:gd name="T114" fmla="*/ 56 w 297"/>
                  <a:gd name="T115" fmla="*/ 4 h 156"/>
                  <a:gd name="T116" fmla="*/ 30 w 297"/>
                  <a:gd name="T117" fmla="*/ 31 h 156"/>
                  <a:gd name="T118" fmla="*/ 13 w 297"/>
                  <a:gd name="T119" fmla="*/ 75 h 156"/>
                  <a:gd name="T120" fmla="*/ 0 w 297"/>
                  <a:gd name="T121" fmla="*/ 8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 h="156">
                    <a:moveTo>
                      <a:pt x="0" y="82"/>
                    </a:moveTo>
                    <a:lnTo>
                      <a:pt x="1" y="96"/>
                    </a:lnTo>
                    <a:lnTo>
                      <a:pt x="7" y="117"/>
                    </a:lnTo>
                    <a:lnTo>
                      <a:pt x="14" y="129"/>
                    </a:lnTo>
                    <a:lnTo>
                      <a:pt x="15" y="131"/>
                    </a:lnTo>
                    <a:lnTo>
                      <a:pt x="21" y="134"/>
                    </a:lnTo>
                    <a:lnTo>
                      <a:pt x="28" y="138"/>
                    </a:lnTo>
                    <a:lnTo>
                      <a:pt x="47" y="152"/>
                    </a:lnTo>
                    <a:lnTo>
                      <a:pt x="54" y="156"/>
                    </a:lnTo>
                    <a:lnTo>
                      <a:pt x="64" y="155"/>
                    </a:lnTo>
                    <a:lnTo>
                      <a:pt x="74" y="154"/>
                    </a:lnTo>
                    <a:lnTo>
                      <a:pt x="81" y="153"/>
                    </a:lnTo>
                    <a:lnTo>
                      <a:pt x="87" y="153"/>
                    </a:lnTo>
                    <a:lnTo>
                      <a:pt x="93" y="152"/>
                    </a:lnTo>
                    <a:lnTo>
                      <a:pt x="97" y="145"/>
                    </a:lnTo>
                    <a:lnTo>
                      <a:pt x="99" y="144"/>
                    </a:lnTo>
                    <a:lnTo>
                      <a:pt x="106" y="133"/>
                    </a:lnTo>
                    <a:lnTo>
                      <a:pt x="120" y="128"/>
                    </a:lnTo>
                    <a:lnTo>
                      <a:pt x="136" y="122"/>
                    </a:lnTo>
                    <a:lnTo>
                      <a:pt x="151" y="112"/>
                    </a:lnTo>
                    <a:lnTo>
                      <a:pt x="169" y="116"/>
                    </a:lnTo>
                    <a:lnTo>
                      <a:pt x="181" y="108"/>
                    </a:lnTo>
                    <a:lnTo>
                      <a:pt x="191" y="104"/>
                    </a:lnTo>
                    <a:lnTo>
                      <a:pt x="195" y="92"/>
                    </a:lnTo>
                    <a:lnTo>
                      <a:pt x="211" y="82"/>
                    </a:lnTo>
                    <a:lnTo>
                      <a:pt x="228" y="82"/>
                    </a:lnTo>
                    <a:lnTo>
                      <a:pt x="239" y="79"/>
                    </a:lnTo>
                    <a:lnTo>
                      <a:pt x="255" y="81"/>
                    </a:lnTo>
                    <a:lnTo>
                      <a:pt x="273" y="91"/>
                    </a:lnTo>
                    <a:lnTo>
                      <a:pt x="285" y="87"/>
                    </a:lnTo>
                    <a:lnTo>
                      <a:pt x="286" y="81"/>
                    </a:lnTo>
                    <a:lnTo>
                      <a:pt x="286" y="73"/>
                    </a:lnTo>
                    <a:lnTo>
                      <a:pt x="289" y="63"/>
                    </a:lnTo>
                    <a:lnTo>
                      <a:pt x="290" y="54"/>
                    </a:lnTo>
                    <a:lnTo>
                      <a:pt x="294" y="43"/>
                    </a:lnTo>
                    <a:lnTo>
                      <a:pt x="297" y="33"/>
                    </a:lnTo>
                    <a:lnTo>
                      <a:pt x="297" y="26"/>
                    </a:lnTo>
                    <a:lnTo>
                      <a:pt x="287" y="24"/>
                    </a:lnTo>
                    <a:lnTo>
                      <a:pt x="275" y="17"/>
                    </a:lnTo>
                    <a:lnTo>
                      <a:pt x="267" y="9"/>
                    </a:lnTo>
                    <a:lnTo>
                      <a:pt x="256" y="4"/>
                    </a:lnTo>
                    <a:lnTo>
                      <a:pt x="242" y="4"/>
                    </a:lnTo>
                    <a:lnTo>
                      <a:pt x="231" y="7"/>
                    </a:lnTo>
                    <a:lnTo>
                      <a:pt x="221" y="12"/>
                    </a:lnTo>
                    <a:lnTo>
                      <a:pt x="214" y="18"/>
                    </a:lnTo>
                    <a:lnTo>
                      <a:pt x="204" y="12"/>
                    </a:lnTo>
                    <a:lnTo>
                      <a:pt x="185" y="13"/>
                    </a:lnTo>
                    <a:lnTo>
                      <a:pt x="177" y="23"/>
                    </a:lnTo>
                    <a:lnTo>
                      <a:pt x="168" y="29"/>
                    </a:lnTo>
                    <a:lnTo>
                      <a:pt x="160" y="27"/>
                    </a:lnTo>
                    <a:lnTo>
                      <a:pt x="153" y="18"/>
                    </a:lnTo>
                    <a:lnTo>
                      <a:pt x="143" y="8"/>
                    </a:lnTo>
                    <a:lnTo>
                      <a:pt x="134" y="3"/>
                    </a:lnTo>
                    <a:lnTo>
                      <a:pt x="125" y="8"/>
                    </a:lnTo>
                    <a:lnTo>
                      <a:pt x="114" y="12"/>
                    </a:lnTo>
                    <a:lnTo>
                      <a:pt x="98" y="5"/>
                    </a:lnTo>
                    <a:lnTo>
                      <a:pt x="84" y="0"/>
                    </a:lnTo>
                    <a:lnTo>
                      <a:pt x="56" y="4"/>
                    </a:lnTo>
                    <a:lnTo>
                      <a:pt x="30" y="31"/>
                    </a:lnTo>
                    <a:lnTo>
                      <a:pt x="13" y="75"/>
                    </a:lnTo>
                    <a:lnTo>
                      <a:pt x="0" y="82"/>
                    </a:lnTo>
                    <a:close/>
                  </a:path>
                </a:pathLst>
              </a:custGeom>
              <a:solidFill>
                <a:srgbClr val="848FA0"/>
              </a:solidFill>
              <a:ln w="6350" cmpd="sng">
                <a:solidFill>
                  <a:schemeClr val="bg1"/>
                </a:solidFill>
                <a:round/>
                <a:headEnd/>
                <a:tailEnd/>
              </a:ln>
            </p:spPr>
            <p:txBody>
              <a:bodyPr/>
              <a:lstStyle/>
              <a:p>
                <a:endParaRPr lang="en-GB" dirty="0"/>
              </a:p>
            </p:txBody>
          </p:sp>
          <p:sp>
            <p:nvSpPr>
              <p:cNvPr id="1364" name="Freeform 27"/>
              <p:cNvSpPr>
                <a:spLocks/>
              </p:cNvSpPr>
              <p:nvPr/>
            </p:nvSpPr>
            <p:spPr bwMode="auto">
              <a:xfrm>
                <a:off x="2333" y="2594"/>
                <a:ext cx="171" cy="159"/>
              </a:xfrm>
              <a:custGeom>
                <a:avLst/>
                <a:gdLst>
                  <a:gd name="T0" fmla="*/ 121 w 171"/>
                  <a:gd name="T1" fmla="*/ 9 h 159"/>
                  <a:gd name="T2" fmla="*/ 113 w 171"/>
                  <a:gd name="T3" fmla="*/ 2 h 159"/>
                  <a:gd name="T4" fmla="*/ 92 w 171"/>
                  <a:gd name="T5" fmla="*/ 3 h 159"/>
                  <a:gd name="T6" fmla="*/ 63 w 171"/>
                  <a:gd name="T7" fmla="*/ 12 h 159"/>
                  <a:gd name="T8" fmla="*/ 47 w 171"/>
                  <a:gd name="T9" fmla="*/ 3 h 159"/>
                  <a:gd name="T10" fmla="*/ 44 w 171"/>
                  <a:gd name="T11" fmla="*/ 0 h 159"/>
                  <a:gd name="T12" fmla="*/ 27 w 171"/>
                  <a:gd name="T13" fmla="*/ 2 h 159"/>
                  <a:gd name="T14" fmla="*/ 3 w 171"/>
                  <a:gd name="T15" fmla="*/ 14 h 159"/>
                  <a:gd name="T16" fmla="*/ 1 w 171"/>
                  <a:gd name="T17" fmla="*/ 39 h 159"/>
                  <a:gd name="T18" fmla="*/ 21 w 171"/>
                  <a:gd name="T19" fmla="*/ 46 h 159"/>
                  <a:gd name="T20" fmla="*/ 27 w 171"/>
                  <a:gd name="T21" fmla="*/ 65 h 159"/>
                  <a:gd name="T22" fmla="*/ 42 w 171"/>
                  <a:gd name="T23" fmla="*/ 74 h 159"/>
                  <a:gd name="T24" fmla="*/ 48 w 171"/>
                  <a:gd name="T25" fmla="*/ 79 h 159"/>
                  <a:gd name="T26" fmla="*/ 63 w 171"/>
                  <a:gd name="T27" fmla="*/ 92 h 159"/>
                  <a:gd name="T28" fmla="*/ 65 w 171"/>
                  <a:gd name="T29" fmla="*/ 115 h 159"/>
                  <a:gd name="T30" fmla="*/ 83 w 171"/>
                  <a:gd name="T31" fmla="*/ 122 h 159"/>
                  <a:gd name="T32" fmla="*/ 95 w 171"/>
                  <a:gd name="T33" fmla="*/ 108 h 159"/>
                  <a:gd name="T34" fmla="*/ 101 w 171"/>
                  <a:gd name="T35" fmla="*/ 116 h 159"/>
                  <a:gd name="T36" fmla="*/ 98 w 171"/>
                  <a:gd name="T37" fmla="*/ 132 h 159"/>
                  <a:gd name="T38" fmla="*/ 99 w 171"/>
                  <a:gd name="T39" fmla="*/ 140 h 159"/>
                  <a:gd name="T40" fmla="*/ 116 w 171"/>
                  <a:gd name="T41" fmla="*/ 155 h 159"/>
                  <a:gd name="T42" fmla="*/ 135 w 171"/>
                  <a:gd name="T43" fmla="*/ 159 h 159"/>
                  <a:gd name="T44" fmla="*/ 134 w 171"/>
                  <a:gd name="T45" fmla="*/ 132 h 159"/>
                  <a:gd name="T46" fmla="*/ 152 w 171"/>
                  <a:gd name="T47" fmla="*/ 114 h 159"/>
                  <a:gd name="T48" fmla="*/ 158 w 171"/>
                  <a:gd name="T49" fmla="*/ 115 h 159"/>
                  <a:gd name="T50" fmla="*/ 171 w 171"/>
                  <a:gd name="T51" fmla="*/ 93 h 159"/>
                  <a:gd name="T52" fmla="*/ 167 w 171"/>
                  <a:gd name="T53" fmla="*/ 75 h 159"/>
                  <a:gd name="T54" fmla="*/ 162 w 171"/>
                  <a:gd name="T55" fmla="*/ 67 h 159"/>
                  <a:gd name="T56" fmla="*/ 145 w 171"/>
                  <a:gd name="T57" fmla="*/ 59 h 159"/>
                  <a:gd name="T58" fmla="*/ 147 w 171"/>
                  <a:gd name="T59" fmla="*/ 39 h 159"/>
                  <a:gd name="T60" fmla="*/ 141 w 171"/>
                  <a:gd name="T61" fmla="*/ 23 h 159"/>
                  <a:gd name="T62" fmla="*/ 125 w 171"/>
                  <a:gd name="T63" fmla="*/ 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59">
                    <a:moveTo>
                      <a:pt x="125" y="9"/>
                    </a:moveTo>
                    <a:lnTo>
                      <a:pt x="121" y="9"/>
                    </a:lnTo>
                    <a:lnTo>
                      <a:pt x="117" y="3"/>
                    </a:lnTo>
                    <a:lnTo>
                      <a:pt x="113" y="2"/>
                    </a:lnTo>
                    <a:lnTo>
                      <a:pt x="103" y="1"/>
                    </a:lnTo>
                    <a:lnTo>
                      <a:pt x="92" y="3"/>
                    </a:lnTo>
                    <a:lnTo>
                      <a:pt x="77" y="9"/>
                    </a:lnTo>
                    <a:lnTo>
                      <a:pt x="63" y="12"/>
                    </a:lnTo>
                    <a:lnTo>
                      <a:pt x="58" y="12"/>
                    </a:lnTo>
                    <a:lnTo>
                      <a:pt x="47" y="3"/>
                    </a:lnTo>
                    <a:lnTo>
                      <a:pt x="43" y="1"/>
                    </a:lnTo>
                    <a:lnTo>
                      <a:pt x="44" y="0"/>
                    </a:lnTo>
                    <a:lnTo>
                      <a:pt x="37" y="0"/>
                    </a:lnTo>
                    <a:lnTo>
                      <a:pt x="27" y="2"/>
                    </a:lnTo>
                    <a:lnTo>
                      <a:pt x="4" y="11"/>
                    </a:lnTo>
                    <a:lnTo>
                      <a:pt x="3" y="14"/>
                    </a:lnTo>
                    <a:lnTo>
                      <a:pt x="0" y="30"/>
                    </a:lnTo>
                    <a:lnTo>
                      <a:pt x="1" y="39"/>
                    </a:lnTo>
                    <a:lnTo>
                      <a:pt x="11" y="45"/>
                    </a:lnTo>
                    <a:lnTo>
                      <a:pt x="21" y="46"/>
                    </a:lnTo>
                    <a:lnTo>
                      <a:pt x="24" y="56"/>
                    </a:lnTo>
                    <a:lnTo>
                      <a:pt x="27" y="65"/>
                    </a:lnTo>
                    <a:lnTo>
                      <a:pt x="36" y="70"/>
                    </a:lnTo>
                    <a:lnTo>
                      <a:pt x="42" y="74"/>
                    </a:lnTo>
                    <a:lnTo>
                      <a:pt x="42" y="75"/>
                    </a:lnTo>
                    <a:lnTo>
                      <a:pt x="48" y="79"/>
                    </a:lnTo>
                    <a:lnTo>
                      <a:pt x="59" y="86"/>
                    </a:lnTo>
                    <a:lnTo>
                      <a:pt x="63" y="92"/>
                    </a:lnTo>
                    <a:lnTo>
                      <a:pt x="65" y="99"/>
                    </a:lnTo>
                    <a:lnTo>
                      <a:pt x="65" y="115"/>
                    </a:lnTo>
                    <a:lnTo>
                      <a:pt x="73" y="120"/>
                    </a:lnTo>
                    <a:lnTo>
                      <a:pt x="83" y="122"/>
                    </a:lnTo>
                    <a:lnTo>
                      <a:pt x="88" y="115"/>
                    </a:lnTo>
                    <a:lnTo>
                      <a:pt x="95" y="108"/>
                    </a:lnTo>
                    <a:lnTo>
                      <a:pt x="101" y="110"/>
                    </a:lnTo>
                    <a:lnTo>
                      <a:pt x="101" y="116"/>
                    </a:lnTo>
                    <a:lnTo>
                      <a:pt x="99" y="126"/>
                    </a:lnTo>
                    <a:lnTo>
                      <a:pt x="98" y="132"/>
                    </a:lnTo>
                    <a:lnTo>
                      <a:pt x="102" y="135"/>
                    </a:lnTo>
                    <a:lnTo>
                      <a:pt x="99" y="140"/>
                    </a:lnTo>
                    <a:lnTo>
                      <a:pt x="110" y="148"/>
                    </a:lnTo>
                    <a:lnTo>
                      <a:pt x="116" y="155"/>
                    </a:lnTo>
                    <a:lnTo>
                      <a:pt x="126" y="159"/>
                    </a:lnTo>
                    <a:lnTo>
                      <a:pt x="135" y="159"/>
                    </a:lnTo>
                    <a:lnTo>
                      <a:pt x="136" y="144"/>
                    </a:lnTo>
                    <a:lnTo>
                      <a:pt x="134" y="132"/>
                    </a:lnTo>
                    <a:lnTo>
                      <a:pt x="141" y="120"/>
                    </a:lnTo>
                    <a:lnTo>
                      <a:pt x="152" y="114"/>
                    </a:lnTo>
                    <a:lnTo>
                      <a:pt x="158" y="114"/>
                    </a:lnTo>
                    <a:lnTo>
                      <a:pt x="158" y="115"/>
                    </a:lnTo>
                    <a:lnTo>
                      <a:pt x="170" y="100"/>
                    </a:lnTo>
                    <a:lnTo>
                      <a:pt x="171" y="93"/>
                    </a:lnTo>
                    <a:lnTo>
                      <a:pt x="167" y="83"/>
                    </a:lnTo>
                    <a:lnTo>
                      <a:pt x="167" y="75"/>
                    </a:lnTo>
                    <a:lnTo>
                      <a:pt x="167" y="74"/>
                    </a:lnTo>
                    <a:lnTo>
                      <a:pt x="162" y="67"/>
                    </a:lnTo>
                    <a:lnTo>
                      <a:pt x="152" y="65"/>
                    </a:lnTo>
                    <a:lnTo>
                      <a:pt x="145" y="59"/>
                    </a:lnTo>
                    <a:lnTo>
                      <a:pt x="145" y="49"/>
                    </a:lnTo>
                    <a:lnTo>
                      <a:pt x="147" y="39"/>
                    </a:lnTo>
                    <a:lnTo>
                      <a:pt x="148" y="30"/>
                    </a:lnTo>
                    <a:lnTo>
                      <a:pt x="141" y="23"/>
                    </a:lnTo>
                    <a:lnTo>
                      <a:pt x="132" y="21"/>
                    </a:lnTo>
                    <a:lnTo>
                      <a:pt x="125" y="16"/>
                    </a:lnTo>
                    <a:lnTo>
                      <a:pt x="125" y="9"/>
                    </a:lnTo>
                    <a:close/>
                  </a:path>
                </a:pathLst>
              </a:custGeom>
              <a:solidFill>
                <a:srgbClr val="848FA0"/>
              </a:solidFill>
              <a:ln w="6350" cmpd="sng">
                <a:solidFill>
                  <a:schemeClr val="bg1"/>
                </a:solidFill>
                <a:round/>
                <a:headEnd/>
                <a:tailEnd/>
              </a:ln>
            </p:spPr>
            <p:txBody>
              <a:bodyPr/>
              <a:lstStyle/>
              <a:p>
                <a:endParaRPr lang="en-GB" dirty="0"/>
              </a:p>
            </p:txBody>
          </p:sp>
          <p:sp>
            <p:nvSpPr>
              <p:cNvPr id="1365" name="Freeform 28"/>
              <p:cNvSpPr>
                <a:spLocks/>
              </p:cNvSpPr>
              <p:nvPr/>
            </p:nvSpPr>
            <p:spPr bwMode="auto">
              <a:xfrm>
                <a:off x="4168" y="3749"/>
                <a:ext cx="140" cy="111"/>
              </a:xfrm>
              <a:custGeom>
                <a:avLst/>
                <a:gdLst>
                  <a:gd name="T0" fmla="*/ 0 w 140"/>
                  <a:gd name="T1" fmla="*/ 87 h 111"/>
                  <a:gd name="T2" fmla="*/ 18 w 140"/>
                  <a:gd name="T3" fmla="*/ 111 h 111"/>
                  <a:gd name="T4" fmla="*/ 60 w 140"/>
                  <a:gd name="T5" fmla="*/ 107 h 111"/>
                  <a:gd name="T6" fmla="*/ 92 w 140"/>
                  <a:gd name="T7" fmla="*/ 88 h 111"/>
                  <a:gd name="T8" fmla="*/ 99 w 140"/>
                  <a:gd name="T9" fmla="*/ 68 h 111"/>
                  <a:gd name="T10" fmla="*/ 127 w 140"/>
                  <a:gd name="T11" fmla="*/ 60 h 111"/>
                  <a:gd name="T12" fmla="*/ 110 w 140"/>
                  <a:gd name="T13" fmla="*/ 44 h 111"/>
                  <a:gd name="T14" fmla="*/ 140 w 140"/>
                  <a:gd name="T15" fmla="*/ 0 h 111"/>
                  <a:gd name="T16" fmla="*/ 105 w 140"/>
                  <a:gd name="T17" fmla="*/ 24 h 111"/>
                  <a:gd name="T18" fmla="*/ 73 w 140"/>
                  <a:gd name="T19" fmla="*/ 40 h 111"/>
                  <a:gd name="T20" fmla="*/ 46 w 140"/>
                  <a:gd name="T21" fmla="*/ 54 h 111"/>
                  <a:gd name="T22" fmla="*/ 33 w 140"/>
                  <a:gd name="T23" fmla="*/ 72 h 111"/>
                  <a:gd name="T24" fmla="*/ 0 w 140"/>
                  <a:gd name="T25" fmla="*/ 8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11">
                    <a:moveTo>
                      <a:pt x="0" y="87"/>
                    </a:moveTo>
                    <a:lnTo>
                      <a:pt x="18" y="111"/>
                    </a:lnTo>
                    <a:lnTo>
                      <a:pt x="60" y="107"/>
                    </a:lnTo>
                    <a:lnTo>
                      <a:pt x="92" y="88"/>
                    </a:lnTo>
                    <a:lnTo>
                      <a:pt x="99" y="68"/>
                    </a:lnTo>
                    <a:lnTo>
                      <a:pt x="127" y="60"/>
                    </a:lnTo>
                    <a:lnTo>
                      <a:pt x="110" y="44"/>
                    </a:lnTo>
                    <a:lnTo>
                      <a:pt x="140" y="0"/>
                    </a:lnTo>
                    <a:lnTo>
                      <a:pt x="105" y="24"/>
                    </a:lnTo>
                    <a:lnTo>
                      <a:pt x="73" y="40"/>
                    </a:lnTo>
                    <a:lnTo>
                      <a:pt x="46" y="54"/>
                    </a:lnTo>
                    <a:lnTo>
                      <a:pt x="33" y="72"/>
                    </a:lnTo>
                    <a:lnTo>
                      <a:pt x="0" y="87"/>
                    </a:lnTo>
                    <a:close/>
                  </a:path>
                </a:pathLst>
              </a:custGeom>
              <a:solidFill>
                <a:srgbClr val="848FA0"/>
              </a:solidFill>
              <a:ln w="6350" cmpd="sng">
                <a:solidFill>
                  <a:schemeClr val="bg1"/>
                </a:solidFill>
                <a:round/>
                <a:headEnd/>
                <a:tailEnd/>
              </a:ln>
            </p:spPr>
            <p:txBody>
              <a:bodyPr/>
              <a:lstStyle/>
              <a:p>
                <a:endParaRPr lang="en-GB" dirty="0"/>
              </a:p>
            </p:txBody>
          </p:sp>
          <p:sp>
            <p:nvSpPr>
              <p:cNvPr id="1366" name="Freeform 29"/>
              <p:cNvSpPr>
                <a:spLocks/>
              </p:cNvSpPr>
              <p:nvPr/>
            </p:nvSpPr>
            <p:spPr bwMode="auto">
              <a:xfrm>
                <a:off x="3347" y="2441"/>
                <a:ext cx="965" cy="623"/>
              </a:xfrm>
              <a:custGeom>
                <a:avLst/>
                <a:gdLst>
                  <a:gd name="T0" fmla="*/ 817 w 965"/>
                  <a:gd name="T1" fmla="*/ 123 h 623"/>
                  <a:gd name="T2" fmla="*/ 870 w 965"/>
                  <a:gd name="T3" fmla="*/ 114 h 623"/>
                  <a:gd name="T4" fmla="*/ 931 w 965"/>
                  <a:gd name="T5" fmla="*/ 121 h 623"/>
                  <a:gd name="T6" fmla="*/ 945 w 965"/>
                  <a:gd name="T7" fmla="*/ 178 h 623"/>
                  <a:gd name="T8" fmla="*/ 959 w 965"/>
                  <a:gd name="T9" fmla="*/ 264 h 623"/>
                  <a:gd name="T10" fmla="*/ 899 w 965"/>
                  <a:gd name="T11" fmla="*/ 302 h 623"/>
                  <a:gd name="T12" fmla="*/ 836 w 965"/>
                  <a:gd name="T13" fmla="*/ 375 h 623"/>
                  <a:gd name="T14" fmla="*/ 777 w 965"/>
                  <a:gd name="T15" fmla="*/ 420 h 623"/>
                  <a:gd name="T16" fmla="*/ 764 w 965"/>
                  <a:gd name="T17" fmla="*/ 447 h 623"/>
                  <a:gd name="T18" fmla="*/ 750 w 965"/>
                  <a:gd name="T19" fmla="*/ 478 h 623"/>
                  <a:gd name="T20" fmla="*/ 726 w 965"/>
                  <a:gd name="T21" fmla="*/ 482 h 623"/>
                  <a:gd name="T22" fmla="*/ 698 w 965"/>
                  <a:gd name="T23" fmla="*/ 460 h 623"/>
                  <a:gd name="T24" fmla="*/ 695 w 965"/>
                  <a:gd name="T25" fmla="*/ 481 h 623"/>
                  <a:gd name="T26" fmla="*/ 720 w 965"/>
                  <a:gd name="T27" fmla="*/ 485 h 623"/>
                  <a:gd name="T28" fmla="*/ 750 w 965"/>
                  <a:gd name="T29" fmla="*/ 502 h 623"/>
                  <a:gd name="T30" fmla="*/ 794 w 965"/>
                  <a:gd name="T31" fmla="*/ 515 h 623"/>
                  <a:gd name="T32" fmla="*/ 856 w 965"/>
                  <a:gd name="T33" fmla="*/ 499 h 623"/>
                  <a:gd name="T34" fmla="*/ 836 w 965"/>
                  <a:gd name="T35" fmla="*/ 534 h 623"/>
                  <a:gd name="T36" fmla="*/ 760 w 965"/>
                  <a:gd name="T37" fmla="*/ 576 h 623"/>
                  <a:gd name="T38" fmla="*/ 734 w 965"/>
                  <a:gd name="T39" fmla="*/ 616 h 623"/>
                  <a:gd name="T40" fmla="*/ 685 w 965"/>
                  <a:gd name="T41" fmla="*/ 565 h 623"/>
                  <a:gd name="T42" fmla="*/ 631 w 965"/>
                  <a:gd name="T43" fmla="*/ 552 h 623"/>
                  <a:gd name="T44" fmla="*/ 686 w 965"/>
                  <a:gd name="T45" fmla="*/ 499 h 623"/>
                  <a:gd name="T46" fmla="*/ 649 w 965"/>
                  <a:gd name="T47" fmla="*/ 490 h 623"/>
                  <a:gd name="T48" fmla="*/ 595 w 965"/>
                  <a:gd name="T49" fmla="*/ 503 h 623"/>
                  <a:gd name="T50" fmla="*/ 556 w 965"/>
                  <a:gd name="T51" fmla="*/ 486 h 623"/>
                  <a:gd name="T52" fmla="*/ 565 w 965"/>
                  <a:gd name="T53" fmla="*/ 465 h 623"/>
                  <a:gd name="T54" fmla="*/ 512 w 965"/>
                  <a:gd name="T55" fmla="*/ 493 h 623"/>
                  <a:gd name="T56" fmla="*/ 480 w 965"/>
                  <a:gd name="T57" fmla="*/ 518 h 623"/>
                  <a:gd name="T58" fmla="*/ 473 w 965"/>
                  <a:gd name="T59" fmla="*/ 560 h 623"/>
                  <a:gd name="T60" fmla="*/ 462 w 965"/>
                  <a:gd name="T61" fmla="*/ 592 h 623"/>
                  <a:gd name="T62" fmla="*/ 402 w 965"/>
                  <a:gd name="T63" fmla="*/ 623 h 623"/>
                  <a:gd name="T64" fmla="*/ 421 w 965"/>
                  <a:gd name="T65" fmla="*/ 567 h 623"/>
                  <a:gd name="T66" fmla="*/ 449 w 965"/>
                  <a:gd name="T67" fmla="*/ 529 h 623"/>
                  <a:gd name="T68" fmla="*/ 460 w 965"/>
                  <a:gd name="T69" fmla="*/ 485 h 623"/>
                  <a:gd name="T70" fmla="*/ 415 w 965"/>
                  <a:gd name="T71" fmla="*/ 446 h 623"/>
                  <a:gd name="T72" fmla="*/ 385 w 965"/>
                  <a:gd name="T73" fmla="*/ 401 h 623"/>
                  <a:gd name="T74" fmla="*/ 325 w 965"/>
                  <a:gd name="T75" fmla="*/ 390 h 623"/>
                  <a:gd name="T76" fmla="*/ 262 w 965"/>
                  <a:gd name="T77" fmla="*/ 404 h 623"/>
                  <a:gd name="T78" fmla="*/ 139 w 965"/>
                  <a:gd name="T79" fmla="*/ 439 h 623"/>
                  <a:gd name="T80" fmla="*/ 28 w 965"/>
                  <a:gd name="T81" fmla="*/ 437 h 623"/>
                  <a:gd name="T82" fmla="*/ 12 w 965"/>
                  <a:gd name="T83" fmla="*/ 369 h 623"/>
                  <a:gd name="T84" fmla="*/ 65 w 965"/>
                  <a:gd name="T85" fmla="*/ 260 h 623"/>
                  <a:gd name="T86" fmla="*/ 54 w 965"/>
                  <a:gd name="T87" fmla="*/ 177 h 623"/>
                  <a:gd name="T88" fmla="*/ 96 w 965"/>
                  <a:gd name="T89" fmla="*/ 141 h 623"/>
                  <a:gd name="T90" fmla="*/ 146 w 965"/>
                  <a:gd name="T91" fmla="*/ 121 h 623"/>
                  <a:gd name="T92" fmla="*/ 206 w 965"/>
                  <a:gd name="T93" fmla="*/ 123 h 623"/>
                  <a:gd name="T94" fmla="*/ 259 w 965"/>
                  <a:gd name="T95" fmla="*/ 133 h 623"/>
                  <a:gd name="T96" fmla="*/ 305 w 965"/>
                  <a:gd name="T97" fmla="*/ 130 h 623"/>
                  <a:gd name="T98" fmla="*/ 355 w 965"/>
                  <a:gd name="T99" fmla="*/ 129 h 623"/>
                  <a:gd name="T100" fmla="*/ 416 w 965"/>
                  <a:gd name="T101" fmla="*/ 121 h 623"/>
                  <a:gd name="T102" fmla="*/ 421 w 965"/>
                  <a:gd name="T103" fmla="*/ 65 h 623"/>
                  <a:gd name="T104" fmla="*/ 461 w 965"/>
                  <a:gd name="T105" fmla="*/ 42 h 623"/>
                  <a:gd name="T106" fmla="*/ 512 w 965"/>
                  <a:gd name="T107" fmla="*/ 17 h 623"/>
                  <a:gd name="T108" fmla="*/ 572 w 965"/>
                  <a:gd name="T109" fmla="*/ 12 h 623"/>
                  <a:gd name="T110" fmla="*/ 605 w 965"/>
                  <a:gd name="T111" fmla="*/ 76 h 623"/>
                  <a:gd name="T112" fmla="*/ 673 w 965"/>
                  <a:gd name="T113" fmla="*/ 114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5" h="623">
                    <a:moveTo>
                      <a:pt x="727" y="122"/>
                    </a:moveTo>
                    <a:lnTo>
                      <a:pt x="733" y="118"/>
                    </a:lnTo>
                    <a:lnTo>
                      <a:pt x="741" y="119"/>
                    </a:lnTo>
                    <a:lnTo>
                      <a:pt x="748" y="115"/>
                    </a:lnTo>
                    <a:lnTo>
                      <a:pt x="772" y="94"/>
                    </a:lnTo>
                    <a:lnTo>
                      <a:pt x="780" y="93"/>
                    </a:lnTo>
                    <a:lnTo>
                      <a:pt x="804" y="115"/>
                    </a:lnTo>
                    <a:lnTo>
                      <a:pt x="817" y="123"/>
                    </a:lnTo>
                    <a:lnTo>
                      <a:pt x="824" y="120"/>
                    </a:lnTo>
                    <a:lnTo>
                      <a:pt x="825" y="112"/>
                    </a:lnTo>
                    <a:lnTo>
                      <a:pt x="833" y="109"/>
                    </a:lnTo>
                    <a:lnTo>
                      <a:pt x="840" y="114"/>
                    </a:lnTo>
                    <a:lnTo>
                      <a:pt x="847" y="112"/>
                    </a:lnTo>
                    <a:lnTo>
                      <a:pt x="855" y="113"/>
                    </a:lnTo>
                    <a:lnTo>
                      <a:pt x="862" y="117"/>
                    </a:lnTo>
                    <a:lnTo>
                      <a:pt x="870" y="114"/>
                    </a:lnTo>
                    <a:lnTo>
                      <a:pt x="876" y="111"/>
                    </a:lnTo>
                    <a:lnTo>
                      <a:pt x="891" y="115"/>
                    </a:lnTo>
                    <a:lnTo>
                      <a:pt x="898" y="112"/>
                    </a:lnTo>
                    <a:lnTo>
                      <a:pt x="913" y="118"/>
                    </a:lnTo>
                    <a:lnTo>
                      <a:pt x="921" y="116"/>
                    </a:lnTo>
                    <a:lnTo>
                      <a:pt x="928" y="113"/>
                    </a:lnTo>
                    <a:lnTo>
                      <a:pt x="936" y="115"/>
                    </a:lnTo>
                    <a:lnTo>
                      <a:pt x="931" y="121"/>
                    </a:lnTo>
                    <a:lnTo>
                      <a:pt x="946" y="140"/>
                    </a:lnTo>
                    <a:lnTo>
                      <a:pt x="944" y="156"/>
                    </a:lnTo>
                    <a:lnTo>
                      <a:pt x="937" y="160"/>
                    </a:lnTo>
                    <a:lnTo>
                      <a:pt x="930" y="165"/>
                    </a:lnTo>
                    <a:lnTo>
                      <a:pt x="937" y="170"/>
                    </a:lnTo>
                    <a:lnTo>
                      <a:pt x="945" y="168"/>
                    </a:lnTo>
                    <a:lnTo>
                      <a:pt x="952" y="173"/>
                    </a:lnTo>
                    <a:lnTo>
                      <a:pt x="945" y="178"/>
                    </a:lnTo>
                    <a:lnTo>
                      <a:pt x="939" y="182"/>
                    </a:lnTo>
                    <a:lnTo>
                      <a:pt x="940" y="198"/>
                    </a:lnTo>
                    <a:lnTo>
                      <a:pt x="947" y="202"/>
                    </a:lnTo>
                    <a:lnTo>
                      <a:pt x="952" y="208"/>
                    </a:lnTo>
                    <a:lnTo>
                      <a:pt x="953" y="216"/>
                    </a:lnTo>
                    <a:lnTo>
                      <a:pt x="961" y="218"/>
                    </a:lnTo>
                    <a:lnTo>
                      <a:pt x="965" y="259"/>
                    </a:lnTo>
                    <a:lnTo>
                      <a:pt x="959" y="264"/>
                    </a:lnTo>
                    <a:lnTo>
                      <a:pt x="951" y="264"/>
                    </a:lnTo>
                    <a:lnTo>
                      <a:pt x="943" y="266"/>
                    </a:lnTo>
                    <a:lnTo>
                      <a:pt x="936" y="270"/>
                    </a:lnTo>
                    <a:lnTo>
                      <a:pt x="928" y="269"/>
                    </a:lnTo>
                    <a:lnTo>
                      <a:pt x="920" y="268"/>
                    </a:lnTo>
                    <a:lnTo>
                      <a:pt x="912" y="291"/>
                    </a:lnTo>
                    <a:lnTo>
                      <a:pt x="905" y="296"/>
                    </a:lnTo>
                    <a:lnTo>
                      <a:pt x="899" y="302"/>
                    </a:lnTo>
                    <a:lnTo>
                      <a:pt x="897" y="318"/>
                    </a:lnTo>
                    <a:lnTo>
                      <a:pt x="901" y="326"/>
                    </a:lnTo>
                    <a:lnTo>
                      <a:pt x="873" y="341"/>
                    </a:lnTo>
                    <a:lnTo>
                      <a:pt x="865" y="347"/>
                    </a:lnTo>
                    <a:lnTo>
                      <a:pt x="859" y="359"/>
                    </a:lnTo>
                    <a:lnTo>
                      <a:pt x="851" y="361"/>
                    </a:lnTo>
                    <a:lnTo>
                      <a:pt x="845" y="368"/>
                    </a:lnTo>
                    <a:lnTo>
                      <a:pt x="836" y="375"/>
                    </a:lnTo>
                    <a:lnTo>
                      <a:pt x="836" y="387"/>
                    </a:lnTo>
                    <a:lnTo>
                      <a:pt x="822" y="384"/>
                    </a:lnTo>
                    <a:lnTo>
                      <a:pt x="804" y="402"/>
                    </a:lnTo>
                    <a:lnTo>
                      <a:pt x="802" y="407"/>
                    </a:lnTo>
                    <a:lnTo>
                      <a:pt x="799" y="402"/>
                    </a:lnTo>
                    <a:lnTo>
                      <a:pt x="790" y="409"/>
                    </a:lnTo>
                    <a:lnTo>
                      <a:pt x="782" y="412"/>
                    </a:lnTo>
                    <a:lnTo>
                      <a:pt x="777" y="420"/>
                    </a:lnTo>
                    <a:lnTo>
                      <a:pt x="771" y="432"/>
                    </a:lnTo>
                    <a:lnTo>
                      <a:pt x="768" y="433"/>
                    </a:lnTo>
                    <a:lnTo>
                      <a:pt x="765" y="446"/>
                    </a:lnTo>
                    <a:lnTo>
                      <a:pt x="761" y="459"/>
                    </a:lnTo>
                    <a:lnTo>
                      <a:pt x="754" y="464"/>
                    </a:lnTo>
                    <a:lnTo>
                      <a:pt x="755" y="459"/>
                    </a:lnTo>
                    <a:lnTo>
                      <a:pt x="761" y="453"/>
                    </a:lnTo>
                    <a:lnTo>
                      <a:pt x="764" y="447"/>
                    </a:lnTo>
                    <a:lnTo>
                      <a:pt x="760" y="440"/>
                    </a:lnTo>
                    <a:lnTo>
                      <a:pt x="755" y="434"/>
                    </a:lnTo>
                    <a:lnTo>
                      <a:pt x="750" y="435"/>
                    </a:lnTo>
                    <a:lnTo>
                      <a:pt x="751" y="441"/>
                    </a:lnTo>
                    <a:lnTo>
                      <a:pt x="750" y="451"/>
                    </a:lnTo>
                    <a:lnTo>
                      <a:pt x="746" y="458"/>
                    </a:lnTo>
                    <a:lnTo>
                      <a:pt x="743" y="464"/>
                    </a:lnTo>
                    <a:lnTo>
                      <a:pt x="750" y="478"/>
                    </a:lnTo>
                    <a:lnTo>
                      <a:pt x="752" y="487"/>
                    </a:lnTo>
                    <a:lnTo>
                      <a:pt x="747" y="489"/>
                    </a:lnTo>
                    <a:lnTo>
                      <a:pt x="747" y="485"/>
                    </a:lnTo>
                    <a:lnTo>
                      <a:pt x="737" y="475"/>
                    </a:lnTo>
                    <a:lnTo>
                      <a:pt x="737" y="471"/>
                    </a:lnTo>
                    <a:lnTo>
                      <a:pt x="734" y="467"/>
                    </a:lnTo>
                    <a:lnTo>
                      <a:pt x="729" y="474"/>
                    </a:lnTo>
                    <a:lnTo>
                      <a:pt x="726" y="482"/>
                    </a:lnTo>
                    <a:lnTo>
                      <a:pt x="724" y="481"/>
                    </a:lnTo>
                    <a:lnTo>
                      <a:pt x="725" y="474"/>
                    </a:lnTo>
                    <a:lnTo>
                      <a:pt x="721" y="471"/>
                    </a:lnTo>
                    <a:lnTo>
                      <a:pt x="714" y="474"/>
                    </a:lnTo>
                    <a:lnTo>
                      <a:pt x="708" y="475"/>
                    </a:lnTo>
                    <a:lnTo>
                      <a:pt x="706" y="473"/>
                    </a:lnTo>
                    <a:lnTo>
                      <a:pt x="703" y="464"/>
                    </a:lnTo>
                    <a:lnTo>
                      <a:pt x="698" y="460"/>
                    </a:lnTo>
                    <a:lnTo>
                      <a:pt x="700" y="475"/>
                    </a:lnTo>
                    <a:lnTo>
                      <a:pt x="698" y="477"/>
                    </a:lnTo>
                    <a:lnTo>
                      <a:pt x="693" y="478"/>
                    </a:lnTo>
                    <a:lnTo>
                      <a:pt x="681" y="475"/>
                    </a:lnTo>
                    <a:lnTo>
                      <a:pt x="678" y="477"/>
                    </a:lnTo>
                    <a:lnTo>
                      <a:pt x="684" y="479"/>
                    </a:lnTo>
                    <a:lnTo>
                      <a:pt x="690" y="484"/>
                    </a:lnTo>
                    <a:lnTo>
                      <a:pt x="695" y="481"/>
                    </a:lnTo>
                    <a:lnTo>
                      <a:pt x="698" y="482"/>
                    </a:lnTo>
                    <a:lnTo>
                      <a:pt x="702" y="487"/>
                    </a:lnTo>
                    <a:lnTo>
                      <a:pt x="704" y="493"/>
                    </a:lnTo>
                    <a:lnTo>
                      <a:pt x="710" y="496"/>
                    </a:lnTo>
                    <a:lnTo>
                      <a:pt x="711" y="493"/>
                    </a:lnTo>
                    <a:lnTo>
                      <a:pt x="710" y="486"/>
                    </a:lnTo>
                    <a:lnTo>
                      <a:pt x="715" y="487"/>
                    </a:lnTo>
                    <a:lnTo>
                      <a:pt x="720" y="485"/>
                    </a:lnTo>
                    <a:lnTo>
                      <a:pt x="726" y="488"/>
                    </a:lnTo>
                    <a:lnTo>
                      <a:pt x="731" y="485"/>
                    </a:lnTo>
                    <a:lnTo>
                      <a:pt x="731" y="499"/>
                    </a:lnTo>
                    <a:lnTo>
                      <a:pt x="733" y="501"/>
                    </a:lnTo>
                    <a:lnTo>
                      <a:pt x="739" y="496"/>
                    </a:lnTo>
                    <a:lnTo>
                      <a:pt x="742" y="496"/>
                    </a:lnTo>
                    <a:lnTo>
                      <a:pt x="743" y="506"/>
                    </a:lnTo>
                    <a:lnTo>
                      <a:pt x="750" y="502"/>
                    </a:lnTo>
                    <a:lnTo>
                      <a:pt x="755" y="501"/>
                    </a:lnTo>
                    <a:lnTo>
                      <a:pt x="764" y="507"/>
                    </a:lnTo>
                    <a:lnTo>
                      <a:pt x="768" y="519"/>
                    </a:lnTo>
                    <a:lnTo>
                      <a:pt x="773" y="527"/>
                    </a:lnTo>
                    <a:lnTo>
                      <a:pt x="775" y="522"/>
                    </a:lnTo>
                    <a:lnTo>
                      <a:pt x="790" y="522"/>
                    </a:lnTo>
                    <a:lnTo>
                      <a:pt x="794" y="522"/>
                    </a:lnTo>
                    <a:lnTo>
                      <a:pt x="794" y="515"/>
                    </a:lnTo>
                    <a:lnTo>
                      <a:pt x="808" y="520"/>
                    </a:lnTo>
                    <a:lnTo>
                      <a:pt x="815" y="503"/>
                    </a:lnTo>
                    <a:lnTo>
                      <a:pt x="820" y="501"/>
                    </a:lnTo>
                    <a:lnTo>
                      <a:pt x="823" y="506"/>
                    </a:lnTo>
                    <a:lnTo>
                      <a:pt x="830" y="499"/>
                    </a:lnTo>
                    <a:lnTo>
                      <a:pt x="842" y="492"/>
                    </a:lnTo>
                    <a:lnTo>
                      <a:pt x="855" y="490"/>
                    </a:lnTo>
                    <a:lnTo>
                      <a:pt x="856" y="499"/>
                    </a:lnTo>
                    <a:lnTo>
                      <a:pt x="852" y="504"/>
                    </a:lnTo>
                    <a:lnTo>
                      <a:pt x="853" y="511"/>
                    </a:lnTo>
                    <a:lnTo>
                      <a:pt x="856" y="518"/>
                    </a:lnTo>
                    <a:lnTo>
                      <a:pt x="857" y="522"/>
                    </a:lnTo>
                    <a:lnTo>
                      <a:pt x="855" y="525"/>
                    </a:lnTo>
                    <a:lnTo>
                      <a:pt x="839" y="529"/>
                    </a:lnTo>
                    <a:lnTo>
                      <a:pt x="837" y="531"/>
                    </a:lnTo>
                    <a:lnTo>
                      <a:pt x="836" y="534"/>
                    </a:lnTo>
                    <a:lnTo>
                      <a:pt x="825" y="535"/>
                    </a:lnTo>
                    <a:lnTo>
                      <a:pt x="816" y="534"/>
                    </a:lnTo>
                    <a:lnTo>
                      <a:pt x="801" y="534"/>
                    </a:lnTo>
                    <a:lnTo>
                      <a:pt x="794" y="546"/>
                    </a:lnTo>
                    <a:lnTo>
                      <a:pt x="788" y="557"/>
                    </a:lnTo>
                    <a:lnTo>
                      <a:pt x="782" y="569"/>
                    </a:lnTo>
                    <a:lnTo>
                      <a:pt x="769" y="571"/>
                    </a:lnTo>
                    <a:lnTo>
                      <a:pt x="760" y="576"/>
                    </a:lnTo>
                    <a:lnTo>
                      <a:pt x="755" y="579"/>
                    </a:lnTo>
                    <a:lnTo>
                      <a:pt x="762" y="581"/>
                    </a:lnTo>
                    <a:lnTo>
                      <a:pt x="755" y="585"/>
                    </a:lnTo>
                    <a:lnTo>
                      <a:pt x="752" y="593"/>
                    </a:lnTo>
                    <a:lnTo>
                      <a:pt x="752" y="598"/>
                    </a:lnTo>
                    <a:lnTo>
                      <a:pt x="750" y="603"/>
                    </a:lnTo>
                    <a:lnTo>
                      <a:pt x="743" y="605"/>
                    </a:lnTo>
                    <a:lnTo>
                      <a:pt x="734" y="616"/>
                    </a:lnTo>
                    <a:lnTo>
                      <a:pt x="716" y="620"/>
                    </a:lnTo>
                    <a:lnTo>
                      <a:pt x="713" y="619"/>
                    </a:lnTo>
                    <a:lnTo>
                      <a:pt x="698" y="613"/>
                    </a:lnTo>
                    <a:lnTo>
                      <a:pt x="700" y="604"/>
                    </a:lnTo>
                    <a:lnTo>
                      <a:pt x="697" y="594"/>
                    </a:lnTo>
                    <a:lnTo>
                      <a:pt x="697" y="585"/>
                    </a:lnTo>
                    <a:lnTo>
                      <a:pt x="693" y="575"/>
                    </a:lnTo>
                    <a:lnTo>
                      <a:pt x="685" y="565"/>
                    </a:lnTo>
                    <a:lnTo>
                      <a:pt x="678" y="565"/>
                    </a:lnTo>
                    <a:lnTo>
                      <a:pt x="671" y="568"/>
                    </a:lnTo>
                    <a:lnTo>
                      <a:pt x="661" y="562"/>
                    </a:lnTo>
                    <a:lnTo>
                      <a:pt x="648" y="558"/>
                    </a:lnTo>
                    <a:lnTo>
                      <a:pt x="641" y="560"/>
                    </a:lnTo>
                    <a:lnTo>
                      <a:pt x="631" y="562"/>
                    </a:lnTo>
                    <a:lnTo>
                      <a:pt x="629" y="560"/>
                    </a:lnTo>
                    <a:lnTo>
                      <a:pt x="631" y="552"/>
                    </a:lnTo>
                    <a:lnTo>
                      <a:pt x="640" y="545"/>
                    </a:lnTo>
                    <a:lnTo>
                      <a:pt x="642" y="539"/>
                    </a:lnTo>
                    <a:lnTo>
                      <a:pt x="649" y="527"/>
                    </a:lnTo>
                    <a:lnTo>
                      <a:pt x="657" y="518"/>
                    </a:lnTo>
                    <a:lnTo>
                      <a:pt x="661" y="516"/>
                    </a:lnTo>
                    <a:lnTo>
                      <a:pt x="674" y="509"/>
                    </a:lnTo>
                    <a:lnTo>
                      <a:pt x="683" y="503"/>
                    </a:lnTo>
                    <a:lnTo>
                      <a:pt x="686" y="499"/>
                    </a:lnTo>
                    <a:lnTo>
                      <a:pt x="681" y="498"/>
                    </a:lnTo>
                    <a:lnTo>
                      <a:pt x="679" y="490"/>
                    </a:lnTo>
                    <a:lnTo>
                      <a:pt x="670" y="485"/>
                    </a:lnTo>
                    <a:lnTo>
                      <a:pt x="667" y="493"/>
                    </a:lnTo>
                    <a:lnTo>
                      <a:pt x="660" y="492"/>
                    </a:lnTo>
                    <a:lnTo>
                      <a:pt x="655" y="491"/>
                    </a:lnTo>
                    <a:lnTo>
                      <a:pt x="653" y="487"/>
                    </a:lnTo>
                    <a:lnTo>
                      <a:pt x="649" y="490"/>
                    </a:lnTo>
                    <a:lnTo>
                      <a:pt x="645" y="491"/>
                    </a:lnTo>
                    <a:lnTo>
                      <a:pt x="645" y="495"/>
                    </a:lnTo>
                    <a:lnTo>
                      <a:pt x="638" y="496"/>
                    </a:lnTo>
                    <a:lnTo>
                      <a:pt x="621" y="505"/>
                    </a:lnTo>
                    <a:lnTo>
                      <a:pt x="616" y="508"/>
                    </a:lnTo>
                    <a:lnTo>
                      <a:pt x="606" y="507"/>
                    </a:lnTo>
                    <a:lnTo>
                      <a:pt x="599" y="506"/>
                    </a:lnTo>
                    <a:lnTo>
                      <a:pt x="595" y="503"/>
                    </a:lnTo>
                    <a:lnTo>
                      <a:pt x="591" y="501"/>
                    </a:lnTo>
                    <a:lnTo>
                      <a:pt x="584" y="501"/>
                    </a:lnTo>
                    <a:lnTo>
                      <a:pt x="573" y="505"/>
                    </a:lnTo>
                    <a:lnTo>
                      <a:pt x="570" y="501"/>
                    </a:lnTo>
                    <a:lnTo>
                      <a:pt x="581" y="488"/>
                    </a:lnTo>
                    <a:lnTo>
                      <a:pt x="579" y="485"/>
                    </a:lnTo>
                    <a:lnTo>
                      <a:pt x="563" y="487"/>
                    </a:lnTo>
                    <a:lnTo>
                      <a:pt x="556" y="486"/>
                    </a:lnTo>
                    <a:lnTo>
                      <a:pt x="564" y="480"/>
                    </a:lnTo>
                    <a:lnTo>
                      <a:pt x="579" y="479"/>
                    </a:lnTo>
                    <a:lnTo>
                      <a:pt x="590" y="478"/>
                    </a:lnTo>
                    <a:lnTo>
                      <a:pt x="588" y="473"/>
                    </a:lnTo>
                    <a:lnTo>
                      <a:pt x="582" y="474"/>
                    </a:lnTo>
                    <a:lnTo>
                      <a:pt x="573" y="466"/>
                    </a:lnTo>
                    <a:lnTo>
                      <a:pt x="566" y="458"/>
                    </a:lnTo>
                    <a:lnTo>
                      <a:pt x="565" y="465"/>
                    </a:lnTo>
                    <a:lnTo>
                      <a:pt x="558" y="471"/>
                    </a:lnTo>
                    <a:lnTo>
                      <a:pt x="549" y="476"/>
                    </a:lnTo>
                    <a:lnTo>
                      <a:pt x="549" y="466"/>
                    </a:lnTo>
                    <a:lnTo>
                      <a:pt x="544" y="472"/>
                    </a:lnTo>
                    <a:lnTo>
                      <a:pt x="534" y="481"/>
                    </a:lnTo>
                    <a:lnTo>
                      <a:pt x="526" y="484"/>
                    </a:lnTo>
                    <a:lnTo>
                      <a:pt x="518" y="488"/>
                    </a:lnTo>
                    <a:lnTo>
                      <a:pt x="512" y="493"/>
                    </a:lnTo>
                    <a:lnTo>
                      <a:pt x="505" y="496"/>
                    </a:lnTo>
                    <a:lnTo>
                      <a:pt x="507" y="505"/>
                    </a:lnTo>
                    <a:lnTo>
                      <a:pt x="502" y="517"/>
                    </a:lnTo>
                    <a:lnTo>
                      <a:pt x="498" y="525"/>
                    </a:lnTo>
                    <a:lnTo>
                      <a:pt x="494" y="525"/>
                    </a:lnTo>
                    <a:lnTo>
                      <a:pt x="489" y="518"/>
                    </a:lnTo>
                    <a:lnTo>
                      <a:pt x="485" y="517"/>
                    </a:lnTo>
                    <a:lnTo>
                      <a:pt x="480" y="518"/>
                    </a:lnTo>
                    <a:lnTo>
                      <a:pt x="475" y="515"/>
                    </a:lnTo>
                    <a:lnTo>
                      <a:pt x="479" y="521"/>
                    </a:lnTo>
                    <a:lnTo>
                      <a:pt x="490" y="527"/>
                    </a:lnTo>
                    <a:lnTo>
                      <a:pt x="495" y="538"/>
                    </a:lnTo>
                    <a:lnTo>
                      <a:pt x="491" y="550"/>
                    </a:lnTo>
                    <a:lnTo>
                      <a:pt x="487" y="557"/>
                    </a:lnTo>
                    <a:lnTo>
                      <a:pt x="480" y="558"/>
                    </a:lnTo>
                    <a:lnTo>
                      <a:pt x="473" y="560"/>
                    </a:lnTo>
                    <a:lnTo>
                      <a:pt x="472" y="566"/>
                    </a:lnTo>
                    <a:lnTo>
                      <a:pt x="466" y="570"/>
                    </a:lnTo>
                    <a:lnTo>
                      <a:pt x="467" y="578"/>
                    </a:lnTo>
                    <a:lnTo>
                      <a:pt x="461" y="576"/>
                    </a:lnTo>
                    <a:lnTo>
                      <a:pt x="458" y="567"/>
                    </a:lnTo>
                    <a:lnTo>
                      <a:pt x="456" y="563"/>
                    </a:lnTo>
                    <a:lnTo>
                      <a:pt x="460" y="583"/>
                    </a:lnTo>
                    <a:lnTo>
                      <a:pt x="462" y="592"/>
                    </a:lnTo>
                    <a:lnTo>
                      <a:pt x="465" y="598"/>
                    </a:lnTo>
                    <a:lnTo>
                      <a:pt x="462" y="600"/>
                    </a:lnTo>
                    <a:lnTo>
                      <a:pt x="456" y="598"/>
                    </a:lnTo>
                    <a:lnTo>
                      <a:pt x="447" y="599"/>
                    </a:lnTo>
                    <a:lnTo>
                      <a:pt x="438" y="605"/>
                    </a:lnTo>
                    <a:lnTo>
                      <a:pt x="423" y="611"/>
                    </a:lnTo>
                    <a:lnTo>
                      <a:pt x="414" y="621"/>
                    </a:lnTo>
                    <a:lnTo>
                      <a:pt x="402" y="623"/>
                    </a:lnTo>
                    <a:lnTo>
                      <a:pt x="397" y="619"/>
                    </a:lnTo>
                    <a:lnTo>
                      <a:pt x="403" y="610"/>
                    </a:lnTo>
                    <a:lnTo>
                      <a:pt x="402" y="602"/>
                    </a:lnTo>
                    <a:lnTo>
                      <a:pt x="403" y="593"/>
                    </a:lnTo>
                    <a:lnTo>
                      <a:pt x="410" y="587"/>
                    </a:lnTo>
                    <a:lnTo>
                      <a:pt x="410" y="579"/>
                    </a:lnTo>
                    <a:lnTo>
                      <a:pt x="414" y="572"/>
                    </a:lnTo>
                    <a:lnTo>
                      <a:pt x="421" y="567"/>
                    </a:lnTo>
                    <a:lnTo>
                      <a:pt x="421" y="558"/>
                    </a:lnTo>
                    <a:lnTo>
                      <a:pt x="420" y="550"/>
                    </a:lnTo>
                    <a:lnTo>
                      <a:pt x="419" y="541"/>
                    </a:lnTo>
                    <a:lnTo>
                      <a:pt x="421" y="532"/>
                    </a:lnTo>
                    <a:lnTo>
                      <a:pt x="428" y="527"/>
                    </a:lnTo>
                    <a:lnTo>
                      <a:pt x="434" y="534"/>
                    </a:lnTo>
                    <a:lnTo>
                      <a:pt x="440" y="528"/>
                    </a:lnTo>
                    <a:lnTo>
                      <a:pt x="449" y="529"/>
                    </a:lnTo>
                    <a:lnTo>
                      <a:pt x="457" y="528"/>
                    </a:lnTo>
                    <a:lnTo>
                      <a:pt x="465" y="529"/>
                    </a:lnTo>
                    <a:lnTo>
                      <a:pt x="471" y="522"/>
                    </a:lnTo>
                    <a:lnTo>
                      <a:pt x="473" y="514"/>
                    </a:lnTo>
                    <a:lnTo>
                      <a:pt x="468" y="507"/>
                    </a:lnTo>
                    <a:lnTo>
                      <a:pt x="468" y="499"/>
                    </a:lnTo>
                    <a:lnTo>
                      <a:pt x="465" y="491"/>
                    </a:lnTo>
                    <a:lnTo>
                      <a:pt x="460" y="485"/>
                    </a:lnTo>
                    <a:lnTo>
                      <a:pt x="451" y="484"/>
                    </a:lnTo>
                    <a:lnTo>
                      <a:pt x="443" y="481"/>
                    </a:lnTo>
                    <a:lnTo>
                      <a:pt x="439" y="474"/>
                    </a:lnTo>
                    <a:lnTo>
                      <a:pt x="433" y="468"/>
                    </a:lnTo>
                    <a:lnTo>
                      <a:pt x="433" y="459"/>
                    </a:lnTo>
                    <a:lnTo>
                      <a:pt x="429" y="452"/>
                    </a:lnTo>
                    <a:lnTo>
                      <a:pt x="421" y="452"/>
                    </a:lnTo>
                    <a:lnTo>
                      <a:pt x="415" y="446"/>
                    </a:lnTo>
                    <a:lnTo>
                      <a:pt x="408" y="442"/>
                    </a:lnTo>
                    <a:lnTo>
                      <a:pt x="408" y="433"/>
                    </a:lnTo>
                    <a:lnTo>
                      <a:pt x="407" y="425"/>
                    </a:lnTo>
                    <a:lnTo>
                      <a:pt x="406" y="417"/>
                    </a:lnTo>
                    <a:lnTo>
                      <a:pt x="404" y="409"/>
                    </a:lnTo>
                    <a:lnTo>
                      <a:pt x="399" y="403"/>
                    </a:lnTo>
                    <a:lnTo>
                      <a:pt x="392" y="406"/>
                    </a:lnTo>
                    <a:lnTo>
                      <a:pt x="385" y="401"/>
                    </a:lnTo>
                    <a:lnTo>
                      <a:pt x="378" y="398"/>
                    </a:lnTo>
                    <a:lnTo>
                      <a:pt x="370" y="397"/>
                    </a:lnTo>
                    <a:lnTo>
                      <a:pt x="362" y="399"/>
                    </a:lnTo>
                    <a:lnTo>
                      <a:pt x="355" y="403"/>
                    </a:lnTo>
                    <a:lnTo>
                      <a:pt x="346" y="402"/>
                    </a:lnTo>
                    <a:lnTo>
                      <a:pt x="338" y="399"/>
                    </a:lnTo>
                    <a:lnTo>
                      <a:pt x="332" y="394"/>
                    </a:lnTo>
                    <a:lnTo>
                      <a:pt x="325" y="390"/>
                    </a:lnTo>
                    <a:lnTo>
                      <a:pt x="317" y="387"/>
                    </a:lnTo>
                    <a:lnTo>
                      <a:pt x="308" y="386"/>
                    </a:lnTo>
                    <a:lnTo>
                      <a:pt x="300" y="385"/>
                    </a:lnTo>
                    <a:lnTo>
                      <a:pt x="292" y="388"/>
                    </a:lnTo>
                    <a:lnTo>
                      <a:pt x="286" y="394"/>
                    </a:lnTo>
                    <a:lnTo>
                      <a:pt x="277" y="396"/>
                    </a:lnTo>
                    <a:lnTo>
                      <a:pt x="269" y="395"/>
                    </a:lnTo>
                    <a:lnTo>
                      <a:pt x="262" y="404"/>
                    </a:lnTo>
                    <a:lnTo>
                      <a:pt x="255" y="400"/>
                    </a:lnTo>
                    <a:lnTo>
                      <a:pt x="241" y="402"/>
                    </a:lnTo>
                    <a:lnTo>
                      <a:pt x="209" y="428"/>
                    </a:lnTo>
                    <a:lnTo>
                      <a:pt x="192" y="431"/>
                    </a:lnTo>
                    <a:lnTo>
                      <a:pt x="177" y="438"/>
                    </a:lnTo>
                    <a:lnTo>
                      <a:pt x="162" y="451"/>
                    </a:lnTo>
                    <a:lnTo>
                      <a:pt x="152" y="447"/>
                    </a:lnTo>
                    <a:lnTo>
                      <a:pt x="139" y="439"/>
                    </a:lnTo>
                    <a:lnTo>
                      <a:pt x="124" y="442"/>
                    </a:lnTo>
                    <a:lnTo>
                      <a:pt x="109" y="448"/>
                    </a:lnTo>
                    <a:lnTo>
                      <a:pt x="85" y="449"/>
                    </a:lnTo>
                    <a:lnTo>
                      <a:pt x="67" y="449"/>
                    </a:lnTo>
                    <a:lnTo>
                      <a:pt x="50" y="451"/>
                    </a:lnTo>
                    <a:lnTo>
                      <a:pt x="43" y="454"/>
                    </a:lnTo>
                    <a:lnTo>
                      <a:pt x="37" y="444"/>
                    </a:lnTo>
                    <a:lnTo>
                      <a:pt x="28" y="437"/>
                    </a:lnTo>
                    <a:lnTo>
                      <a:pt x="15" y="428"/>
                    </a:lnTo>
                    <a:lnTo>
                      <a:pt x="0" y="423"/>
                    </a:lnTo>
                    <a:lnTo>
                      <a:pt x="1" y="417"/>
                    </a:lnTo>
                    <a:lnTo>
                      <a:pt x="1" y="409"/>
                    </a:lnTo>
                    <a:lnTo>
                      <a:pt x="4" y="399"/>
                    </a:lnTo>
                    <a:lnTo>
                      <a:pt x="5" y="390"/>
                    </a:lnTo>
                    <a:lnTo>
                      <a:pt x="9" y="379"/>
                    </a:lnTo>
                    <a:lnTo>
                      <a:pt x="12" y="369"/>
                    </a:lnTo>
                    <a:lnTo>
                      <a:pt x="12" y="362"/>
                    </a:lnTo>
                    <a:lnTo>
                      <a:pt x="16" y="363"/>
                    </a:lnTo>
                    <a:lnTo>
                      <a:pt x="26" y="360"/>
                    </a:lnTo>
                    <a:lnTo>
                      <a:pt x="23" y="348"/>
                    </a:lnTo>
                    <a:lnTo>
                      <a:pt x="23" y="333"/>
                    </a:lnTo>
                    <a:lnTo>
                      <a:pt x="36" y="294"/>
                    </a:lnTo>
                    <a:lnTo>
                      <a:pt x="48" y="275"/>
                    </a:lnTo>
                    <a:lnTo>
                      <a:pt x="65" y="260"/>
                    </a:lnTo>
                    <a:lnTo>
                      <a:pt x="80" y="243"/>
                    </a:lnTo>
                    <a:lnTo>
                      <a:pt x="83" y="230"/>
                    </a:lnTo>
                    <a:lnTo>
                      <a:pt x="76" y="216"/>
                    </a:lnTo>
                    <a:lnTo>
                      <a:pt x="76" y="205"/>
                    </a:lnTo>
                    <a:lnTo>
                      <a:pt x="65" y="196"/>
                    </a:lnTo>
                    <a:lnTo>
                      <a:pt x="62" y="193"/>
                    </a:lnTo>
                    <a:lnTo>
                      <a:pt x="60" y="188"/>
                    </a:lnTo>
                    <a:lnTo>
                      <a:pt x="54" y="177"/>
                    </a:lnTo>
                    <a:lnTo>
                      <a:pt x="52" y="169"/>
                    </a:lnTo>
                    <a:lnTo>
                      <a:pt x="52" y="168"/>
                    </a:lnTo>
                    <a:lnTo>
                      <a:pt x="63" y="157"/>
                    </a:lnTo>
                    <a:lnTo>
                      <a:pt x="70" y="155"/>
                    </a:lnTo>
                    <a:lnTo>
                      <a:pt x="78" y="155"/>
                    </a:lnTo>
                    <a:lnTo>
                      <a:pt x="84" y="151"/>
                    </a:lnTo>
                    <a:lnTo>
                      <a:pt x="91" y="147"/>
                    </a:lnTo>
                    <a:lnTo>
                      <a:pt x="96" y="141"/>
                    </a:lnTo>
                    <a:lnTo>
                      <a:pt x="97" y="134"/>
                    </a:lnTo>
                    <a:lnTo>
                      <a:pt x="104" y="130"/>
                    </a:lnTo>
                    <a:lnTo>
                      <a:pt x="111" y="128"/>
                    </a:lnTo>
                    <a:lnTo>
                      <a:pt x="118" y="124"/>
                    </a:lnTo>
                    <a:lnTo>
                      <a:pt x="125" y="124"/>
                    </a:lnTo>
                    <a:lnTo>
                      <a:pt x="132" y="121"/>
                    </a:lnTo>
                    <a:lnTo>
                      <a:pt x="139" y="119"/>
                    </a:lnTo>
                    <a:lnTo>
                      <a:pt x="146" y="121"/>
                    </a:lnTo>
                    <a:lnTo>
                      <a:pt x="154" y="119"/>
                    </a:lnTo>
                    <a:lnTo>
                      <a:pt x="162" y="119"/>
                    </a:lnTo>
                    <a:lnTo>
                      <a:pt x="169" y="116"/>
                    </a:lnTo>
                    <a:lnTo>
                      <a:pt x="177" y="118"/>
                    </a:lnTo>
                    <a:lnTo>
                      <a:pt x="183" y="122"/>
                    </a:lnTo>
                    <a:lnTo>
                      <a:pt x="191" y="122"/>
                    </a:lnTo>
                    <a:lnTo>
                      <a:pt x="198" y="123"/>
                    </a:lnTo>
                    <a:lnTo>
                      <a:pt x="206" y="123"/>
                    </a:lnTo>
                    <a:lnTo>
                      <a:pt x="213" y="120"/>
                    </a:lnTo>
                    <a:lnTo>
                      <a:pt x="220" y="123"/>
                    </a:lnTo>
                    <a:lnTo>
                      <a:pt x="227" y="123"/>
                    </a:lnTo>
                    <a:lnTo>
                      <a:pt x="234" y="126"/>
                    </a:lnTo>
                    <a:lnTo>
                      <a:pt x="237" y="133"/>
                    </a:lnTo>
                    <a:lnTo>
                      <a:pt x="244" y="137"/>
                    </a:lnTo>
                    <a:lnTo>
                      <a:pt x="251" y="134"/>
                    </a:lnTo>
                    <a:lnTo>
                      <a:pt x="259" y="133"/>
                    </a:lnTo>
                    <a:lnTo>
                      <a:pt x="261" y="140"/>
                    </a:lnTo>
                    <a:lnTo>
                      <a:pt x="268" y="144"/>
                    </a:lnTo>
                    <a:lnTo>
                      <a:pt x="273" y="138"/>
                    </a:lnTo>
                    <a:lnTo>
                      <a:pt x="279" y="134"/>
                    </a:lnTo>
                    <a:lnTo>
                      <a:pt x="287" y="133"/>
                    </a:lnTo>
                    <a:lnTo>
                      <a:pt x="291" y="126"/>
                    </a:lnTo>
                    <a:lnTo>
                      <a:pt x="298" y="130"/>
                    </a:lnTo>
                    <a:lnTo>
                      <a:pt x="305" y="130"/>
                    </a:lnTo>
                    <a:lnTo>
                      <a:pt x="312" y="127"/>
                    </a:lnTo>
                    <a:lnTo>
                      <a:pt x="317" y="133"/>
                    </a:lnTo>
                    <a:lnTo>
                      <a:pt x="325" y="135"/>
                    </a:lnTo>
                    <a:lnTo>
                      <a:pt x="328" y="129"/>
                    </a:lnTo>
                    <a:lnTo>
                      <a:pt x="337" y="116"/>
                    </a:lnTo>
                    <a:lnTo>
                      <a:pt x="344" y="119"/>
                    </a:lnTo>
                    <a:lnTo>
                      <a:pt x="350" y="122"/>
                    </a:lnTo>
                    <a:lnTo>
                      <a:pt x="355" y="129"/>
                    </a:lnTo>
                    <a:lnTo>
                      <a:pt x="361" y="132"/>
                    </a:lnTo>
                    <a:lnTo>
                      <a:pt x="367" y="127"/>
                    </a:lnTo>
                    <a:lnTo>
                      <a:pt x="374" y="126"/>
                    </a:lnTo>
                    <a:lnTo>
                      <a:pt x="388" y="119"/>
                    </a:lnTo>
                    <a:lnTo>
                      <a:pt x="396" y="118"/>
                    </a:lnTo>
                    <a:lnTo>
                      <a:pt x="403" y="120"/>
                    </a:lnTo>
                    <a:lnTo>
                      <a:pt x="409" y="124"/>
                    </a:lnTo>
                    <a:lnTo>
                      <a:pt x="416" y="121"/>
                    </a:lnTo>
                    <a:lnTo>
                      <a:pt x="418" y="114"/>
                    </a:lnTo>
                    <a:lnTo>
                      <a:pt x="414" y="107"/>
                    </a:lnTo>
                    <a:lnTo>
                      <a:pt x="413" y="100"/>
                    </a:lnTo>
                    <a:lnTo>
                      <a:pt x="413" y="92"/>
                    </a:lnTo>
                    <a:lnTo>
                      <a:pt x="411" y="84"/>
                    </a:lnTo>
                    <a:lnTo>
                      <a:pt x="413" y="78"/>
                    </a:lnTo>
                    <a:lnTo>
                      <a:pt x="417" y="71"/>
                    </a:lnTo>
                    <a:lnTo>
                      <a:pt x="421" y="65"/>
                    </a:lnTo>
                    <a:lnTo>
                      <a:pt x="424" y="58"/>
                    </a:lnTo>
                    <a:lnTo>
                      <a:pt x="431" y="53"/>
                    </a:lnTo>
                    <a:lnTo>
                      <a:pt x="438" y="51"/>
                    </a:lnTo>
                    <a:lnTo>
                      <a:pt x="443" y="46"/>
                    </a:lnTo>
                    <a:lnTo>
                      <a:pt x="451" y="46"/>
                    </a:lnTo>
                    <a:lnTo>
                      <a:pt x="458" y="44"/>
                    </a:lnTo>
                    <a:lnTo>
                      <a:pt x="461" y="43"/>
                    </a:lnTo>
                    <a:lnTo>
                      <a:pt x="461" y="42"/>
                    </a:lnTo>
                    <a:lnTo>
                      <a:pt x="467" y="45"/>
                    </a:lnTo>
                    <a:lnTo>
                      <a:pt x="475" y="46"/>
                    </a:lnTo>
                    <a:lnTo>
                      <a:pt x="480" y="40"/>
                    </a:lnTo>
                    <a:lnTo>
                      <a:pt x="483" y="34"/>
                    </a:lnTo>
                    <a:lnTo>
                      <a:pt x="483" y="26"/>
                    </a:lnTo>
                    <a:lnTo>
                      <a:pt x="489" y="20"/>
                    </a:lnTo>
                    <a:lnTo>
                      <a:pt x="504" y="19"/>
                    </a:lnTo>
                    <a:lnTo>
                      <a:pt x="512" y="17"/>
                    </a:lnTo>
                    <a:lnTo>
                      <a:pt x="518" y="13"/>
                    </a:lnTo>
                    <a:lnTo>
                      <a:pt x="525" y="9"/>
                    </a:lnTo>
                    <a:lnTo>
                      <a:pt x="532" y="9"/>
                    </a:lnTo>
                    <a:lnTo>
                      <a:pt x="540" y="7"/>
                    </a:lnTo>
                    <a:lnTo>
                      <a:pt x="545" y="3"/>
                    </a:lnTo>
                    <a:lnTo>
                      <a:pt x="552" y="0"/>
                    </a:lnTo>
                    <a:lnTo>
                      <a:pt x="566" y="6"/>
                    </a:lnTo>
                    <a:lnTo>
                      <a:pt x="572" y="12"/>
                    </a:lnTo>
                    <a:lnTo>
                      <a:pt x="574" y="19"/>
                    </a:lnTo>
                    <a:lnTo>
                      <a:pt x="594" y="31"/>
                    </a:lnTo>
                    <a:lnTo>
                      <a:pt x="596" y="39"/>
                    </a:lnTo>
                    <a:lnTo>
                      <a:pt x="590" y="44"/>
                    </a:lnTo>
                    <a:lnTo>
                      <a:pt x="583" y="47"/>
                    </a:lnTo>
                    <a:lnTo>
                      <a:pt x="588" y="53"/>
                    </a:lnTo>
                    <a:lnTo>
                      <a:pt x="598" y="73"/>
                    </a:lnTo>
                    <a:lnTo>
                      <a:pt x="605" y="76"/>
                    </a:lnTo>
                    <a:lnTo>
                      <a:pt x="628" y="76"/>
                    </a:lnTo>
                    <a:lnTo>
                      <a:pt x="634" y="71"/>
                    </a:lnTo>
                    <a:lnTo>
                      <a:pt x="642" y="69"/>
                    </a:lnTo>
                    <a:lnTo>
                      <a:pt x="646" y="75"/>
                    </a:lnTo>
                    <a:lnTo>
                      <a:pt x="653" y="79"/>
                    </a:lnTo>
                    <a:lnTo>
                      <a:pt x="659" y="83"/>
                    </a:lnTo>
                    <a:lnTo>
                      <a:pt x="674" y="106"/>
                    </a:lnTo>
                    <a:lnTo>
                      <a:pt x="673" y="114"/>
                    </a:lnTo>
                    <a:lnTo>
                      <a:pt x="678" y="120"/>
                    </a:lnTo>
                    <a:lnTo>
                      <a:pt x="693" y="126"/>
                    </a:lnTo>
                    <a:lnTo>
                      <a:pt x="699" y="120"/>
                    </a:lnTo>
                    <a:lnTo>
                      <a:pt x="706" y="116"/>
                    </a:lnTo>
                    <a:lnTo>
                      <a:pt x="713" y="116"/>
                    </a:lnTo>
                    <a:lnTo>
                      <a:pt x="727" y="122"/>
                    </a:lnTo>
                    <a:close/>
                  </a:path>
                </a:pathLst>
              </a:custGeom>
              <a:solidFill>
                <a:srgbClr val="848FA0"/>
              </a:solidFill>
              <a:ln w="6350" cmpd="sng">
                <a:solidFill>
                  <a:schemeClr val="bg1"/>
                </a:solidFill>
                <a:round/>
                <a:headEnd/>
                <a:tailEnd/>
              </a:ln>
            </p:spPr>
            <p:txBody>
              <a:bodyPr/>
              <a:lstStyle/>
              <a:p>
                <a:endParaRPr lang="en-GB" dirty="0"/>
              </a:p>
            </p:txBody>
          </p:sp>
          <p:sp>
            <p:nvSpPr>
              <p:cNvPr id="1367" name="Freeform 30"/>
              <p:cNvSpPr>
                <a:spLocks/>
              </p:cNvSpPr>
              <p:nvPr/>
            </p:nvSpPr>
            <p:spPr bwMode="auto">
              <a:xfrm>
                <a:off x="3665" y="3342"/>
                <a:ext cx="183" cy="168"/>
              </a:xfrm>
              <a:custGeom>
                <a:avLst/>
                <a:gdLst>
                  <a:gd name="T0" fmla="*/ 105 w 183"/>
                  <a:gd name="T1" fmla="*/ 0 h 168"/>
                  <a:gd name="T2" fmla="*/ 96 w 183"/>
                  <a:gd name="T3" fmla="*/ 1 h 168"/>
                  <a:gd name="T4" fmla="*/ 71 w 183"/>
                  <a:gd name="T5" fmla="*/ 8 h 168"/>
                  <a:gd name="T6" fmla="*/ 49 w 183"/>
                  <a:gd name="T7" fmla="*/ 2 h 168"/>
                  <a:gd name="T8" fmla="*/ 28 w 183"/>
                  <a:gd name="T9" fmla="*/ 14 h 168"/>
                  <a:gd name="T10" fmla="*/ 13 w 183"/>
                  <a:gd name="T11" fmla="*/ 19 h 168"/>
                  <a:gd name="T12" fmla="*/ 8 w 183"/>
                  <a:gd name="T13" fmla="*/ 26 h 168"/>
                  <a:gd name="T14" fmla="*/ 4 w 183"/>
                  <a:gd name="T15" fmla="*/ 29 h 168"/>
                  <a:gd name="T16" fmla="*/ 8 w 183"/>
                  <a:gd name="T17" fmla="*/ 34 h 168"/>
                  <a:gd name="T18" fmla="*/ 20 w 183"/>
                  <a:gd name="T19" fmla="*/ 42 h 168"/>
                  <a:gd name="T20" fmla="*/ 21 w 183"/>
                  <a:gd name="T21" fmla="*/ 55 h 168"/>
                  <a:gd name="T22" fmla="*/ 10 w 183"/>
                  <a:gd name="T23" fmla="*/ 66 h 168"/>
                  <a:gd name="T24" fmla="*/ 10 w 183"/>
                  <a:gd name="T25" fmla="*/ 83 h 168"/>
                  <a:gd name="T26" fmla="*/ 9 w 183"/>
                  <a:gd name="T27" fmla="*/ 101 h 168"/>
                  <a:gd name="T28" fmla="*/ 0 w 183"/>
                  <a:gd name="T29" fmla="*/ 119 h 168"/>
                  <a:gd name="T30" fmla="*/ 3 w 183"/>
                  <a:gd name="T31" fmla="*/ 123 h 168"/>
                  <a:gd name="T32" fmla="*/ 12 w 183"/>
                  <a:gd name="T33" fmla="*/ 126 h 168"/>
                  <a:gd name="T34" fmla="*/ 50 w 183"/>
                  <a:gd name="T35" fmla="*/ 116 h 168"/>
                  <a:gd name="T36" fmla="*/ 42 w 183"/>
                  <a:gd name="T37" fmla="*/ 125 h 168"/>
                  <a:gd name="T38" fmla="*/ 27 w 183"/>
                  <a:gd name="T39" fmla="*/ 134 h 168"/>
                  <a:gd name="T40" fmla="*/ 16 w 183"/>
                  <a:gd name="T41" fmla="*/ 144 h 168"/>
                  <a:gd name="T42" fmla="*/ 16 w 183"/>
                  <a:gd name="T43" fmla="*/ 152 h 168"/>
                  <a:gd name="T44" fmla="*/ 18 w 183"/>
                  <a:gd name="T45" fmla="*/ 168 h 168"/>
                  <a:gd name="T46" fmla="*/ 27 w 183"/>
                  <a:gd name="T47" fmla="*/ 163 h 168"/>
                  <a:gd name="T48" fmla="*/ 32 w 183"/>
                  <a:gd name="T49" fmla="*/ 149 h 168"/>
                  <a:gd name="T50" fmla="*/ 42 w 183"/>
                  <a:gd name="T51" fmla="*/ 138 h 168"/>
                  <a:gd name="T52" fmla="*/ 54 w 183"/>
                  <a:gd name="T53" fmla="*/ 126 h 168"/>
                  <a:gd name="T54" fmla="*/ 68 w 183"/>
                  <a:gd name="T55" fmla="*/ 114 h 168"/>
                  <a:gd name="T56" fmla="*/ 85 w 183"/>
                  <a:gd name="T57" fmla="*/ 94 h 168"/>
                  <a:gd name="T58" fmla="*/ 93 w 183"/>
                  <a:gd name="T59" fmla="*/ 80 h 168"/>
                  <a:gd name="T60" fmla="*/ 107 w 183"/>
                  <a:gd name="T61" fmla="*/ 77 h 168"/>
                  <a:gd name="T62" fmla="*/ 119 w 183"/>
                  <a:gd name="T63" fmla="*/ 72 h 168"/>
                  <a:gd name="T64" fmla="*/ 136 w 183"/>
                  <a:gd name="T65" fmla="*/ 68 h 168"/>
                  <a:gd name="T66" fmla="*/ 152 w 183"/>
                  <a:gd name="T67" fmla="*/ 66 h 168"/>
                  <a:gd name="T68" fmla="*/ 162 w 183"/>
                  <a:gd name="T69" fmla="*/ 69 h 168"/>
                  <a:gd name="T70" fmla="*/ 178 w 183"/>
                  <a:gd name="T71" fmla="*/ 60 h 168"/>
                  <a:gd name="T72" fmla="*/ 183 w 183"/>
                  <a:gd name="T73" fmla="*/ 50 h 168"/>
                  <a:gd name="T74" fmla="*/ 180 w 183"/>
                  <a:gd name="T75" fmla="*/ 40 h 168"/>
                  <a:gd name="T76" fmla="*/ 169 w 183"/>
                  <a:gd name="T77" fmla="*/ 41 h 168"/>
                  <a:gd name="T78" fmla="*/ 149 w 183"/>
                  <a:gd name="T79" fmla="*/ 38 h 168"/>
                  <a:gd name="T80" fmla="*/ 131 w 183"/>
                  <a:gd name="T81" fmla="*/ 34 h 168"/>
                  <a:gd name="T82" fmla="*/ 121 w 183"/>
                  <a:gd name="T83" fmla="*/ 29 h 168"/>
                  <a:gd name="T84" fmla="*/ 111 w 183"/>
                  <a:gd name="T85" fmla="*/ 20 h 168"/>
                  <a:gd name="T86" fmla="*/ 105 w 183"/>
                  <a:gd name="T87" fmla="*/ 9 h 168"/>
                  <a:gd name="T88" fmla="*/ 105 w 183"/>
                  <a:gd name="T8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3" h="168">
                    <a:moveTo>
                      <a:pt x="105" y="0"/>
                    </a:moveTo>
                    <a:lnTo>
                      <a:pt x="96" y="1"/>
                    </a:lnTo>
                    <a:lnTo>
                      <a:pt x="71" y="8"/>
                    </a:lnTo>
                    <a:lnTo>
                      <a:pt x="49" y="2"/>
                    </a:lnTo>
                    <a:lnTo>
                      <a:pt x="28" y="14"/>
                    </a:lnTo>
                    <a:lnTo>
                      <a:pt x="13" y="19"/>
                    </a:lnTo>
                    <a:lnTo>
                      <a:pt x="8" y="26"/>
                    </a:lnTo>
                    <a:lnTo>
                      <a:pt x="4" y="29"/>
                    </a:lnTo>
                    <a:lnTo>
                      <a:pt x="8" y="34"/>
                    </a:lnTo>
                    <a:lnTo>
                      <a:pt x="20" y="42"/>
                    </a:lnTo>
                    <a:lnTo>
                      <a:pt x="21" y="55"/>
                    </a:lnTo>
                    <a:lnTo>
                      <a:pt x="10" y="66"/>
                    </a:lnTo>
                    <a:lnTo>
                      <a:pt x="10" y="83"/>
                    </a:lnTo>
                    <a:lnTo>
                      <a:pt x="9" y="101"/>
                    </a:lnTo>
                    <a:lnTo>
                      <a:pt x="0" y="119"/>
                    </a:lnTo>
                    <a:lnTo>
                      <a:pt x="3" y="123"/>
                    </a:lnTo>
                    <a:lnTo>
                      <a:pt x="12" y="126"/>
                    </a:lnTo>
                    <a:lnTo>
                      <a:pt x="50" y="116"/>
                    </a:lnTo>
                    <a:lnTo>
                      <a:pt x="42" y="125"/>
                    </a:lnTo>
                    <a:lnTo>
                      <a:pt x="27" y="134"/>
                    </a:lnTo>
                    <a:lnTo>
                      <a:pt x="16" y="144"/>
                    </a:lnTo>
                    <a:lnTo>
                      <a:pt x="16" y="152"/>
                    </a:lnTo>
                    <a:lnTo>
                      <a:pt x="18" y="168"/>
                    </a:lnTo>
                    <a:lnTo>
                      <a:pt x="27" y="163"/>
                    </a:lnTo>
                    <a:lnTo>
                      <a:pt x="32" y="149"/>
                    </a:lnTo>
                    <a:lnTo>
                      <a:pt x="42" y="138"/>
                    </a:lnTo>
                    <a:lnTo>
                      <a:pt x="54" y="126"/>
                    </a:lnTo>
                    <a:lnTo>
                      <a:pt x="68" y="114"/>
                    </a:lnTo>
                    <a:lnTo>
                      <a:pt x="85" y="94"/>
                    </a:lnTo>
                    <a:lnTo>
                      <a:pt x="93" y="80"/>
                    </a:lnTo>
                    <a:lnTo>
                      <a:pt x="107" y="77"/>
                    </a:lnTo>
                    <a:lnTo>
                      <a:pt x="119" y="72"/>
                    </a:lnTo>
                    <a:lnTo>
                      <a:pt x="136" y="68"/>
                    </a:lnTo>
                    <a:lnTo>
                      <a:pt x="152" y="66"/>
                    </a:lnTo>
                    <a:lnTo>
                      <a:pt x="162" y="69"/>
                    </a:lnTo>
                    <a:lnTo>
                      <a:pt x="178" y="60"/>
                    </a:lnTo>
                    <a:lnTo>
                      <a:pt x="183" y="50"/>
                    </a:lnTo>
                    <a:lnTo>
                      <a:pt x="180" y="40"/>
                    </a:lnTo>
                    <a:lnTo>
                      <a:pt x="169" y="41"/>
                    </a:lnTo>
                    <a:lnTo>
                      <a:pt x="149" y="38"/>
                    </a:lnTo>
                    <a:lnTo>
                      <a:pt x="131" y="34"/>
                    </a:lnTo>
                    <a:lnTo>
                      <a:pt x="121" y="29"/>
                    </a:lnTo>
                    <a:lnTo>
                      <a:pt x="111" y="20"/>
                    </a:lnTo>
                    <a:lnTo>
                      <a:pt x="105" y="9"/>
                    </a:lnTo>
                    <a:lnTo>
                      <a:pt x="105" y="0"/>
                    </a:lnTo>
                    <a:close/>
                  </a:path>
                </a:pathLst>
              </a:custGeom>
              <a:solidFill>
                <a:srgbClr val="848FA0"/>
              </a:solidFill>
              <a:ln w="6350" cmpd="sng">
                <a:solidFill>
                  <a:schemeClr val="bg1"/>
                </a:solidFill>
                <a:round/>
                <a:headEnd/>
                <a:tailEnd/>
              </a:ln>
            </p:spPr>
            <p:txBody>
              <a:bodyPr/>
              <a:lstStyle/>
              <a:p>
                <a:endParaRPr lang="en-GB" dirty="0"/>
              </a:p>
            </p:txBody>
          </p:sp>
          <p:sp>
            <p:nvSpPr>
              <p:cNvPr id="1368" name="Freeform 31"/>
              <p:cNvSpPr>
                <a:spLocks/>
              </p:cNvSpPr>
              <p:nvPr/>
            </p:nvSpPr>
            <p:spPr bwMode="auto">
              <a:xfrm>
                <a:off x="3686" y="3223"/>
                <a:ext cx="634" cy="560"/>
              </a:xfrm>
              <a:custGeom>
                <a:avLst/>
                <a:gdLst>
                  <a:gd name="T0" fmla="*/ 605 w 634"/>
                  <a:gd name="T1" fmla="*/ 38 h 560"/>
                  <a:gd name="T2" fmla="*/ 521 w 634"/>
                  <a:gd name="T3" fmla="*/ 10 h 560"/>
                  <a:gd name="T4" fmla="*/ 505 w 634"/>
                  <a:gd name="T5" fmla="*/ 4 h 560"/>
                  <a:gd name="T6" fmla="*/ 454 w 634"/>
                  <a:gd name="T7" fmla="*/ 26 h 560"/>
                  <a:gd name="T8" fmla="*/ 393 w 634"/>
                  <a:gd name="T9" fmla="*/ 44 h 560"/>
                  <a:gd name="T10" fmla="*/ 346 w 634"/>
                  <a:gd name="T11" fmla="*/ 87 h 560"/>
                  <a:gd name="T12" fmla="*/ 310 w 634"/>
                  <a:gd name="T13" fmla="*/ 121 h 560"/>
                  <a:gd name="T14" fmla="*/ 281 w 634"/>
                  <a:gd name="T15" fmla="*/ 149 h 560"/>
                  <a:gd name="T16" fmla="*/ 255 w 634"/>
                  <a:gd name="T17" fmla="*/ 150 h 560"/>
                  <a:gd name="T18" fmla="*/ 214 w 634"/>
                  <a:gd name="T19" fmla="*/ 157 h 560"/>
                  <a:gd name="T20" fmla="*/ 173 w 634"/>
                  <a:gd name="T21" fmla="*/ 161 h 560"/>
                  <a:gd name="T22" fmla="*/ 166 w 634"/>
                  <a:gd name="T23" fmla="*/ 179 h 560"/>
                  <a:gd name="T24" fmla="*/ 182 w 634"/>
                  <a:gd name="T25" fmla="*/ 188 h 560"/>
                  <a:gd name="T26" fmla="*/ 202 w 634"/>
                  <a:gd name="T27" fmla="*/ 190 h 560"/>
                  <a:gd name="T28" fmla="*/ 219 w 634"/>
                  <a:gd name="T29" fmla="*/ 192 h 560"/>
                  <a:gd name="T30" fmla="*/ 170 w 634"/>
                  <a:gd name="T31" fmla="*/ 206 h 560"/>
                  <a:gd name="T32" fmla="*/ 172 w 634"/>
                  <a:gd name="T33" fmla="*/ 217 h 560"/>
                  <a:gd name="T34" fmla="*/ 129 w 634"/>
                  <a:gd name="T35" fmla="*/ 234 h 560"/>
                  <a:gd name="T36" fmla="*/ 106 w 634"/>
                  <a:gd name="T37" fmla="*/ 234 h 560"/>
                  <a:gd name="T38" fmla="*/ 91 w 634"/>
                  <a:gd name="T39" fmla="*/ 238 h 560"/>
                  <a:gd name="T40" fmla="*/ 68 w 634"/>
                  <a:gd name="T41" fmla="*/ 249 h 560"/>
                  <a:gd name="T42" fmla="*/ 38 w 634"/>
                  <a:gd name="T43" fmla="*/ 253 h 560"/>
                  <a:gd name="T44" fmla="*/ 16 w 634"/>
                  <a:gd name="T45" fmla="*/ 275 h 560"/>
                  <a:gd name="T46" fmla="*/ 0 w 634"/>
                  <a:gd name="T47" fmla="*/ 304 h 560"/>
                  <a:gd name="T48" fmla="*/ 9 w 634"/>
                  <a:gd name="T49" fmla="*/ 332 h 560"/>
                  <a:gd name="T50" fmla="*/ 38 w 634"/>
                  <a:gd name="T51" fmla="*/ 325 h 560"/>
                  <a:gd name="T52" fmla="*/ 43 w 634"/>
                  <a:gd name="T53" fmla="*/ 337 h 560"/>
                  <a:gd name="T54" fmla="*/ 53 w 634"/>
                  <a:gd name="T55" fmla="*/ 365 h 560"/>
                  <a:gd name="T56" fmla="*/ 57 w 634"/>
                  <a:gd name="T57" fmla="*/ 387 h 560"/>
                  <a:gd name="T58" fmla="*/ 78 w 634"/>
                  <a:gd name="T59" fmla="*/ 407 h 560"/>
                  <a:gd name="T60" fmla="*/ 57 w 634"/>
                  <a:gd name="T61" fmla="*/ 417 h 560"/>
                  <a:gd name="T62" fmla="*/ 35 w 634"/>
                  <a:gd name="T63" fmla="*/ 398 h 560"/>
                  <a:gd name="T64" fmla="*/ 36 w 634"/>
                  <a:gd name="T65" fmla="*/ 422 h 560"/>
                  <a:gd name="T66" fmla="*/ 37 w 634"/>
                  <a:gd name="T67" fmla="*/ 435 h 560"/>
                  <a:gd name="T68" fmla="*/ 54 w 634"/>
                  <a:gd name="T69" fmla="*/ 434 h 560"/>
                  <a:gd name="T70" fmla="*/ 81 w 634"/>
                  <a:gd name="T71" fmla="*/ 440 h 560"/>
                  <a:gd name="T72" fmla="*/ 96 w 634"/>
                  <a:gd name="T73" fmla="*/ 464 h 560"/>
                  <a:gd name="T74" fmla="*/ 100 w 634"/>
                  <a:gd name="T75" fmla="*/ 477 h 560"/>
                  <a:gd name="T76" fmla="*/ 111 w 634"/>
                  <a:gd name="T77" fmla="*/ 477 h 560"/>
                  <a:gd name="T78" fmla="*/ 112 w 634"/>
                  <a:gd name="T79" fmla="*/ 492 h 560"/>
                  <a:gd name="T80" fmla="*/ 128 w 634"/>
                  <a:gd name="T81" fmla="*/ 501 h 560"/>
                  <a:gd name="T82" fmla="*/ 119 w 634"/>
                  <a:gd name="T83" fmla="*/ 523 h 560"/>
                  <a:gd name="T84" fmla="*/ 172 w 634"/>
                  <a:gd name="T85" fmla="*/ 507 h 560"/>
                  <a:gd name="T86" fmla="*/ 170 w 634"/>
                  <a:gd name="T87" fmla="*/ 520 h 560"/>
                  <a:gd name="T88" fmla="*/ 145 w 634"/>
                  <a:gd name="T89" fmla="*/ 532 h 560"/>
                  <a:gd name="T90" fmla="*/ 141 w 634"/>
                  <a:gd name="T91" fmla="*/ 546 h 560"/>
                  <a:gd name="T92" fmla="*/ 169 w 634"/>
                  <a:gd name="T93" fmla="*/ 545 h 560"/>
                  <a:gd name="T94" fmla="*/ 184 w 634"/>
                  <a:gd name="T95" fmla="*/ 528 h 560"/>
                  <a:gd name="T96" fmla="*/ 205 w 634"/>
                  <a:gd name="T97" fmla="*/ 522 h 560"/>
                  <a:gd name="T98" fmla="*/ 230 w 634"/>
                  <a:gd name="T99" fmla="*/ 533 h 560"/>
                  <a:gd name="T100" fmla="*/ 239 w 634"/>
                  <a:gd name="T101" fmla="*/ 525 h 560"/>
                  <a:gd name="T102" fmla="*/ 262 w 634"/>
                  <a:gd name="T103" fmla="*/ 555 h 560"/>
                  <a:gd name="T104" fmla="*/ 301 w 634"/>
                  <a:gd name="T105" fmla="*/ 557 h 560"/>
                  <a:gd name="T106" fmla="*/ 340 w 634"/>
                  <a:gd name="T107" fmla="*/ 535 h 560"/>
                  <a:gd name="T108" fmla="*/ 339 w 634"/>
                  <a:gd name="T109" fmla="*/ 500 h 560"/>
                  <a:gd name="T110" fmla="*/ 361 w 634"/>
                  <a:gd name="T111" fmla="*/ 482 h 560"/>
                  <a:gd name="T112" fmla="*/ 399 w 634"/>
                  <a:gd name="T113" fmla="*/ 486 h 560"/>
                  <a:gd name="T114" fmla="*/ 456 w 634"/>
                  <a:gd name="T115" fmla="*/ 501 h 560"/>
                  <a:gd name="T116" fmla="*/ 491 w 634"/>
                  <a:gd name="T117" fmla="*/ 519 h 560"/>
                  <a:gd name="T118" fmla="*/ 523 w 634"/>
                  <a:gd name="T119" fmla="*/ 507 h 560"/>
                  <a:gd name="T120" fmla="*/ 574 w 634"/>
                  <a:gd name="T121" fmla="*/ 461 h 560"/>
                  <a:gd name="T122" fmla="*/ 634 w 634"/>
                  <a:gd name="T123" fmla="*/ 3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4" h="560">
                    <a:moveTo>
                      <a:pt x="634" y="31"/>
                    </a:moveTo>
                    <a:lnTo>
                      <a:pt x="634" y="30"/>
                    </a:lnTo>
                    <a:lnTo>
                      <a:pt x="605" y="38"/>
                    </a:lnTo>
                    <a:lnTo>
                      <a:pt x="575" y="12"/>
                    </a:lnTo>
                    <a:lnTo>
                      <a:pt x="534" y="21"/>
                    </a:lnTo>
                    <a:lnTo>
                      <a:pt x="521" y="10"/>
                    </a:lnTo>
                    <a:lnTo>
                      <a:pt x="519" y="1"/>
                    </a:lnTo>
                    <a:lnTo>
                      <a:pt x="512" y="0"/>
                    </a:lnTo>
                    <a:lnTo>
                      <a:pt x="505" y="4"/>
                    </a:lnTo>
                    <a:lnTo>
                      <a:pt x="494" y="14"/>
                    </a:lnTo>
                    <a:lnTo>
                      <a:pt x="474" y="20"/>
                    </a:lnTo>
                    <a:lnTo>
                      <a:pt x="454" y="26"/>
                    </a:lnTo>
                    <a:lnTo>
                      <a:pt x="429" y="30"/>
                    </a:lnTo>
                    <a:lnTo>
                      <a:pt x="411" y="36"/>
                    </a:lnTo>
                    <a:lnTo>
                      <a:pt x="393" y="44"/>
                    </a:lnTo>
                    <a:lnTo>
                      <a:pt x="367" y="63"/>
                    </a:lnTo>
                    <a:lnTo>
                      <a:pt x="356" y="74"/>
                    </a:lnTo>
                    <a:lnTo>
                      <a:pt x="346" y="87"/>
                    </a:lnTo>
                    <a:lnTo>
                      <a:pt x="332" y="96"/>
                    </a:lnTo>
                    <a:lnTo>
                      <a:pt x="322" y="111"/>
                    </a:lnTo>
                    <a:lnTo>
                      <a:pt x="310" y="121"/>
                    </a:lnTo>
                    <a:lnTo>
                      <a:pt x="306" y="137"/>
                    </a:lnTo>
                    <a:lnTo>
                      <a:pt x="293" y="148"/>
                    </a:lnTo>
                    <a:lnTo>
                      <a:pt x="281" y="149"/>
                    </a:lnTo>
                    <a:lnTo>
                      <a:pt x="268" y="150"/>
                    </a:lnTo>
                    <a:lnTo>
                      <a:pt x="263" y="153"/>
                    </a:lnTo>
                    <a:lnTo>
                      <a:pt x="255" y="150"/>
                    </a:lnTo>
                    <a:lnTo>
                      <a:pt x="242" y="150"/>
                    </a:lnTo>
                    <a:lnTo>
                      <a:pt x="230" y="153"/>
                    </a:lnTo>
                    <a:lnTo>
                      <a:pt x="214" y="157"/>
                    </a:lnTo>
                    <a:lnTo>
                      <a:pt x="199" y="160"/>
                    </a:lnTo>
                    <a:lnTo>
                      <a:pt x="183" y="159"/>
                    </a:lnTo>
                    <a:lnTo>
                      <a:pt x="173" y="161"/>
                    </a:lnTo>
                    <a:lnTo>
                      <a:pt x="171" y="157"/>
                    </a:lnTo>
                    <a:lnTo>
                      <a:pt x="167" y="171"/>
                    </a:lnTo>
                    <a:lnTo>
                      <a:pt x="166" y="179"/>
                    </a:lnTo>
                    <a:lnTo>
                      <a:pt x="173" y="181"/>
                    </a:lnTo>
                    <a:lnTo>
                      <a:pt x="177" y="188"/>
                    </a:lnTo>
                    <a:lnTo>
                      <a:pt x="182" y="188"/>
                    </a:lnTo>
                    <a:lnTo>
                      <a:pt x="186" y="192"/>
                    </a:lnTo>
                    <a:lnTo>
                      <a:pt x="191" y="192"/>
                    </a:lnTo>
                    <a:lnTo>
                      <a:pt x="202" y="190"/>
                    </a:lnTo>
                    <a:lnTo>
                      <a:pt x="208" y="186"/>
                    </a:lnTo>
                    <a:lnTo>
                      <a:pt x="217" y="187"/>
                    </a:lnTo>
                    <a:lnTo>
                      <a:pt x="219" y="192"/>
                    </a:lnTo>
                    <a:lnTo>
                      <a:pt x="196" y="199"/>
                    </a:lnTo>
                    <a:lnTo>
                      <a:pt x="184" y="202"/>
                    </a:lnTo>
                    <a:lnTo>
                      <a:pt x="170" y="206"/>
                    </a:lnTo>
                    <a:lnTo>
                      <a:pt x="159" y="213"/>
                    </a:lnTo>
                    <a:lnTo>
                      <a:pt x="162" y="217"/>
                    </a:lnTo>
                    <a:lnTo>
                      <a:pt x="172" y="217"/>
                    </a:lnTo>
                    <a:lnTo>
                      <a:pt x="175" y="224"/>
                    </a:lnTo>
                    <a:lnTo>
                      <a:pt x="161" y="229"/>
                    </a:lnTo>
                    <a:lnTo>
                      <a:pt x="129" y="234"/>
                    </a:lnTo>
                    <a:lnTo>
                      <a:pt x="115" y="239"/>
                    </a:lnTo>
                    <a:lnTo>
                      <a:pt x="107" y="240"/>
                    </a:lnTo>
                    <a:lnTo>
                      <a:pt x="106" y="234"/>
                    </a:lnTo>
                    <a:lnTo>
                      <a:pt x="99" y="232"/>
                    </a:lnTo>
                    <a:lnTo>
                      <a:pt x="89" y="232"/>
                    </a:lnTo>
                    <a:lnTo>
                      <a:pt x="91" y="238"/>
                    </a:lnTo>
                    <a:lnTo>
                      <a:pt x="96" y="247"/>
                    </a:lnTo>
                    <a:lnTo>
                      <a:pt x="83" y="250"/>
                    </a:lnTo>
                    <a:lnTo>
                      <a:pt x="68" y="249"/>
                    </a:lnTo>
                    <a:lnTo>
                      <a:pt x="61" y="243"/>
                    </a:lnTo>
                    <a:lnTo>
                      <a:pt x="45" y="253"/>
                    </a:lnTo>
                    <a:lnTo>
                      <a:pt x="38" y="253"/>
                    </a:lnTo>
                    <a:lnTo>
                      <a:pt x="30" y="254"/>
                    </a:lnTo>
                    <a:lnTo>
                      <a:pt x="24" y="265"/>
                    </a:lnTo>
                    <a:lnTo>
                      <a:pt x="16" y="275"/>
                    </a:lnTo>
                    <a:lnTo>
                      <a:pt x="10" y="289"/>
                    </a:lnTo>
                    <a:lnTo>
                      <a:pt x="4" y="291"/>
                    </a:lnTo>
                    <a:lnTo>
                      <a:pt x="0" y="304"/>
                    </a:lnTo>
                    <a:lnTo>
                      <a:pt x="0" y="327"/>
                    </a:lnTo>
                    <a:lnTo>
                      <a:pt x="2" y="333"/>
                    </a:lnTo>
                    <a:lnTo>
                      <a:pt x="9" y="332"/>
                    </a:lnTo>
                    <a:lnTo>
                      <a:pt x="18" y="330"/>
                    </a:lnTo>
                    <a:lnTo>
                      <a:pt x="31" y="328"/>
                    </a:lnTo>
                    <a:lnTo>
                      <a:pt x="38" y="325"/>
                    </a:lnTo>
                    <a:lnTo>
                      <a:pt x="48" y="320"/>
                    </a:lnTo>
                    <a:lnTo>
                      <a:pt x="52" y="326"/>
                    </a:lnTo>
                    <a:lnTo>
                      <a:pt x="43" y="337"/>
                    </a:lnTo>
                    <a:lnTo>
                      <a:pt x="43" y="350"/>
                    </a:lnTo>
                    <a:lnTo>
                      <a:pt x="53" y="358"/>
                    </a:lnTo>
                    <a:lnTo>
                      <a:pt x="53" y="365"/>
                    </a:lnTo>
                    <a:lnTo>
                      <a:pt x="61" y="371"/>
                    </a:lnTo>
                    <a:lnTo>
                      <a:pt x="65" y="377"/>
                    </a:lnTo>
                    <a:lnTo>
                      <a:pt x="57" y="387"/>
                    </a:lnTo>
                    <a:lnTo>
                      <a:pt x="57" y="395"/>
                    </a:lnTo>
                    <a:lnTo>
                      <a:pt x="64" y="405"/>
                    </a:lnTo>
                    <a:lnTo>
                      <a:pt x="78" y="407"/>
                    </a:lnTo>
                    <a:lnTo>
                      <a:pt x="81" y="410"/>
                    </a:lnTo>
                    <a:lnTo>
                      <a:pt x="67" y="413"/>
                    </a:lnTo>
                    <a:lnTo>
                      <a:pt x="57" y="417"/>
                    </a:lnTo>
                    <a:lnTo>
                      <a:pt x="50" y="416"/>
                    </a:lnTo>
                    <a:lnTo>
                      <a:pt x="39" y="399"/>
                    </a:lnTo>
                    <a:lnTo>
                      <a:pt x="35" y="398"/>
                    </a:lnTo>
                    <a:lnTo>
                      <a:pt x="33" y="405"/>
                    </a:lnTo>
                    <a:lnTo>
                      <a:pt x="36" y="411"/>
                    </a:lnTo>
                    <a:lnTo>
                      <a:pt x="36" y="422"/>
                    </a:lnTo>
                    <a:lnTo>
                      <a:pt x="28" y="426"/>
                    </a:lnTo>
                    <a:lnTo>
                      <a:pt x="29" y="430"/>
                    </a:lnTo>
                    <a:lnTo>
                      <a:pt x="37" y="435"/>
                    </a:lnTo>
                    <a:lnTo>
                      <a:pt x="43" y="438"/>
                    </a:lnTo>
                    <a:lnTo>
                      <a:pt x="49" y="436"/>
                    </a:lnTo>
                    <a:lnTo>
                      <a:pt x="54" y="434"/>
                    </a:lnTo>
                    <a:lnTo>
                      <a:pt x="64" y="439"/>
                    </a:lnTo>
                    <a:lnTo>
                      <a:pt x="70" y="440"/>
                    </a:lnTo>
                    <a:lnTo>
                      <a:pt x="81" y="440"/>
                    </a:lnTo>
                    <a:lnTo>
                      <a:pt x="89" y="443"/>
                    </a:lnTo>
                    <a:lnTo>
                      <a:pt x="96" y="453"/>
                    </a:lnTo>
                    <a:lnTo>
                      <a:pt x="96" y="464"/>
                    </a:lnTo>
                    <a:lnTo>
                      <a:pt x="89" y="470"/>
                    </a:lnTo>
                    <a:lnTo>
                      <a:pt x="96" y="478"/>
                    </a:lnTo>
                    <a:lnTo>
                      <a:pt x="100" y="477"/>
                    </a:lnTo>
                    <a:lnTo>
                      <a:pt x="104" y="472"/>
                    </a:lnTo>
                    <a:lnTo>
                      <a:pt x="112" y="471"/>
                    </a:lnTo>
                    <a:lnTo>
                      <a:pt x="111" y="477"/>
                    </a:lnTo>
                    <a:lnTo>
                      <a:pt x="105" y="482"/>
                    </a:lnTo>
                    <a:lnTo>
                      <a:pt x="105" y="492"/>
                    </a:lnTo>
                    <a:lnTo>
                      <a:pt x="112" y="492"/>
                    </a:lnTo>
                    <a:lnTo>
                      <a:pt x="117" y="493"/>
                    </a:lnTo>
                    <a:lnTo>
                      <a:pt x="123" y="499"/>
                    </a:lnTo>
                    <a:lnTo>
                      <a:pt x="128" y="501"/>
                    </a:lnTo>
                    <a:lnTo>
                      <a:pt x="121" y="511"/>
                    </a:lnTo>
                    <a:lnTo>
                      <a:pt x="115" y="517"/>
                    </a:lnTo>
                    <a:lnTo>
                      <a:pt x="119" y="523"/>
                    </a:lnTo>
                    <a:lnTo>
                      <a:pt x="148" y="518"/>
                    </a:lnTo>
                    <a:lnTo>
                      <a:pt x="159" y="513"/>
                    </a:lnTo>
                    <a:lnTo>
                      <a:pt x="172" y="507"/>
                    </a:lnTo>
                    <a:lnTo>
                      <a:pt x="182" y="506"/>
                    </a:lnTo>
                    <a:lnTo>
                      <a:pt x="179" y="513"/>
                    </a:lnTo>
                    <a:lnTo>
                      <a:pt x="170" y="520"/>
                    </a:lnTo>
                    <a:lnTo>
                      <a:pt x="168" y="524"/>
                    </a:lnTo>
                    <a:lnTo>
                      <a:pt x="161" y="529"/>
                    </a:lnTo>
                    <a:lnTo>
                      <a:pt x="145" y="532"/>
                    </a:lnTo>
                    <a:lnTo>
                      <a:pt x="134" y="540"/>
                    </a:lnTo>
                    <a:lnTo>
                      <a:pt x="129" y="551"/>
                    </a:lnTo>
                    <a:lnTo>
                      <a:pt x="141" y="546"/>
                    </a:lnTo>
                    <a:lnTo>
                      <a:pt x="168" y="532"/>
                    </a:lnTo>
                    <a:lnTo>
                      <a:pt x="172" y="536"/>
                    </a:lnTo>
                    <a:lnTo>
                      <a:pt x="169" y="545"/>
                    </a:lnTo>
                    <a:lnTo>
                      <a:pt x="172" y="545"/>
                    </a:lnTo>
                    <a:lnTo>
                      <a:pt x="182" y="535"/>
                    </a:lnTo>
                    <a:lnTo>
                      <a:pt x="184" y="528"/>
                    </a:lnTo>
                    <a:lnTo>
                      <a:pt x="192" y="525"/>
                    </a:lnTo>
                    <a:lnTo>
                      <a:pt x="202" y="522"/>
                    </a:lnTo>
                    <a:lnTo>
                      <a:pt x="205" y="522"/>
                    </a:lnTo>
                    <a:lnTo>
                      <a:pt x="213" y="529"/>
                    </a:lnTo>
                    <a:lnTo>
                      <a:pt x="225" y="534"/>
                    </a:lnTo>
                    <a:lnTo>
                      <a:pt x="230" y="533"/>
                    </a:lnTo>
                    <a:lnTo>
                      <a:pt x="228" y="529"/>
                    </a:lnTo>
                    <a:lnTo>
                      <a:pt x="230" y="524"/>
                    </a:lnTo>
                    <a:lnTo>
                      <a:pt x="239" y="525"/>
                    </a:lnTo>
                    <a:lnTo>
                      <a:pt x="241" y="530"/>
                    </a:lnTo>
                    <a:lnTo>
                      <a:pt x="249" y="547"/>
                    </a:lnTo>
                    <a:lnTo>
                      <a:pt x="262" y="555"/>
                    </a:lnTo>
                    <a:lnTo>
                      <a:pt x="274" y="559"/>
                    </a:lnTo>
                    <a:lnTo>
                      <a:pt x="287" y="560"/>
                    </a:lnTo>
                    <a:lnTo>
                      <a:pt x="301" y="557"/>
                    </a:lnTo>
                    <a:lnTo>
                      <a:pt x="317" y="546"/>
                    </a:lnTo>
                    <a:lnTo>
                      <a:pt x="330" y="540"/>
                    </a:lnTo>
                    <a:lnTo>
                      <a:pt x="340" y="535"/>
                    </a:lnTo>
                    <a:lnTo>
                      <a:pt x="339" y="521"/>
                    </a:lnTo>
                    <a:lnTo>
                      <a:pt x="342" y="515"/>
                    </a:lnTo>
                    <a:lnTo>
                      <a:pt x="339" y="500"/>
                    </a:lnTo>
                    <a:lnTo>
                      <a:pt x="340" y="490"/>
                    </a:lnTo>
                    <a:lnTo>
                      <a:pt x="350" y="488"/>
                    </a:lnTo>
                    <a:lnTo>
                      <a:pt x="361" y="482"/>
                    </a:lnTo>
                    <a:lnTo>
                      <a:pt x="382" y="481"/>
                    </a:lnTo>
                    <a:lnTo>
                      <a:pt x="394" y="483"/>
                    </a:lnTo>
                    <a:lnTo>
                      <a:pt x="399" y="486"/>
                    </a:lnTo>
                    <a:lnTo>
                      <a:pt x="434" y="493"/>
                    </a:lnTo>
                    <a:lnTo>
                      <a:pt x="447" y="497"/>
                    </a:lnTo>
                    <a:lnTo>
                      <a:pt x="456" y="501"/>
                    </a:lnTo>
                    <a:lnTo>
                      <a:pt x="463" y="509"/>
                    </a:lnTo>
                    <a:lnTo>
                      <a:pt x="479" y="519"/>
                    </a:lnTo>
                    <a:lnTo>
                      <a:pt x="491" y="519"/>
                    </a:lnTo>
                    <a:lnTo>
                      <a:pt x="503" y="519"/>
                    </a:lnTo>
                    <a:lnTo>
                      <a:pt x="513" y="512"/>
                    </a:lnTo>
                    <a:lnTo>
                      <a:pt x="523" y="507"/>
                    </a:lnTo>
                    <a:lnTo>
                      <a:pt x="534" y="500"/>
                    </a:lnTo>
                    <a:lnTo>
                      <a:pt x="548" y="496"/>
                    </a:lnTo>
                    <a:lnTo>
                      <a:pt x="574" y="461"/>
                    </a:lnTo>
                    <a:lnTo>
                      <a:pt x="594" y="427"/>
                    </a:lnTo>
                    <a:lnTo>
                      <a:pt x="634" y="432"/>
                    </a:lnTo>
                    <a:lnTo>
                      <a:pt x="634" y="31"/>
                    </a:lnTo>
                    <a:close/>
                  </a:path>
                </a:pathLst>
              </a:custGeom>
              <a:solidFill>
                <a:srgbClr val="848FA0"/>
              </a:solidFill>
              <a:ln w="6350" cmpd="sng">
                <a:solidFill>
                  <a:schemeClr val="bg1"/>
                </a:solidFill>
                <a:round/>
                <a:headEnd/>
                <a:tailEnd/>
              </a:ln>
            </p:spPr>
            <p:txBody>
              <a:bodyPr/>
              <a:lstStyle/>
              <a:p>
                <a:endParaRPr lang="en-GB" dirty="0"/>
              </a:p>
            </p:txBody>
          </p:sp>
          <p:sp>
            <p:nvSpPr>
              <p:cNvPr id="1369" name="Freeform 32"/>
              <p:cNvSpPr>
                <a:spLocks/>
              </p:cNvSpPr>
              <p:nvPr/>
            </p:nvSpPr>
            <p:spPr bwMode="auto">
              <a:xfrm>
                <a:off x="3404" y="3172"/>
                <a:ext cx="376" cy="262"/>
              </a:xfrm>
              <a:custGeom>
                <a:avLst/>
                <a:gdLst>
                  <a:gd name="T0" fmla="*/ 356 w 376"/>
                  <a:gd name="T1" fmla="*/ 18 h 262"/>
                  <a:gd name="T2" fmla="*/ 299 w 376"/>
                  <a:gd name="T3" fmla="*/ 4 h 262"/>
                  <a:gd name="T4" fmla="*/ 270 w 376"/>
                  <a:gd name="T5" fmla="*/ 3 h 262"/>
                  <a:gd name="T6" fmla="*/ 222 w 376"/>
                  <a:gd name="T7" fmla="*/ 32 h 262"/>
                  <a:gd name="T8" fmla="*/ 187 w 376"/>
                  <a:gd name="T9" fmla="*/ 55 h 262"/>
                  <a:gd name="T10" fmla="*/ 137 w 376"/>
                  <a:gd name="T11" fmla="*/ 54 h 262"/>
                  <a:gd name="T12" fmla="*/ 54 w 376"/>
                  <a:gd name="T13" fmla="*/ 61 h 262"/>
                  <a:gd name="T14" fmla="*/ 27 w 376"/>
                  <a:gd name="T15" fmla="*/ 54 h 262"/>
                  <a:gd name="T16" fmla="*/ 18 w 376"/>
                  <a:gd name="T17" fmla="*/ 34 h 262"/>
                  <a:gd name="T18" fmla="*/ 0 w 376"/>
                  <a:gd name="T19" fmla="*/ 68 h 262"/>
                  <a:gd name="T20" fmla="*/ 16 w 376"/>
                  <a:gd name="T21" fmla="*/ 105 h 262"/>
                  <a:gd name="T22" fmla="*/ 23 w 376"/>
                  <a:gd name="T23" fmla="*/ 136 h 262"/>
                  <a:gd name="T24" fmla="*/ 14 w 376"/>
                  <a:gd name="T25" fmla="*/ 185 h 262"/>
                  <a:gd name="T26" fmla="*/ 44 w 376"/>
                  <a:gd name="T27" fmla="*/ 210 h 262"/>
                  <a:gd name="T28" fmla="*/ 57 w 376"/>
                  <a:gd name="T29" fmla="*/ 262 h 262"/>
                  <a:gd name="T30" fmla="*/ 71 w 376"/>
                  <a:gd name="T31" fmla="*/ 259 h 262"/>
                  <a:gd name="T32" fmla="*/ 116 w 376"/>
                  <a:gd name="T33" fmla="*/ 250 h 262"/>
                  <a:gd name="T34" fmla="*/ 149 w 376"/>
                  <a:gd name="T35" fmla="*/ 233 h 262"/>
                  <a:gd name="T36" fmla="*/ 175 w 376"/>
                  <a:gd name="T37" fmla="*/ 240 h 262"/>
                  <a:gd name="T38" fmla="*/ 218 w 376"/>
                  <a:gd name="T39" fmla="*/ 248 h 262"/>
                  <a:gd name="T40" fmla="*/ 254 w 376"/>
                  <a:gd name="T41" fmla="*/ 225 h 262"/>
                  <a:gd name="T42" fmla="*/ 265 w 376"/>
                  <a:gd name="T43" fmla="*/ 199 h 262"/>
                  <a:gd name="T44" fmla="*/ 274 w 376"/>
                  <a:gd name="T45" fmla="*/ 189 h 262"/>
                  <a:gd name="T46" fmla="*/ 310 w 376"/>
                  <a:gd name="T47" fmla="*/ 172 h 262"/>
                  <a:gd name="T48" fmla="*/ 357 w 376"/>
                  <a:gd name="T49" fmla="*/ 171 h 262"/>
                  <a:gd name="T50" fmla="*/ 364 w 376"/>
                  <a:gd name="T51" fmla="*/ 163 h 262"/>
                  <a:gd name="T52" fmla="*/ 349 w 376"/>
                  <a:gd name="T53" fmla="*/ 149 h 262"/>
                  <a:gd name="T54" fmla="*/ 337 w 376"/>
                  <a:gd name="T55" fmla="*/ 132 h 262"/>
                  <a:gd name="T56" fmla="*/ 327 w 376"/>
                  <a:gd name="T57" fmla="*/ 127 h 262"/>
                  <a:gd name="T58" fmla="*/ 337 w 376"/>
                  <a:gd name="T59" fmla="*/ 115 h 262"/>
                  <a:gd name="T60" fmla="*/ 348 w 376"/>
                  <a:gd name="T61" fmla="*/ 103 h 262"/>
                  <a:gd name="T62" fmla="*/ 343 w 376"/>
                  <a:gd name="T63" fmla="*/ 71 h 262"/>
                  <a:gd name="T64" fmla="*/ 372 w 376"/>
                  <a:gd name="T65" fmla="*/ 44 h 262"/>
                  <a:gd name="T66" fmla="*/ 375 w 376"/>
                  <a:gd name="T67"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6" h="262">
                    <a:moveTo>
                      <a:pt x="375" y="12"/>
                    </a:moveTo>
                    <a:lnTo>
                      <a:pt x="356" y="18"/>
                    </a:lnTo>
                    <a:lnTo>
                      <a:pt x="331" y="7"/>
                    </a:lnTo>
                    <a:lnTo>
                      <a:pt x="299" y="4"/>
                    </a:lnTo>
                    <a:lnTo>
                      <a:pt x="291" y="0"/>
                    </a:lnTo>
                    <a:lnTo>
                      <a:pt x="270" y="3"/>
                    </a:lnTo>
                    <a:lnTo>
                      <a:pt x="244" y="15"/>
                    </a:lnTo>
                    <a:lnTo>
                      <a:pt x="222" y="32"/>
                    </a:lnTo>
                    <a:lnTo>
                      <a:pt x="204" y="48"/>
                    </a:lnTo>
                    <a:lnTo>
                      <a:pt x="187" y="55"/>
                    </a:lnTo>
                    <a:lnTo>
                      <a:pt x="158" y="55"/>
                    </a:lnTo>
                    <a:lnTo>
                      <a:pt x="137" y="54"/>
                    </a:lnTo>
                    <a:lnTo>
                      <a:pt x="92" y="60"/>
                    </a:lnTo>
                    <a:lnTo>
                      <a:pt x="54" y="61"/>
                    </a:lnTo>
                    <a:lnTo>
                      <a:pt x="40" y="62"/>
                    </a:lnTo>
                    <a:lnTo>
                      <a:pt x="27" y="54"/>
                    </a:lnTo>
                    <a:lnTo>
                      <a:pt x="32" y="37"/>
                    </a:lnTo>
                    <a:lnTo>
                      <a:pt x="18" y="34"/>
                    </a:lnTo>
                    <a:lnTo>
                      <a:pt x="0" y="45"/>
                    </a:lnTo>
                    <a:lnTo>
                      <a:pt x="0" y="68"/>
                    </a:lnTo>
                    <a:lnTo>
                      <a:pt x="5" y="91"/>
                    </a:lnTo>
                    <a:lnTo>
                      <a:pt x="16" y="105"/>
                    </a:lnTo>
                    <a:lnTo>
                      <a:pt x="34" y="122"/>
                    </a:lnTo>
                    <a:lnTo>
                      <a:pt x="23" y="136"/>
                    </a:lnTo>
                    <a:lnTo>
                      <a:pt x="12" y="165"/>
                    </a:lnTo>
                    <a:lnTo>
                      <a:pt x="14" y="185"/>
                    </a:lnTo>
                    <a:lnTo>
                      <a:pt x="15" y="192"/>
                    </a:lnTo>
                    <a:lnTo>
                      <a:pt x="44" y="210"/>
                    </a:lnTo>
                    <a:lnTo>
                      <a:pt x="54" y="243"/>
                    </a:lnTo>
                    <a:lnTo>
                      <a:pt x="57" y="262"/>
                    </a:lnTo>
                    <a:lnTo>
                      <a:pt x="59" y="262"/>
                    </a:lnTo>
                    <a:lnTo>
                      <a:pt x="71" y="259"/>
                    </a:lnTo>
                    <a:lnTo>
                      <a:pt x="89" y="253"/>
                    </a:lnTo>
                    <a:lnTo>
                      <a:pt x="116" y="250"/>
                    </a:lnTo>
                    <a:lnTo>
                      <a:pt x="137" y="239"/>
                    </a:lnTo>
                    <a:lnTo>
                      <a:pt x="149" y="233"/>
                    </a:lnTo>
                    <a:lnTo>
                      <a:pt x="162" y="232"/>
                    </a:lnTo>
                    <a:lnTo>
                      <a:pt x="175" y="240"/>
                    </a:lnTo>
                    <a:lnTo>
                      <a:pt x="195" y="244"/>
                    </a:lnTo>
                    <a:lnTo>
                      <a:pt x="218" y="248"/>
                    </a:lnTo>
                    <a:lnTo>
                      <a:pt x="240" y="240"/>
                    </a:lnTo>
                    <a:lnTo>
                      <a:pt x="254" y="225"/>
                    </a:lnTo>
                    <a:lnTo>
                      <a:pt x="252" y="202"/>
                    </a:lnTo>
                    <a:lnTo>
                      <a:pt x="265" y="199"/>
                    </a:lnTo>
                    <a:lnTo>
                      <a:pt x="269" y="196"/>
                    </a:lnTo>
                    <a:lnTo>
                      <a:pt x="274" y="189"/>
                    </a:lnTo>
                    <a:lnTo>
                      <a:pt x="289" y="184"/>
                    </a:lnTo>
                    <a:lnTo>
                      <a:pt x="310" y="172"/>
                    </a:lnTo>
                    <a:lnTo>
                      <a:pt x="332" y="178"/>
                    </a:lnTo>
                    <a:lnTo>
                      <a:pt x="357" y="171"/>
                    </a:lnTo>
                    <a:lnTo>
                      <a:pt x="366" y="170"/>
                    </a:lnTo>
                    <a:lnTo>
                      <a:pt x="364" y="163"/>
                    </a:lnTo>
                    <a:lnTo>
                      <a:pt x="356" y="156"/>
                    </a:lnTo>
                    <a:lnTo>
                      <a:pt x="349" y="149"/>
                    </a:lnTo>
                    <a:lnTo>
                      <a:pt x="343" y="139"/>
                    </a:lnTo>
                    <a:lnTo>
                      <a:pt x="337" y="132"/>
                    </a:lnTo>
                    <a:lnTo>
                      <a:pt x="331" y="131"/>
                    </a:lnTo>
                    <a:lnTo>
                      <a:pt x="327" y="127"/>
                    </a:lnTo>
                    <a:lnTo>
                      <a:pt x="334" y="121"/>
                    </a:lnTo>
                    <a:lnTo>
                      <a:pt x="337" y="115"/>
                    </a:lnTo>
                    <a:lnTo>
                      <a:pt x="339" y="109"/>
                    </a:lnTo>
                    <a:lnTo>
                      <a:pt x="348" y="103"/>
                    </a:lnTo>
                    <a:lnTo>
                      <a:pt x="345" y="85"/>
                    </a:lnTo>
                    <a:lnTo>
                      <a:pt x="343" y="71"/>
                    </a:lnTo>
                    <a:lnTo>
                      <a:pt x="353" y="53"/>
                    </a:lnTo>
                    <a:lnTo>
                      <a:pt x="372" y="44"/>
                    </a:lnTo>
                    <a:lnTo>
                      <a:pt x="376" y="30"/>
                    </a:lnTo>
                    <a:lnTo>
                      <a:pt x="375" y="12"/>
                    </a:lnTo>
                    <a:close/>
                  </a:path>
                </a:pathLst>
              </a:custGeom>
              <a:solidFill>
                <a:srgbClr val="848FA0"/>
              </a:solidFill>
              <a:ln w="6350" cmpd="sng">
                <a:solidFill>
                  <a:schemeClr val="bg1"/>
                </a:solidFill>
                <a:round/>
                <a:headEnd/>
                <a:tailEnd/>
              </a:ln>
            </p:spPr>
            <p:txBody>
              <a:bodyPr/>
              <a:lstStyle/>
              <a:p>
                <a:endParaRPr lang="en-GB" dirty="0"/>
              </a:p>
            </p:txBody>
          </p:sp>
          <p:sp>
            <p:nvSpPr>
              <p:cNvPr id="1370" name="Freeform 33"/>
              <p:cNvSpPr>
                <a:spLocks/>
              </p:cNvSpPr>
              <p:nvPr/>
            </p:nvSpPr>
            <p:spPr bwMode="auto">
              <a:xfrm>
                <a:off x="3609" y="2826"/>
                <a:ext cx="211" cy="234"/>
              </a:xfrm>
              <a:custGeom>
                <a:avLst/>
                <a:gdLst>
                  <a:gd name="T0" fmla="*/ 132 w 211"/>
                  <a:gd name="T1" fmla="*/ 231 h 234"/>
                  <a:gd name="T2" fmla="*/ 115 w 211"/>
                  <a:gd name="T3" fmla="*/ 226 h 234"/>
                  <a:gd name="T4" fmla="*/ 112 w 211"/>
                  <a:gd name="T5" fmla="*/ 207 h 234"/>
                  <a:gd name="T6" fmla="*/ 103 w 211"/>
                  <a:gd name="T7" fmla="*/ 184 h 234"/>
                  <a:gd name="T8" fmla="*/ 98 w 211"/>
                  <a:gd name="T9" fmla="*/ 147 h 234"/>
                  <a:gd name="T10" fmla="*/ 73 w 211"/>
                  <a:gd name="T11" fmla="*/ 100 h 234"/>
                  <a:gd name="T12" fmla="*/ 40 w 211"/>
                  <a:gd name="T13" fmla="*/ 62 h 234"/>
                  <a:gd name="T14" fmla="*/ 23 w 211"/>
                  <a:gd name="T15" fmla="*/ 34 h 234"/>
                  <a:gd name="T16" fmla="*/ 0 w 211"/>
                  <a:gd name="T17" fmla="*/ 19 h 234"/>
                  <a:gd name="T18" fmla="*/ 15 w 211"/>
                  <a:gd name="T19" fmla="*/ 11 h 234"/>
                  <a:gd name="T20" fmla="*/ 30 w 211"/>
                  <a:gd name="T21" fmla="*/ 3 h 234"/>
                  <a:gd name="T22" fmla="*/ 46 w 211"/>
                  <a:gd name="T23" fmla="*/ 1 h 234"/>
                  <a:gd name="T24" fmla="*/ 63 w 211"/>
                  <a:gd name="T25" fmla="*/ 5 h 234"/>
                  <a:gd name="T26" fmla="*/ 76 w 211"/>
                  <a:gd name="T27" fmla="*/ 14 h 234"/>
                  <a:gd name="T28" fmla="*/ 93 w 211"/>
                  <a:gd name="T29" fmla="*/ 18 h 234"/>
                  <a:gd name="T30" fmla="*/ 108 w 211"/>
                  <a:gd name="T31" fmla="*/ 12 h 234"/>
                  <a:gd name="T32" fmla="*/ 123 w 211"/>
                  <a:gd name="T33" fmla="*/ 16 h 234"/>
                  <a:gd name="T34" fmla="*/ 137 w 211"/>
                  <a:gd name="T35" fmla="*/ 18 h 234"/>
                  <a:gd name="T36" fmla="*/ 144 w 211"/>
                  <a:gd name="T37" fmla="*/ 32 h 234"/>
                  <a:gd name="T38" fmla="*/ 146 w 211"/>
                  <a:gd name="T39" fmla="*/ 48 h 234"/>
                  <a:gd name="T40" fmla="*/ 153 w 211"/>
                  <a:gd name="T41" fmla="*/ 61 h 234"/>
                  <a:gd name="T42" fmla="*/ 167 w 211"/>
                  <a:gd name="T43" fmla="*/ 67 h 234"/>
                  <a:gd name="T44" fmla="*/ 171 w 211"/>
                  <a:gd name="T45" fmla="*/ 83 h 234"/>
                  <a:gd name="T46" fmla="*/ 181 w 211"/>
                  <a:gd name="T47" fmla="*/ 96 h 234"/>
                  <a:gd name="T48" fmla="*/ 198 w 211"/>
                  <a:gd name="T49" fmla="*/ 100 h 234"/>
                  <a:gd name="T50" fmla="*/ 206 w 211"/>
                  <a:gd name="T51" fmla="*/ 114 h 234"/>
                  <a:gd name="T52" fmla="*/ 211 w 211"/>
                  <a:gd name="T53" fmla="*/ 129 h 234"/>
                  <a:gd name="T54" fmla="*/ 203 w 211"/>
                  <a:gd name="T55" fmla="*/ 144 h 234"/>
                  <a:gd name="T56" fmla="*/ 187 w 211"/>
                  <a:gd name="T57" fmla="*/ 144 h 234"/>
                  <a:gd name="T58" fmla="*/ 172 w 211"/>
                  <a:gd name="T59" fmla="*/ 149 h 234"/>
                  <a:gd name="T60" fmla="*/ 159 w 211"/>
                  <a:gd name="T61" fmla="*/ 147 h 234"/>
                  <a:gd name="T62" fmla="*/ 158 w 211"/>
                  <a:gd name="T63" fmla="*/ 165 h 234"/>
                  <a:gd name="T64" fmla="*/ 159 w 211"/>
                  <a:gd name="T65" fmla="*/ 182 h 234"/>
                  <a:gd name="T66" fmla="*/ 148 w 211"/>
                  <a:gd name="T67" fmla="*/ 194 h 234"/>
                  <a:gd name="T68" fmla="*/ 141 w 211"/>
                  <a:gd name="T69" fmla="*/ 208 h 234"/>
                  <a:gd name="T70" fmla="*/ 141 w 211"/>
                  <a:gd name="T71" fmla="*/ 22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 h="234">
                    <a:moveTo>
                      <a:pt x="135" y="234"/>
                    </a:moveTo>
                    <a:lnTo>
                      <a:pt x="132" y="231"/>
                    </a:lnTo>
                    <a:lnTo>
                      <a:pt x="124" y="224"/>
                    </a:lnTo>
                    <a:lnTo>
                      <a:pt x="115" y="226"/>
                    </a:lnTo>
                    <a:lnTo>
                      <a:pt x="115" y="220"/>
                    </a:lnTo>
                    <a:lnTo>
                      <a:pt x="112" y="207"/>
                    </a:lnTo>
                    <a:lnTo>
                      <a:pt x="108" y="195"/>
                    </a:lnTo>
                    <a:lnTo>
                      <a:pt x="103" y="184"/>
                    </a:lnTo>
                    <a:lnTo>
                      <a:pt x="102" y="166"/>
                    </a:lnTo>
                    <a:lnTo>
                      <a:pt x="98" y="147"/>
                    </a:lnTo>
                    <a:lnTo>
                      <a:pt x="88" y="118"/>
                    </a:lnTo>
                    <a:lnTo>
                      <a:pt x="73" y="100"/>
                    </a:lnTo>
                    <a:lnTo>
                      <a:pt x="55" y="81"/>
                    </a:lnTo>
                    <a:lnTo>
                      <a:pt x="40" y="62"/>
                    </a:lnTo>
                    <a:lnTo>
                      <a:pt x="33" y="46"/>
                    </a:lnTo>
                    <a:lnTo>
                      <a:pt x="23" y="34"/>
                    </a:lnTo>
                    <a:lnTo>
                      <a:pt x="7" y="23"/>
                    </a:lnTo>
                    <a:lnTo>
                      <a:pt x="0" y="19"/>
                    </a:lnTo>
                    <a:lnTo>
                      <a:pt x="7" y="10"/>
                    </a:lnTo>
                    <a:lnTo>
                      <a:pt x="15" y="11"/>
                    </a:lnTo>
                    <a:lnTo>
                      <a:pt x="24" y="9"/>
                    </a:lnTo>
                    <a:lnTo>
                      <a:pt x="30" y="3"/>
                    </a:lnTo>
                    <a:lnTo>
                      <a:pt x="38" y="0"/>
                    </a:lnTo>
                    <a:lnTo>
                      <a:pt x="46" y="1"/>
                    </a:lnTo>
                    <a:lnTo>
                      <a:pt x="55" y="2"/>
                    </a:lnTo>
                    <a:lnTo>
                      <a:pt x="63" y="5"/>
                    </a:lnTo>
                    <a:lnTo>
                      <a:pt x="70" y="9"/>
                    </a:lnTo>
                    <a:lnTo>
                      <a:pt x="76" y="14"/>
                    </a:lnTo>
                    <a:lnTo>
                      <a:pt x="84" y="17"/>
                    </a:lnTo>
                    <a:lnTo>
                      <a:pt x="93" y="18"/>
                    </a:lnTo>
                    <a:lnTo>
                      <a:pt x="100" y="14"/>
                    </a:lnTo>
                    <a:lnTo>
                      <a:pt x="108" y="12"/>
                    </a:lnTo>
                    <a:lnTo>
                      <a:pt x="116" y="13"/>
                    </a:lnTo>
                    <a:lnTo>
                      <a:pt x="123" y="16"/>
                    </a:lnTo>
                    <a:lnTo>
                      <a:pt x="130" y="21"/>
                    </a:lnTo>
                    <a:lnTo>
                      <a:pt x="137" y="18"/>
                    </a:lnTo>
                    <a:lnTo>
                      <a:pt x="142" y="24"/>
                    </a:lnTo>
                    <a:lnTo>
                      <a:pt x="144" y="32"/>
                    </a:lnTo>
                    <a:lnTo>
                      <a:pt x="145" y="40"/>
                    </a:lnTo>
                    <a:lnTo>
                      <a:pt x="146" y="48"/>
                    </a:lnTo>
                    <a:lnTo>
                      <a:pt x="146" y="57"/>
                    </a:lnTo>
                    <a:lnTo>
                      <a:pt x="153" y="61"/>
                    </a:lnTo>
                    <a:lnTo>
                      <a:pt x="159" y="67"/>
                    </a:lnTo>
                    <a:lnTo>
                      <a:pt x="167" y="67"/>
                    </a:lnTo>
                    <a:lnTo>
                      <a:pt x="171" y="74"/>
                    </a:lnTo>
                    <a:lnTo>
                      <a:pt x="171" y="83"/>
                    </a:lnTo>
                    <a:lnTo>
                      <a:pt x="177" y="89"/>
                    </a:lnTo>
                    <a:lnTo>
                      <a:pt x="181" y="96"/>
                    </a:lnTo>
                    <a:lnTo>
                      <a:pt x="189" y="99"/>
                    </a:lnTo>
                    <a:lnTo>
                      <a:pt x="198" y="100"/>
                    </a:lnTo>
                    <a:lnTo>
                      <a:pt x="203" y="106"/>
                    </a:lnTo>
                    <a:lnTo>
                      <a:pt x="206" y="114"/>
                    </a:lnTo>
                    <a:lnTo>
                      <a:pt x="206" y="122"/>
                    </a:lnTo>
                    <a:lnTo>
                      <a:pt x="211" y="129"/>
                    </a:lnTo>
                    <a:lnTo>
                      <a:pt x="209" y="137"/>
                    </a:lnTo>
                    <a:lnTo>
                      <a:pt x="203" y="144"/>
                    </a:lnTo>
                    <a:lnTo>
                      <a:pt x="195" y="143"/>
                    </a:lnTo>
                    <a:lnTo>
                      <a:pt x="187" y="144"/>
                    </a:lnTo>
                    <a:lnTo>
                      <a:pt x="178" y="143"/>
                    </a:lnTo>
                    <a:lnTo>
                      <a:pt x="172" y="149"/>
                    </a:lnTo>
                    <a:lnTo>
                      <a:pt x="166" y="142"/>
                    </a:lnTo>
                    <a:lnTo>
                      <a:pt x="159" y="147"/>
                    </a:lnTo>
                    <a:lnTo>
                      <a:pt x="157" y="156"/>
                    </a:lnTo>
                    <a:lnTo>
                      <a:pt x="158" y="165"/>
                    </a:lnTo>
                    <a:lnTo>
                      <a:pt x="159" y="173"/>
                    </a:lnTo>
                    <a:lnTo>
                      <a:pt x="159" y="182"/>
                    </a:lnTo>
                    <a:lnTo>
                      <a:pt x="152" y="187"/>
                    </a:lnTo>
                    <a:lnTo>
                      <a:pt x="148" y="194"/>
                    </a:lnTo>
                    <a:lnTo>
                      <a:pt x="148" y="202"/>
                    </a:lnTo>
                    <a:lnTo>
                      <a:pt x="141" y="208"/>
                    </a:lnTo>
                    <a:lnTo>
                      <a:pt x="140" y="217"/>
                    </a:lnTo>
                    <a:lnTo>
                      <a:pt x="141" y="225"/>
                    </a:lnTo>
                    <a:lnTo>
                      <a:pt x="135" y="234"/>
                    </a:lnTo>
                    <a:close/>
                  </a:path>
                </a:pathLst>
              </a:custGeom>
              <a:solidFill>
                <a:srgbClr val="848FA0"/>
              </a:solidFill>
              <a:ln w="6350" cmpd="sng">
                <a:solidFill>
                  <a:schemeClr val="bg1"/>
                </a:solidFill>
                <a:round/>
                <a:headEnd/>
                <a:tailEnd/>
              </a:ln>
            </p:spPr>
            <p:txBody>
              <a:bodyPr/>
              <a:lstStyle/>
              <a:p>
                <a:endParaRPr lang="en-GB" dirty="0"/>
              </a:p>
            </p:txBody>
          </p:sp>
          <p:sp>
            <p:nvSpPr>
              <p:cNvPr id="1371" name="Freeform 34"/>
              <p:cNvSpPr>
                <a:spLocks/>
              </p:cNvSpPr>
              <p:nvPr/>
            </p:nvSpPr>
            <p:spPr bwMode="auto">
              <a:xfrm>
                <a:off x="3021" y="2856"/>
                <a:ext cx="369" cy="239"/>
              </a:xfrm>
              <a:custGeom>
                <a:avLst/>
                <a:gdLst>
                  <a:gd name="T0" fmla="*/ 341 w 369"/>
                  <a:gd name="T1" fmla="*/ 13 h 239"/>
                  <a:gd name="T2" fmla="*/ 363 w 369"/>
                  <a:gd name="T3" fmla="*/ 29 h 239"/>
                  <a:gd name="T4" fmla="*/ 366 w 369"/>
                  <a:gd name="T5" fmla="*/ 47 h 239"/>
                  <a:gd name="T6" fmla="*/ 351 w 369"/>
                  <a:gd name="T7" fmla="*/ 55 h 239"/>
                  <a:gd name="T8" fmla="*/ 329 w 369"/>
                  <a:gd name="T9" fmla="*/ 75 h 239"/>
                  <a:gd name="T10" fmla="*/ 323 w 369"/>
                  <a:gd name="T11" fmla="*/ 93 h 239"/>
                  <a:gd name="T12" fmla="*/ 311 w 369"/>
                  <a:gd name="T13" fmla="*/ 120 h 239"/>
                  <a:gd name="T14" fmla="*/ 301 w 369"/>
                  <a:gd name="T15" fmla="*/ 150 h 239"/>
                  <a:gd name="T16" fmla="*/ 288 w 369"/>
                  <a:gd name="T17" fmla="*/ 181 h 239"/>
                  <a:gd name="T18" fmla="*/ 251 w 369"/>
                  <a:gd name="T19" fmla="*/ 197 h 239"/>
                  <a:gd name="T20" fmla="*/ 236 w 369"/>
                  <a:gd name="T21" fmla="*/ 203 h 239"/>
                  <a:gd name="T22" fmla="*/ 218 w 369"/>
                  <a:gd name="T23" fmla="*/ 201 h 239"/>
                  <a:gd name="T24" fmla="*/ 190 w 369"/>
                  <a:gd name="T25" fmla="*/ 214 h 239"/>
                  <a:gd name="T26" fmla="*/ 168 w 369"/>
                  <a:gd name="T27" fmla="*/ 222 h 239"/>
                  <a:gd name="T28" fmla="*/ 141 w 369"/>
                  <a:gd name="T29" fmla="*/ 232 h 239"/>
                  <a:gd name="T30" fmla="*/ 109 w 369"/>
                  <a:gd name="T31" fmla="*/ 239 h 239"/>
                  <a:gd name="T32" fmla="*/ 81 w 369"/>
                  <a:gd name="T33" fmla="*/ 226 h 239"/>
                  <a:gd name="T34" fmla="*/ 54 w 369"/>
                  <a:gd name="T35" fmla="*/ 204 h 239"/>
                  <a:gd name="T36" fmla="*/ 30 w 369"/>
                  <a:gd name="T37" fmla="*/ 183 h 239"/>
                  <a:gd name="T38" fmla="*/ 18 w 369"/>
                  <a:gd name="T39" fmla="*/ 162 h 239"/>
                  <a:gd name="T40" fmla="*/ 7 w 369"/>
                  <a:gd name="T41" fmla="*/ 152 h 239"/>
                  <a:gd name="T42" fmla="*/ 2 w 369"/>
                  <a:gd name="T43" fmla="*/ 148 h 239"/>
                  <a:gd name="T44" fmla="*/ 22 w 369"/>
                  <a:gd name="T45" fmla="*/ 138 h 239"/>
                  <a:gd name="T46" fmla="*/ 20 w 369"/>
                  <a:gd name="T47" fmla="*/ 117 h 239"/>
                  <a:gd name="T48" fmla="*/ 28 w 369"/>
                  <a:gd name="T49" fmla="*/ 98 h 239"/>
                  <a:gd name="T50" fmla="*/ 26 w 369"/>
                  <a:gd name="T51" fmla="*/ 81 h 239"/>
                  <a:gd name="T52" fmla="*/ 52 w 369"/>
                  <a:gd name="T53" fmla="*/ 81 h 239"/>
                  <a:gd name="T54" fmla="*/ 55 w 369"/>
                  <a:gd name="T55" fmla="*/ 60 h 239"/>
                  <a:gd name="T56" fmla="*/ 62 w 369"/>
                  <a:gd name="T57" fmla="*/ 55 h 239"/>
                  <a:gd name="T58" fmla="*/ 88 w 369"/>
                  <a:gd name="T59" fmla="*/ 73 h 239"/>
                  <a:gd name="T60" fmla="*/ 105 w 369"/>
                  <a:gd name="T61" fmla="*/ 76 h 239"/>
                  <a:gd name="T62" fmla="*/ 122 w 369"/>
                  <a:gd name="T63" fmla="*/ 74 h 239"/>
                  <a:gd name="T64" fmla="*/ 134 w 369"/>
                  <a:gd name="T65" fmla="*/ 73 h 239"/>
                  <a:gd name="T66" fmla="*/ 140 w 369"/>
                  <a:gd name="T67" fmla="*/ 65 h 239"/>
                  <a:gd name="T68" fmla="*/ 161 w 369"/>
                  <a:gd name="T69" fmla="*/ 49 h 239"/>
                  <a:gd name="T70" fmla="*/ 192 w 369"/>
                  <a:gd name="T71" fmla="*/ 33 h 239"/>
                  <a:gd name="T72" fmla="*/ 222 w 369"/>
                  <a:gd name="T73" fmla="*/ 29 h 239"/>
                  <a:gd name="T74" fmla="*/ 236 w 369"/>
                  <a:gd name="T75" fmla="*/ 13 h 239"/>
                  <a:gd name="T76" fmla="*/ 269 w 369"/>
                  <a:gd name="T77" fmla="*/ 3 h 239"/>
                  <a:gd name="T78" fmla="*/ 296 w 369"/>
                  <a:gd name="T79" fmla="*/ 2 h 239"/>
                  <a:gd name="T80" fmla="*/ 326 w 369"/>
                  <a:gd name="T81" fmla="*/ 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9" h="239">
                    <a:moveTo>
                      <a:pt x="326" y="8"/>
                    </a:moveTo>
                    <a:lnTo>
                      <a:pt x="341" y="13"/>
                    </a:lnTo>
                    <a:lnTo>
                      <a:pt x="354" y="22"/>
                    </a:lnTo>
                    <a:lnTo>
                      <a:pt x="363" y="29"/>
                    </a:lnTo>
                    <a:lnTo>
                      <a:pt x="369" y="39"/>
                    </a:lnTo>
                    <a:lnTo>
                      <a:pt x="366" y="47"/>
                    </a:lnTo>
                    <a:lnTo>
                      <a:pt x="359" y="55"/>
                    </a:lnTo>
                    <a:lnTo>
                      <a:pt x="351" y="55"/>
                    </a:lnTo>
                    <a:lnTo>
                      <a:pt x="338" y="63"/>
                    </a:lnTo>
                    <a:lnTo>
                      <a:pt x="329" y="75"/>
                    </a:lnTo>
                    <a:lnTo>
                      <a:pt x="329" y="82"/>
                    </a:lnTo>
                    <a:lnTo>
                      <a:pt x="323" y="93"/>
                    </a:lnTo>
                    <a:lnTo>
                      <a:pt x="322" y="105"/>
                    </a:lnTo>
                    <a:lnTo>
                      <a:pt x="311" y="120"/>
                    </a:lnTo>
                    <a:lnTo>
                      <a:pt x="308" y="134"/>
                    </a:lnTo>
                    <a:lnTo>
                      <a:pt x="301" y="150"/>
                    </a:lnTo>
                    <a:lnTo>
                      <a:pt x="294" y="161"/>
                    </a:lnTo>
                    <a:lnTo>
                      <a:pt x="288" y="181"/>
                    </a:lnTo>
                    <a:lnTo>
                      <a:pt x="272" y="189"/>
                    </a:lnTo>
                    <a:lnTo>
                      <a:pt x="251" y="197"/>
                    </a:lnTo>
                    <a:lnTo>
                      <a:pt x="242" y="201"/>
                    </a:lnTo>
                    <a:lnTo>
                      <a:pt x="236" y="203"/>
                    </a:lnTo>
                    <a:lnTo>
                      <a:pt x="231" y="196"/>
                    </a:lnTo>
                    <a:lnTo>
                      <a:pt x="218" y="201"/>
                    </a:lnTo>
                    <a:lnTo>
                      <a:pt x="206" y="202"/>
                    </a:lnTo>
                    <a:lnTo>
                      <a:pt x="190" y="214"/>
                    </a:lnTo>
                    <a:lnTo>
                      <a:pt x="175" y="215"/>
                    </a:lnTo>
                    <a:lnTo>
                      <a:pt x="168" y="222"/>
                    </a:lnTo>
                    <a:lnTo>
                      <a:pt x="154" y="224"/>
                    </a:lnTo>
                    <a:lnTo>
                      <a:pt x="141" y="232"/>
                    </a:lnTo>
                    <a:lnTo>
                      <a:pt x="127" y="237"/>
                    </a:lnTo>
                    <a:lnTo>
                      <a:pt x="109" y="239"/>
                    </a:lnTo>
                    <a:lnTo>
                      <a:pt x="93" y="229"/>
                    </a:lnTo>
                    <a:lnTo>
                      <a:pt x="81" y="226"/>
                    </a:lnTo>
                    <a:lnTo>
                      <a:pt x="69" y="211"/>
                    </a:lnTo>
                    <a:lnTo>
                      <a:pt x="54" y="204"/>
                    </a:lnTo>
                    <a:lnTo>
                      <a:pt x="43" y="188"/>
                    </a:lnTo>
                    <a:lnTo>
                      <a:pt x="30" y="183"/>
                    </a:lnTo>
                    <a:lnTo>
                      <a:pt x="21" y="170"/>
                    </a:lnTo>
                    <a:lnTo>
                      <a:pt x="18" y="162"/>
                    </a:lnTo>
                    <a:lnTo>
                      <a:pt x="15" y="156"/>
                    </a:lnTo>
                    <a:lnTo>
                      <a:pt x="7" y="152"/>
                    </a:lnTo>
                    <a:lnTo>
                      <a:pt x="0" y="152"/>
                    </a:lnTo>
                    <a:lnTo>
                      <a:pt x="2" y="148"/>
                    </a:lnTo>
                    <a:lnTo>
                      <a:pt x="10" y="141"/>
                    </a:lnTo>
                    <a:lnTo>
                      <a:pt x="22" y="138"/>
                    </a:lnTo>
                    <a:lnTo>
                      <a:pt x="20" y="126"/>
                    </a:lnTo>
                    <a:lnTo>
                      <a:pt x="20" y="117"/>
                    </a:lnTo>
                    <a:lnTo>
                      <a:pt x="22" y="112"/>
                    </a:lnTo>
                    <a:lnTo>
                      <a:pt x="28" y="98"/>
                    </a:lnTo>
                    <a:lnTo>
                      <a:pt x="22" y="89"/>
                    </a:lnTo>
                    <a:lnTo>
                      <a:pt x="26" y="81"/>
                    </a:lnTo>
                    <a:lnTo>
                      <a:pt x="36" y="81"/>
                    </a:lnTo>
                    <a:lnTo>
                      <a:pt x="52" y="81"/>
                    </a:lnTo>
                    <a:lnTo>
                      <a:pt x="56" y="72"/>
                    </a:lnTo>
                    <a:lnTo>
                      <a:pt x="55" y="60"/>
                    </a:lnTo>
                    <a:lnTo>
                      <a:pt x="56" y="52"/>
                    </a:lnTo>
                    <a:lnTo>
                      <a:pt x="62" y="55"/>
                    </a:lnTo>
                    <a:lnTo>
                      <a:pt x="69" y="59"/>
                    </a:lnTo>
                    <a:lnTo>
                      <a:pt x="88" y="73"/>
                    </a:lnTo>
                    <a:lnTo>
                      <a:pt x="95" y="77"/>
                    </a:lnTo>
                    <a:lnTo>
                      <a:pt x="105" y="76"/>
                    </a:lnTo>
                    <a:lnTo>
                      <a:pt x="115" y="75"/>
                    </a:lnTo>
                    <a:lnTo>
                      <a:pt x="122" y="74"/>
                    </a:lnTo>
                    <a:lnTo>
                      <a:pt x="128" y="74"/>
                    </a:lnTo>
                    <a:lnTo>
                      <a:pt x="134" y="73"/>
                    </a:lnTo>
                    <a:lnTo>
                      <a:pt x="138" y="66"/>
                    </a:lnTo>
                    <a:lnTo>
                      <a:pt x="140" y="65"/>
                    </a:lnTo>
                    <a:lnTo>
                      <a:pt x="147" y="54"/>
                    </a:lnTo>
                    <a:lnTo>
                      <a:pt x="161" y="49"/>
                    </a:lnTo>
                    <a:lnTo>
                      <a:pt x="177" y="43"/>
                    </a:lnTo>
                    <a:lnTo>
                      <a:pt x="192" y="33"/>
                    </a:lnTo>
                    <a:lnTo>
                      <a:pt x="210" y="37"/>
                    </a:lnTo>
                    <a:lnTo>
                      <a:pt x="222" y="29"/>
                    </a:lnTo>
                    <a:lnTo>
                      <a:pt x="232" y="25"/>
                    </a:lnTo>
                    <a:lnTo>
                      <a:pt x="236" y="13"/>
                    </a:lnTo>
                    <a:lnTo>
                      <a:pt x="252" y="3"/>
                    </a:lnTo>
                    <a:lnTo>
                      <a:pt x="269" y="3"/>
                    </a:lnTo>
                    <a:lnTo>
                      <a:pt x="280" y="0"/>
                    </a:lnTo>
                    <a:lnTo>
                      <a:pt x="296" y="2"/>
                    </a:lnTo>
                    <a:lnTo>
                      <a:pt x="314" y="12"/>
                    </a:lnTo>
                    <a:lnTo>
                      <a:pt x="326" y="8"/>
                    </a:lnTo>
                    <a:close/>
                  </a:path>
                </a:pathLst>
              </a:custGeom>
              <a:solidFill>
                <a:srgbClr val="848FA0"/>
              </a:solidFill>
              <a:ln w="6350" cmpd="sng">
                <a:solidFill>
                  <a:schemeClr val="bg1"/>
                </a:solidFill>
                <a:round/>
                <a:headEnd/>
                <a:tailEnd/>
              </a:ln>
            </p:spPr>
            <p:txBody>
              <a:bodyPr/>
              <a:lstStyle/>
              <a:p>
                <a:endParaRPr lang="en-GB" dirty="0"/>
              </a:p>
            </p:txBody>
          </p:sp>
          <p:sp>
            <p:nvSpPr>
              <p:cNvPr id="1372" name="Freeform 35"/>
              <p:cNvSpPr>
                <a:spLocks/>
              </p:cNvSpPr>
              <p:nvPr/>
            </p:nvSpPr>
            <p:spPr bwMode="auto">
              <a:xfrm>
                <a:off x="3368" y="2197"/>
                <a:ext cx="461" cy="413"/>
              </a:xfrm>
              <a:custGeom>
                <a:avLst/>
                <a:gdLst>
                  <a:gd name="T0" fmla="*/ 430 w 461"/>
                  <a:gd name="T1" fmla="*/ 290 h 413"/>
                  <a:gd name="T2" fmla="*/ 403 w 461"/>
                  <a:gd name="T3" fmla="*/ 302 h 413"/>
                  <a:gd name="T4" fmla="*/ 390 w 461"/>
                  <a:gd name="T5" fmla="*/ 328 h 413"/>
                  <a:gd name="T6" fmla="*/ 397 w 461"/>
                  <a:gd name="T7" fmla="*/ 358 h 413"/>
                  <a:gd name="T8" fmla="*/ 375 w 461"/>
                  <a:gd name="T9" fmla="*/ 362 h 413"/>
                  <a:gd name="T10" fmla="*/ 340 w 461"/>
                  <a:gd name="T11" fmla="*/ 376 h 413"/>
                  <a:gd name="T12" fmla="*/ 316 w 461"/>
                  <a:gd name="T13" fmla="*/ 360 h 413"/>
                  <a:gd name="T14" fmla="*/ 291 w 461"/>
                  <a:gd name="T15" fmla="*/ 371 h 413"/>
                  <a:gd name="T16" fmla="*/ 266 w 461"/>
                  <a:gd name="T17" fmla="*/ 377 h 413"/>
                  <a:gd name="T18" fmla="*/ 240 w 461"/>
                  <a:gd name="T19" fmla="*/ 384 h 413"/>
                  <a:gd name="T20" fmla="*/ 216 w 461"/>
                  <a:gd name="T21" fmla="*/ 377 h 413"/>
                  <a:gd name="T22" fmla="*/ 192 w 461"/>
                  <a:gd name="T23" fmla="*/ 364 h 413"/>
                  <a:gd name="T24" fmla="*/ 162 w 461"/>
                  <a:gd name="T25" fmla="*/ 366 h 413"/>
                  <a:gd name="T26" fmla="*/ 133 w 461"/>
                  <a:gd name="T27" fmla="*/ 363 h 413"/>
                  <a:gd name="T28" fmla="*/ 104 w 461"/>
                  <a:gd name="T29" fmla="*/ 368 h 413"/>
                  <a:gd name="T30" fmla="*/ 76 w 461"/>
                  <a:gd name="T31" fmla="*/ 378 h 413"/>
                  <a:gd name="T32" fmla="*/ 57 w 461"/>
                  <a:gd name="T33" fmla="*/ 399 h 413"/>
                  <a:gd name="T34" fmla="*/ 31 w 461"/>
                  <a:gd name="T35" fmla="*/ 413 h 413"/>
                  <a:gd name="T36" fmla="*/ 22 w 461"/>
                  <a:gd name="T37" fmla="*/ 372 h 413"/>
                  <a:gd name="T38" fmla="*/ 8 w 461"/>
                  <a:gd name="T39" fmla="*/ 327 h 413"/>
                  <a:gd name="T40" fmla="*/ 26 w 461"/>
                  <a:gd name="T41" fmla="*/ 272 h 413"/>
                  <a:gd name="T42" fmla="*/ 15 w 461"/>
                  <a:gd name="T43" fmla="*/ 215 h 413"/>
                  <a:gd name="T44" fmla="*/ 49 w 461"/>
                  <a:gd name="T45" fmla="*/ 212 h 413"/>
                  <a:gd name="T46" fmla="*/ 73 w 461"/>
                  <a:gd name="T47" fmla="*/ 203 h 413"/>
                  <a:gd name="T48" fmla="*/ 81 w 461"/>
                  <a:gd name="T49" fmla="*/ 186 h 413"/>
                  <a:gd name="T50" fmla="*/ 103 w 461"/>
                  <a:gd name="T51" fmla="*/ 182 h 413"/>
                  <a:gd name="T52" fmla="*/ 108 w 461"/>
                  <a:gd name="T53" fmla="*/ 170 h 413"/>
                  <a:gd name="T54" fmla="*/ 110 w 461"/>
                  <a:gd name="T55" fmla="*/ 144 h 413"/>
                  <a:gd name="T56" fmla="*/ 109 w 461"/>
                  <a:gd name="T57" fmla="*/ 116 h 413"/>
                  <a:gd name="T58" fmla="*/ 131 w 461"/>
                  <a:gd name="T59" fmla="*/ 99 h 413"/>
                  <a:gd name="T60" fmla="*/ 140 w 461"/>
                  <a:gd name="T61" fmla="*/ 78 h 413"/>
                  <a:gd name="T62" fmla="*/ 136 w 461"/>
                  <a:gd name="T63" fmla="*/ 62 h 413"/>
                  <a:gd name="T64" fmla="*/ 143 w 461"/>
                  <a:gd name="T65" fmla="*/ 54 h 413"/>
                  <a:gd name="T66" fmla="*/ 160 w 461"/>
                  <a:gd name="T67" fmla="*/ 38 h 413"/>
                  <a:gd name="T68" fmla="*/ 179 w 461"/>
                  <a:gd name="T69" fmla="*/ 26 h 413"/>
                  <a:gd name="T70" fmla="*/ 193 w 461"/>
                  <a:gd name="T71" fmla="*/ 2 h 413"/>
                  <a:gd name="T72" fmla="*/ 218 w 461"/>
                  <a:gd name="T73" fmla="*/ 1 h 413"/>
                  <a:gd name="T74" fmla="*/ 257 w 461"/>
                  <a:gd name="T75" fmla="*/ 7 h 413"/>
                  <a:gd name="T76" fmla="*/ 273 w 461"/>
                  <a:gd name="T77" fmla="*/ 16 h 413"/>
                  <a:gd name="T78" fmla="*/ 296 w 461"/>
                  <a:gd name="T79" fmla="*/ 5 h 413"/>
                  <a:gd name="T80" fmla="*/ 332 w 461"/>
                  <a:gd name="T81" fmla="*/ 19 h 413"/>
                  <a:gd name="T82" fmla="*/ 342 w 461"/>
                  <a:gd name="T83" fmla="*/ 46 h 413"/>
                  <a:gd name="T84" fmla="*/ 341 w 461"/>
                  <a:gd name="T85" fmla="*/ 78 h 413"/>
                  <a:gd name="T86" fmla="*/ 377 w 461"/>
                  <a:gd name="T87" fmla="*/ 120 h 413"/>
                  <a:gd name="T88" fmla="*/ 402 w 461"/>
                  <a:gd name="T89" fmla="*/ 134 h 413"/>
                  <a:gd name="T90" fmla="*/ 423 w 461"/>
                  <a:gd name="T91" fmla="*/ 147 h 413"/>
                  <a:gd name="T92" fmla="*/ 443 w 461"/>
                  <a:gd name="T93" fmla="*/ 156 h 413"/>
                  <a:gd name="T94" fmla="*/ 461 w 461"/>
                  <a:gd name="T95" fmla="*/ 171 h 413"/>
                  <a:gd name="T96" fmla="*/ 425 w 461"/>
                  <a:gd name="T97" fmla="*/ 202 h 413"/>
                  <a:gd name="T98" fmla="*/ 400 w 461"/>
                  <a:gd name="T99" fmla="*/ 208 h 413"/>
                  <a:gd name="T100" fmla="*/ 410 w 461"/>
                  <a:gd name="T101" fmla="*/ 226 h 413"/>
                  <a:gd name="T102" fmla="*/ 418 w 461"/>
                  <a:gd name="T103" fmla="*/ 251 h 413"/>
                  <a:gd name="T104" fmla="*/ 440 w 461"/>
                  <a:gd name="T105" fmla="*/ 28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1" h="413">
                    <a:moveTo>
                      <a:pt x="440" y="286"/>
                    </a:moveTo>
                    <a:lnTo>
                      <a:pt x="440" y="287"/>
                    </a:lnTo>
                    <a:lnTo>
                      <a:pt x="437" y="288"/>
                    </a:lnTo>
                    <a:lnTo>
                      <a:pt x="430" y="290"/>
                    </a:lnTo>
                    <a:lnTo>
                      <a:pt x="422" y="290"/>
                    </a:lnTo>
                    <a:lnTo>
                      <a:pt x="417" y="295"/>
                    </a:lnTo>
                    <a:lnTo>
                      <a:pt x="410" y="297"/>
                    </a:lnTo>
                    <a:lnTo>
                      <a:pt x="403" y="302"/>
                    </a:lnTo>
                    <a:lnTo>
                      <a:pt x="400" y="309"/>
                    </a:lnTo>
                    <a:lnTo>
                      <a:pt x="396" y="315"/>
                    </a:lnTo>
                    <a:lnTo>
                      <a:pt x="392" y="322"/>
                    </a:lnTo>
                    <a:lnTo>
                      <a:pt x="390" y="328"/>
                    </a:lnTo>
                    <a:lnTo>
                      <a:pt x="392" y="336"/>
                    </a:lnTo>
                    <a:lnTo>
                      <a:pt x="392" y="344"/>
                    </a:lnTo>
                    <a:lnTo>
                      <a:pt x="393" y="351"/>
                    </a:lnTo>
                    <a:lnTo>
                      <a:pt x="397" y="358"/>
                    </a:lnTo>
                    <a:lnTo>
                      <a:pt x="395" y="365"/>
                    </a:lnTo>
                    <a:lnTo>
                      <a:pt x="388" y="368"/>
                    </a:lnTo>
                    <a:lnTo>
                      <a:pt x="382" y="364"/>
                    </a:lnTo>
                    <a:lnTo>
                      <a:pt x="375" y="362"/>
                    </a:lnTo>
                    <a:lnTo>
                      <a:pt x="367" y="363"/>
                    </a:lnTo>
                    <a:lnTo>
                      <a:pt x="353" y="370"/>
                    </a:lnTo>
                    <a:lnTo>
                      <a:pt x="346" y="371"/>
                    </a:lnTo>
                    <a:lnTo>
                      <a:pt x="340" y="376"/>
                    </a:lnTo>
                    <a:lnTo>
                      <a:pt x="334" y="373"/>
                    </a:lnTo>
                    <a:lnTo>
                      <a:pt x="329" y="366"/>
                    </a:lnTo>
                    <a:lnTo>
                      <a:pt x="323" y="363"/>
                    </a:lnTo>
                    <a:lnTo>
                      <a:pt x="316" y="360"/>
                    </a:lnTo>
                    <a:lnTo>
                      <a:pt x="307" y="373"/>
                    </a:lnTo>
                    <a:lnTo>
                      <a:pt x="304" y="379"/>
                    </a:lnTo>
                    <a:lnTo>
                      <a:pt x="296" y="377"/>
                    </a:lnTo>
                    <a:lnTo>
                      <a:pt x="291" y="371"/>
                    </a:lnTo>
                    <a:lnTo>
                      <a:pt x="284" y="374"/>
                    </a:lnTo>
                    <a:lnTo>
                      <a:pt x="277" y="374"/>
                    </a:lnTo>
                    <a:lnTo>
                      <a:pt x="270" y="370"/>
                    </a:lnTo>
                    <a:lnTo>
                      <a:pt x="266" y="377"/>
                    </a:lnTo>
                    <a:lnTo>
                      <a:pt x="258" y="378"/>
                    </a:lnTo>
                    <a:lnTo>
                      <a:pt x="252" y="382"/>
                    </a:lnTo>
                    <a:lnTo>
                      <a:pt x="247" y="388"/>
                    </a:lnTo>
                    <a:lnTo>
                      <a:pt x="240" y="384"/>
                    </a:lnTo>
                    <a:lnTo>
                      <a:pt x="238" y="377"/>
                    </a:lnTo>
                    <a:lnTo>
                      <a:pt x="230" y="378"/>
                    </a:lnTo>
                    <a:lnTo>
                      <a:pt x="223" y="381"/>
                    </a:lnTo>
                    <a:lnTo>
                      <a:pt x="216" y="377"/>
                    </a:lnTo>
                    <a:lnTo>
                      <a:pt x="213" y="370"/>
                    </a:lnTo>
                    <a:lnTo>
                      <a:pt x="206" y="367"/>
                    </a:lnTo>
                    <a:lnTo>
                      <a:pt x="199" y="367"/>
                    </a:lnTo>
                    <a:lnTo>
                      <a:pt x="192" y="364"/>
                    </a:lnTo>
                    <a:lnTo>
                      <a:pt x="185" y="367"/>
                    </a:lnTo>
                    <a:lnTo>
                      <a:pt x="177" y="367"/>
                    </a:lnTo>
                    <a:lnTo>
                      <a:pt x="170" y="366"/>
                    </a:lnTo>
                    <a:lnTo>
                      <a:pt x="162" y="366"/>
                    </a:lnTo>
                    <a:lnTo>
                      <a:pt x="156" y="362"/>
                    </a:lnTo>
                    <a:lnTo>
                      <a:pt x="148" y="360"/>
                    </a:lnTo>
                    <a:lnTo>
                      <a:pt x="141" y="363"/>
                    </a:lnTo>
                    <a:lnTo>
                      <a:pt x="133" y="363"/>
                    </a:lnTo>
                    <a:lnTo>
                      <a:pt x="125" y="365"/>
                    </a:lnTo>
                    <a:lnTo>
                      <a:pt x="118" y="363"/>
                    </a:lnTo>
                    <a:lnTo>
                      <a:pt x="111" y="365"/>
                    </a:lnTo>
                    <a:lnTo>
                      <a:pt x="104" y="368"/>
                    </a:lnTo>
                    <a:lnTo>
                      <a:pt x="97" y="368"/>
                    </a:lnTo>
                    <a:lnTo>
                      <a:pt x="90" y="372"/>
                    </a:lnTo>
                    <a:lnTo>
                      <a:pt x="83" y="374"/>
                    </a:lnTo>
                    <a:lnTo>
                      <a:pt x="76" y="378"/>
                    </a:lnTo>
                    <a:lnTo>
                      <a:pt x="75" y="385"/>
                    </a:lnTo>
                    <a:lnTo>
                      <a:pt x="70" y="391"/>
                    </a:lnTo>
                    <a:lnTo>
                      <a:pt x="63" y="395"/>
                    </a:lnTo>
                    <a:lnTo>
                      <a:pt x="57" y="399"/>
                    </a:lnTo>
                    <a:lnTo>
                      <a:pt x="49" y="399"/>
                    </a:lnTo>
                    <a:lnTo>
                      <a:pt x="42" y="401"/>
                    </a:lnTo>
                    <a:lnTo>
                      <a:pt x="31" y="412"/>
                    </a:lnTo>
                    <a:lnTo>
                      <a:pt x="31" y="413"/>
                    </a:lnTo>
                    <a:lnTo>
                      <a:pt x="30" y="409"/>
                    </a:lnTo>
                    <a:lnTo>
                      <a:pt x="23" y="398"/>
                    </a:lnTo>
                    <a:lnTo>
                      <a:pt x="22" y="386"/>
                    </a:lnTo>
                    <a:lnTo>
                      <a:pt x="22" y="372"/>
                    </a:lnTo>
                    <a:lnTo>
                      <a:pt x="22" y="360"/>
                    </a:lnTo>
                    <a:lnTo>
                      <a:pt x="7" y="349"/>
                    </a:lnTo>
                    <a:lnTo>
                      <a:pt x="0" y="340"/>
                    </a:lnTo>
                    <a:lnTo>
                      <a:pt x="8" y="327"/>
                    </a:lnTo>
                    <a:lnTo>
                      <a:pt x="21" y="318"/>
                    </a:lnTo>
                    <a:lnTo>
                      <a:pt x="30" y="302"/>
                    </a:lnTo>
                    <a:lnTo>
                      <a:pt x="29" y="286"/>
                    </a:lnTo>
                    <a:lnTo>
                      <a:pt x="26" y="272"/>
                    </a:lnTo>
                    <a:lnTo>
                      <a:pt x="11" y="235"/>
                    </a:lnTo>
                    <a:lnTo>
                      <a:pt x="4" y="215"/>
                    </a:lnTo>
                    <a:lnTo>
                      <a:pt x="8" y="215"/>
                    </a:lnTo>
                    <a:lnTo>
                      <a:pt x="15" y="215"/>
                    </a:lnTo>
                    <a:lnTo>
                      <a:pt x="22" y="216"/>
                    </a:lnTo>
                    <a:lnTo>
                      <a:pt x="29" y="214"/>
                    </a:lnTo>
                    <a:lnTo>
                      <a:pt x="35" y="211"/>
                    </a:lnTo>
                    <a:lnTo>
                      <a:pt x="49" y="212"/>
                    </a:lnTo>
                    <a:lnTo>
                      <a:pt x="55" y="208"/>
                    </a:lnTo>
                    <a:lnTo>
                      <a:pt x="59" y="203"/>
                    </a:lnTo>
                    <a:lnTo>
                      <a:pt x="66" y="205"/>
                    </a:lnTo>
                    <a:lnTo>
                      <a:pt x="73" y="203"/>
                    </a:lnTo>
                    <a:lnTo>
                      <a:pt x="69" y="192"/>
                    </a:lnTo>
                    <a:lnTo>
                      <a:pt x="69" y="191"/>
                    </a:lnTo>
                    <a:lnTo>
                      <a:pt x="74" y="187"/>
                    </a:lnTo>
                    <a:lnTo>
                      <a:pt x="81" y="186"/>
                    </a:lnTo>
                    <a:lnTo>
                      <a:pt x="85" y="181"/>
                    </a:lnTo>
                    <a:lnTo>
                      <a:pt x="91" y="176"/>
                    </a:lnTo>
                    <a:lnTo>
                      <a:pt x="98" y="177"/>
                    </a:lnTo>
                    <a:lnTo>
                      <a:pt x="103" y="182"/>
                    </a:lnTo>
                    <a:lnTo>
                      <a:pt x="109" y="185"/>
                    </a:lnTo>
                    <a:lnTo>
                      <a:pt x="116" y="181"/>
                    </a:lnTo>
                    <a:lnTo>
                      <a:pt x="113" y="174"/>
                    </a:lnTo>
                    <a:lnTo>
                      <a:pt x="108" y="170"/>
                    </a:lnTo>
                    <a:lnTo>
                      <a:pt x="104" y="164"/>
                    </a:lnTo>
                    <a:lnTo>
                      <a:pt x="105" y="157"/>
                    </a:lnTo>
                    <a:lnTo>
                      <a:pt x="107" y="150"/>
                    </a:lnTo>
                    <a:lnTo>
                      <a:pt x="110" y="144"/>
                    </a:lnTo>
                    <a:lnTo>
                      <a:pt x="109" y="136"/>
                    </a:lnTo>
                    <a:lnTo>
                      <a:pt x="110" y="129"/>
                    </a:lnTo>
                    <a:lnTo>
                      <a:pt x="108" y="123"/>
                    </a:lnTo>
                    <a:lnTo>
                      <a:pt x="109" y="116"/>
                    </a:lnTo>
                    <a:lnTo>
                      <a:pt x="114" y="111"/>
                    </a:lnTo>
                    <a:lnTo>
                      <a:pt x="121" y="109"/>
                    </a:lnTo>
                    <a:lnTo>
                      <a:pt x="125" y="103"/>
                    </a:lnTo>
                    <a:lnTo>
                      <a:pt x="131" y="99"/>
                    </a:lnTo>
                    <a:lnTo>
                      <a:pt x="137" y="98"/>
                    </a:lnTo>
                    <a:lnTo>
                      <a:pt x="141" y="97"/>
                    </a:lnTo>
                    <a:lnTo>
                      <a:pt x="146" y="80"/>
                    </a:lnTo>
                    <a:lnTo>
                      <a:pt x="140" y="78"/>
                    </a:lnTo>
                    <a:lnTo>
                      <a:pt x="132" y="80"/>
                    </a:lnTo>
                    <a:lnTo>
                      <a:pt x="131" y="73"/>
                    </a:lnTo>
                    <a:lnTo>
                      <a:pt x="131" y="66"/>
                    </a:lnTo>
                    <a:lnTo>
                      <a:pt x="136" y="62"/>
                    </a:lnTo>
                    <a:lnTo>
                      <a:pt x="140" y="56"/>
                    </a:lnTo>
                    <a:lnTo>
                      <a:pt x="139" y="55"/>
                    </a:lnTo>
                    <a:lnTo>
                      <a:pt x="139" y="53"/>
                    </a:lnTo>
                    <a:lnTo>
                      <a:pt x="143" y="54"/>
                    </a:lnTo>
                    <a:lnTo>
                      <a:pt x="148" y="49"/>
                    </a:lnTo>
                    <a:lnTo>
                      <a:pt x="148" y="42"/>
                    </a:lnTo>
                    <a:lnTo>
                      <a:pt x="153" y="37"/>
                    </a:lnTo>
                    <a:lnTo>
                      <a:pt x="160" y="38"/>
                    </a:lnTo>
                    <a:lnTo>
                      <a:pt x="167" y="40"/>
                    </a:lnTo>
                    <a:lnTo>
                      <a:pt x="174" y="38"/>
                    </a:lnTo>
                    <a:lnTo>
                      <a:pt x="177" y="31"/>
                    </a:lnTo>
                    <a:lnTo>
                      <a:pt x="179" y="26"/>
                    </a:lnTo>
                    <a:lnTo>
                      <a:pt x="181" y="18"/>
                    </a:lnTo>
                    <a:lnTo>
                      <a:pt x="184" y="13"/>
                    </a:lnTo>
                    <a:lnTo>
                      <a:pt x="188" y="7"/>
                    </a:lnTo>
                    <a:lnTo>
                      <a:pt x="193" y="2"/>
                    </a:lnTo>
                    <a:lnTo>
                      <a:pt x="200" y="0"/>
                    </a:lnTo>
                    <a:lnTo>
                      <a:pt x="202" y="0"/>
                    </a:lnTo>
                    <a:lnTo>
                      <a:pt x="204" y="6"/>
                    </a:lnTo>
                    <a:lnTo>
                      <a:pt x="218" y="1"/>
                    </a:lnTo>
                    <a:lnTo>
                      <a:pt x="224" y="3"/>
                    </a:lnTo>
                    <a:lnTo>
                      <a:pt x="230" y="8"/>
                    </a:lnTo>
                    <a:lnTo>
                      <a:pt x="249" y="3"/>
                    </a:lnTo>
                    <a:lnTo>
                      <a:pt x="257" y="7"/>
                    </a:lnTo>
                    <a:lnTo>
                      <a:pt x="260" y="8"/>
                    </a:lnTo>
                    <a:lnTo>
                      <a:pt x="263" y="25"/>
                    </a:lnTo>
                    <a:lnTo>
                      <a:pt x="268" y="22"/>
                    </a:lnTo>
                    <a:lnTo>
                      <a:pt x="273" y="16"/>
                    </a:lnTo>
                    <a:lnTo>
                      <a:pt x="279" y="14"/>
                    </a:lnTo>
                    <a:lnTo>
                      <a:pt x="283" y="9"/>
                    </a:lnTo>
                    <a:lnTo>
                      <a:pt x="289" y="6"/>
                    </a:lnTo>
                    <a:lnTo>
                      <a:pt x="296" y="5"/>
                    </a:lnTo>
                    <a:lnTo>
                      <a:pt x="303" y="4"/>
                    </a:lnTo>
                    <a:lnTo>
                      <a:pt x="309" y="6"/>
                    </a:lnTo>
                    <a:lnTo>
                      <a:pt x="325" y="19"/>
                    </a:lnTo>
                    <a:lnTo>
                      <a:pt x="332" y="19"/>
                    </a:lnTo>
                    <a:lnTo>
                      <a:pt x="335" y="28"/>
                    </a:lnTo>
                    <a:lnTo>
                      <a:pt x="335" y="35"/>
                    </a:lnTo>
                    <a:lnTo>
                      <a:pt x="336" y="42"/>
                    </a:lnTo>
                    <a:lnTo>
                      <a:pt x="342" y="46"/>
                    </a:lnTo>
                    <a:lnTo>
                      <a:pt x="345" y="52"/>
                    </a:lnTo>
                    <a:lnTo>
                      <a:pt x="346" y="66"/>
                    </a:lnTo>
                    <a:lnTo>
                      <a:pt x="341" y="71"/>
                    </a:lnTo>
                    <a:lnTo>
                      <a:pt x="341" y="78"/>
                    </a:lnTo>
                    <a:lnTo>
                      <a:pt x="345" y="84"/>
                    </a:lnTo>
                    <a:lnTo>
                      <a:pt x="356" y="92"/>
                    </a:lnTo>
                    <a:lnTo>
                      <a:pt x="360" y="98"/>
                    </a:lnTo>
                    <a:lnTo>
                      <a:pt x="377" y="120"/>
                    </a:lnTo>
                    <a:lnTo>
                      <a:pt x="382" y="125"/>
                    </a:lnTo>
                    <a:lnTo>
                      <a:pt x="389" y="128"/>
                    </a:lnTo>
                    <a:lnTo>
                      <a:pt x="396" y="129"/>
                    </a:lnTo>
                    <a:lnTo>
                      <a:pt x="402" y="134"/>
                    </a:lnTo>
                    <a:lnTo>
                      <a:pt x="404" y="140"/>
                    </a:lnTo>
                    <a:lnTo>
                      <a:pt x="405" y="147"/>
                    </a:lnTo>
                    <a:lnTo>
                      <a:pt x="410" y="153"/>
                    </a:lnTo>
                    <a:lnTo>
                      <a:pt x="423" y="147"/>
                    </a:lnTo>
                    <a:lnTo>
                      <a:pt x="430" y="145"/>
                    </a:lnTo>
                    <a:lnTo>
                      <a:pt x="436" y="148"/>
                    </a:lnTo>
                    <a:lnTo>
                      <a:pt x="443" y="149"/>
                    </a:lnTo>
                    <a:lnTo>
                      <a:pt x="443" y="156"/>
                    </a:lnTo>
                    <a:lnTo>
                      <a:pt x="448" y="160"/>
                    </a:lnTo>
                    <a:lnTo>
                      <a:pt x="455" y="159"/>
                    </a:lnTo>
                    <a:lnTo>
                      <a:pt x="457" y="159"/>
                    </a:lnTo>
                    <a:lnTo>
                      <a:pt x="461" y="171"/>
                    </a:lnTo>
                    <a:lnTo>
                      <a:pt x="456" y="176"/>
                    </a:lnTo>
                    <a:lnTo>
                      <a:pt x="454" y="183"/>
                    </a:lnTo>
                    <a:lnTo>
                      <a:pt x="440" y="200"/>
                    </a:lnTo>
                    <a:lnTo>
                      <a:pt x="425" y="202"/>
                    </a:lnTo>
                    <a:lnTo>
                      <a:pt x="412" y="196"/>
                    </a:lnTo>
                    <a:lnTo>
                      <a:pt x="405" y="197"/>
                    </a:lnTo>
                    <a:lnTo>
                      <a:pt x="400" y="201"/>
                    </a:lnTo>
                    <a:lnTo>
                      <a:pt x="400" y="208"/>
                    </a:lnTo>
                    <a:lnTo>
                      <a:pt x="394" y="212"/>
                    </a:lnTo>
                    <a:lnTo>
                      <a:pt x="397" y="219"/>
                    </a:lnTo>
                    <a:lnTo>
                      <a:pt x="403" y="223"/>
                    </a:lnTo>
                    <a:lnTo>
                      <a:pt x="410" y="226"/>
                    </a:lnTo>
                    <a:lnTo>
                      <a:pt x="413" y="233"/>
                    </a:lnTo>
                    <a:lnTo>
                      <a:pt x="412" y="240"/>
                    </a:lnTo>
                    <a:lnTo>
                      <a:pt x="418" y="244"/>
                    </a:lnTo>
                    <a:lnTo>
                      <a:pt x="418" y="251"/>
                    </a:lnTo>
                    <a:lnTo>
                      <a:pt x="425" y="254"/>
                    </a:lnTo>
                    <a:lnTo>
                      <a:pt x="430" y="260"/>
                    </a:lnTo>
                    <a:lnTo>
                      <a:pt x="431" y="267"/>
                    </a:lnTo>
                    <a:lnTo>
                      <a:pt x="440" y="286"/>
                    </a:lnTo>
                    <a:close/>
                  </a:path>
                </a:pathLst>
              </a:custGeom>
              <a:solidFill>
                <a:srgbClr val="848FA0"/>
              </a:solidFill>
              <a:ln w="6350" cmpd="sng">
                <a:solidFill>
                  <a:schemeClr val="bg1"/>
                </a:solidFill>
                <a:round/>
                <a:headEnd/>
                <a:tailEnd/>
              </a:ln>
            </p:spPr>
            <p:txBody>
              <a:bodyPr/>
              <a:lstStyle/>
              <a:p>
                <a:endParaRPr lang="en-GB" dirty="0"/>
              </a:p>
            </p:txBody>
          </p:sp>
          <p:sp>
            <p:nvSpPr>
              <p:cNvPr id="1373" name="Freeform 36"/>
              <p:cNvSpPr>
                <a:spLocks/>
              </p:cNvSpPr>
              <p:nvPr/>
            </p:nvSpPr>
            <p:spPr bwMode="auto">
              <a:xfrm>
                <a:off x="1376" y="3171"/>
                <a:ext cx="284" cy="399"/>
              </a:xfrm>
              <a:custGeom>
                <a:avLst/>
                <a:gdLst>
                  <a:gd name="T0" fmla="*/ 134 w 284"/>
                  <a:gd name="T1" fmla="*/ 22 h 399"/>
                  <a:gd name="T2" fmla="*/ 128 w 284"/>
                  <a:gd name="T3" fmla="*/ 59 h 399"/>
                  <a:gd name="T4" fmla="*/ 120 w 284"/>
                  <a:gd name="T5" fmla="*/ 78 h 399"/>
                  <a:gd name="T6" fmla="*/ 107 w 284"/>
                  <a:gd name="T7" fmla="*/ 101 h 399"/>
                  <a:gd name="T8" fmla="*/ 91 w 284"/>
                  <a:gd name="T9" fmla="*/ 126 h 399"/>
                  <a:gd name="T10" fmla="*/ 77 w 284"/>
                  <a:gd name="T11" fmla="*/ 152 h 399"/>
                  <a:gd name="T12" fmla="*/ 63 w 284"/>
                  <a:gd name="T13" fmla="*/ 169 h 399"/>
                  <a:gd name="T14" fmla="*/ 38 w 284"/>
                  <a:gd name="T15" fmla="*/ 189 h 399"/>
                  <a:gd name="T16" fmla="*/ 24 w 284"/>
                  <a:gd name="T17" fmla="*/ 215 h 399"/>
                  <a:gd name="T18" fmla="*/ 13 w 284"/>
                  <a:gd name="T19" fmla="*/ 232 h 399"/>
                  <a:gd name="T20" fmla="*/ 24 w 284"/>
                  <a:gd name="T21" fmla="*/ 255 h 399"/>
                  <a:gd name="T22" fmla="*/ 34 w 284"/>
                  <a:gd name="T23" fmla="*/ 263 h 399"/>
                  <a:gd name="T24" fmla="*/ 52 w 284"/>
                  <a:gd name="T25" fmla="*/ 266 h 399"/>
                  <a:gd name="T26" fmla="*/ 45 w 284"/>
                  <a:gd name="T27" fmla="*/ 273 h 399"/>
                  <a:gd name="T28" fmla="*/ 39 w 284"/>
                  <a:gd name="T29" fmla="*/ 291 h 399"/>
                  <a:gd name="T30" fmla="*/ 31 w 284"/>
                  <a:gd name="T31" fmla="*/ 312 h 399"/>
                  <a:gd name="T32" fmla="*/ 25 w 284"/>
                  <a:gd name="T33" fmla="*/ 327 h 399"/>
                  <a:gd name="T34" fmla="*/ 16 w 284"/>
                  <a:gd name="T35" fmla="*/ 346 h 399"/>
                  <a:gd name="T36" fmla="*/ 0 w 284"/>
                  <a:gd name="T37" fmla="*/ 371 h 399"/>
                  <a:gd name="T38" fmla="*/ 16 w 284"/>
                  <a:gd name="T39" fmla="*/ 378 h 399"/>
                  <a:gd name="T40" fmla="*/ 45 w 284"/>
                  <a:gd name="T41" fmla="*/ 388 h 399"/>
                  <a:gd name="T42" fmla="*/ 67 w 284"/>
                  <a:gd name="T43" fmla="*/ 399 h 399"/>
                  <a:gd name="T44" fmla="*/ 89 w 284"/>
                  <a:gd name="T45" fmla="*/ 397 h 399"/>
                  <a:gd name="T46" fmla="*/ 100 w 284"/>
                  <a:gd name="T47" fmla="*/ 397 h 399"/>
                  <a:gd name="T48" fmla="*/ 103 w 284"/>
                  <a:gd name="T49" fmla="*/ 376 h 399"/>
                  <a:gd name="T50" fmla="*/ 119 w 284"/>
                  <a:gd name="T51" fmla="*/ 355 h 399"/>
                  <a:gd name="T52" fmla="*/ 150 w 284"/>
                  <a:gd name="T53" fmla="*/ 341 h 399"/>
                  <a:gd name="T54" fmla="*/ 144 w 284"/>
                  <a:gd name="T55" fmla="*/ 312 h 399"/>
                  <a:gd name="T56" fmla="*/ 150 w 284"/>
                  <a:gd name="T57" fmla="*/ 280 h 399"/>
                  <a:gd name="T58" fmla="*/ 171 w 284"/>
                  <a:gd name="T59" fmla="*/ 261 h 399"/>
                  <a:gd name="T60" fmla="*/ 168 w 284"/>
                  <a:gd name="T61" fmla="*/ 252 h 399"/>
                  <a:gd name="T62" fmla="*/ 165 w 284"/>
                  <a:gd name="T63" fmla="*/ 211 h 399"/>
                  <a:gd name="T64" fmla="*/ 190 w 284"/>
                  <a:gd name="T65" fmla="*/ 207 h 399"/>
                  <a:gd name="T66" fmla="*/ 209 w 284"/>
                  <a:gd name="T67" fmla="*/ 188 h 399"/>
                  <a:gd name="T68" fmla="*/ 208 w 284"/>
                  <a:gd name="T69" fmla="*/ 166 h 399"/>
                  <a:gd name="T70" fmla="*/ 227 w 284"/>
                  <a:gd name="T71" fmla="*/ 138 h 399"/>
                  <a:gd name="T72" fmla="*/ 237 w 284"/>
                  <a:gd name="T73" fmla="*/ 112 h 399"/>
                  <a:gd name="T74" fmla="*/ 268 w 284"/>
                  <a:gd name="T75" fmla="*/ 96 h 399"/>
                  <a:gd name="T76" fmla="*/ 284 w 284"/>
                  <a:gd name="T77" fmla="*/ 75 h 399"/>
                  <a:gd name="T78" fmla="*/ 276 w 284"/>
                  <a:gd name="T79" fmla="*/ 50 h 399"/>
                  <a:gd name="T80" fmla="*/ 242 w 284"/>
                  <a:gd name="T81" fmla="*/ 35 h 399"/>
                  <a:gd name="T82" fmla="*/ 209 w 284"/>
                  <a:gd name="T83" fmla="*/ 31 h 399"/>
                  <a:gd name="T84" fmla="*/ 186 w 284"/>
                  <a:gd name="T85" fmla="*/ 23 h 399"/>
                  <a:gd name="T86" fmla="*/ 182 w 284"/>
                  <a:gd name="T87" fmla="*/ 5 h 399"/>
                  <a:gd name="T88" fmla="*/ 167 w 284"/>
                  <a:gd name="T89" fmla="*/ 0 h 399"/>
                  <a:gd name="T90" fmla="*/ 136 w 284"/>
                  <a:gd name="T91" fmla="*/ 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 h="399">
                    <a:moveTo>
                      <a:pt x="136" y="8"/>
                    </a:moveTo>
                    <a:lnTo>
                      <a:pt x="134" y="22"/>
                    </a:lnTo>
                    <a:lnTo>
                      <a:pt x="131" y="44"/>
                    </a:lnTo>
                    <a:lnTo>
                      <a:pt x="128" y="59"/>
                    </a:lnTo>
                    <a:lnTo>
                      <a:pt x="125" y="69"/>
                    </a:lnTo>
                    <a:lnTo>
                      <a:pt x="120" y="78"/>
                    </a:lnTo>
                    <a:lnTo>
                      <a:pt x="114" y="89"/>
                    </a:lnTo>
                    <a:lnTo>
                      <a:pt x="107" y="101"/>
                    </a:lnTo>
                    <a:lnTo>
                      <a:pt x="100" y="110"/>
                    </a:lnTo>
                    <a:lnTo>
                      <a:pt x="91" y="126"/>
                    </a:lnTo>
                    <a:lnTo>
                      <a:pt x="84" y="142"/>
                    </a:lnTo>
                    <a:lnTo>
                      <a:pt x="77" y="152"/>
                    </a:lnTo>
                    <a:lnTo>
                      <a:pt x="68" y="162"/>
                    </a:lnTo>
                    <a:lnTo>
                      <a:pt x="63" y="169"/>
                    </a:lnTo>
                    <a:lnTo>
                      <a:pt x="52" y="180"/>
                    </a:lnTo>
                    <a:lnTo>
                      <a:pt x="38" y="189"/>
                    </a:lnTo>
                    <a:lnTo>
                      <a:pt x="31" y="195"/>
                    </a:lnTo>
                    <a:lnTo>
                      <a:pt x="24" y="215"/>
                    </a:lnTo>
                    <a:lnTo>
                      <a:pt x="13" y="229"/>
                    </a:lnTo>
                    <a:lnTo>
                      <a:pt x="13" y="232"/>
                    </a:lnTo>
                    <a:lnTo>
                      <a:pt x="20" y="242"/>
                    </a:lnTo>
                    <a:lnTo>
                      <a:pt x="24" y="255"/>
                    </a:lnTo>
                    <a:lnTo>
                      <a:pt x="25" y="263"/>
                    </a:lnTo>
                    <a:lnTo>
                      <a:pt x="34" y="263"/>
                    </a:lnTo>
                    <a:lnTo>
                      <a:pt x="46" y="264"/>
                    </a:lnTo>
                    <a:lnTo>
                      <a:pt x="52" y="266"/>
                    </a:lnTo>
                    <a:lnTo>
                      <a:pt x="49" y="270"/>
                    </a:lnTo>
                    <a:lnTo>
                      <a:pt x="45" y="273"/>
                    </a:lnTo>
                    <a:lnTo>
                      <a:pt x="43" y="279"/>
                    </a:lnTo>
                    <a:lnTo>
                      <a:pt x="39" y="291"/>
                    </a:lnTo>
                    <a:lnTo>
                      <a:pt x="32" y="304"/>
                    </a:lnTo>
                    <a:lnTo>
                      <a:pt x="31" y="312"/>
                    </a:lnTo>
                    <a:lnTo>
                      <a:pt x="27" y="321"/>
                    </a:lnTo>
                    <a:lnTo>
                      <a:pt x="25" y="327"/>
                    </a:lnTo>
                    <a:lnTo>
                      <a:pt x="22" y="337"/>
                    </a:lnTo>
                    <a:lnTo>
                      <a:pt x="16" y="346"/>
                    </a:lnTo>
                    <a:lnTo>
                      <a:pt x="5" y="359"/>
                    </a:lnTo>
                    <a:lnTo>
                      <a:pt x="0" y="371"/>
                    </a:lnTo>
                    <a:lnTo>
                      <a:pt x="2" y="377"/>
                    </a:lnTo>
                    <a:lnTo>
                      <a:pt x="16" y="378"/>
                    </a:lnTo>
                    <a:lnTo>
                      <a:pt x="30" y="382"/>
                    </a:lnTo>
                    <a:lnTo>
                      <a:pt x="45" y="388"/>
                    </a:lnTo>
                    <a:lnTo>
                      <a:pt x="54" y="395"/>
                    </a:lnTo>
                    <a:lnTo>
                      <a:pt x="67" y="399"/>
                    </a:lnTo>
                    <a:lnTo>
                      <a:pt x="79" y="399"/>
                    </a:lnTo>
                    <a:lnTo>
                      <a:pt x="89" y="397"/>
                    </a:lnTo>
                    <a:lnTo>
                      <a:pt x="98" y="397"/>
                    </a:lnTo>
                    <a:lnTo>
                      <a:pt x="100" y="397"/>
                    </a:lnTo>
                    <a:lnTo>
                      <a:pt x="102" y="388"/>
                    </a:lnTo>
                    <a:lnTo>
                      <a:pt x="103" y="376"/>
                    </a:lnTo>
                    <a:lnTo>
                      <a:pt x="106" y="363"/>
                    </a:lnTo>
                    <a:lnTo>
                      <a:pt x="119" y="355"/>
                    </a:lnTo>
                    <a:lnTo>
                      <a:pt x="139" y="348"/>
                    </a:lnTo>
                    <a:lnTo>
                      <a:pt x="150" y="341"/>
                    </a:lnTo>
                    <a:lnTo>
                      <a:pt x="151" y="327"/>
                    </a:lnTo>
                    <a:lnTo>
                      <a:pt x="144" y="312"/>
                    </a:lnTo>
                    <a:lnTo>
                      <a:pt x="144" y="295"/>
                    </a:lnTo>
                    <a:lnTo>
                      <a:pt x="150" y="280"/>
                    </a:lnTo>
                    <a:lnTo>
                      <a:pt x="162" y="269"/>
                    </a:lnTo>
                    <a:lnTo>
                      <a:pt x="171" y="261"/>
                    </a:lnTo>
                    <a:lnTo>
                      <a:pt x="169" y="254"/>
                    </a:lnTo>
                    <a:lnTo>
                      <a:pt x="168" y="252"/>
                    </a:lnTo>
                    <a:lnTo>
                      <a:pt x="162" y="229"/>
                    </a:lnTo>
                    <a:lnTo>
                      <a:pt x="165" y="211"/>
                    </a:lnTo>
                    <a:lnTo>
                      <a:pt x="177" y="207"/>
                    </a:lnTo>
                    <a:lnTo>
                      <a:pt x="190" y="207"/>
                    </a:lnTo>
                    <a:lnTo>
                      <a:pt x="205" y="198"/>
                    </a:lnTo>
                    <a:lnTo>
                      <a:pt x="209" y="188"/>
                    </a:lnTo>
                    <a:lnTo>
                      <a:pt x="205" y="174"/>
                    </a:lnTo>
                    <a:lnTo>
                      <a:pt x="208" y="166"/>
                    </a:lnTo>
                    <a:lnTo>
                      <a:pt x="220" y="153"/>
                    </a:lnTo>
                    <a:lnTo>
                      <a:pt x="227" y="138"/>
                    </a:lnTo>
                    <a:lnTo>
                      <a:pt x="231" y="123"/>
                    </a:lnTo>
                    <a:lnTo>
                      <a:pt x="237" y="112"/>
                    </a:lnTo>
                    <a:lnTo>
                      <a:pt x="252" y="105"/>
                    </a:lnTo>
                    <a:lnTo>
                      <a:pt x="268" y="96"/>
                    </a:lnTo>
                    <a:lnTo>
                      <a:pt x="281" y="84"/>
                    </a:lnTo>
                    <a:lnTo>
                      <a:pt x="284" y="75"/>
                    </a:lnTo>
                    <a:lnTo>
                      <a:pt x="278" y="64"/>
                    </a:lnTo>
                    <a:lnTo>
                      <a:pt x="276" y="50"/>
                    </a:lnTo>
                    <a:lnTo>
                      <a:pt x="260" y="42"/>
                    </a:lnTo>
                    <a:lnTo>
                      <a:pt x="242" y="35"/>
                    </a:lnTo>
                    <a:lnTo>
                      <a:pt x="225" y="38"/>
                    </a:lnTo>
                    <a:lnTo>
                      <a:pt x="209" y="31"/>
                    </a:lnTo>
                    <a:lnTo>
                      <a:pt x="200" y="26"/>
                    </a:lnTo>
                    <a:lnTo>
                      <a:pt x="186" y="23"/>
                    </a:lnTo>
                    <a:lnTo>
                      <a:pt x="179" y="15"/>
                    </a:lnTo>
                    <a:lnTo>
                      <a:pt x="182" y="5"/>
                    </a:lnTo>
                    <a:lnTo>
                      <a:pt x="183" y="1"/>
                    </a:lnTo>
                    <a:lnTo>
                      <a:pt x="167" y="0"/>
                    </a:lnTo>
                    <a:lnTo>
                      <a:pt x="149" y="0"/>
                    </a:lnTo>
                    <a:lnTo>
                      <a:pt x="136" y="8"/>
                    </a:lnTo>
                    <a:close/>
                  </a:path>
                </a:pathLst>
              </a:custGeom>
              <a:solidFill>
                <a:srgbClr val="848FA0"/>
              </a:solidFill>
              <a:ln w="6350" cmpd="sng">
                <a:solidFill>
                  <a:schemeClr val="bg1"/>
                </a:solidFill>
                <a:round/>
                <a:headEnd/>
                <a:tailEnd/>
              </a:ln>
            </p:spPr>
            <p:txBody>
              <a:bodyPr/>
              <a:lstStyle/>
              <a:p>
                <a:endParaRPr lang="en-GB" dirty="0"/>
              </a:p>
            </p:txBody>
          </p:sp>
          <p:sp>
            <p:nvSpPr>
              <p:cNvPr id="1374" name="Freeform 37"/>
              <p:cNvSpPr>
                <a:spLocks/>
              </p:cNvSpPr>
              <p:nvPr/>
            </p:nvSpPr>
            <p:spPr bwMode="auto">
              <a:xfrm>
                <a:off x="2446" y="2926"/>
                <a:ext cx="256" cy="147"/>
              </a:xfrm>
              <a:custGeom>
                <a:avLst/>
                <a:gdLst>
                  <a:gd name="T0" fmla="*/ 107 w 256"/>
                  <a:gd name="T1" fmla="*/ 7 h 147"/>
                  <a:gd name="T2" fmla="*/ 130 w 256"/>
                  <a:gd name="T3" fmla="*/ 6 h 147"/>
                  <a:gd name="T4" fmla="*/ 169 w 256"/>
                  <a:gd name="T5" fmla="*/ 3 h 147"/>
                  <a:gd name="T6" fmla="*/ 189 w 256"/>
                  <a:gd name="T7" fmla="*/ 11 h 147"/>
                  <a:gd name="T8" fmla="*/ 206 w 256"/>
                  <a:gd name="T9" fmla="*/ 21 h 147"/>
                  <a:gd name="T10" fmla="*/ 209 w 256"/>
                  <a:gd name="T11" fmla="*/ 38 h 147"/>
                  <a:gd name="T12" fmla="*/ 214 w 256"/>
                  <a:gd name="T13" fmla="*/ 61 h 147"/>
                  <a:gd name="T14" fmla="*/ 231 w 256"/>
                  <a:gd name="T15" fmla="*/ 71 h 147"/>
                  <a:gd name="T16" fmla="*/ 247 w 256"/>
                  <a:gd name="T17" fmla="*/ 69 h 147"/>
                  <a:gd name="T18" fmla="*/ 256 w 256"/>
                  <a:gd name="T19" fmla="*/ 75 h 147"/>
                  <a:gd name="T20" fmla="*/ 251 w 256"/>
                  <a:gd name="T21" fmla="*/ 86 h 147"/>
                  <a:gd name="T22" fmla="*/ 247 w 256"/>
                  <a:gd name="T23" fmla="*/ 96 h 147"/>
                  <a:gd name="T24" fmla="*/ 233 w 256"/>
                  <a:gd name="T25" fmla="*/ 102 h 147"/>
                  <a:gd name="T26" fmla="*/ 237 w 256"/>
                  <a:gd name="T27" fmla="*/ 116 h 147"/>
                  <a:gd name="T28" fmla="*/ 214 w 256"/>
                  <a:gd name="T29" fmla="*/ 115 h 147"/>
                  <a:gd name="T30" fmla="*/ 196 w 256"/>
                  <a:gd name="T31" fmla="*/ 107 h 147"/>
                  <a:gd name="T32" fmla="*/ 185 w 256"/>
                  <a:gd name="T33" fmla="*/ 114 h 147"/>
                  <a:gd name="T34" fmla="*/ 169 w 256"/>
                  <a:gd name="T35" fmla="*/ 143 h 147"/>
                  <a:gd name="T36" fmla="*/ 160 w 256"/>
                  <a:gd name="T37" fmla="*/ 142 h 147"/>
                  <a:gd name="T38" fmla="*/ 143 w 256"/>
                  <a:gd name="T39" fmla="*/ 124 h 147"/>
                  <a:gd name="T40" fmla="*/ 139 w 256"/>
                  <a:gd name="T41" fmla="*/ 103 h 147"/>
                  <a:gd name="T42" fmla="*/ 120 w 256"/>
                  <a:gd name="T43" fmla="*/ 115 h 147"/>
                  <a:gd name="T44" fmla="*/ 115 w 256"/>
                  <a:gd name="T45" fmla="*/ 130 h 147"/>
                  <a:gd name="T46" fmla="*/ 102 w 256"/>
                  <a:gd name="T47" fmla="*/ 138 h 147"/>
                  <a:gd name="T48" fmla="*/ 84 w 256"/>
                  <a:gd name="T49" fmla="*/ 136 h 147"/>
                  <a:gd name="T50" fmla="*/ 70 w 256"/>
                  <a:gd name="T51" fmla="*/ 138 h 147"/>
                  <a:gd name="T52" fmla="*/ 54 w 256"/>
                  <a:gd name="T53" fmla="*/ 139 h 147"/>
                  <a:gd name="T54" fmla="*/ 52 w 256"/>
                  <a:gd name="T55" fmla="*/ 127 h 147"/>
                  <a:gd name="T56" fmla="*/ 44 w 256"/>
                  <a:gd name="T57" fmla="*/ 119 h 147"/>
                  <a:gd name="T58" fmla="*/ 44 w 256"/>
                  <a:gd name="T59" fmla="*/ 103 h 147"/>
                  <a:gd name="T60" fmla="*/ 43 w 256"/>
                  <a:gd name="T61" fmla="*/ 94 h 147"/>
                  <a:gd name="T62" fmla="*/ 24 w 256"/>
                  <a:gd name="T63" fmla="*/ 91 h 147"/>
                  <a:gd name="T64" fmla="*/ 11 w 256"/>
                  <a:gd name="T65" fmla="*/ 107 h 147"/>
                  <a:gd name="T66" fmla="*/ 0 w 256"/>
                  <a:gd name="T67" fmla="*/ 108 h 147"/>
                  <a:gd name="T68" fmla="*/ 4 w 256"/>
                  <a:gd name="T69" fmla="*/ 84 h 147"/>
                  <a:gd name="T70" fmla="*/ 10 w 256"/>
                  <a:gd name="T71" fmla="*/ 73 h 147"/>
                  <a:gd name="T72" fmla="*/ 19 w 256"/>
                  <a:gd name="T73" fmla="*/ 63 h 147"/>
                  <a:gd name="T74" fmla="*/ 28 w 256"/>
                  <a:gd name="T75" fmla="*/ 57 h 147"/>
                  <a:gd name="T76" fmla="*/ 39 w 256"/>
                  <a:gd name="T77" fmla="*/ 39 h 147"/>
                  <a:gd name="T78" fmla="*/ 57 w 256"/>
                  <a:gd name="T79" fmla="*/ 24 h 147"/>
                  <a:gd name="T80" fmla="*/ 66 w 256"/>
                  <a:gd name="T81" fmla="*/ 17 h 147"/>
                  <a:gd name="T82" fmla="*/ 68 w 256"/>
                  <a:gd name="T83" fmla="*/ 4 h 147"/>
                  <a:gd name="T84" fmla="*/ 86 w 256"/>
                  <a:gd name="T85" fmla="*/ 8 h 147"/>
                  <a:gd name="T86" fmla="*/ 101 w 256"/>
                  <a:gd name="T8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147">
                    <a:moveTo>
                      <a:pt x="101" y="0"/>
                    </a:moveTo>
                    <a:lnTo>
                      <a:pt x="107" y="7"/>
                    </a:lnTo>
                    <a:lnTo>
                      <a:pt x="116" y="6"/>
                    </a:lnTo>
                    <a:lnTo>
                      <a:pt x="130" y="6"/>
                    </a:lnTo>
                    <a:lnTo>
                      <a:pt x="143" y="6"/>
                    </a:lnTo>
                    <a:lnTo>
                      <a:pt x="169" y="3"/>
                    </a:lnTo>
                    <a:lnTo>
                      <a:pt x="179" y="6"/>
                    </a:lnTo>
                    <a:lnTo>
                      <a:pt x="189" y="11"/>
                    </a:lnTo>
                    <a:lnTo>
                      <a:pt x="200" y="17"/>
                    </a:lnTo>
                    <a:lnTo>
                      <a:pt x="206" y="21"/>
                    </a:lnTo>
                    <a:lnTo>
                      <a:pt x="213" y="29"/>
                    </a:lnTo>
                    <a:lnTo>
                      <a:pt x="209" y="38"/>
                    </a:lnTo>
                    <a:lnTo>
                      <a:pt x="207" y="47"/>
                    </a:lnTo>
                    <a:lnTo>
                      <a:pt x="214" y="61"/>
                    </a:lnTo>
                    <a:lnTo>
                      <a:pt x="220" y="65"/>
                    </a:lnTo>
                    <a:lnTo>
                      <a:pt x="231" y="71"/>
                    </a:lnTo>
                    <a:lnTo>
                      <a:pt x="240" y="73"/>
                    </a:lnTo>
                    <a:lnTo>
                      <a:pt x="247" y="69"/>
                    </a:lnTo>
                    <a:lnTo>
                      <a:pt x="253" y="73"/>
                    </a:lnTo>
                    <a:lnTo>
                      <a:pt x="256" y="75"/>
                    </a:lnTo>
                    <a:lnTo>
                      <a:pt x="253" y="80"/>
                    </a:lnTo>
                    <a:lnTo>
                      <a:pt x="251" y="86"/>
                    </a:lnTo>
                    <a:lnTo>
                      <a:pt x="252" y="94"/>
                    </a:lnTo>
                    <a:lnTo>
                      <a:pt x="247" y="96"/>
                    </a:lnTo>
                    <a:lnTo>
                      <a:pt x="236" y="96"/>
                    </a:lnTo>
                    <a:lnTo>
                      <a:pt x="233" y="102"/>
                    </a:lnTo>
                    <a:lnTo>
                      <a:pt x="234" y="110"/>
                    </a:lnTo>
                    <a:lnTo>
                      <a:pt x="237" y="116"/>
                    </a:lnTo>
                    <a:lnTo>
                      <a:pt x="235" y="120"/>
                    </a:lnTo>
                    <a:lnTo>
                      <a:pt x="214" y="115"/>
                    </a:lnTo>
                    <a:lnTo>
                      <a:pt x="202" y="113"/>
                    </a:lnTo>
                    <a:lnTo>
                      <a:pt x="196" y="107"/>
                    </a:lnTo>
                    <a:lnTo>
                      <a:pt x="189" y="103"/>
                    </a:lnTo>
                    <a:lnTo>
                      <a:pt x="185" y="114"/>
                    </a:lnTo>
                    <a:lnTo>
                      <a:pt x="173" y="133"/>
                    </a:lnTo>
                    <a:lnTo>
                      <a:pt x="169" y="143"/>
                    </a:lnTo>
                    <a:lnTo>
                      <a:pt x="167" y="147"/>
                    </a:lnTo>
                    <a:lnTo>
                      <a:pt x="160" y="142"/>
                    </a:lnTo>
                    <a:lnTo>
                      <a:pt x="154" y="133"/>
                    </a:lnTo>
                    <a:lnTo>
                      <a:pt x="143" y="124"/>
                    </a:lnTo>
                    <a:lnTo>
                      <a:pt x="139" y="109"/>
                    </a:lnTo>
                    <a:lnTo>
                      <a:pt x="139" y="103"/>
                    </a:lnTo>
                    <a:lnTo>
                      <a:pt x="127" y="108"/>
                    </a:lnTo>
                    <a:lnTo>
                      <a:pt x="120" y="115"/>
                    </a:lnTo>
                    <a:lnTo>
                      <a:pt x="119" y="125"/>
                    </a:lnTo>
                    <a:lnTo>
                      <a:pt x="115" y="130"/>
                    </a:lnTo>
                    <a:lnTo>
                      <a:pt x="106" y="134"/>
                    </a:lnTo>
                    <a:lnTo>
                      <a:pt x="102" y="138"/>
                    </a:lnTo>
                    <a:lnTo>
                      <a:pt x="89" y="136"/>
                    </a:lnTo>
                    <a:lnTo>
                      <a:pt x="84" y="136"/>
                    </a:lnTo>
                    <a:lnTo>
                      <a:pt x="80" y="136"/>
                    </a:lnTo>
                    <a:lnTo>
                      <a:pt x="70" y="138"/>
                    </a:lnTo>
                    <a:lnTo>
                      <a:pt x="63" y="140"/>
                    </a:lnTo>
                    <a:lnTo>
                      <a:pt x="54" y="139"/>
                    </a:lnTo>
                    <a:lnTo>
                      <a:pt x="54" y="133"/>
                    </a:lnTo>
                    <a:lnTo>
                      <a:pt x="52" y="127"/>
                    </a:lnTo>
                    <a:lnTo>
                      <a:pt x="44" y="125"/>
                    </a:lnTo>
                    <a:lnTo>
                      <a:pt x="44" y="119"/>
                    </a:lnTo>
                    <a:lnTo>
                      <a:pt x="44" y="112"/>
                    </a:lnTo>
                    <a:lnTo>
                      <a:pt x="44" y="103"/>
                    </a:lnTo>
                    <a:lnTo>
                      <a:pt x="45" y="95"/>
                    </a:lnTo>
                    <a:lnTo>
                      <a:pt x="43" y="94"/>
                    </a:lnTo>
                    <a:lnTo>
                      <a:pt x="33" y="91"/>
                    </a:lnTo>
                    <a:lnTo>
                      <a:pt x="24" y="91"/>
                    </a:lnTo>
                    <a:lnTo>
                      <a:pt x="17" y="99"/>
                    </a:lnTo>
                    <a:lnTo>
                      <a:pt x="11" y="107"/>
                    </a:lnTo>
                    <a:lnTo>
                      <a:pt x="3" y="111"/>
                    </a:lnTo>
                    <a:lnTo>
                      <a:pt x="0" y="108"/>
                    </a:lnTo>
                    <a:lnTo>
                      <a:pt x="3" y="95"/>
                    </a:lnTo>
                    <a:lnTo>
                      <a:pt x="4" y="84"/>
                    </a:lnTo>
                    <a:lnTo>
                      <a:pt x="7" y="79"/>
                    </a:lnTo>
                    <a:lnTo>
                      <a:pt x="10" y="73"/>
                    </a:lnTo>
                    <a:lnTo>
                      <a:pt x="14" y="69"/>
                    </a:lnTo>
                    <a:lnTo>
                      <a:pt x="19" y="63"/>
                    </a:lnTo>
                    <a:lnTo>
                      <a:pt x="26" y="60"/>
                    </a:lnTo>
                    <a:lnTo>
                      <a:pt x="28" y="57"/>
                    </a:lnTo>
                    <a:lnTo>
                      <a:pt x="33" y="47"/>
                    </a:lnTo>
                    <a:lnTo>
                      <a:pt x="39" y="39"/>
                    </a:lnTo>
                    <a:lnTo>
                      <a:pt x="45" y="35"/>
                    </a:lnTo>
                    <a:lnTo>
                      <a:pt x="57" y="24"/>
                    </a:lnTo>
                    <a:lnTo>
                      <a:pt x="65" y="18"/>
                    </a:lnTo>
                    <a:lnTo>
                      <a:pt x="66" y="17"/>
                    </a:lnTo>
                    <a:lnTo>
                      <a:pt x="63" y="11"/>
                    </a:lnTo>
                    <a:lnTo>
                      <a:pt x="68" y="4"/>
                    </a:lnTo>
                    <a:lnTo>
                      <a:pt x="74" y="6"/>
                    </a:lnTo>
                    <a:lnTo>
                      <a:pt x="86" y="8"/>
                    </a:lnTo>
                    <a:lnTo>
                      <a:pt x="92" y="6"/>
                    </a:lnTo>
                    <a:lnTo>
                      <a:pt x="101" y="0"/>
                    </a:lnTo>
                    <a:close/>
                  </a:path>
                </a:pathLst>
              </a:custGeom>
              <a:solidFill>
                <a:srgbClr val="848FA0"/>
              </a:solidFill>
              <a:ln w="6350" cmpd="sng">
                <a:solidFill>
                  <a:schemeClr val="bg1"/>
                </a:solidFill>
                <a:round/>
                <a:headEnd/>
                <a:tailEnd/>
              </a:ln>
            </p:spPr>
            <p:txBody>
              <a:bodyPr/>
              <a:lstStyle/>
              <a:p>
                <a:endParaRPr lang="en-GB" dirty="0"/>
              </a:p>
            </p:txBody>
          </p:sp>
          <p:sp>
            <p:nvSpPr>
              <p:cNvPr id="1375" name="Freeform 38"/>
              <p:cNvSpPr>
                <a:spLocks/>
              </p:cNvSpPr>
              <p:nvPr/>
            </p:nvSpPr>
            <p:spPr bwMode="auto">
              <a:xfrm>
                <a:off x="2467" y="2708"/>
                <a:ext cx="33" cy="52"/>
              </a:xfrm>
              <a:custGeom>
                <a:avLst/>
                <a:gdLst>
                  <a:gd name="T0" fmla="*/ 1 w 33"/>
                  <a:gd name="T1" fmla="*/ 45 h 52"/>
                  <a:gd name="T2" fmla="*/ 16 w 33"/>
                  <a:gd name="T3" fmla="*/ 51 h 52"/>
                  <a:gd name="T4" fmla="*/ 22 w 33"/>
                  <a:gd name="T5" fmla="*/ 52 h 52"/>
                  <a:gd name="T6" fmla="*/ 28 w 33"/>
                  <a:gd name="T7" fmla="*/ 51 h 52"/>
                  <a:gd name="T8" fmla="*/ 28 w 33"/>
                  <a:gd name="T9" fmla="*/ 52 h 52"/>
                  <a:gd name="T10" fmla="*/ 33 w 33"/>
                  <a:gd name="T11" fmla="*/ 46 h 52"/>
                  <a:gd name="T12" fmla="*/ 33 w 33"/>
                  <a:gd name="T13" fmla="*/ 35 h 52"/>
                  <a:gd name="T14" fmla="*/ 31 w 33"/>
                  <a:gd name="T15" fmla="*/ 27 h 52"/>
                  <a:gd name="T16" fmla="*/ 27 w 33"/>
                  <a:gd name="T17" fmla="*/ 20 h 52"/>
                  <a:gd name="T18" fmla="*/ 28 w 33"/>
                  <a:gd name="T19" fmla="*/ 13 h 52"/>
                  <a:gd name="T20" fmla="*/ 31 w 33"/>
                  <a:gd name="T21" fmla="*/ 6 h 52"/>
                  <a:gd name="T22" fmla="*/ 24 w 33"/>
                  <a:gd name="T23" fmla="*/ 0 h 52"/>
                  <a:gd name="T24" fmla="*/ 18 w 33"/>
                  <a:gd name="T25" fmla="*/ 0 h 52"/>
                  <a:gd name="T26" fmla="*/ 7 w 33"/>
                  <a:gd name="T27" fmla="*/ 6 h 52"/>
                  <a:gd name="T28" fmla="*/ 0 w 33"/>
                  <a:gd name="T29" fmla="*/ 18 h 52"/>
                  <a:gd name="T30" fmla="*/ 2 w 33"/>
                  <a:gd name="T31" fmla="*/ 30 h 52"/>
                  <a:gd name="T32" fmla="*/ 1 w 33"/>
                  <a:gd name="T33"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2">
                    <a:moveTo>
                      <a:pt x="1" y="45"/>
                    </a:moveTo>
                    <a:lnTo>
                      <a:pt x="16" y="51"/>
                    </a:lnTo>
                    <a:lnTo>
                      <a:pt x="22" y="52"/>
                    </a:lnTo>
                    <a:lnTo>
                      <a:pt x="28" y="51"/>
                    </a:lnTo>
                    <a:lnTo>
                      <a:pt x="28" y="52"/>
                    </a:lnTo>
                    <a:lnTo>
                      <a:pt x="33" y="46"/>
                    </a:lnTo>
                    <a:lnTo>
                      <a:pt x="33" y="35"/>
                    </a:lnTo>
                    <a:lnTo>
                      <a:pt x="31" y="27"/>
                    </a:lnTo>
                    <a:lnTo>
                      <a:pt x="27" y="20"/>
                    </a:lnTo>
                    <a:lnTo>
                      <a:pt x="28" y="13"/>
                    </a:lnTo>
                    <a:lnTo>
                      <a:pt x="31" y="6"/>
                    </a:lnTo>
                    <a:lnTo>
                      <a:pt x="24" y="0"/>
                    </a:lnTo>
                    <a:lnTo>
                      <a:pt x="18" y="0"/>
                    </a:lnTo>
                    <a:lnTo>
                      <a:pt x="7" y="6"/>
                    </a:lnTo>
                    <a:lnTo>
                      <a:pt x="0" y="18"/>
                    </a:lnTo>
                    <a:lnTo>
                      <a:pt x="2" y="30"/>
                    </a:lnTo>
                    <a:lnTo>
                      <a:pt x="1" y="45"/>
                    </a:lnTo>
                    <a:close/>
                  </a:path>
                </a:pathLst>
              </a:custGeom>
              <a:solidFill>
                <a:srgbClr val="848FA0"/>
              </a:solidFill>
              <a:ln w="6350" cmpd="sng">
                <a:solidFill>
                  <a:schemeClr val="bg1"/>
                </a:solidFill>
                <a:round/>
                <a:headEnd/>
                <a:tailEnd/>
              </a:ln>
            </p:spPr>
            <p:txBody>
              <a:bodyPr/>
              <a:lstStyle/>
              <a:p>
                <a:endParaRPr lang="en-GB" dirty="0"/>
              </a:p>
            </p:txBody>
          </p:sp>
          <p:sp>
            <p:nvSpPr>
              <p:cNvPr id="1376" name="Freeform 39"/>
              <p:cNvSpPr>
                <a:spLocks/>
              </p:cNvSpPr>
              <p:nvPr/>
            </p:nvSpPr>
            <p:spPr bwMode="auto">
              <a:xfrm>
                <a:off x="1648" y="1057"/>
                <a:ext cx="349" cy="301"/>
              </a:xfrm>
              <a:custGeom>
                <a:avLst/>
                <a:gdLst>
                  <a:gd name="T0" fmla="*/ 99 w 349"/>
                  <a:gd name="T1" fmla="*/ 292 h 301"/>
                  <a:gd name="T2" fmla="*/ 162 w 349"/>
                  <a:gd name="T3" fmla="*/ 292 h 301"/>
                  <a:gd name="T4" fmla="*/ 191 w 349"/>
                  <a:gd name="T5" fmla="*/ 291 h 301"/>
                  <a:gd name="T6" fmla="*/ 242 w 349"/>
                  <a:gd name="T7" fmla="*/ 285 h 301"/>
                  <a:gd name="T8" fmla="*/ 263 w 349"/>
                  <a:gd name="T9" fmla="*/ 292 h 301"/>
                  <a:gd name="T10" fmla="*/ 294 w 349"/>
                  <a:gd name="T11" fmla="*/ 275 h 301"/>
                  <a:gd name="T12" fmla="*/ 308 w 349"/>
                  <a:gd name="T13" fmla="*/ 267 h 301"/>
                  <a:gd name="T14" fmla="*/ 334 w 349"/>
                  <a:gd name="T15" fmla="*/ 256 h 301"/>
                  <a:gd name="T16" fmla="*/ 340 w 349"/>
                  <a:gd name="T17" fmla="*/ 229 h 301"/>
                  <a:gd name="T18" fmla="*/ 331 w 349"/>
                  <a:gd name="T19" fmla="*/ 201 h 301"/>
                  <a:gd name="T20" fmla="*/ 324 w 349"/>
                  <a:gd name="T21" fmla="*/ 181 h 301"/>
                  <a:gd name="T22" fmla="*/ 322 w 349"/>
                  <a:gd name="T23" fmla="*/ 153 h 301"/>
                  <a:gd name="T24" fmla="*/ 340 w 349"/>
                  <a:gd name="T25" fmla="*/ 135 h 301"/>
                  <a:gd name="T26" fmla="*/ 316 w 349"/>
                  <a:gd name="T27" fmla="*/ 144 h 301"/>
                  <a:gd name="T28" fmla="*/ 308 w 349"/>
                  <a:gd name="T29" fmla="*/ 116 h 301"/>
                  <a:gd name="T30" fmla="*/ 292 w 349"/>
                  <a:gd name="T31" fmla="*/ 110 h 301"/>
                  <a:gd name="T32" fmla="*/ 265 w 349"/>
                  <a:gd name="T33" fmla="*/ 124 h 301"/>
                  <a:gd name="T34" fmla="*/ 241 w 349"/>
                  <a:gd name="T35" fmla="*/ 123 h 301"/>
                  <a:gd name="T36" fmla="*/ 226 w 349"/>
                  <a:gd name="T37" fmla="*/ 115 h 301"/>
                  <a:gd name="T38" fmla="*/ 218 w 349"/>
                  <a:gd name="T39" fmla="*/ 127 h 301"/>
                  <a:gd name="T40" fmla="*/ 214 w 349"/>
                  <a:gd name="T41" fmla="*/ 98 h 301"/>
                  <a:gd name="T42" fmla="*/ 193 w 349"/>
                  <a:gd name="T43" fmla="*/ 93 h 301"/>
                  <a:gd name="T44" fmla="*/ 172 w 349"/>
                  <a:gd name="T45" fmla="*/ 111 h 301"/>
                  <a:gd name="T46" fmla="*/ 167 w 349"/>
                  <a:gd name="T47" fmla="*/ 73 h 301"/>
                  <a:gd name="T48" fmla="*/ 137 w 349"/>
                  <a:gd name="T49" fmla="*/ 113 h 301"/>
                  <a:gd name="T50" fmla="*/ 115 w 349"/>
                  <a:gd name="T51" fmla="*/ 111 h 301"/>
                  <a:gd name="T52" fmla="*/ 111 w 349"/>
                  <a:gd name="T53" fmla="*/ 101 h 301"/>
                  <a:gd name="T54" fmla="*/ 113 w 349"/>
                  <a:gd name="T55" fmla="*/ 83 h 301"/>
                  <a:gd name="T56" fmla="*/ 131 w 349"/>
                  <a:gd name="T57" fmla="*/ 62 h 301"/>
                  <a:gd name="T58" fmla="*/ 116 w 349"/>
                  <a:gd name="T59" fmla="*/ 28 h 301"/>
                  <a:gd name="T60" fmla="*/ 103 w 349"/>
                  <a:gd name="T61" fmla="*/ 4 h 301"/>
                  <a:gd name="T62" fmla="*/ 96 w 349"/>
                  <a:gd name="T63" fmla="*/ 14 h 301"/>
                  <a:gd name="T64" fmla="*/ 105 w 349"/>
                  <a:gd name="T65" fmla="*/ 26 h 301"/>
                  <a:gd name="T66" fmla="*/ 102 w 349"/>
                  <a:gd name="T67" fmla="*/ 38 h 301"/>
                  <a:gd name="T68" fmla="*/ 89 w 349"/>
                  <a:gd name="T69" fmla="*/ 45 h 301"/>
                  <a:gd name="T70" fmla="*/ 76 w 349"/>
                  <a:gd name="T71" fmla="*/ 14 h 301"/>
                  <a:gd name="T72" fmla="*/ 59 w 349"/>
                  <a:gd name="T73" fmla="*/ 18 h 301"/>
                  <a:gd name="T74" fmla="*/ 55 w 349"/>
                  <a:gd name="T75" fmla="*/ 41 h 301"/>
                  <a:gd name="T76" fmla="*/ 49 w 349"/>
                  <a:gd name="T77" fmla="*/ 41 h 301"/>
                  <a:gd name="T78" fmla="*/ 37 w 349"/>
                  <a:gd name="T79" fmla="*/ 46 h 301"/>
                  <a:gd name="T80" fmla="*/ 15 w 349"/>
                  <a:gd name="T81" fmla="*/ 46 h 301"/>
                  <a:gd name="T82" fmla="*/ 45 w 349"/>
                  <a:gd name="T83" fmla="*/ 64 h 301"/>
                  <a:gd name="T84" fmla="*/ 80 w 349"/>
                  <a:gd name="T85" fmla="*/ 72 h 301"/>
                  <a:gd name="T86" fmla="*/ 85 w 349"/>
                  <a:gd name="T87" fmla="*/ 88 h 301"/>
                  <a:gd name="T88" fmla="*/ 70 w 349"/>
                  <a:gd name="T89" fmla="*/ 97 h 301"/>
                  <a:gd name="T90" fmla="*/ 86 w 349"/>
                  <a:gd name="T91" fmla="*/ 114 h 301"/>
                  <a:gd name="T92" fmla="*/ 48 w 349"/>
                  <a:gd name="T93" fmla="*/ 106 h 301"/>
                  <a:gd name="T94" fmla="*/ 2 w 349"/>
                  <a:gd name="T95" fmla="*/ 104 h 301"/>
                  <a:gd name="T96" fmla="*/ 35 w 349"/>
                  <a:gd name="T97" fmla="*/ 120 h 301"/>
                  <a:gd name="T98" fmla="*/ 46 w 349"/>
                  <a:gd name="T99" fmla="*/ 140 h 301"/>
                  <a:gd name="T100" fmla="*/ 52 w 349"/>
                  <a:gd name="T101" fmla="*/ 155 h 301"/>
                  <a:gd name="T102" fmla="*/ 49 w 349"/>
                  <a:gd name="T103" fmla="*/ 174 h 301"/>
                  <a:gd name="T104" fmla="*/ 8 w 349"/>
                  <a:gd name="T105" fmla="*/ 177 h 301"/>
                  <a:gd name="T106" fmla="*/ 19 w 349"/>
                  <a:gd name="T107" fmla="*/ 206 h 301"/>
                  <a:gd name="T108" fmla="*/ 57 w 349"/>
                  <a:gd name="T109" fmla="*/ 22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9" h="301">
                    <a:moveTo>
                      <a:pt x="74" y="265"/>
                    </a:moveTo>
                    <a:lnTo>
                      <a:pt x="76" y="265"/>
                    </a:lnTo>
                    <a:lnTo>
                      <a:pt x="81" y="267"/>
                    </a:lnTo>
                    <a:lnTo>
                      <a:pt x="89" y="279"/>
                    </a:lnTo>
                    <a:lnTo>
                      <a:pt x="95" y="284"/>
                    </a:lnTo>
                    <a:lnTo>
                      <a:pt x="99" y="292"/>
                    </a:lnTo>
                    <a:lnTo>
                      <a:pt x="105" y="292"/>
                    </a:lnTo>
                    <a:lnTo>
                      <a:pt x="112" y="300"/>
                    </a:lnTo>
                    <a:lnTo>
                      <a:pt x="119" y="298"/>
                    </a:lnTo>
                    <a:lnTo>
                      <a:pt x="136" y="301"/>
                    </a:lnTo>
                    <a:lnTo>
                      <a:pt x="152" y="296"/>
                    </a:lnTo>
                    <a:lnTo>
                      <a:pt x="162" y="292"/>
                    </a:lnTo>
                    <a:lnTo>
                      <a:pt x="172" y="294"/>
                    </a:lnTo>
                    <a:lnTo>
                      <a:pt x="175" y="289"/>
                    </a:lnTo>
                    <a:lnTo>
                      <a:pt x="179" y="287"/>
                    </a:lnTo>
                    <a:lnTo>
                      <a:pt x="184" y="286"/>
                    </a:lnTo>
                    <a:lnTo>
                      <a:pt x="184" y="291"/>
                    </a:lnTo>
                    <a:lnTo>
                      <a:pt x="191" y="291"/>
                    </a:lnTo>
                    <a:lnTo>
                      <a:pt x="196" y="294"/>
                    </a:lnTo>
                    <a:lnTo>
                      <a:pt x="199" y="296"/>
                    </a:lnTo>
                    <a:lnTo>
                      <a:pt x="209" y="296"/>
                    </a:lnTo>
                    <a:lnTo>
                      <a:pt x="222" y="292"/>
                    </a:lnTo>
                    <a:lnTo>
                      <a:pt x="237" y="287"/>
                    </a:lnTo>
                    <a:lnTo>
                      <a:pt x="242" y="285"/>
                    </a:lnTo>
                    <a:lnTo>
                      <a:pt x="253" y="282"/>
                    </a:lnTo>
                    <a:lnTo>
                      <a:pt x="258" y="275"/>
                    </a:lnTo>
                    <a:lnTo>
                      <a:pt x="261" y="276"/>
                    </a:lnTo>
                    <a:lnTo>
                      <a:pt x="263" y="282"/>
                    </a:lnTo>
                    <a:lnTo>
                      <a:pt x="261" y="286"/>
                    </a:lnTo>
                    <a:lnTo>
                      <a:pt x="263" y="292"/>
                    </a:lnTo>
                    <a:lnTo>
                      <a:pt x="266" y="294"/>
                    </a:lnTo>
                    <a:lnTo>
                      <a:pt x="272" y="289"/>
                    </a:lnTo>
                    <a:lnTo>
                      <a:pt x="281" y="289"/>
                    </a:lnTo>
                    <a:lnTo>
                      <a:pt x="290" y="284"/>
                    </a:lnTo>
                    <a:lnTo>
                      <a:pt x="303" y="273"/>
                    </a:lnTo>
                    <a:lnTo>
                      <a:pt x="294" y="275"/>
                    </a:lnTo>
                    <a:lnTo>
                      <a:pt x="291" y="272"/>
                    </a:lnTo>
                    <a:lnTo>
                      <a:pt x="295" y="270"/>
                    </a:lnTo>
                    <a:lnTo>
                      <a:pt x="295" y="267"/>
                    </a:lnTo>
                    <a:lnTo>
                      <a:pt x="300" y="270"/>
                    </a:lnTo>
                    <a:lnTo>
                      <a:pt x="302" y="265"/>
                    </a:lnTo>
                    <a:lnTo>
                      <a:pt x="308" y="267"/>
                    </a:lnTo>
                    <a:lnTo>
                      <a:pt x="316" y="267"/>
                    </a:lnTo>
                    <a:lnTo>
                      <a:pt x="319" y="265"/>
                    </a:lnTo>
                    <a:lnTo>
                      <a:pt x="323" y="263"/>
                    </a:lnTo>
                    <a:lnTo>
                      <a:pt x="326" y="262"/>
                    </a:lnTo>
                    <a:lnTo>
                      <a:pt x="328" y="256"/>
                    </a:lnTo>
                    <a:lnTo>
                      <a:pt x="334" y="256"/>
                    </a:lnTo>
                    <a:lnTo>
                      <a:pt x="339" y="250"/>
                    </a:lnTo>
                    <a:lnTo>
                      <a:pt x="343" y="240"/>
                    </a:lnTo>
                    <a:lnTo>
                      <a:pt x="339" y="243"/>
                    </a:lnTo>
                    <a:lnTo>
                      <a:pt x="335" y="242"/>
                    </a:lnTo>
                    <a:lnTo>
                      <a:pt x="335" y="231"/>
                    </a:lnTo>
                    <a:lnTo>
                      <a:pt x="340" y="229"/>
                    </a:lnTo>
                    <a:lnTo>
                      <a:pt x="345" y="223"/>
                    </a:lnTo>
                    <a:lnTo>
                      <a:pt x="345" y="213"/>
                    </a:lnTo>
                    <a:lnTo>
                      <a:pt x="345" y="205"/>
                    </a:lnTo>
                    <a:lnTo>
                      <a:pt x="344" y="200"/>
                    </a:lnTo>
                    <a:lnTo>
                      <a:pt x="339" y="208"/>
                    </a:lnTo>
                    <a:lnTo>
                      <a:pt x="331" y="201"/>
                    </a:lnTo>
                    <a:lnTo>
                      <a:pt x="333" y="196"/>
                    </a:lnTo>
                    <a:lnTo>
                      <a:pt x="335" y="192"/>
                    </a:lnTo>
                    <a:lnTo>
                      <a:pt x="335" y="191"/>
                    </a:lnTo>
                    <a:lnTo>
                      <a:pt x="331" y="189"/>
                    </a:lnTo>
                    <a:lnTo>
                      <a:pt x="321" y="187"/>
                    </a:lnTo>
                    <a:lnTo>
                      <a:pt x="324" y="181"/>
                    </a:lnTo>
                    <a:lnTo>
                      <a:pt x="331" y="173"/>
                    </a:lnTo>
                    <a:lnTo>
                      <a:pt x="333" y="166"/>
                    </a:lnTo>
                    <a:lnTo>
                      <a:pt x="334" y="161"/>
                    </a:lnTo>
                    <a:lnTo>
                      <a:pt x="323" y="163"/>
                    </a:lnTo>
                    <a:lnTo>
                      <a:pt x="322" y="159"/>
                    </a:lnTo>
                    <a:lnTo>
                      <a:pt x="322" y="153"/>
                    </a:lnTo>
                    <a:lnTo>
                      <a:pt x="326" y="151"/>
                    </a:lnTo>
                    <a:lnTo>
                      <a:pt x="331" y="146"/>
                    </a:lnTo>
                    <a:lnTo>
                      <a:pt x="339" y="142"/>
                    </a:lnTo>
                    <a:lnTo>
                      <a:pt x="349" y="142"/>
                    </a:lnTo>
                    <a:lnTo>
                      <a:pt x="348" y="138"/>
                    </a:lnTo>
                    <a:lnTo>
                      <a:pt x="340" y="135"/>
                    </a:lnTo>
                    <a:lnTo>
                      <a:pt x="335" y="135"/>
                    </a:lnTo>
                    <a:lnTo>
                      <a:pt x="333" y="138"/>
                    </a:lnTo>
                    <a:lnTo>
                      <a:pt x="329" y="141"/>
                    </a:lnTo>
                    <a:lnTo>
                      <a:pt x="320" y="138"/>
                    </a:lnTo>
                    <a:lnTo>
                      <a:pt x="319" y="142"/>
                    </a:lnTo>
                    <a:lnTo>
                      <a:pt x="316" y="144"/>
                    </a:lnTo>
                    <a:lnTo>
                      <a:pt x="313" y="142"/>
                    </a:lnTo>
                    <a:lnTo>
                      <a:pt x="311" y="136"/>
                    </a:lnTo>
                    <a:lnTo>
                      <a:pt x="308" y="131"/>
                    </a:lnTo>
                    <a:lnTo>
                      <a:pt x="310" y="129"/>
                    </a:lnTo>
                    <a:lnTo>
                      <a:pt x="313" y="123"/>
                    </a:lnTo>
                    <a:lnTo>
                      <a:pt x="308" y="116"/>
                    </a:lnTo>
                    <a:lnTo>
                      <a:pt x="308" y="108"/>
                    </a:lnTo>
                    <a:lnTo>
                      <a:pt x="304" y="105"/>
                    </a:lnTo>
                    <a:lnTo>
                      <a:pt x="298" y="108"/>
                    </a:lnTo>
                    <a:lnTo>
                      <a:pt x="295" y="105"/>
                    </a:lnTo>
                    <a:lnTo>
                      <a:pt x="292" y="105"/>
                    </a:lnTo>
                    <a:lnTo>
                      <a:pt x="292" y="110"/>
                    </a:lnTo>
                    <a:lnTo>
                      <a:pt x="290" y="117"/>
                    </a:lnTo>
                    <a:lnTo>
                      <a:pt x="287" y="124"/>
                    </a:lnTo>
                    <a:lnTo>
                      <a:pt x="284" y="130"/>
                    </a:lnTo>
                    <a:lnTo>
                      <a:pt x="277" y="127"/>
                    </a:lnTo>
                    <a:lnTo>
                      <a:pt x="272" y="128"/>
                    </a:lnTo>
                    <a:lnTo>
                      <a:pt x="265" y="124"/>
                    </a:lnTo>
                    <a:lnTo>
                      <a:pt x="266" y="119"/>
                    </a:lnTo>
                    <a:lnTo>
                      <a:pt x="259" y="116"/>
                    </a:lnTo>
                    <a:lnTo>
                      <a:pt x="257" y="120"/>
                    </a:lnTo>
                    <a:lnTo>
                      <a:pt x="251" y="124"/>
                    </a:lnTo>
                    <a:lnTo>
                      <a:pt x="247" y="124"/>
                    </a:lnTo>
                    <a:lnTo>
                      <a:pt x="241" y="123"/>
                    </a:lnTo>
                    <a:lnTo>
                      <a:pt x="241" y="114"/>
                    </a:lnTo>
                    <a:lnTo>
                      <a:pt x="238" y="106"/>
                    </a:lnTo>
                    <a:lnTo>
                      <a:pt x="233" y="102"/>
                    </a:lnTo>
                    <a:lnTo>
                      <a:pt x="229" y="102"/>
                    </a:lnTo>
                    <a:lnTo>
                      <a:pt x="227" y="108"/>
                    </a:lnTo>
                    <a:lnTo>
                      <a:pt x="226" y="115"/>
                    </a:lnTo>
                    <a:lnTo>
                      <a:pt x="225" y="122"/>
                    </a:lnTo>
                    <a:lnTo>
                      <a:pt x="225" y="126"/>
                    </a:lnTo>
                    <a:lnTo>
                      <a:pt x="221" y="134"/>
                    </a:lnTo>
                    <a:lnTo>
                      <a:pt x="215" y="141"/>
                    </a:lnTo>
                    <a:lnTo>
                      <a:pt x="215" y="137"/>
                    </a:lnTo>
                    <a:lnTo>
                      <a:pt x="218" y="127"/>
                    </a:lnTo>
                    <a:lnTo>
                      <a:pt x="218" y="120"/>
                    </a:lnTo>
                    <a:lnTo>
                      <a:pt x="215" y="113"/>
                    </a:lnTo>
                    <a:lnTo>
                      <a:pt x="218" y="105"/>
                    </a:lnTo>
                    <a:lnTo>
                      <a:pt x="215" y="102"/>
                    </a:lnTo>
                    <a:lnTo>
                      <a:pt x="215" y="98"/>
                    </a:lnTo>
                    <a:lnTo>
                      <a:pt x="214" y="98"/>
                    </a:lnTo>
                    <a:lnTo>
                      <a:pt x="216" y="93"/>
                    </a:lnTo>
                    <a:lnTo>
                      <a:pt x="209" y="93"/>
                    </a:lnTo>
                    <a:lnTo>
                      <a:pt x="206" y="93"/>
                    </a:lnTo>
                    <a:lnTo>
                      <a:pt x="200" y="97"/>
                    </a:lnTo>
                    <a:lnTo>
                      <a:pt x="198" y="93"/>
                    </a:lnTo>
                    <a:lnTo>
                      <a:pt x="193" y="93"/>
                    </a:lnTo>
                    <a:lnTo>
                      <a:pt x="190" y="93"/>
                    </a:lnTo>
                    <a:lnTo>
                      <a:pt x="188" y="98"/>
                    </a:lnTo>
                    <a:lnTo>
                      <a:pt x="185" y="105"/>
                    </a:lnTo>
                    <a:lnTo>
                      <a:pt x="179" y="113"/>
                    </a:lnTo>
                    <a:lnTo>
                      <a:pt x="175" y="113"/>
                    </a:lnTo>
                    <a:lnTo>
                      <a:pt x="172" y="111"/>
                    </a:lnTo>
                    <a:lnTo>
                      <a:pt x="174" y="104"/>
                    </a:lnTo>
                    <a:lnTo>
                      <a:pt x="173" y="97"/>
                    </a:lnTo>
                    <a:lnTo>
                      <a:pt x="174" y="90"/>
                    </a:lnTo>
                    <a:lnTo>
                      <a:pt x="171" y="81"/>
                    </a:lnTo>
                    <a:lnTo>
                      <a:pt x="170" y="76"/>
                    </a:lnTo>
                    <a:lnTo>
                      <a:pt x="167" y="73"/>
                    </a:lnTo>
                    <a:lnTo>
                      <a:pt x="163" y="73"/>
                    </a:lnTo>
                    <a:lnTo>
                      <a:pt x="160" y="80"/>
                    </a:lnTo>
                    <a:lnTo>
                      <a:pt x="156" y="95"/>
                    </a:lnTo>
                    <a:lnTo>
                      <a:pt x="150" y="103"/>
                    </a:lnTo>
                    <a:lnTo>
                      <a:pt x="143" y="110"/>
                    </a:lnTo>
                    <a:lnTo>
                      <a:pt x="137" y="113"/>
                    </a:lnTo>
                    <a:lnTo>
                      <a:pt x="137" y="106"/>
                    </a:lnTo>
                    <a:lnTo>
                      <a:pt x="139" y="100"/>
                    </a:lnTo>
                    <a:lnTo>
                      <a:pt x="134" y="98"/>
                    </a:lnTo>
                    <a:lnTo>
                      <a:pt x="128" y="102"/>
                    </a:lnTo>
                    <a:lnTo>
                      <a:pt x="121" y="114"/>
                    </a:lnTo>
                    <a:lnTo>
                      <a:pt x="115" y="111"/>
                    </a:lnTo>
                    <a:lnTo>
                      <a:pt x="111" y="117"/>
                    </a:lnTo>
                    <a:lnTo>
                      <a:pt x="103" y="121"/>
                    </a:lnTo>
                    <a:lnTo>
                      <a:pt x="109" y="112"/>
                    </a:lnTo>
                    <a:lnTo>
                      <a:pt x="110" y="107"/>
                    </a:lnTo>
                    <a:lnTo>
                      <a:pt x="107" y="102"/>
                    </a:lnTo>
                    <a:lnTo>
                      <a:pt x="111" y="101"/>
                    </a:lnTo>
                    <a:lnTo>
                      <a:pt x="114" y="93"/>
                    </a:lnTo>
                    <a:lnTo>
                      <a:pt x="109" y="95"/>
                    </a:lnTo>
                    <a:lnTo>
                      <a:pt x="112" y="90"/>
                    </a:lnTo>
                    <a:lnTo>
                      <a:pt x="107" y="83"/>
                    </a:lnTo>
                    <a:lnTo>
                      <a:pt x="109" y="75"/>
                    </a:lnTo>
                    <a:lnTo>
                      <a:pt x="113" y="83"/>
                    </a:lnTo>
                    <a:lnTo>
                      <a:pt x="117" y="82"/>
                    </a:lnTo>
                    <a:lnTo>
                      <a:pt x="120" y="79"/>
                    </a:lnTo>
                    <a:lnTo>
                      <a:pt x="123" y="79"/>
                    </a:lnTo>
                    <a:lnTo>
                      <a:pt x="127" y="71"/>
                    </a:lnTo>
                    <a:lnTo>
                      <a:pt x="123" y="64"/>
                    </a:lnTo>
                    <a:lnTo>
                      <a:pt x="131" y="62"/>
                    </a:lnTo>
                    <a:lnTo>
                      <a:pt x="129" y="57"/>
                    </a:lnTo>
                    <a:lnTo>
                      <a:pt x="127" y="54"/>
                    </a:lnTo>
                    <a:lnTo>
                      <a:pt x="124" y="51"/>
                    </a:lnTo>
                    <a:lnTo>
                      <a:pt x="122" y="41"/>
                    </a:lnTo>
                    <a:lnTo>
                      <a:pt x="123" y="34"/>
                    </a:lnTo>
                    <a:lnTo>
                      <a:pt x="116" y="28"/>
                    </a:lnTo>
                    <a:lnTo>
                      <a:pt x="116" y="15"/>
                    </a:lnTo>
                    <a:lnTo>
                      <a:pt x="113" y="15"/>
                    </a:lnTo>
                    <a:lnTo>
                      <a:pt x="110" y="10"/>
                    </a:lnTo>
                    <a:lnTo>
                      <a:pt x="106" y="10"/>
                    </a:lnTo>
                    <a:lnTo>
                      <a:pt x="105" y="2"/>
                    </a:lnTo>
                    <a:lnTo>
                      <a:pt x="103" y="4"/>
                    </a:lnTo>
                    <a:lnTo>
                      <a:pt x="100" y="4"/>
                    </a:lnTo>
                    <a:lnTo>
                      <a:pt x="99" y="0"/>
                    </a:lnTo>
                    <a:lnTo>
                      <a:pt x="97" y="5"/>
                    </a:lnTo>
                    <a:lnTo>
                      <a:pt x="93" y="8"/>
                    </a:lnTo>
                    <a:lnTo>
                      <a:pt x="92" y="10"/>
                    </a:lnTo>
                    <a:lnTo>
                      <a:pt x="96" y="14"/>
                    </a:lnTo>
                    <a:lnTo>
                      <a:pt x="103" y="14"/>
                    </a:lnTo>
                    <a:lnTo>
                      <a:pt x="106" y="15"/>
                    </a:lnTo>
                    <a:lnTo>
                      <a:pt x="106" y="19"/>
                    </a:lnTo>
                    <a:lnTo>
                      <a:pt x="107" y="21"/>
                    </a:lnTo>
                    <a:lnTo>
                      <a:pt x="108" y="26"/>
                    </a:lnTo>
                    <a:lnTo>
                      <a:pt x="105" y="26"/>
                    </a:lnTo>
                    <a:lnTo>
                      <a:pt x="102" y="25"/>
                    </a:lnTo>
                    <a:lnTo>
                      <a:pt x="100" y="18"/>
                    </a:lnTo>
                    <a:lnTo>
                      <a:pt x="94" y="22"/>
                    </a:lnTo>
                    <a:lnTo>
                      <a:pt x="95" y="29"/>
                    </a:lnTo>
                    <a:lnTo>
                      <a:pt x="99" y="34"/>
                    </a:lnTo>
                    <a:lnTo>
                      <a:pt x="102" y="38"/>
                    </a:lnTo>
                    <a:lnTo>
                      <a:pt x="99" y="41"/>
                    </a:lnTo>
                    <a:lnTo>
                      <a:pt x="99" y="51"/>
                    </a:lnTo>
                    <a:lnTo>
                      <a:pt x="91" y="56"/>
                    </a:lnTo>
                    <a:lnTo>
                      <a:pt x="92" y="48"/>
                    </a:lnTo>
                    <a:lnTo>
                      <a:pt x="87" y="52"/>
                    </a:lnTo>
                    <a:lnTo>
                      <a:pt x="89" y="45"/>
                    </a:lnTo>
                    <a:lnTo>
                      <a:pt x="88" y="37"/>
                    </a:lnTo>
                    <a:lnTo>
                      <a:pt x="83" y="39"/>
                    </a:lnTo>
                    <a:lnTo>
                      <a:pt x="79" y="36"/>
                    </a:lnTo>
                    <a:lnTo>
                      <a:pt x="78" y="34"/>
                    </a:lnTo>
                    <a:lnTo>
                      <a:pt x="84" y="25"/>
                    </a:lnTo>
                    <a:lnTo>
                      <a:pt x="76" y="14"/>
                    </a:lnTo>
                    <a:lnTo>
                      <a:pt x="71" y="13"/>
                    </a:lnTo>
                    <a:lnTo>
                      <a:pt x="71" y="22"/>
                    </a:lnTo>
                    <a:lnTo>
                      <a:pt x="67" y="16"/>
                    </a:lnTo>
                    <a:lnTo>
                      <a:pt x="67" y="25"/>
                    </a:lnTo>
                    <a:lnTo>
                      <a:pt x="65" y="25"/>
                    </a:lnTo>
                    <a:lnTo>
                      <a:pt x="59" y="18"/>
                    </a:lnTo>
                    <a:lnTo>
                      <a:pt x="59" y="23"/>
                    </a:lnTo>
                    <a:lnTo>
                      <a:pt x="60" y="25"/>
                    </a:lnTo>
                    <a:lnTo>
                      <a:pt x="61" y="32"/>
                    </a:lnTo>
                    <a:lnTo>
                      <a:pt x="55" y="30"/>
                    </a:lnTo>
                    <a:lnTo>
                      <a:pt x="53" y="31"/>
                    </a:lnTo>
                    <a:lnTo>
                      <a:pt x="55" y="41"/>
                    </a:lnTo>
                    <a:lnTo>
                      <a:pt x="66" y="46"/>
                    </a:lnTo>
                    <a:lnTo>
                      <a:pt x="63" y="49"/>
                    </a:lnTo>
                    <a:lnTo>
                      <a:pt x="58" y="49"/>
                    </a:lnTo>
                    <a:lnTo>
                      <a:pt x="61" y="55"/>
                    </a:lnTo>
                    <a:lnTo>
                      <a:pt x="51" y="51"/>
                    </a:lnTo>
                    <a:lnTo>
                      <a:pt x="49" y="41"/>
                    </a:lnTo>
                    <a:lnTo>
                      <a:pt x="44" y="33"/>
                    </a:lnTo>
                    <a:lnTo>
                      <a:pt x="41" y="27"/>
                    </a:lnTo>
                    <a:lnTo>
                      <a:pt x="39" y="36"/>
                    </a:lnTo>
                    <a:lnTo>
                      <a:pt x="42" y="43"/>
                    </a:lnTo>
                    <a:lnTo>
                      <a:pt x="40" y="46"/>
                    </a:lnTo>
                    <a:lnTo>
                      <a:pt x="37" y="46"/>
                    </a:lnTo>
                    <a:lnTo>
                      <a:pt x="42" y="52"/>
                    </a:lnTo>
                    <a:lnTo>
                      <a:pt x="35" y="52"/>
                    </a:lnTo>
                    <a:lnTo>
                      <a:pt x="27" y="41"/>
                    </a:lnTo>
                    <a:lnTo>
                      <a:pt x="26" y="37"/>
                    </a:lnTo>
                    <a:lnTo>
                      <a:pt x="20" y="41"/>
                    </a:lnTo>
                    <a:lnTo>
                      <a:pt x="15" y="46"/>
                    </a:lnTo>
                    <a:lnTo>
                      <a:pt x="24" y="48"/>
                    </a:lnTo>
                    <a:lnTo>
                      <a:pt x="29" y="50"/>
                    </a:lnTo>
                    <a:lnTo>
                      <a:pt x="33" y="57"/>
                    </a:lnTo>
                    <a:lnTo>
                      <a:pt x="35" y="61"/>
                    </a:lnTo>
                    <a:lnTo>
                      <a:pt x="39" y="63"/>
                    </a:lnTo>
                    <a:lnTo>
                      <a:pt x="45" y="64"/>
                    </a:lnTo>
                    <a:lnTo>
                      <a:pt x="50" y="64"/>
                    </a:lnTo>
                    <a:lnTo>
                      <a:pt x="54" y="67"/>
                    </a:lnTo>
                    <a:lnTo>
                      <a:pt x="63" y="64"/>
                    </a:lnTo>
                    <a:lnTo>
                      <a:pt x="69" y="64"/>
                    </a:lnTo>
                    <a:lnTo>
                      <a:pt x="76" y="70"/>
                    </a:lnTo>
                    <a:lnTo>
                      <a:pt x="80" y="72"/>
                    </a:lnTo>
                    <a:lnTo>
                      <a:pt x="82" y="75"/>
                    </a:lnTo>
                    <a:lnTo>
                      <a:pt x="81" y="80"/>
                    </a:lnTo>
                    <a:lnTo>
                      <a:pt x="82" y="79"/>
                    </a:lnTo>
                    <a:lnTo>
                      <a:pt x="83" y="83"/>
                    </a:lnTo>
                    <a:lnTo>
                      <a:pt x="81" y="86"/>
                    </a:lnTo>
                    <a:lnTo>
                      <a:pt x="85" y="88"/>
                    </a:lnTo>
                    <a:lnTo>
                      <a:pt x="91" y="87"/>
                    </a:lnTo>
                    <a:lnTo>
                      <a:pt x="94" y="94"/>
                    </a:lnTo>
                    <a:lnTo>
                      <a:pt x="94" y="95"/>
                    </a:lnTo>
                    <a:lnTo>
                      <a:pt x="80" y="97"/>
                    </a:lnTo>
                    <a:lnTo>
                      <a:pt x="75" y="98"/>
                    </a:lnTo>
                    <a:lnTo>
                      <a:pt x="70" y="97"/>
                    </a:lnTo>
                    <a:lnTo>
                      <a:pt x="64" y="99"/>
                    </a:lnTo>
                    <a:lnTo>
                      <a:pt x="61" y="104"/>
                    </a:lnTo>
                    <a:lnTo>
                      <a:pt x="72" y="112"/>
                    </a:lnTo>
                    <a:lnTo>
                      <a:pt x="75" y="117"/>
                    </a:lnTo>
                    <a:lnTo>
                      <a:pt x="81" y="113"/>
                    </a:lnTo>
                    <a:lnTo>
                      <a:pt x="86" y="114"/>
                    </a:lnTo>
                    <a:lnTo>
                      <a:pt x="77" y="121"/>
                    </a:lnTo>
                    <a:lnTo>
                      <a:pt x="73" y="124"/>
                    </a:lnTo>
                    <a:lnTo>
                      <a:pt x="62" y="116"/>
                    </a:lnTo>
                    <a:lnTo>
                      <a:pt x="58" y="110"/>
                    </a:lnTo>
                    <a:lnTo>
                      <a:pt x="49" y="112"/>
                    </a:lnTo>
                    <a:lnTo>
                      <a:pt x="48" y="106"/>
                    </a:lnTo>
                    <a:lnTo>
                      <a:pt x="40" y="108"/>
                    </a:lnTo>
                    <a:lnTo>
                      <a:pt x="33" y="104"/>
                    </a:lnTo>
                    <a:lnTo>
                      <a:pt x="27" y="104"/>
                    </a:lnTo>
                    <a:lnTo>
                      <a:pt x="15" y="101"/>
                    </a:lnTo>
                    <a:lnTo>
                      <a:pt x="7" y="98"/>
                    </a:lnTo>
                    <a:lnTo>
                      <a:pt x="2" y="104"/>
                    </a:lnTo>
                    <a:lnTo>
                      <a:pt x="3" y="109"/>
                    </a:lnTo>
                    <a:lnTo>
                      <a:pt x="10" y="111"/>
                    </a:lnTo>
                    <a:lnTo>
                      <a:pt x="18" y="110"/>
                    </a:lnTo>
                    <a:lnTo>
                      <a:pt x="24" y="112"/>
                    </a:lnTo>
                    <a:lnTo>
                      <a:pt x="31" y="116"/>
                    </a:lnTo>
                    <a:lnTo>
                      <a:pt x="35" y="120"/>
                    </a:lnTo>
                    <a:lnTo>
                      <a:pt x="37" y="124"/>
                    </a:lnTo>
                    <a:lnTo>
                      <a:pt x="41" y="124"/>
                    </a:lnTo>
                    <a:lnTo>
                      <a:pt x="46" y="126"/>
                    </a:lnTo>
                    <a:lnTo>
                      <a:pt x="49" y="130"/>
                    </a:lnTo>
                    <a:lnTo>
                      <a:pt x="48" y="134"/>
                    </a:lnTo>
                    <a:lnTo>
                      <a:pt x="46" y="140"/>
                    </a:lnTo>
                    <a:lnTo>
                      <a:pt x="43" y="146"/>
                    </a:lnTo>
                    <a:lnTo>
                      <a:pt x="42" y="149"/>
                    </a:lnTo>
                    <a:lnTo>
                      <a:pt x="45" y="150"/>
                    </a:lnTo>
                    <a:lnTo>
                      <a:pt x="44" y="154"/>
                    </a:lnTo>
                    <a:lnTo>
                      <a:pt x="45" y="159"/>
                    </a:lnTo>
                    <a:lnTo>
                      <a:pt x="52" y="155"/>
                    </a:lnTo>
                    <a:lnTo>
                      <a:pt x="59" y="157"/>
                    </a:lnTo>
                    <a:lnTo>
                      <a:pt x="50" y="161"/>
                    </a:lnTo>
                    <a:lnTo>
                      <a:pt x="48" y="166"/>
                    </a:lnTo>
                    <a:lnTo>
                      <a:pt x="45" y="169"/>
                    </a:lnTo>
                    <a:lnTo>
                      <a:pt x="37" y="171"/>
                    </a:lnTo>
                    <a:lnTo>
                      <a:pt x="49" y="174"/>
                    </a:lnTo>
                    <a:lnTo>
                      <a:pt x="47" y="177"/>
                    </a:lnTo>
                    <a:lnTo>
                      <a:pt x="42" y="185"/>
                    </a:lnTo>
                    <a:lnTo>
                      <a:pt x="31" y="186"/>
                    </a:lnTo>
                    <a:lnTo>
                      <a:pt x="19" y="185"/>
                    </a:lnTo>
                    <a:lnTo>
                      <a:pt x="13" y="187"/>
                    </a:lnTo>
                    <a:lnTo>
                      <a:pt x="8" y="177"/>
                    </a:lnTo>
                    <a:lnTo>
                      <a:pt x="5" y="186"/>
                    </a:lnTo>
                    <a:lnTo>
                      <a:pt x="4" y="188"/>
                    </a:lnTo>
                    <a:lnTo>
                      <a:pt x="0" y="196"/>
                    </a:lnTo>
                    <a:lnTo>
                      <a:pt x="4" y="199"/>
                    </a:lnTo>
                    <a:lnTo>
                      <a:pt x="11" y="199"/>
                    </a:lnTo>
                    <a:lnTo>
                      <a:pt x="19" y="206"/>
                    </a:lnTo>
                    <a:lnTo>
                      <a:pt x="26" y="208"/>
                    </a:lnTo>
                    <a:lnTo>
                      <a:pt x="30" y="209"/>
                    </a:lnTo>
                    <a:lnTo>
                      <a:pt x="33" y="212"/>
                    </a:lnTo>
                    <a:lnTo>
                      <a:pt x="39" y="218"/>
                    </a:lnTo>
                    <a:lnTo>
                      <a:pt x="48" y="219"/>
                    </a:lnTo>
                    <a:lnTo>
                      <a:pt x="57" y="229"/>
                    </a:lnTo>
                    <a:lnTo>
                      <a:pt x="64" y="245"/>
                    </a:lnTo>
                    <a:lnTo>
                      <a:pt x="66" y="254"/>
                    </a:lnTo>
                    <a:lnTo>
                      <a:pt x="70" y="258"/>
                    </a:lnTo>
                    <a:lnTo>
                      <a:pt x="73" y="265"/>
                    </a:lnTo>
                    <a:lnTo>
                      <a:pt x="74" y="265"/>
                    </a:lnTo>
                    <a:close/>
                  </a:path>
                </a:pathLst>
              </a:custGeom>
              <a:solidFill>
                <a:srgbClr val="848FA0"/>
              </a:solidFill>
              <a:ln w="6350" cmpd="sng">
                <a:solidFill>
                  <a:schemeClr val="bg1"/>
                </a:solidFill>
                <a:round/>
                <a:headEnd/>
                <a:tailEnd/>
              </a:ln>
            </p:spPr>
            <p:txBody>
              <a:bodyPr/>
              <a:lstStyle/>
              <a:p>
                <a:endParaRPr lang="en-GB" dirty="0"/>
              </a:p>
            </p:txBody>
          </p:sp>
          <p:sp>
            <p:nvSpPr>
              <p:cNvPr id="1377" name="Freeform 40"/>
              <p:cNvSpPr>
                <a:spLocks/>
              </p:cNvSpPr>
              <p:nvPr/>
            </p:nvSpPr>
            <p:spPr bwMode="auto">
              <a:xfrm>
                <a:off x="3236" y="2198"/>
                <a:ext cx="278" cy="215"/>
              </a:xfrm>
              <a:custGeom>
                <a:avLst/>
                <a:gdLst>
                  <a:gd name="T0" fmla="*/ 14 w 278"/>
                  <a:gd name="T1" fmla="*/ 99 h 215"/>
                  <a:gd name="T2" fmla="*/ 13 w 278"/>
                  <a:gd name="T3" fmla="*/ 93 h 215"/>
                  <a:gd name="T4" fmla="*/ 9 w 278"/>
                  <a:gd name="T5" fmla="*/ 76 h 215"/>
                  <a:gd name="T6" fmla="*/ 3 w 278"/>
                  <a:gd name="T7" fmla="*/ 61 h 215"/>
                  <a:gd name="T8" fmla="*/ 0 w 278"/>
                  <a:gd name="T9" fmla="*/ 48 h 215"/>
                  <a:gd name="T10" fmla="*/ 11 w 278"/>
                  <a:gd name="T11" fmla="*/ 51 h 215"/>
                  <a:gd name="T12" fmla="*/ 18 w 278"/>
                  <a:gd name="T13" fmla="*/ 40 h 215"/>
                  <a:gd name="T14" fmla="*/ 28 w 278"/>
                  <a:gd name="T15" fmla="*/ 32 h 215"/>
                  <a:gd name="T16" fmla="*/ 40 w 278"/>
                  <a:gd name="T17" fmla="*/ 24 h 215"/>
                  <a:gd name="T18" fmla="*/ 52 w 278"/>
                  <a:gd name="T19" fmla="*/ 18 h 215"/>
                  <a:gd name="T20" fmla="*/ 65 w 278"/>
                  <a:gd name="T21" fmla="*/ 16 h 215"/>
                  <a:gd name="T22" fmla="*/ 79 w 278"/>
                  <a:gd name="T23" fmla="*/ 19 h 215"/>
                  <a:gd name="T24" fmla="*/ 91 w 278"/>
                  <a:gd name="T25" fmla="*/ 15 h 215"/>
                  <a:gd name="T26" fmla="*/ 104 w 278"/>
                  <a:gd name="T27" fmla="*/ 13 h 215"/>
                  <a:gd name="T28" fmla="*/ 117 w 278"/>
                  <a:gd name="T29" fmla="*/ 14 h 215"/>
                  <a:gd name="T30" fmla="*/ 130 w 278"/>
                  <a:gd name="T31" fmla="*/ 14 h 215"/>
                  <a:gd name="T32" fmla="*/ 143 w 278"/>
                  <a:gd name="T33" fmla="*/ 18 h 215"/>
                  <a:gd name="T34" fmla="*/ 156 w 278"/>
                  <a:gd name="T35" fmla="*/ 17 h 215"/>
                  <a:gd name="T36" fmla="*/ 167 w 278"/>
                  <a:gd name="T37" fmla="*/ 9 h 215"/>
                  <a:gd name="T38" fmla="*/ 177 w 278"/>
                  <a:gd name="T39" fmla="*/ 0 h 215"/>
                  <a:gd name="T40" fmla="*/ 185 w 278"/>
                  <a:gd name="T41" fmla="*/ 10 h 215"/>
                  <a:gd name="T42" fmla="*/ 193 w 278"/>
                  <a:gd name="T43" fmla="*/ 22 h 215"/>
                  <a:gd name="T44" fmla="*/ 206 w 278"/>
                  <a:gd name="T45" fmla="*/ 22 h 215"/>
                  <a:gd name="T46" fmla="*/ 219 w 278"/>
                  <a:gd name="T47" fmla="*/ 23 h 215"/>
                  <a:gd name="T48" fmla="*/ 231 w 278"/>
                  <a:gd name="T49" fmla="*/ 30 h 215"/>
                  <a:gd name="T50" fmla="*/ 255 w 278"/>
                  <a:gd name="T51" fmla="*/ 48 h 215"/>
                  <a:gd name="T52" fmla="*/ 268 w 278"/>
                  <a:gd name="T53" fmla="*/ 52 h 215"/>
                  <a:gd name="T54" fmla="*/ 271 w 278"/>
                  <a:gd name="T55" fmla="*/ 54 h 215"/>
                  <a:gd name="T56" fmla="*/ 268 w 278"/>
                  <a:gd name="T57" fmla="*/ 61 h 215"/>
                  <a:gd name="T58" fmla="*/ 263 w 278"/>
                  <a:gd name="T59" fmla="*/ 72 h 215"/>
                  <a:gd name="T60" fmla="*/ 272 w 278"/>
                  <a:gd name="T61" fmla="*/ 77 h 215"/>
                  <a:gd name="T62" fmla="*/ 273 w 278"/>
                  <a:gd name="T63" fmla="*/ 96 h 215"/>
                  <a:gd name="T64" fmla="*/ 263 w 278"/>
                  <a:gd name="T65" fmla="*/ 98 h 215"/>
                  <a:gd name="T66" fmla="*/ 253 w 278"/>
                  <a:gd name="T67" fmla="*/ 108 h 215"/>
                  <a:gd name="T68" fmla="*/ 241 w 278"/>
                  <a:gd name="T69" fmla="*/ 115 h 215"/>
                  <a:gd name="T70" fmla="*/ 242 w 278"/>
                  <a:gd name="T71" fmla="*/ 128 h 215"/>
                  <a:gd name="T72" fmla="*/ 242 w 278"/>
                  <a:gd name="T73" fmla="*/ 143 h 215"/>
                  <a:gd name="T74" fmla="*/ 237 w 278"/>
                  <a:gd name="T75" fmla="*/ 156 h 215"/>
                  <a:gd name="T76" fmla="*/ 240 w 278"/>
                  <a:gd name="T77" fmla="*/ 169 h 215"/>
                  <a:gd name="T78" fmla="*/ 248 w 278"/>
                  <a:gd name="T79" fmla="*/ 180 h 215"/>
                  <a:gd name="T80" fmla="*/ 235 w 278"/>
                  <a:gd name="T81" fmla="*/ 181 h 215"/>
                  <a:gd name="T82" fmla="*/ 223 w 278"/>
                  <a:gd name="T83" fmla="*/ 175 h 215"/>
                  <a:gd name="T84" fmla="*/ 213 w 278"/>
                  <a:gd name="T85" fmla="*/ 185 h 215"/>
                  <a:gd name="T86" fmla="*/ 201 w 278"/>
                  <a:gd name="T87" fmla="*/ 190 h 215"/>
                  <a:gd name="T88" fmla="*/ 205 w 278"/>
                  <a:gd name="T89" fmla="*/ 202 h 215"/>
                  <a:gd name="T90" fmla="*/ 191 w 278"/>
                  <a:gd name="T91" fmla="*/ 202 h 215"/>
                  <a:gd name="T92" fmla="*/ 181 w 278"/>
                  <a:gd name="T93" fmla="*/ 211 h 215"/>
                  <a:gd name="T94" fmla="*/ 161 w 278"/>
                  <a:gd name="T95" fmla="*/ 213 h 215"/>
                  <a:gd name="T96" fmla="*/ 147 w 278"/>
                  <a:gd name="T97" fmla="*/ 214 h 215"/>
                  <a:gd name="T98" fmla="*/ 136 w 278"/>
                  <a:gd name="T99" fmla="*/ 213 h 215"/>
                  <a:gd name="T100" fmla="*/ 131 w 278"/>
                  <a:gd name="T101" fmla="*/ 195 h 215"/>
                  <a:gd name="T102" fmla="*/ 109 w 278"/>
                  <a:gd name="T103" fmla="*/ 176 h 215"/>
                  <a:gd name="T104" fmla="*/ 92 w 278"/>
                  <a:gd name="T105" fmla="*/ 171 h 215"/>
                  <a:gd name="T106" fmla="*/ 90 w 278"/>
                  <a:gd name="T107" fmla="*/ 162 h 215"/>
                  <a:gd name="T108" fmla="*/ 92 w 278"/>
                  <a:gd name="T109" fmla="*/ 148 h 215"/>
                  <a:gd name="T110" fmla="*/ 90 w 278"/>
                  <a:gd name="T111" fmla="*/ 135 h 215"/>
                  <a:gd name="T112" fmla="*/ 76 w 278"/>
                  <a:gd name="T113" fmla="*/ 119 h 215"/>
                  <a:gd name="T114" fmla="*/ 63 w 278"/>
                  <a:gd name="T115" fmla="*/ 122 h 215"/>
                  <a:gd name="T116" fmla="*/ 48 w 278"/>
                  <a:gd name="T117" fmla="*/ 122 h 215"/>
                  <a:gd name="T118" fmla="*/ 36 w 278"/>
                  <a:gd name="T119" fmla="*/ 116 h 215"/>
                  <a:gd name="T120" fmla="*/ 24 w 278"/>
                  <a:gd name="T121" fmla="*/ 110 h 215"/>
                  <a:gd name="T122" fmla="*/ 16 w 278"/>
                  <a:gd name="T123" fmla="*/ 1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 h="215">
                    <a:moveTo>
                      <a:pt x="16" y="106"/>
                    </a:moveTo>
                    <a:lnTo>
                      <a:pt x="14" y="99"/>
                    </a:lnTo>
                    <a:lnTo>
                      <a:pt x="13" y="99"/>
                    </a:lnTo>
                    <a:lnTo>
                      <a:pt x="13" y="93"/>
                    </a:lnTo>
                    <a:lnTo>
                      <a:pt x="11" y="86"/>
                    </a:lnTo>
                    <a:lnTo>
                      <a:pt x="9" y="76"/>
                    </a:lnTo>
                    <a:lnTo>
                      <a:pt x="6" y="68"/>
                    </a:lnTo>
                    <a:lnTo>
                      <a:pt x="3" y="61"/>
                    </a:lnTo>
                    <a:lnTo>
                      <a:pt x="2" y="56"/>
                    </a:lnTo>
                    <a:lnTo>
                      <a:pt x="0" y="48"/>
                    </a:lnTo>
                    <a:lnTo>
                      <a:pt x="4" y="50"/>
                    </a:lnTo>
                    <a:lnTo>
                      <a:pt x="11" y="51"/>
                    </a:lnTo>
                    <a:lnTo>
                      <a:pt x="16" y="47"/>
                    </a:lnTo>
                    <a:lnTo>
                      <a:pt x="18" y="40"/>
                    </a:lnTo>
                    <a:lnTo>
                      <a:pt x="22" y="34"/>
                    </a:lnTo>
                    <a:lnTo>
                      <a:pt x="28" y="32"/>
                    </a:lnTo>
                    <a:lnTo>
                      <a:pt x="33" y="27"/>
                    </a:lnTo>
                    <a:lnTo>
                      <a:pt x="40" y="24"/>
                    </a:lnTo>
                    <a:lnTo>
                      <a:pt x="46" y="21"/>
                    </a:lnTo>
                    <a:lnTo>
                      <a:pt x="52" y="18"/>
                    </a:lnTo>
                    <a:lnTo>
                      <a:pt x="58" y="17"/>
                    </a:lnTo>
                    <a:lnTo>
                      <a:pt x="65" y="16"/>
                    </a:lnTo>
                    <a:lnTo>
                      <a:pt x="72" y="17"/>
                    </a:lnTo>
                    <a:lnTo>
                      <a:pt x="79" y="19"/>
                    </a:lnTo>
                    <a:lnTo>
                      <a:pt x="85" y="18"/>
                    </a:lnTo>
                    <a:lnTo>
                      <a:pt x="91" y="15"/>
                    </a:lnTo>
                    <a:lnTo>
                      <a:pt x="97" y="16"/>
                    </a:lnTo>
                    <a:lnTo>
                      <a:pt x="104" y="13"/>
                    </a:lnTo>
                    <a:lnTo>
                      <a:pt x="111" y="12"/>
                    </a:lnTo>
                    <a:lnTo>
                      <a:pt x="117" y="14"/>
                    </a:lnTo>
                    <a:lnTo>
                      <a:pt x="123" y="12"/>
                    </a:lnTo>
                    <a:lnTo>
                      <a:pt x="130" y="14"/>
                    </a:lnTo>
                    <a:lnTo>
                      <a:pt x="137" y="16"/>
                    </a:lnTo>
                    <a:lnTo>
                      <a:pt x="143" y="18"/>
                    </a:lnTo>
                    <a:lnTo>
                      <a:pt x="150" y="19"/>
                    </a:lnTo>
                    <a:lnTo>
                      <a:pt x="156" y="17"/>
                    </a:lnTo>
                    <a:lnTo>
                      <a:pt x="162" y="14"/>
                    </a:lnTo>
                    <a:lnTo>
                      <a:pt x="167" y="9"/>
                    </a:lnTo>
                    <a:lnTo>
                      <a:pt x="170" y="3"/>
                    </a:lnTo>
                    <a:lnTo>
                      <a:pt x="177" y="0"/>
                    </a:lnTo>
                    <a:lnTo>
                      <a:pt x="182" y="4"/>
                    </a:lnTo>
                    <a:lnTo>
                      <a:pt x="185" y="10"/>
                    </a:lnTo>
                    <a:lnTo>
                      <a:pt x="189" y="16"/>
                    </a:lnTo>
                    <a:lnTo>
                      <a:pt x="193" y="22"/>
                    </a:lnTo>
                    <a:lnTo>
                      <a:pt x="199" y="23"/>
                    </a:lnTo>
                    <a:lnTo>
                      <a:pt x="206" y="22"/>
                    </a:lnTo>
                    <a:lnTo>
                      <a:pt x="213" y="20"/>
                    </a:lnTo>
                    <a:lnTo>
                      <a:pt x="219" y="23"/>
                    </a:lnTo>
                    <a:lnTo>
                      <a:pt x="225" y="27"/>
                    </a:lnTo>
                    <a:lnTo>
                      <a:pt x="231" y="30"/>
                    </a:lnTo>
                    <a:lnTo>
                      <a:pt x="237" y="32"/>
                    </a:lnTo>
                    <a:lnTo>
                      <a:pt x="255" y="48"/>
                    </a:lnTo>
                    <a:lnTo>
                      <a:pt x="262" y="50"/>
                    </a:lnTo>
                    <a:lnTo>
                      <a:pt x="268" y="52"/>
                    </a:lnTo>
                    <a:lnTo>
                      <a:pt x="271" y="52"/>
                    </a:lnTo>
                    <a:lnTo>
                      <a:pt x="271" y="54"/>
                    </a:lnTo>
                    <a:lnTo>
                      <a:pt x="272" y="55"/>
                    </a:lnTo>
                    <a:lnTo>
                      <a:pt x="268" y="61"/>
                    </a:lnTo>
                    <a:lnTo>
                      <a:pt x="263" y="65"/>
                    </a:lnTo>
                    <a:lnTo>
                      <a:pt x="263" y="72"/>
                    </a:lnTo>
                    <a:lnTo>
                      <a:pt x="264" y="79"/>
                    </a:lnTo>
                    <a:lnTo>
                      <a:pt x="272" y="77"/>
                    </a:lnTo>
                    <a:lnTo>
                      <a:pt x="278" y="79"/>
                    </a:lnTo>
                    <a:lnTo>
                      <a:pt x="273" y="96"/>
                    </a:lnTo>
                    <a:lnTo>
                      <a:pt x="269" y="97"/>
                    </a:lnTo>
                    <a:lnTo>
                      <a:pt x="263" y="98"/>
                    </a:lnTo>
                    <a:lnTo>
                      <a:pt x="257" y="102"/>
                    </a:lnTo>
                    <a:lnTo>
                      <a:pt x="253" y="108"/>
                    </a:lnTo>
                    <a:lnTo>
                      <a:pt x="246" y="110"/>
                    </a:lnTo>
                    <a:lnTo>
                      <a:pt x="241" y="115"/>
                    </a:lnTo>
                    <a:lnTo>
                      <a:pt x="240" y="122"/>
                    </a:lnTo>
                    <a:lnTo>
                      <a:pt x="242" y="128"/>
                    </a:lnTo>
                    <a:lnTo>
                      <a:pt x="241" y="135"/>
                    </a:lnTo>
                    <a:lnTo>
                      <a:pt x="242" y="143"/>
                    </a:lnTo>
                    <a:lnTo>
                      <a:pt x="239" y="149"/>
                    </a:lnTo>
                    <a:lnTo>
                      <a:pt x="237" y="156"/>
                    </a:lnTo>
                    <a:lnTo>
                      <a:pt x="236" y="163"/>
                    </a:lnTo>
                    <a:lnTo>
                      <a:pt x="240" y="169"/>
                    </a:lnTo>
                    <a:lnTo>
                      <a:pt x="245" y="173"/>
                    </a:lnTo>
                    <a:lnTo>
                      <a:pt x="248" y="180"/>
                    </a:lnTo>
                    <a:lnTo>
                      <a:pt x="241" y="184"/>
                    </a:lnTo>
                    <a:lnTo>
                      <a:pt x="235" y="181"/>
                    </a:lnTo>
                    <a:lnTo>
                      <a:pt x="230" y="176"/>
                    </a:lnTo>
                    <a:lnTo>
                      <a:pt x="223" y="175"/>
                    </a:lnTo>
                    <a:lnTo>
                      <a:pt x="217" y="180"/>
                    </a:lnTo>
                    <a:lnTo>
                      <a:pt x="213" y="185"/>
                    </a:lnTo>
                    <a:lnTo>
                      <a:pt x="206" y="186"/>
                    </a:lnTo>
                    <a:lnTo>
                      <a:pt x="201" y="190"/>
                    </a:lnTo>
                    <a:lnTo>
                      <a:pt x="201" y="191"/>
                    </a:lnTo>
                    <a:lnTo>
                      <a:pt x="205" y="202"/>
                    </a:lnTo>
                    <a:lnTo>
                      <a:pt x="198" y="204"/>
                    </a:lnTo>
                    <a:lnTo>
                      <a:pt x="191" y="202"/>
                    </a:lnTo>
                    <a:lnTo>
                      <a:pt x="187" y="207"/>
                    </a:lnTo>
                    <a:lnTo>
                      <a:pt x="181" y="211"/>
                    </a:lnTo>
                    <a:lnTo>
                      <a:pt x="167" y="210"/>
                    </a:lnTo>
                    <a:lnTo>
                      <a:pt x="161" y="213"/>
                    </a:lnTo>
                    <a:lnTo>
                      <a:pt x="154" y="215"/>
                    </a:lnTo>
                    <a:lnTo>
                      <a:pt x="147" y="214"/>
                    </a:lnTo>
                    <a:lnTo>
                      <a:pt x="140" y="214"/>
                    </a:lnTo>
                    <a:lnTo>
                      <a:pt x="136" y="213"/>
                    </a:lnTo>
                    <a:lnTo>
                      <a:pt x="134" y="210"/>
                    </a:lnTo>
                    <a:lnTo>
                      <a:pt x="131" y="195"/>
                    </a:lnTo>
                    <a:lnTo>
                      <a:pt x="126" y="185"/>
                    </a:lnTo>
                    <a:lnTo>
                      <a:pt x="109" y="176"/>
                    </a:lnTo>
                    <a:lnTo>
                      <a:pt x="95" y="170"/>
                    </a:lnTo>
                    <a:lnTo>
                      <a:pt x="92" y="171"/>
                    </a:lnTo>
                    <a:lnTo>
                      <a:pt x="92" y="169"/>
                    </a:lnTo>
                    <a:lnTo>
                      <a:pt x="90" y="162"/>
                    </a:lnTo>
                    <a:lnTo>
                      <a:pt x="90" y="155"/>
                    </a:lnTo>
                    <a:lnTo>
                      <a:pt x="92" y="148"/>
                    </a:lnTo>
                    <a:lnTo>
                      <a:pt x="93" y="141"/>
                    </a:lnTo>
                    <a:lnTo>
                      <a:pt x="90" y="135"/>
                    </a:lnTo>
                    <a:lnTo>
                      <a:pt x="82" y="123"/>
                    </a:lnTo>
                    <a:lnTo>
                      <a:pt x="76" y="119"/>
                    </a:lnTo>
                    <a:lnTo>
                      <a:pt x="69" y="121"/>
                    </a:lnTo>
                    <a:lnTo>
                      <a:pt x="63" y="122"/>
                    </a:lnTo>
                    <a:lnTo>
                      <a:pt x="55" y="122"/>
                    </a:lnTo>
                    <a:lnTo>
                      <a:pt x="48" y="122"/>
                    </a:lnTo>
                    <a:lnTo>
                      <a:pt x="42" y="120"/>
                    </a:lnTo>
                    <a:lnTo>
                      <a:pt x="36" y="116"/>
                    </a:lnTo>
                    <a:lnTo>
                      <a:pt x="29" y="115"/>
                    </a:lnTo>
                    <a:lnTo>
                      <a:pt x="24" y="110"/>
                    </a:lnTo>
                    <a:lnTo>
                      <a:pt x="17" y="111"/>
                    </a:lnTo>
                    <a:lnTo>
                      <a:pt x="16" y="111"/>
                    </a:lnTo>
                    <a:lnTo>
                      <a:pt x="16" y="106"/>
                    </a:lnTo>
                    <a:close/>
                  </a:path>
                </a:pathLst>
              </a:custGeom>
              <a:solidFill>
                <a:srgbClr val="848FA0"/>
              </a:solidFill>
              <a:ln w="6350" cmpd="sng">
                <a:solidFill>
                  <a:schemeClr val="bg1"/>
                </a:solidFill>
                <a:round/>
                <a:headEnd/>
                <a:tailEnd/>
              </a:ln>
            </p:spPr>
            <p:txBody>
              <a:bodyPr/>
              <a:lstStyle/>
              <a:p>
                <a:endParaRPr lang="en-GB" dirty="0"/>
              </a:p>
            </p:txBody>
          </p:sp>
          <p:sp>
            <p:nvSpPr>
              <p:cNvPr id="1378" name="Freeform 41"/>
              <p:cNvSpPr>
                <a:spLocks/>
              </p:cNvSpPr>
              <p:nvPr/>
            </p:nvSpPr>
            <p:spPr bwMode="auto">
              <a:xfrm>
                <a:off x="2917" y="2349"/>
                <a:ext cx="513" cy="457"/>
              </a:xfrm>
              <a:custGeom>
                <a:avLst/>
                <a:gdLst>
                  <a:gd name="T0" fmla="*/ 16 w 513"/>
                  <a:gd name="T1" fmla="*/ 100 h 457"/>
                  <a:gd name="T2" fmla="*/ 11 w 513"/>
                  <a:gd name="T3" fmla="*/ 85 h 457"/>
                  <a:gd name="T4" fmla="*/ 22 w 513"/>
                  <a:gd name="T5" fmla="*/ 76 h 457"/>
                  <a:gd name="T6" fmla="*/ 46 w 513"/>
                  <a:gd name="T7" fmla="*/ 62 h 457"/>
                  <a:gd name="T8" fmla="*/ 100 w 513"/>
                  <a:gd name="T9" fmla="*/ 42 h 457"/>
                  <a:gd name="T10" fmla="*/ 129 w 513"/>
                  <a:gd name="T11" fmla="*/ 20 h 457"/>
                  <a:gd name="T12" fmla="*/ 162 w 513"/>
                  <a:gd name="T13" fmla="*/ 6 h 457"/>
                  <a:gd name="T14" fmla="*/ 198 w 513"/>
                  <a:gd name="T15" fmla="*/ 0 h 457"/>
                  <a:gd name="T16" fmla="*/ 221 w 513"/>
                  <a:gd name="T17" fmla="*/ 12 h 457"/>
                  <a:gd name="T18" fmla="*/ 209 w 513"/>
                  <a:gd name="T19" fmla="*/ 11 h 457"/>
                  <a:gd name="T20" fmla="*/ 210 w 513"/>
                  <a:gd name="T21" fmla="*/ 25 h 457"/>
                  <a:gd name="T22" fmla="*/ 224 w 513"/>
                  <a:gd name="T23" fmla="*/ 45 h 457"/>
                  <a:gd name="T24" fmla="*/ 241 w 513"/>
                  <a:gd name="T25" fmla="*/ 37 h 457"/>
                  <a:gd name="T26" fmla="*/ 273 w 513"/>
                  <a:gd name="T27" fmla="*/ 31 h 457"/>
                  <a:gd name="T28" fmla="*/ 313 w 513"/>
                  <a:gd name="T29" fmla="*/ 35 h 457"/>
                  <a:gd name="T30" fmla="*/ 358 w 513"/>
                  <a:gd name="T31" fmla="*/ 34 h 457"/>
                  <a:gd name="T32" fmla="*/ 414 w 513"/>
                  <a:gd name="T33" fmla="*/ 19 h 457"/>
                  <a:gd name="T34" fmla="*/ 450 w 513"/>
                  <a:gd name="T35" fmla="*/ 44 h 457"/>
                  <a:gd name="T36" fmla="*/ 477 w 513"/>
                  <a:gd name="T37" fmla="*/ 120 h 457"/>
                  <a:gd name="T38" fmla="*/ 472 w 513"/>
                  <a:gd name="T39" fmla="*/ 166 h 457"/>
                  <a:gd name="T40" fmla="*/ 458 w 513"/>
                  <a:gd name="T41" fmla="*/ 197 h 457"/>
                  <a:gd name="T42" fmla="*/ 473 w 513"/>
                  <a:gd name="T43" fmla="*/ 234 h 457"/>
                  <a:gd name="T44" fmla="*/ 484 w 513"/>
                  <a:gd name="T45" fmla="*/ 269 h 457"/>
                  <a:gd name="T46" fmla="*/ 495 w 513"/>
                  <a:gd name="T47" fmla="*/ 288 h 457"/>
                  <a:gd name="T48" fmla="*/ 513 w 513"/>
                  <a:gd name="T49" fmla="*/ 322 h 457"/>
                  <a:gd name="T50" fmla="*/ 478 w 513"/>
                  <a:gd name="T51" fmla="*/ 367 h 457"/>
                  <a:gd name="T52" fmla="*/ 453 w 513"/>
                  <a:gd name="T53" fmla="*/ 440 h 457"/>
                  <a:gd name="T54" fmla="*/ 442 w 513"/>
                  <a:gd name="T55" fmla="*/ 454 h 457"/>
                  <a:gd name="T56" fmla="*/ 412 w 513"/>
                  <a:gd name="T57" fmla="*/ 437 h 457"/>
                  <a:gd name="T58" fmla="*/ 376 w 513"/>
                  <a:gd name="T59" fmla="*/ 435 h 457"/>
                  <a:gd name="T60" fmla="*/ 349 w 513"/>
                  <a:gd name="T61" fmla="*/ 440 h 457"/>
                  <a:gd name="T62" fmla="*/ 313 w 513"/>
                  <a:gd name="T63" fmla="*/ 457 h 457"/>
                  <a:gd name="T64" fmla="*/ 288 w 513"/>
                  <a:gd name="T65" fmla="*/ 436 h 457"/>
                  <a:gd name="T66" fmla="*/ 259 w 513"/>
                  <a:gd name="T67" fmla="*/ 440 h 457"/>
                  <a:gd name="T68" fmla="*/ 217 w 513"/>
                  <a:gd name="T69" fmla="*/ 413 h 457"/>
                  <a:gd name="T70" fmla="*/ 195 w 513"/>
                  <a:gd name="T71" fmla="*/ 399 h 457"/>
                  <a:gd name="T72" fmla="*/ 185 w 513"/>
                  <a:gd name="T73" fmla="*/ 377 h 457"/>
                  <a:gd name="T74" fmla="*/ 158 w 513"/>
                  <a:gd name="T75" fmla="*/ 373 h 457"/>
                  <a:gd name="T76" fmla="*/ 142 w 513"/>
                  <a:gd name="T77" fmla="*/ 374 h 457"/>
                  <a:gd name="T78" fmla="*/ 127 w 513"/>
                  <a:gd name="T79" fmla="*/ 384 h 457"/>
                  <a:gd name="T80" fmla="*/ 111 w 513"/>
                  <a:gd name="T81" fmla="*/ 363 h 457"/>
                  <a:gd name="T82" fmla="*/ 111 w 513"/>
                  <a:gd name="T83" fmla="*/ 352 h 457"/>
                  <a:gd name="T84" fmla="*/ 81 w 513"/>
                  <a:gd name="T85" fmla="*/ 337 h 457"/>
                  <a:gd name="T86" fmla="*/ 58 w 513"/>
                  <a:gd name="T87" fmla="*/ 327 h 457"/>
                  <a:gd name="T88" fmla="*/ 36 w 513"/>
                  <a:gd name="T89" fmla="*/ 337 h 457"/>
                  <a:gd name="T90" fmla="*/ 30 w 513"/>
                  <a:gd name="T91" fmla="*/ 331 h 457"/>
                  <a:gd name="T92" fmla="*/ 37 w 513"/>
                  <a:gd name="T93" fmla="*/ 289 h 457"/>
                  <a:gd name="T94" fmla="*/ 28 w 513"/>
                  <a:gd name="T95" fmla="*/ 275 h 457"/>
                  <a:gd name="T96" fmla="*/ 19 w 513"/>
                  <a:gd name="T97" fmla="*/ 244 h 457"/>
                  <a:gd name="T98" fmla="*/ 16 w 513"/>
                  <a:gd name="T99" fmla="*/ 211 h 457"/>
                  <a:gd name="T100" fmla="*/ 13 w 513"/>
                  <a:gd name="T101" fmla="*/ 181 h 457"/>
                  <a:gd name="T102" fmla="*/ 0 w 513"/>
                  <a:gd name="T103" fmla="*/ 165 h 457"/>
                  <a:gd name="T104" fmla="*/ 10 w 513"/>
                  <a:gd name="T105" fmla="*/ 132 h 457"/>
                  <a:gd name="T106" fmla="*/ 3 w 513"/>
                  <a:gd name="T107" fmla="*/ 10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457">
                    <a:moveTo>
                      <a:pt x="1" y="93"/>
                    </a:moveTo>
                    <a:lnTo>
                      <a:pt x="10" y="97"/>
                    </a:lnTo>
                    <a:lnTo>
                      <a:pt x="16" y="100"/>
                    </a:lnTo>
                    <a:lnTo>
                      <a:pt x="18" y="95"/>
                    </a:lnTo>
                    <a:lnTo>
                      <a:pt x="18" y="88"/>
                    </a:lnTo>
                    <a:lnTo>
                      <a:pt x="11" y="85"/>
                    </a:lnTo>
                    <a:lnTo>
                      <a:pt x="7" y="84"/>
                    </a:lnTo>
                    <a:lnTo>
                      <a:pt x="14" y="79"/>
                    </a:lnTo>
                    <a:lnTo>
                      <a:pt x="22" y="76"/>
                    </a:lnTo>
                    <a:lnTo>
                      <a:pt x="24" y="79"/>
                    </a:lnTo>
                    <a:lnTo>
                      <a:pt x="34" y="68"/>
                    </a:lnTo>
                    <a:lnTo>
                      <a:pt x="46" y="62"/>
                    </a:lnTo>
                    <a:lnTo>
                      <a:pt x="62" y="59"/>
                    </a:lnTo>
                    <a:lnTo>
                      <a:pt x="90" y="50"/>
                    </a:lnTo>
                    <a:lnTo>
                      <a:pt x="100" y="42"/>
                    </a:lnTo>
                    <a:lnTo>
                      <a:pt x="109" y="33"/>
                    </a:lnTo>
                    <a:lnTo>
                      <a:pt x="117" y="25"/>
                    </a:lnTo>
                    <a:lnTo>
                      <a:pt x="129" y="20"/>
                    </a:lnTo>
                    <a:lnTo>
                      <a:pt x="140" y="14"/>
                    </a:lnTo>
                    <a:lnTo>
                      <a:pt x="149" y="9"/>
                    </a:lnTo>
                    <a:lnTo>
                      <a:pt x="162" y="6"/>
                    </a:lnTo>
                    <a:lnTo>
                      <a:pt x="174" y="3"/>
                    </a:lnTo>
                    <a:lnTo>
                      <a:pt x="185" y="0"/>
                    </a:lnTo>
                    <a:lnTo>
                      <a:pt x="198" y="0"/>
                    </a:lnTo>
                    <a:lnTo>
                      <a:pt x="207" y="2"/>
                    </a:lnTo>
                    <a:lnTo>
                      <a:pt x="215" y="5"/>
                    </a:lnTo>
                    <a:lnTo>
                      <a:pt x="221" y="12"/>
                    </a:lnTo>
                    <a:lnTo>
                      <a:pt x="220" y="18"/>
                    </a:lnTo>
                    <a:lnTo>
                      <a:pt x="214" y="14"/>
                    </a:lnTo>
                    <a:lnTo>
                      <a:pt x="209" y="11"/>
                    </a:lnTo>
                    <a:lnTo>
                      <a:pt x="205" y="8"/>
                    </a:lnTo>
                    <a:lnTo>
                      <a:pt x="206" y="14"/>
                    </a:lnTo>
                    <a:lnTo>
                      <a:pt x="210" y="25"/>
                    </a:lnTo>
                    <a:lnTo>
                      <a:pt x="215" y="34"/>
                    </a:lnTo>
                    <a:lnTo>
                      <a:pt x="218" y="42"/>
                    </a:lnTo>
                    <a:lnTo>
                      <a:pt x="224" y="45"/>
                    </a:lnTo>
                    <a:lnTo>
                      <a:pt x="225" y="41"/>
                    </a:lnTo>
                    <a:lnTo>
                      <a:pt x="228" y="38"/>
                    </a:lnTo>
                    <a:lnTo>
                      <a:pt x="241" y="37"/>
                    </a:lnTo>
                    <a:lnTo>
                      <a:pt x="253" y="33"/>
                    </a:lnTo>
                    <a:lnTo>
                      <a:pt x="261" y="28"/>
                    </a:lnTo>
                    <a:lnTo>
                      <a:pt x="273" y="31"/>
                    </a:lnTo>
                    <a:lnTo>
                      <a:pt x="288" y="33"/>
                    </a:lnTo>
                    <a:lnTo>
                      <a:pt x="300" y="34"/>
                    </a:lnTo>
                    <a:lnTo>
                      <a:pt x="313" y="35"/>
                    </a:lnTo>
                    <a:lnTo>
                      <a:pt x="330" y="37"/>
                    </a:lnTo>
                    <a:lnTo>
                      <a:pt x="346" y="35"/>
                    </a:lnTo>
                    <a:lnTo>
                      <a:pt x="358" y="34"/>
                    </a:lnTo>
                    <a:lnTo>
                      <a:pt x="372" y="32"/>
                    </a:lnTo>
                    <a:lnTo>
                      <a:pt x="394" y="24"/>
                    </a:lnTo>
                    <a:lnTo>
                      <a:pt x="414" y="19"/>
                    </a:lnTo>
                    <a:lnTo>
                      <a:pt x="428" y="25"/>
                    </a:lnTo>
                    <a:lnTo>
                      <a:pt x="445" y="34"/>
                    </a:lnTo>
                    <a:lnTo>
                      <a:pt x="450" y="44"/>
                    </a:lnTo>
                    <a:lnTo>
                      <a:pt x="453" y="59"/>
                    </a:lnTo>
                    <a:lnTo>
                      <a:pt x="462" y="83"/>
                    </a:lnTo>
                    <a:lnTo>
                      <a:pt x="477" y="120"/>
                    </a:lnTo>
                    <a:lnTo>
                      <a:pt x="480" y="134"/>
                    </a:lnTo>
                    <a:lnTo>
                      <a:pt x="481" y="150"/>
                    </a:lnTo>
                    <a:lnTo>
                      <a:pt x="472" y="166"/>
                    </a:lnTo>
                    <a:lnTo>
                      <a:pt x="459" y="175"/>
                    </a:lnTo>
                    <a:lnTo>
                      <a:pt x="451" y="188"/>
                    </a:lnTo>
                    <a:lnTo>
                      <a:pt x="458" y="197"/>
                    </a:lnTo>
                    <a:lnTo>
                      <a:pt x="473" y="208"/>
                    </a:lnTo>
                    <a:lnTo>
                      <a:pt x="473" y="220"/>
                    </a:lnTo>
                    <a:lnTo>
                      <a:pt x="473" y="234"/>
                    </a:lnTo>
                    <a:lnTo>
                      <a:pt x="474" y="246"/>
                    </a:lnTo>
                    <a:lnTo>
                      <a:pt x="481" y="257"/>
                    </a:lnTo>
                    <a:lnTo>
                      <a:pt x="484" y="269"/>
                    </a:lnTo>
                    <a:lnTo>
                      <a:pt x="490" y="280"/>
                    </a:lnTo>
                    <a:lnTo>
                      <a:pt x="492" y="285"/>
                    </a:lnTo>
                    <a:lnTo>
                      <a:pt x="495" y="288"/>
                    </a:lnTo>
                    <a:lnTo>
                      <a:pt x="506" y="297"/>
                    </a:lnTo>
                    <a:lnTo>
                      <a:pt x="506" y="308"/>
                    </a:lnTo>
                    <a:lnTo>
                      <a:pt x="513" y="322"/>
                    </a:lnTo>
                    <a:lnTo>
                      <a:pt x="510" y="335"/>
                    </a:lnTo>
                    <a:lnTo>
                      <a:pt x="495" y="352"/>
                    </a:lnTo>
                    <a:lnTo>
                      <a:pt x="478" y="367"/>
                    </a:lnTo>
                    <a:lnTo>
                      <a:pt x="466" y="386"/>
                    </a:lnTo>
                    <a:lnTo>
                      <a:pt x="453" y="425"/>
                    </a:lnTo>
                    <a:lnTo>
                      <a:pt x="453" y="440"/>
                    </a:lnTo>
                    <a:lnTo>
                      <a:pt x="456" y="452"/>
                    </a:lnTo>
                    <a:lnTo>
                      <a:pt x="446" y="455"/>
                    </a:lnTo>
                    <a:lnTo>
                      <a:pt x="442" y="454"/>
                    </a:lnTo>
                    <a:lnTo>
                      <a:pt x="432" y="452"/>
                    </a:lnTo>
                    <a:lnTo>
                      <a:pt x="420" y="445"/>
                    </a:lnTo>
                    <a:lnTo>
                      <a:pt x="412" y="437"/>
                    </a:lnTo>
                    <a:lnTo>
                      <a:pt x="401" y="432"/>
                    </a:lnTo>
                    <a:lnTo>
                      <a:pt x="387" y="432"/>
                    </a:lnTo>
                    <a:lnTo>
                      <a:pt x="376" y="435"/>
                    </a:lnTo>
                    <a:lnTo>
                      <a:pt x="366" y="440"/>
                    </a:lnTo>
                    <a:lnTo>
                      <a:pt x="359" y="446"/>
                    </a:lnTo>
                    <a:lnTo>
                      <a:pt x="349" y="440"/>
                    </a:lnTo>
                    <a:lnTo>
                      <a:pt x="330" y="441"/>
                    </a:lnTo>
                    <a:lnTo>
                      <a:pt x="322" y="451"/>
                    </a:lnTo>
                    <a:lnTo>
                      <a:pt x="313" y="457"/>
                    </a:lnTo>
                    <a:lnTo>
                      <a:pt x="305" y="455"/>
                    </a:lnTo>
                    <a:lnTo>
                      <a:pt x="298" y="446"/>
                    </a:lnTo>
                    <a:lnTo>
                      <a:pt x="288" y="436"/>
                    </a:lnTo>
                    <a:lnTo>
                      <a:pt x="279" y="431"/>
                    </a:lnTo>
                    <a:lnTo>
                      <a:pt x="270" y="436"/>
                    </a:lnTo>
                    <a:lnTo>
                      <a:pt x="259" y="440"/>
                    </a:lnTo>
                    <a:lnTo>
                      <a:pt x="243" y="433"/>
                    </a:lnTo>
                    <a:lnTo>
                      <a:pt x="229" y="428"/>
                    </a:lnTo>
                    <a:lnTo>
                      <a:pt x="217" y="413"/>
                    </a:lnTo>
                    <a:lnTo>
                      <a:pt x="209" y="401"/>
                    </a:lnTo>
                    <a:lnTo>
                      <a:pt x="200" y="397"/>
                    </a:lnTo>
                    <a:lnTo>
                      <a:pt x="195" y="399"/>
                    </a:lnTo>
                    <a:lnTo>
                      <a:pt x="187" y="392"/>
                    </a:lnTo>
                    <a:lnTo>
                      <a:pt x="185" y="385"/>
                    </a:lnTo>
                    <a:lnTo>
                      <a:pt x="185" y="377"/>
                    </a:lnTo>
                    <a:lnTo>
                      <a:pt x="178" y="375"/>
                    </a:lnTo>
                    <a:lnTo>
                      <a:pt x="166" y="375"/>
                    </a:lnTo>
                    <a:lnTo>
                      <a:pt x="158" y="373"/>
                    </a:lnTo>
                    <a:lnTo>
                      <a:pt x="149" y="369"/>
                    </a:lnTo>
                    <a:lnTo>
                      <a:pt x="142" y="368"/>
                    </a:lnTo>
                    <a:lnTo>
                      <a:pt x="142" y="374"/>
                    </a:lnTo>
                    <a:lnTo>
                      <a:pt x="145" y="379"/>
                    </a:lnTo>
                    <a:lnTo>
                      <a:pt x="134" y="387"/>
                    </a:lnTo>
                    <a:lnTo>
                      <a:pt x="127" y="384"/>
                    </a:lnTo>
                    <a:lnTo>
                      <a:pt x="118" y="375"/>
                    </a:lnTo>
                    <a:lnTo>
                      <a:pt x="108" y="367"/>
                    </a:lnTo>
                    <a:lnTo>
                      <a:pt x="111" y="363"/>
                    </a:lnTo>
                    <a:lnTo>
                      <a:pt x="112" y="357"/>
                    </a:lnTo>
                    <a:lnTo>
                      <a:pt x="112" y="353"/>
                    </a:lnTo>
                    <a:lnTo>
                      <a:pt x="111" y="352"/>
                    </a:lnTo>
                    <a:lnTo>
                      <a:pt x="100" y="351"/>
                    </a:lnTo>
                    <a:lnTo>
                      <a:pt x="91" y="339"/>
                    </a:lnTo>
                    <a:lnTo>
                      <a:pt x="81" y="337"/>
                    </a:lnTo>
                    <a:lnTo>
                      <a:pt x="71" y="335"/>
                    </a:lnTo>
                    <a:lnTo>
                      <a:pt x="64" y="336"/>
                    </a:lnTo>
                    <a:lnTo>
                      <a:pt x="58" y="327"/>
                    </a:lnTo>
                    <a:lnTo>
                      <a:pt x="49" y="322"/>
                    </a:lnTo>
                    <a:lnTo>
                      <a:pt x="43" y="327"/>
                    </a:lnTo>
                    <a:lnTo>
                      <a:pt x="36" y="337"/>
                    </a:lnTo>
                    <a:lnTo>
                      <a:pt x="29" y="333"/>
                    </a:lnTo>
                    <a:lnTo>
                      <a:pt x="29" y="331"/>
                    </a:lnTo>
                    <a:lnTo>
                      <a:pt x="30" y="331"/>
                    </a:lnTo>
                    <a:lnTo>
                      <a:pt x="32" y="325"/>
                    </a:lnTo>
                    <a:lnTo>
                      <a:pt x="36" y="308"/>
                    </a:lnTo>
                    <a:lnTo>
                      <a:pt x="37" y="289"/>
                    </a:lnTo>
                    <a:lnTo>
                      <a:pt x="36" y="285"/>
                    </a:lnTo>
                    <a:lnTo>
                      <a:pt x="33" y="282"/>
                    </a:lnTo>
                    <a:lnTo>
                      <a:pt x="28" y="275"/>
                    </a:lnTo>
                    <a:lnTo>
                      <a:pt x="22" y="267"/>
                    </a:lnTo>
                    <a:lnTo>
                      <a:pt x="20" y="254"/>
                    </a:lnTo>
                    <a:lnTo>
                      <a:pt x="19" y="244"/>
                    </a:lnTo>
                    <a:lnTo>
                      <a:pt x="20" y="235"/>
                    </a:lnTo>
                    <a:lnTo>
                      <a:pt x="18" y="220"/>
                    </a:lnTo>
                    <a:lnTo>
                      <a:pt x="16" y="211"/>
                    </a:lnTo>
                    <a:lnTo>
                      <a:pt x="15" y="200"/>
                    </a:lnTo>
                    <a:lnTo>
                      <a:pt x="14" y="189"/>
                    </a:lnTo>
                    <a:lnTo>
                      <a:pt x="13" y="181"/>
                    </a:lnTo>
                    <a:lnTo>
                      <a:pt x="6" y="175"/>
                    </a:lnTo>
                    <a:lnTo>
                      <a:pt x="0" y="171"/>
                    </a:lnTo>
                    <a:lnTo>
                      <a:pt x="0" y="165"/>
                    </a:lnTo>
                    <a:lnTo>
                      <a:pt x="3" y="153"/>
                    </a:lnTo>
                    <a:lnTo>
                      <a:pt x="9" y="142"/>
                    </a:lnTo>
                    <a:lnTo>
                      <a:pt x="10" y="132"/>
                    </a:lnTo>
                    <a:lnTo>
                      <a:pt x="10" y="117"/>
                    </a:lnTo>
                    <a:lnTo>
                      <a:pt x="7" y="110"/>
                    </a:lnTo>
                    <a:lnTo>
                      <a:pt x="3" y="102"/>
                    </a:lnTo>
                    <a:lnTo>
                      <a:pt x="1" y="93"/>
                    </a:lnTo>
                    <a:close/>
                  </a:path>
                </a:pathLst>
              </a:custGeom>
              <a:solidFill>
                <a:srgbClr val="848FA0"/>
              </a:solidFill>
              <a:ln w="6350" cmpd="sng">
                <a:solidFill>
                  <a:schemeClr val="bg1"/>
                </a:solidFill>
                <a:round/>
                <a:headEnd/>
                <a:tailEnd/>
              </a:ln>
            </p:spPr>
            <p:txBody>
              <a:bodyPr/>
              <a:lstStyle/>
              <a:p>
                <a:endParaRPr lang="en-GB" dirty="0"/>
              </a:p>
            </p:txBody>
          </p:sp>
          <p:sp>
            <p:nvSpPr>
              <p:cNvPr id="1379" name="Freeform 42"/>
              <p:cNvSpPr>
                <a:spLocks/>
              </p:cNvSpPr>
              <p:nvPr/>
            </p:nvSpPr>
            <p:spPr bwMode="auto">
              <a:xfrm>
                <a:off x="3257" y="2841"/>
                <a:ext cx="560" cy="393"/>
              </a:xfrm>
              <a:custGeom>
                <a:avLst/>
                <a:gdLst>
                  <a:gd name="T0" fmla="*/ 15 w 560"/>
                  <a:gd name="T1" fmla="*/ 212 h 393"/>
                  <a:gd name="T2" fmla="*/ 52 w 560"/>
                  <a:gd name="T3" fmla="*/ 196 h 393"/>
                  <a:gd name="T4" fmla="*/ 65 w 560"/>
                  <a:gd name="T5" fmla="*/ 165 h 393"/>
                  <a:gd name="T6" fmla="*/ 75 w 560"/>
                  <a:gd name="T7" fmla="*/ 135 h 393"/>
                  <a:gd name="T8" fmla="*/ 87 w 560"/>
                  <a:gd name="T9" fmla="*/ 108 h 393"/>
                  <a:gd name="T10" fmla="*/ 93 w 560"/>
                  <a:gd name="T11" fmla="*/ 90 h 393"/>
                  <a:gd name="T12" fmla="*/ 115 w 560"/>
                  <a:gd name="T13" fmla="*/ 70 h 393"/>
                  <a:gd name="T14" fmla="*/ 130 w 560"/>
                  <a:gd name="T15" fmla="*/ 62 h 393"/>
                  <a:gd name="T16" fmla="*/ 140 w 560"/>
                  <a:gd name="T17" fmla="*/ 51 h 393"/>
                  <a:gd name="T18" fmla="*/ 175 w 560"/>
                  <a:gd name="T19" fmla="*/ 49 h 393"/>
                  <a:gd name="T20" fmla="*/ 214 w 560"/>
                  <a:gd name="T21" fmla="*/ 42 h 393"/>
                  <a:gd name="T22" fmla="*/ 242 w 560"/>
                  <a:gd name="T23" fmla="*/ 47 h 393"/>
                  <a:gd name="T24" fmla="*/ 267 w 560"/>
                  <a:gd name="T25" fmla="*/ 38 h 393"/>
                  <a:gd name="T26" fmla="*/ 299 w 560"/>
                  <a:gd name="T27" fmla="*/ 28 h 393"/>
                  <a:gd name="T28" fmla="*/ 345 w 560"/>
                  <a:gd name="T29" fmla="*/ 0 h 393"/>
                  <a:gd name="T30" fmla="*/ 359 w 560"/>
                  <a:gd name="T31" fmla="*/ 8 h 393"/>
                  <a:gd name="T32" fmla="*/ 385 w 560"/>
                  <a:gd name="T33" fmla="*/ 31 h 393"/>
                  <a:gd name="T34" fmla="*/ 407 w 560"/>
                  <a:gd name="T35" fmla="*/ 66 h 393"/>
                  <a:gd name="T36" fmla="*/ 440 w 560"/>
                  <a:gd name="T37" fmla="*/ 103 h 393"/>
                  <a:gd name="T38" fmla="*/ 454 w 560"/>
                  <a:gd name="T39" fmla="*/ 151 h 393"/>
                  <a:gd name="T40" fmla="*/ 460 w 560"/>
                  <a:gd name="T41" fmla="*/ 180 h 393"/>
                  <a:gd name="T42" fmla="*/ 467 w 560"/>
                  <a:gd name="T43" fmla="*/ 205 h 393"/>
                  <a:gd name="T44" fmla="*/ 476 w 560"/>
                  <a:gd name="T45" fmla="*/ 209 h 393"/>
                  <a:gd name="T46" fmla="*/ 487 w 560"/>
                  <a:gd name="T47" fmla="*/ 219 h 393"/>
                  <a:gd name="T48" fmla="*/ 504 w 560"/>
                  <a:gd name="T49" fmla="*/ 221 h 393"/>
                  <a:gd name="T50" fmla="*/ 528 w 560"/>
                  <a:gd name="T51" fmla="*/ 205 h 393"/>
                  <a:gd name="T52" fmla="*/ 546 w 560"/>
                  <a:gd name="T53" fmla="*/ 198 h 393"/>
                  <a:gd name="T54" fmla="*/ 557 w 560"/>
                  <a:gd name="T55" fmla="*/ 207 h 393"/>
                  <a:gd name="T56" fmla="*/ 560 w 560"/>
                  <a:gd name="T57" fmla="*/ 225 h 393"/>
                  <a:gd name="T58" fmla="*/ 555 w 560"/>
                  <a:gd name="T59" fmla="*/ 250 h 393"/>
                  <a:gd name="T60" fmla="*/ 535 w 560"/>
                  <a:gd name="T61" fmla="*/ 264 h 393"/>
                  <a:gd name="T62" fmla="*/ 523 w 560"/>
                  <a:gd name="T63" fmla="*/ 285 h 393"/>
                  <a:gd name="T64" fmla="*/ 524 w 560"/>
                  <a:gd name="T65" fmla="*/ 270 h 393"/>
                  <a:gd name="T66" fmla="*/ 526 w 560"/>
                  <a:gd name="T67" fmla="*/ 250 h 393"/>
                  <a:gd name="T68" fmla="*/ 517 w 560"/>
                  <a:gd name="T69" fmla="*/ 243 h 393"/>
                  <a:gd name="T70" fmla="*/ 518 w 560"/>
                  <a:gd name="T71" fmla="*/ 268 h 393"/>
                  <a:gd name="T72" fmla="*/ 516 w 560"/>
                  <a:gd name="T73" fmla="*/ 294 h 393"/>
                  <a:gd name="T74" fmla="*/ 518 w 560"/>
                  <a:gd name="T75" fmla="*/ 323 h 393"/>
                  <a:gd name="T76" fmla="*/ 522 w 560"/>
                  <a:gd name="T77" fmla="*/ 343 h 393"/>
                  <a:gd name="T78" fmla="*/ 478 w 560"/>
                  <a:gd name="T79" fmla="*/ 338 h 393"/>
                  <a:gd name="T80" fmla="*/ 438 w 560"/>
                  <a:gd name="T81" fmla="*/ 331 h 393"/>
                  <a:gd name="T82" fmla="*/ 391 w 560"/>
                  <a:gd name="T83" fmla="*/ 346 h 393"/>
                  <a:gd name="T84" fmla="*/ 351 w 560"/>
                  <a:gd name="T85" fmla="*/ 379 h 393"/>
                  <a:gd name="T86" fmla="*/ 305 w 560"/>
                  <a:gd name="T87" fmla="*/ 386 h 393"/>
                  <a:gd name="T88" fmla="*/ 239 w 560"/>
                  <a:gd name="T89" fmla="*/ 391 h 393"/>
                  <a:gd name="T90" fmla="*/ 187 w 560"/>
                  <a:gd name="T91" fmla="*/ 393 h 393"/>
                  <a:gd name="T92" fmla="*/ 179 w 560"/>
                  <a:gd name="T93" fmla="*/ 368 h 393"/>
                  <a:gd name="T94" fmla="*/ 154 w 560"/>
                  <a:gd name="T95" fmla="*/ 364 h 393"/>
                  <a:gd name="T96" fmla="*/ 153 w 560"/>
                  <a:gd name="T97" fmla="*/ 334 h 393"/>
                  <a:gd name="T98" fmla="*/ 133 w 560"/>
                  <a:gd name="T99" fmla="*/ 334 h 393"/>
                  <a:gd name="T100" fmla="*/ 102 w 560"/>
                  <a:gd name="T101" fmla="*/ 326 h 393"/>
                  <a:gd name="T102" fmla="*/ 82 w 560"/>
                  <a:gd name="T103" fmla="*/ 299 h 393"/>
                  <a:gd name="T104" fmla="*/ 69 w 560"/>
                  <a:gd name="T105" fmla="*/ 284 h 393"/>
                  <a:gd name="T106" fmla="*/ 47 w 560"/>
                  <a:gd name="T107" fmla="*/ 269 h 393"/>
                  <a:gd name="T108" fmla="*/ 33 w 560"/>
                  <a:gd name="T109" fmla="*/ 239 h 393"/>
                  <a:gd name="T110" fmla="*/ 6 w 560"/>
                  <a:gd name="T111" fmla="*/ 221 h 393"/>
                  <a:gd name="T112" fmla="*/ 6 w 560"/>
                  <a:gd name="T113" fmla="*/ 21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0" h="393">
                    <a:moveTo>
                      <a:pt x="6" y="216"/>
                    </a:moveTo>
                    <a:lnTo>
                      <a:pt x="15" y="212"/>
                    </a:lnTo>
                    <a:lnTo>
                      <a:pt x="36" y="204"/>
                    </a:lnTo>
                    <a:lnTo>
                      <a:pt x="52" y="196"/>
                    </a:lnTo>
                    <a:lnTo>
                      <a:pt x="58" y="176"/>
                    </a:lnTo>
                    <a:lnTo>
                      <a:pt x="65" y="165"/>
                    </a:lnTo>
                    <a:lnTo>
                      <a:pt x="72" y="149"/>
                    </a:lnTo>
                    <a:lnTo>
                      <a:pt x="75" y="135"/>
                    </a:lnTo>
                    <a:lnTo>
                      <a:pt x="86" y="120"/>
                    </a:lnTo>
                    <a:lnTo>
                      <a:pt x="87" y="108"/>
                    </a:lnTo>
                    <a:lnTo>
                      <a:pt x="93" y="97"/>
                    </a:lnTo>
                    <a:lnTo>
                      <a:pt x="93" y="90"/>
                    </a:lnTo>
                    <a:lnTo>
                      <a:pt x="102" y="78"/>
                    </a:lnTo>
                    <a:lnTo>
                      <a:pt x="115" y="70"/>
                    </a:lnTo>
                    <a:lnTo>
                      <a:pt x="123" y="70"/>
                    </a:lnTo>
                    <a:lnTo>
                      <a:pt x="130" y="62"/>
                    </a:lnTo>
                    <a:lnTo>
                      <a:pt x="133" y="54"/>
                    </a:lnTo>
                    <a:lnTo>
                      <a:pt x="140" y="51"/>
                    </a:lnTo>
                    <a:lnTo>
                      <a:pt x="157" y="49"/>
                    </a:lnTo>
                    <a:lnTo>
                      <a:pt x="175" y="49"/>
                    </a:lnTo>
                    <a:lnTo>
                      <a:pt x="199" y="48"/>
                    </a:lnTo>
                    <a:lnTo>
                      <a:pt x="214" y="42"/>
                    </a:lnTo>
                    <a:lnTo>
                      <a:pt x="229" y="39"/>
                    </a:lnTo>
                    <a:lnTo>
                      <a:pt x="242" y="47"/>
                    </a:lnTo>
                    <a:lnTo>
                      <a:pt x="252" y="51"/>
                    </a:lnTo>
                    <a:lnTo>
                      <a:pt x="267" y="38"/>
                    </a:lnTo>
                    <a:lnTo>
                      <a:pt x="282" y="31"/>
                    </a:lnTo>
                    <a:lnTo>
                      <a:pt x="299" y="28"/>
                    </a:lnTo>
                    <a:lnTo>
                      <a:pt x="331" y="2"/>
                    </a:lnTo>
                    <a:lnTo>
                      <a:pt x="345" y="0"/>
                    </a:lnTo>
                    <a:lnTo>
                      <a:pt x="352" y="4"/>
                    </a:lnTo>
                    <a:lnTo>
                      <a:pt x="359" y="8"/>
                    </a:lnTo>
                    <a:lnTo>
                      <a:pt x="375" y="19"/>
                    </a:lnTo>
                    <a:lnTo>
                      <a:pt x="385" y="31"/>
                    </a:lnTo>
                    <a:lnTo>
                      <a:pt x="392" y="47"/>
                    </a:lnTo>
                    <a:lnTo>
                      <a:pt x="407" y="66"/>
                    </a:lnTo>
                    <a:lnTo>
                      <a:pt x="425" y="85"/>
                    </a:lnTo>
                    <a:lnTo>
                      <a:pt x="440" y="103"/>
                    </a:lnTo>
                    <a:lnTo>
                      <a:pt x="450" y="132"/>
                    </a:lnTo>
                    <a:lnTo>
                      <a:pt x="454" y="151"/>
                    </a:lnTo>
                    <a:lnTo>
                      <a:pt x="455" y="169"/>
                    </a:lnTo>
                    <a:lnTo>
                      <a:pt x="460" y="180"/>
                    </a:lnTo>
                    <a:lnTo>
                      <a:pt x="464" y="192"/>
                    </a:lnTo>
                    <a:lnTo>
                      <a:pt x="467" y="205"/>
                    </a:lnTo>
                    <a:lnTo>
                      <a:pt x="467" y="211"/>
                    </a:lnTo>
                    <a:lnTo>
                      <a:pt x="476" y="209"/>
                    </a:lnTo>
                    <a:lnTo>
                      <a:pt x="484" y="216"/>
                    </a:lnTo>
                    <a:lnTo>
                      <a:pt x="487" y="219"/>
                    </a:lnTo>
                    <a:lnTo>
                      <a:pt x="492" y="223"/>
                    </a:lnTo>
                    <a:lnTo>
                      <a:pt x="504" y="221"/>
                    </a:lnTo>
                    <a:lnTo>
                      <a:pt x="513" y="211"/>
                    </a:lnTo>
                    <a:lnTo>
                      <a:pt x="528" y="205"/>
                    </a:lnTo>
                    <a:lnTo>
                      <a:pt x="537" y="199"/>
                    </a:lnTo>
                    <a:lnTo>
                      <a:pt x="546" y="198"/>
                    </a:lnTo>
                    <a:lnTo>
                      <a:pt x="552" y="200"/>
                    </a:lnTo>
                    <a:lnTo>
                      <a:pt x="557" y="207"/>
                    </a:lnTo>
                    <a:lnTo>
                      <a:pt x="557" y="213"/>
                    </a:lnTo>
                    <a:lnTo>
                      <a:pt x="560" y="225"/>
                    </a:lnTo>
                    <a:lnTo>
                      <a:pt x="560" y="237"/>
                    </a:lnTo>
                    <a:lnTo>
                      <a:pt x="555" y="250"/>
                    </a:lnTo>
                    <a:lnTo>
                      <a:pt x="544" y="254"/>
                    </a:lnTo>
                    <a:lnTo>
                      <a:pt x="535" y="264"/>
                    </a:lnTo>
                    <a:lnTo>
                      <a:pt x="529" y="277"/>
                    </a:lnTo>
                    <a:lnTo>
                      <a:pt x="523" y="285"/>
                    </a:lnTo>
                    <a:lnTo>
                      <a:pt x="519" y="279"/>
                    </a:lnTo>
                    <a:lnTo>
                      <a:pt x="524" y="270"/>
                    </a:lnTo>
                    <a:lnTo>
                      <a:pt x="528" y="256"/>
                    </a:lnTo>
                    <a:lnTo>
                      <a:pt x="526" y="250"/>
                    </a:lnTo>
                    <a:lnTo>
                      <a:pt x="525" y="241"/>
                    </a:lnTo>
                    <a:lnTo>
                      <a:pt x="517" y="243"/>
                    </a:lnTo>
                    <a:lnTo>
                      <a:pt x="517" y="254"/>
                    </a:lnTo>
                    <a:lnTo>
                      <a:pt x="518" y="268"/>
                    </a:lnTo>
                    <a:lnTo>
                      <a:pt x="515" y="282"/>
                    </a:lnTo>
                    <a:lnTo>
                      <a:pt x="516" y="294"/>
                    </a:lnTo>
                    <a:lnTo>
                      <a:pt x="514" y="303"/>
                    </a:lnTo>
                    <a:lnTo>
                      <a:pt x="518" y="323"/>
                    </a:lnTo>
                    <a:lnTo>
                      <a:pt x="518" y="331"/>
                    </a:lnTo>
                    <a:lnTo>
                      <a:pt x="522" y="343"/>
                    </a:lnTo>
                    <a:lnTo>
                      <a:pt x="503" y="349"/>
                    </a:lnTo>
                    <a:lnTo>
                      <a:pt x="478" y="338"/>
                    </a:lnTo>
                    <a:lnTo>
                      <a:pt x="446" y="335"/>
                    </a:lnTo>
                    <a:lnTo>
                      <a:pt x="438" y="331"/>
                    </a:lnTo>
                    <a:lnTo>
                      <a:pt x="417" y="334"/>
                    </a:lnTo>
                    <a:lnTo>
                      <a:pt x="391" y="346"/>
                    </a:lnTo>
                    <a:lnTo>
                      <a:pt x="369" y="363"/>
                    </a:lnTo>
                    <a:lnTo>
                      <a:pt x="351" y="379"/>
                    </a:lnTo>
                    <a:lnTo>
                      <a:pt x="334" y="386"/>
                    </a:lnTo>
                    <a:lnTo>
                      <a:pt x="305" y="386"/>
                    </a:lnTo>
                    <a:lnTo>
                      <a:pt x="284" y="385"/>
                    </a:lnTo>
                    <a:lnTo>
                      <a:pt x="239" y="391"/>
                    </a:lnTo>
                    <a:lnTo>
                      <a:pt x="201" y="392"/>
                    </a:lnTo>
                    <a:lnTo>
                      <a:pt x="187" y="393"/>
                    </a:lnTo>
                    <a:lnTo>
                      <a:pt x="174" y="385"/>
                    </a:lnTo>
                    <a:lnTo>
                      <a:pt x="179" y="368"/>
                    </a:lnTo>
                    <a:lnTo>
                      <a:pt x="165" y="365"/>
                    </a:lnTo>
                    <a:lnTo>
                      <a:pt x="154" y="364"/>
                    </a:lnTo>
                    <a:lnTo>
                      <a:pt x="144" y="346"/>
                    </a:lnTo>
                    <a:lnTo>
                      <a:pt x="153" y="334"/>
                    </a:lnTo>
                    <a:lnTo>
                      <a:pt x="145" y="323"/>
                    </a:lnTo>
                    <a:lnTo>
                      <a:pt x="133" y="334"/>
                    </a:lnTo>
                    <a:lnTo>
                      <a:pt x="120" y="330"/>
                    </a:lnTo>
                    <a:lnTo>
                      <a:pt x="102" y="326"/>
                    </a:lnTo>
                    <a:lnTo>
                      <a:pt x="84" y="315"/>
                    </a:lnTo>
                    <a:lnTo>
                      <a:pt x="82" y="299"/>
                    </a:lnTo>
                    <a:lnTo>
                      <a:pt x="78" y="289"/>
                    </a:lnTo>
                    <a:lnTo>
                      <a:pt x="69" y="284"/>
                    </a:lnTo>
                    <a:lnTo>
                      <a:pt x="58" y="283"/>
                    </a:lnTo>
                    <a:lnTo>
                      <a:pt x="47" y="269"/>
                    </a:lnTo>
                    <a:lnTo>
                      <a:pt x="40" y="250"/>
                    </a:lnTo>
                    <a:lnTo>
                      <a:pt x="33" y="239"/>
                    </a:lnTo>
                    <a:lnTo>
                      <a:pt x="21" y="226"/>
                    </a:lnTo>
                    <a:lnTo>
                      <a:pt x="6" y="221"/>
                    </a:lnTo>
                    <a:lnTo>
                      <a:pt x="0" y="218"/>
                    </a:lnTo>
                    <a:lnTo>
                      <a:pt x="6" y="216"/>
                    </a:lnTo>
                    <a:close/>
                  </a:path>
                </a:pathLst>
              </a:custGeom>
              <a:solidFill>
                <a:srgbClr val="848FA0"/>
              </a:solidFill>
              <a:ln w="6350" cmpd="sng">
                <a:solidFill>
                  <a:schemeClr val="bg1"/>
                </a:solidFill>
                <a:round/>
                <a:headEnd/>
                <a:tailEnd/>
              </a:ln>
            </p:spPr>
            <p:txBody>
              <a:bodyPr/>
              <a:lstStyle/>
              <a:p>
                <a:endParaRPr lang="en-GB" dirty="0"/>
              </a:p>
            </p:txBody>
          </p:sp>
          <p:sp>
            <p:nvSpPr>
              <p:cNvPr id="1380" name="Freeform 43"/>
              <p:cNvSpPr>
                <a:spLocks/>
              </p:cNvSpPr>
              <p:nvPr/>
            </p:nvSpPr>
            <p:spPr bwMode="auto">
              <a:xfrm>
                <a:off x="3308" y="3353"/>
                <a:ext cx="153" cy="135"/>
              </a:xfrm>
              <a:custGeom>
                <a:avLst/>
                <a:gdLst>
                  <a:gd name="T0" fmla="*/ 110 w 153"/>
                  <a:gd name="T1" fmla="*/ 4 h 135"/>
                  <a:gd name="T2" fmla="*/ 111 w 153"/>
                  <a:gd name="T3" fmla="*/ 11 h 135"/>
                  <a:gd name="T4" fmla="*/ 140 w 153"/>
                  <a:gd name="T5" fmla="*/ 29 h 135"/>
                  <a:gd name="T6" fmla="*/ 150 w 153"/>
                  <a:gd name="T7" fmla="*/ 62 h 135"/>
                  <a:gd name="T8" fmla="*/ 153 w 153"/>
                  <a:gd name="T9" fmla="*/ 81 h 135"/>
                  <a:gd name="T10" fmla="*/ 146 w 153"/>
                  <a:gd name="T11" fmla="*/ 84 h 135"/>
                  <a:gd name="T12" fmla="*/ 131 w 153"/>
                  <a:gd name="T13" fmla="*/ 101 h 135"/>
                  <a:gd name="T14" fmla="*/ 107 w 153"/>
                  <a:gd name="T15" fmla="*/ 103 h 135"/>
                  <a:gd name="T16" fmla="*/ 87 w 153"/>
                  <a:gd name="T17" fmla="*/ 113 h 135"/>
                  <a:gd name="T18" fmla="*/ 76 w 153"/>
                  <a:gd name="T19" fmla="*/ 126 h 135"/>
                  <a:gd name="T20" fmla="*/ 54 w 153"/>
                  <a:gd name="T21" fmla="*/ 130 h 135"/>
                  <a:gd name="T22" fmla="*/ 40 w 153"/>
                  <a:gd name="T23" fmla="*/ 133 h 135"/>
                  <a:gd name="T24" fmla="*/ 35 w 153"/>
                  <a:gd name="T25" fmla="*/ 135 h 135"/>
                  <a:gd name="T26" fmla="*/ 25 w 153"/>
                  <a:gd name="T27" fmla="*/ 128 h 135"/>
                  <a:gd name="T28" fmla="*/ 13 w 153"/>
                  <a:gd name="T29" fmla="*/ 117 h 135"/>
                  <a:gd name="T30" fmla="*/ 2 w 153"/>
                  <a:gd name="T31" fmla="*/ 96 h 135"/>
                  <a:gd name="T32" fmla="*/ 0 w 153"/>
                  <a:gd name="T33" fmla="*/ 77 h 135"/>
                  <a:gd name="T34" fmla="*/ 0 w 153"/>
                  <a:gd name="T35" fmla="*/ 56 h 135"/>
                  <a:gd name="T36" fmla="*/ 1 w 153"/>
                  <a:gd name="T37" fmla="*/ 48 h 135"/>
                  <a:gd name="T38" fmla="*/ 9 w 153"/>
                  <a:gd name="T39" fmla="*/ 43 h 135"/>
                  <a:gd name="T40" fmla="*/ 9 w 153"/>
                  <a:gd name="T41" fmla="*/ 27 h 135"/>
                  <a:gd name="T42" fmla="*/ 28 w 153"/>
                  <a:gd name="T43" fmla="*/ 13 h 135"/>
                  <a:gd name="T44" fmla="*/ 33 w 153"/>
                  <a:gd name="T45" fmla="*/ 17 h 135"/>
                  <a:gd name="T46" fmla="*/ 43 w 153"/>
                  <a:gd name="T47" fmla="*/ 14 h 135"/>
                  <a:gd name="T48" fmla="*/ 46 w 153"/>
                  <a:gd name="T49" fmla="*/ 5 h 135"/>
                  <a:gd name="T50" fmla="*/ 63 w 153"/>
                  <a:gd name="T51" fmla="*/ 8 h 135"/>
                  <a:gd name="T52" fmla="*/ 73 w 153"/>
                  <a:gd name="T53" fmla="*/ 1 h 135"/>
                  <a:gd name="T54" fmla="*/ 87 w 153"/>
                  <a:gd name="T55" fmla="*/ 5 h 135"/>
                  <a:gd name="T56" fmla="*/ 98 w 153"/>
                  <a:gd name="T57" fmla="*/ 0 h 135"/>
                  <a:gd name="T58" fmla="*/ 110 w 153"/>
                  <a:gd name="T5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135">
                    <a:moveTo>
                      <a:pt x="110" y="4"/>
                    </a:moveTo>
                    <a:lnTo>
                      <a:pt x="111" y="11"/>
                    </a:lnTo>
                    <a:lnTo>
                      <a:pt x="140" y="29"/>
                    </a:lnTo>
                    <a:lnTo>
                      <a:pt x="150" y="62"/>
                    </a:lnTo>
                    <a:lnTo>
                      <a:pt x="153" y="81"/>
                    </a:lnTo>
                    <a:lnTo>
                      <a:pt x="146" y="84"/>
                    </a:lnTo>
                    <a:lnTo>
                      <a:pt x="131" y="101"/>
                    </a:lnTo>
                    <a:lnTo>
                      <a:pt x="107" y="103"/>
                    </a:lnTo>
                    <a:lnTo>
                      <a:pt x="87" y="113"/>
                    </a:lnTo>
                    <a:lnTo>
                      <a:pt x="76" y="126"/>
                    </a:lnTo>
                    <a:lnTo>
                      <a:pt x="54" y="130"/>
                    </a:lnTo>
                    <a:lnTo>
                      <a:pt x="40" y="133"/>
                    </a:lnTo>
                    <a:lnTo>
                      <a:pt x="35" y="135"/>
                    </a:lnTo>
                    <a:lnTo>
                      <a:pt x="25" y="128"/>
                    </a:lnTo>
                    <a:lnTo>
                      <a:pt x="13" y="117"/>
                    </a:lnTo>
                    <a:lnTo>
                      <a:pt x="2" y="96"/>
                    </a:lnTo>
                    <a:lnTo>
                      <a:pt x="0" y="77"/>
                    </a:lnTo>
                    <a:lnTo>
                      <a:pt x="0" y="56"/>
                    </a:lnTo>
                    <a:lnTo>
                      <a:pt x="1" y="48"/>
                    </a:lnTo>
                    <a:lnTo>
                      <a:pt x="9" y="43"/>
                    </a:lnTo>
                    <a:lnTo>
                      <a:pt x="9" y="27"/>
                    </a:lnTo>
                    <a:lnTo>
                      <a:pt x="28" y="13"/>
                    </a:lnTo>
                    <a:lnTo>
                      <a:pt x="33" y="17"/>
                    </a:lnTo>
                    <a:lnTo>
                      <a:pt x="43" y="14"/>
                    </a:lnTo>
                    <a:lnTo>
                      <a:pt x="46" y="5"/>
                    </a:lnTo>
                    <a:lnTo>
                      <a:pt x="63" y="8"/>
                    </a:lnTo>
                    <a:lnTo>
                      <a:pt x="73" y="1"/>
                    </a:lnTo>
                    <a:lnTo>
                      <a:pt x="87" y="5"/>
                    </a:lnTo>
                    <a:lnTo>
                      <a:pt x="98" y="0"/>
                    </a:lnTo>
                    <a:lnTo>
                      <a:pt x="110" y="4"/>
                    </a:lnTo>
                    <a:close/>
                  </a:path>
                </a:pathLst>
              </a:custGeom>
              <a:solidFill>
                <a:srgbClr val="848FA0"/>
              </a:solidFill>
              <a:ln w="6350" cmpd="sng">
                <a:solidFill>
                  <a:schemeClr val="bg1"/>
                </a:solidFill>
                <a:round/>
                <a:headEnd/>
                <a:tailEnd/>
              </a:ln>
            </p:spPr>
            <p:txBody>
              <a:bodyPr/>
              <a:lstStyle/>
              <a:p>
                <a:endParaRPr lang="en-GB" dirty="0"/>
              </a:p>
            </p:txBody>
          </p:sp>
          <p:sp>
            <p:nvSpPr>
              <p:cNvPr id="1381" name="Freeform 44"/>
              <p:cNvSpPr>
                <a:spLocks/>
              </p:cNvSpPr>
              <p:nvPr/>
            </p:nvSpPr>
            <p:spPr bwMode="auto">
              <a:xfrm>
                <a:off x="2870" y="3008"/>
                <a:ext cx="169" cy="119"/>
              </a:xfrm>
              <a:custGeom>
                <a:avLst/>
                <a:gdLst>
                  <a:gd name="T0" fmla="*/ 166 w 169"/>
                  <a:gd name="T1" fmla="*/ 4 h 119"/>
                  <a:gd name="T2" fmla="*/ 151 w 169"/>
                  <a:gd name="T3" fmla="*/ 0 h 119"/>
                  <a:gd name="T4" fmla="*/ 142 w 169"/>
                  <a:gd name="T5" fmla="*/ 8 h 119"/>
                  <a:gd name="T6" fmla="*/ 138 w 169"/>
                  <a:gd name="T7" fmla="*/ 12 h 119"/>
                  <a:gd name="T8" fmla="*/ 122 w 169"/>
                  <a:gd name="T9" fmla="*/ 10 h 119"/>
                  <a:gd name="T10" fmla="*/ 113 w 169"/>
                  <a:gd name="T11" fmla="*/ 19 h 119"/>
                  <a:gd name="T12" fmla="*/ 102 w 169"/>
                  <a:gd name="T13" fmla="*/ 16 h 119"/>
                  <a:gd name="T14" fmla="*/ 88 w 169"/>
                  <a:gd name="T15" fmla="*/ 16 h 119"/>
                  <a:gd name="T16" fmla="*/ 74 w 169"/>
                  <a:gd name="T17" fmla="*/ 23 h 119"/>
                  <a:gd name="T18" fmla="*/ 64 w 169"/>
                  <a:gd name="T19" fmla="*/ 33 h 119"/>
                  <a:gd name="T20" fmla="*/ 54 w 169"/>
                  <a:gd name="T21" fmla="*/ 35 h 119"/>
                  <a:gd name="T22" fmla="*/ 32 w 169"/>
                  <a:gd name="T23" fmla="*/ 31 h 119"/>
                  <a:gd name="T24" fmla="*/ 8 w 169"/>
                  <a:gd name="T25" fmla="*/ 36 h 119"/>
                  <a:gd name="T26" fmla="*/ 0 w 169"/>
                  <a:gd name="T27" fmla="*/ 49 h 119"/>
                  <a:gd name="T28" fmla="*/ 3 w 169"/>
                  <a:gd name="T29" fmla="*/ 55 h 119"/>
                  <a:gd name="T30" fmla="*/ 8 w 169"/>
                  <a:gd name="T31" fmla="*/ 54 h 119"/>
                  <a:gd name="T32" fmla="*/ 4 w 169"/>
                  <a:gd name="T33" fmla="*/ 70 h 119"/>
                  <a:gd name="T34" fmla="*/ 9 w 169"/>
                  <a:gd name="T35" fmla="*/ 76 h 119"/>
                  <a:gd name="T36" fmla="*/ 11 w 169"/>
                  <a:gd name="T37" fmla="*/ 87 h 119"/>
                  <a:gd name="T38" fmla="*/ 19 w 169"/>
                  <a:gd name="T39" fmla="*/ 91 h 119"/>
                  <a:gd name="T40" fmla="*/ 26 w 169"/>
                  <a:gd name="T41" fmla="*/ 98 h 119"/>
                  <a:gd name="T42" fmla="*/ 27 w 169"/>
                  <a:gd name="T43" fmla="*/ 107 h 119"/>
                  <a:gd name="T44" fmla="*/ 17 w 169"/>
                  <a:gd name="T45" fmla="*/ 112 h 119"/>
                  <a:gd name="T46" fmla="*/ 11 w 169"/>
                  <a:gd name="T47" fmla="*/ 110 h 119"/>
                  <a:gd name="T48" fmla="*/ 6 w 169"/>
                  <a:gd name="T49" fmla="*/ 117 h 119"/>
                  <a:gd name="T50" fmla="*/ 22 w 169"/>
                  <a:gd name="T51" fmla="*/ 116 h 119"/>
                  <a:gd name="T52" fmla="*/ 47 w 169"/>
                  <a:gd name="T53" fmla="*/ 110 h 119"/>
                  <a:gd name="T54" fmla="*/ 73 w 169"/>
                  <a:gd name="T55" fmla="*/ 113 h 119"/>
                  <a:gd name="T56" fmla="*/ 91 w 169"/>
                  <a:gd name="T57" fmla="*/ 113 h 119"/>
                  <a:gd name="T58" fmla="*/ 97 w 169"/>
                  <a:gd name="T59" fmla="*/ 101 h 119"/>
                  <a:gd name="T60" fmla="*/ 94 w 169"/>
                  <a:gd name="T61" fmla="*/ 81 h 119"/>
                  <a:gd name="T62" fmla="*/ 112 w 169"/>
                  <a:gd name="T63" fmla="*/ 48 h 119"/>
                  <a:gd name="T64" fmla="*/ 142 w 169"/>
                  <a:gd name="T65" fmla="*/ 36 h 119"/>
                  <a:gd name="T66" fmla="*/ 156 w 169"/>
                  <a:gd name="T67" fmla="*/ 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19">
                    <a:moveTo>
                      <a:pt x="169" y="10"/>
                    </a:moveTo>
                    <a:lnTo>
                      <a:pt x="166" y="4"/>
                    </a:lnTo>
                    <a:lnTo>
                      <a:pt x="158" y="0"/>
                    </a:lnTo>
                    <a:lnTo>
                      <a:pt x="151" y="0"/>
                    </a:lnTo>
                    <a:lnTo>
                      <a:pt x="142" y="4"/>
                    </a:lnTo>
                    <a:lnTo>
                      <a:pt x="142" y="8"/>
                    </a:lnTo>
                    <a:lnTo>
                      <a:pt x="140" y="12"/>
                    </a:lnTo>
                    <a:lnTo>
                      <a:pt x="138" y="12"/>
                    </a:lnTo>
                    <a:lnTo>
                      <a:pt x="132" y="11"/>
                    </a:lnTo>
                    <a:lnTo>
                      <a:pt x="122" y="10"/>
                    </a:lnTo>
                    <a:lnTo>
                      <a:pt x="118" y="11"/>
                    </a:lnTo>
                    <a:lnTo>
                      <a:pt x="113" y="19"/>
                    </a:lnTo>
                    <a:lnTo>
                      <a:pt x="107" y="18"/>
                    </a:lnTo>
                    <a:lnTo>
                      <a:pt x="102" y="16"/>
                    </a:lnTo>
                    <a:lnTo>
                      <a:pt x="93" y="15"/>
                    </a:lnTo>
                    <a:lnTo>
                      <a:pt x="88" y="16"/>
                    </a:lnTo>
                    <a:lnTo>
                      <a:pt x="79" y="19"/>
                    </a:lnTo>
                    <a:lnTo>
                      <a:pt x="74" y="23"/>
                    </a:lnTo>
                    <a:lnTo>
                      <a:pt x="70" y="29"/>
                    </a:lnTo>
                    <a:lnTo>
                      <a:pt x="64" y="33"/>
                    </a:lnTo>
                    <a:lnTo>
                      <a:pt x="62" y="35"/>
                    </a:lnTo>
                    <a:lnTo>
                      <a:pt x="54" y="35"/>
                    </a:lnTo>
                    <a:lnTo>
                      <a:pt x="48" y="34"/>
                    </a:lnTo>
                    <a:lnTo>
                      <a:pt x="32" y="31"/>
                    </a:lnTo>
                    <a:lnTo>
                      <a:pt x="14" y="31"/>
                    </a:lnTo>
                    <a:lnTo>
                      <a:pt x="8" y="36"/>
                    </a:lnTo>
                    <a:lnTo>
                      <a:pt x="3" y="41"/>
                    </a:lnTo>
                    <a:lnTo>
                      <a:pt x="0" y="49"/>
                    </a:lnTo>
                    <a:lnTo>
                      <a:pt x="0" y="54"/>
                    </a:lnTo>
                    <a:lnTo>
                      <a:pt x="3" y="55"/>
                    </a:lnTo>
                    <a:lnTo>
                      <a:pt x="7" y="54"/>
                    </a:lnTo>
                    <a:lnTo>
                      <a:pt x="8" y="54"/>
                    </a:lnTo>
                    <a:lnTo>
                      <a:pt x="6" y="61"/>
                    </a:lnTo>
                    <a:lnTo>
                      <a:pt x="4" y="70"/>
                    </a:lnTo>
                    <a:lnTo>
                      <a:pt x="7" y="75"/>
                    </a:lnTo>
                    <a:lnTo>
                      <a:pt x="9" y="76"/>
                    </a:lnTo>
                    <a:lnTo>
                      <a:pt x="9" y="85"/>
                    </a:lnTo>
                    <a:lnTo>
                      <a:pt x="11" y="87"/>
                    </a:lnTo>
                    <a:lnTo>
                      <a:pt x="17" y="89"/>
                    </a:lnTo>
                    <a:lnTo>
                      <a:pt x="19" y="91"/>
                    </a:lnTo>
                    <a:lnTo>
                      <a:pt x="22" y="96"/>
                    </a:lnTo>
                    <a:lnTo>
                      <a:pt x="26" y="98"/>
                    </a:lnTo>
                    <a:lnTo>
                      <a:pt x="28" y="103"/>
                    </a:lnTo>
                    <a:lnTo>
                      <a:pt x="27" y="107"/>
                    </a:lnTo>
                    <a:lnTo>
                      <a:pt x="23" y="110"/>
                    </a:lnTo>
                    <a:lnTo>
                      <a:pt x="17" y="112"/>
                    </a:lnTo>
                    <a:lnTo>
                      <a:pt x="12" y="110"/>
                    </a:lnTo>
                    <a:lnTo>
                      <a:pt x="11" y="110"/>
                    </a:lnTo>
                    <a:lnTo>
                      <a:pt x="6" y="114"/>
                    </a:lnTo>
                    <a:lnTo>
                      <a:pt x="6" y="117"/>
                    </a:lnTo>
                    <a:lnTo>
                      <a:pt x="18" y="119"/>
                    </a:lnTo>
                    <a:lnTo>
                      <a:pt x="22" y="116"/>
                    </a:lnTo>
                    <a:lnTo>
                      <a:pt x="36" y="116"/>
                    </a:lnTo>
                    <a:lnTo>
                      <a:pt x="47" y="110"/>
                    </a:lnTo>
                    <a:lnTo>
                      <a:pt x="53" y="101"/>
                    </a:lnTo>
                    <a:lnTo>
                      <a:pt x="73" y="113"/>
                    </a:lnTo>
                    <a:lnTo>
                      <a:pt x="78" y="109"/>
                    </a:lnTo>
                    <a:lnTo>
                      <a:pt x="91" y="113"/>
                    </a:lnTo>
                    <a:lnTo>
                      <a:pt x="100" y="110"/>
                    </a:lnTo>
                    <a:lnTo>
                      <a:pt x="97" y="101"/>
                    </a:lnTo>
                    <a:lnTo>
                      <a:pt x="101" y="89"/>
                    </a:lnTo>
                    <a:lnTo>
                      <a:pt x="94" y="81"/>
                    </a:lnTo>
                    <a:lnTo>
                      <a:pt x="108" y="76"/>
                    </a:lnTo>
                    <a:lnTo>
                      <a:pt x="112" y="48"/>
                    </a:lnTo>
                    <a:lnTo>
                      <a:pt x="136" y="43"/>
                    </a:lnTo>
                    <a:lnTo>
                      <a:pt x="142" y="36"/>
                    </a:lnTo>
                    <a:lnTo>
                      <a:pt x="155" y="29"/>
                    </a:lnTo>
                    <a:lnTo>
                      <a:pt x="156" y="15"/>
                    </a:lnTo>
                    <a:lnTo>
                      <a:pt x="169" y="10"/>
                    </a:lnTo>
                    <a:close/>
                  </a:path>
                </a:pathLst>
              </a:custGeom>
              <a:solidFill>
                <a:srgbClr val="848FA0"/>
              </a:solidFill>
              <a:ln w="6350" cmpd="sng">
                <a:solidFill>
                  <a:schemeClr val="bg1"/>
                </a:solidFill>
                <a:round/>
                <a:headEnd/>
                <a:tailEnd/>
              </a:ln>
            </p:spPr>
            <p:txBody>
              <a:bodyPr/>
              <a:lstStyle/>
              <a:p>
                <a:endParaRPr lang="en-GB" dirty="0"/>
              </a:p>
            </p:txBody>
          </p:sp>
          <p:sp>
            <p:nvSpPr>
              <p:cNvPr id="1382" name="Freeform 45"/>
              <p:cNvSpPr>
                <a:spLocks/>
              </p:cNvSpPr>
              <p:nvPr/>
            </p:nvSpPr>
            <p:spPr bwMode="auto">
              <a:xfrm>
                <a:off x="3001" y="3130"/>
                <a:ext cx="237" cy="224"/>
              </a:xfrm>
              <a:custGeom>
                <a:avLst/>
                <a:gdLst>
                  <a:gd name="T0" fmla="*/ 206 w 237"/>
                  <a:gd name="T1" fmla="*/ 74 h 224"/>
                  <a:gd name="T2" fmla="*/ 220 w 237"/>
                  <a:gd name="T3" fmla="*/ 85 h 224"/>
                  <a:gd name="T4" fmla="*/ 234 w 237"/>
                  <a:gd name="T5" fmla="*/ 105 h 224"/>
                  <a:gd name="T6" fmla="*/ 219 w 237"/>
                  <a:gd name="T7" fmla="*/ 109 h 224"/>
                  <a:gd name="T8" fmla="*/ 229 w 237"/>
                  <a:gd name="T9" fmla="*/ 137 h 224"/>
                  <a:gd name="T10" fmla="*/ 216 w 237"/>
                  <a:gd name="T11" fmla="*/ 143 h 224"/>
                  <a:gd name="T12" fmla="*/ 206 w 237"/>
                  <a:gd name="T13" fmla="*/ 142 h 224"/>
                  <a:gd name="T14" fmla="*/ 209 w 237"/>
                  <a:gd name="T15" fmla="*/ 159 h 224"/>
                  <a:gd name="T16" fmla="*/ 191 w 237"/>
                  <a:gd name="T17" fmla="*/ 155 h 224"/>
                  <a:gd name="T18" fmla="*/ 178 w 237"/>
                  <a:gd name="T19" fmla="*/ 145 h 224"/>
                  <a:gd name="T20" fmla="*/ 185 w 237"/>
                  <a:gd name="T21" fmla="*/ 168 h 224"/>
                  <a:gd name="T22" fmla="*/ 180 w 237"/>
                  <a:gd name="T23" fmla="*/ 184 h 224"/>
                  <a:gd name="T24" fmla="*/ 168 w 237"/>
                  <a:gd name="T25" fmla="*/ 189 h 224"/>
                  <a:gd name="T26" fmla="*/ 168 w 237"/>
                  <a:gd name="T27" fmla="*/ 204 h 224"/>
                  <a:gd name="T28" fmla="*/ 175 w 237"/>
                  <a:gd name="T29" fmla="*/ 219 h 224"/>
                  <a:gd name="T30" fmla="*/ 169 w 237"/>
                  <a:gd name="T31" fmla="*/ 224 h 224"/>
                  <a:gd name="T32" fmla="*/ 123 w 237"/>
                  <a:gd name="T33" fmla="*/ 190 h 224"/>
                  <a:gd name="T34" fmla="*/ 115 w 237"/>
                  <a:gd name="T35" fmla="*/ 177 h 224"/>
                  <a:gd name="T36" fmla="*/ 94 w 237"/>
                  <a:gd name="T37" fmla="*/ 148 h 224"/>
                  <a:gd name="T38" fmla="*/ 76 w 237"/>
                  <a:gd name="T39" fmla="*/ 142 h 224"/>
                  <a:gd name="T40" fmla="*/ 62 w 237"/>
                  <a:gd name="T41" fmla="*/ 120 h 224"/>
                  <a:gd name="T42" fmla="*/ 36 w 237"/>
                  <a:gd name="T43" fmla="*/ 97 h 224"/>
                  <a:gd name="T44" fmla="*/ 25 w 237"/>
                  <a:gd name="T45" fmla="*/ 90 h 224"/>
                  <a:gd name="T46" fmla="*/ 29 w 237"/>
                  <a:gd name="T47" fmla="*/ 79 h 224"/>
                  <a:gd name="T48" fmla="*/ 0 w 237"/>
                  <a:gd name="T49" fmla="*/ 38 h 224"/>
                  <a:gd name="T50" fmla="*/ 11 w 237"/>
                  <a:gd name="T51" fmla="*/ 0 h 224"/>
                  <a:gd name="T52" fmla="*/ 41 w 237"/>
                  <a:gd name="T53" fmla="*/ 18 h 224"/>
                  <a:gd name="T54" fmla="*/ 64 w 237"/>
                  <a:gd name="T55" fmla="*/ 8 h 224"/>
                  <a:gd name="T56" fmla="*/ 88 w 237"/>
                  <a:gd name="T57" fmla="*/ 13 h 224"/>
                  <a:gd name="T58" fmla="*/ 104 w 237"/>
                  <a:gd name="T59" fmla="*/ 12 h 224"/>
                  <a:gd name="T60" fmla="*/ 119 w 237"/>
                  <a:gd name="T61" fmla="*/ 14 h 224"/>
                  <a:gd name="T62" fmla="*/ 140 w 237"/>
                  <a:gd name="T63" fmla="*/ 13 h 224"/>
                  <a:gd name="T64" fmla="*/ 154 w 237"/>
                  <a:gd name="T65" fmla="*/ 14 h 224"/>
                  <a:gd name="T66" fmla="*/ 177 w 237"/>
                  <a:gd name="T67" fmla="*/ 13 h 224"/>
                  <a:gd name="T68" fmla="*/ 194 w 237"/>
                  <a:gd name="T69" fmla="*/ 34 h 224"/>
                  <a:gd name="T70" fmla="*/ 225 w 237"/>
                  <a:gd name="T71"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224">
                    <a:moveTo>
                      <a:pt x="225" y="35"/>
                    </a:moveTo>
                    <a:lnTo>
                      <a:pt x="206" y="74"/>
                    </a:lnTo>
                    <a:lnTo>
                      <a:pt x="210" y="83"/>
                    </a:lnTo>
                    <a:lnTo>
                      <a:pt x="220" y="85"/>
                    </a:lnTo>
                    <a:lnTo>
                      <a:pt x="237" y="97"/>
                    </a:lnTo>
                    <a:lnTo>
                      <a:pt x="234" y="105"/>
                    </a:lnTo>
                    <a:lnTo>
                      <a:pt x="222" y="105"/>
                    </a:lnTo>
                    <a:lnTo>
                      <a:pt x="219" y="109"/>
                    </a:lnTo>
                    <a:lnTo>
                      <a:pt x="231" y="130"/>
                    </a:lnTo>
                    <a:lnTo>
                      <a:pt x="229" y="137"/>
                    </a:lnTo>
                    <a:lnTo>
                      <a:pt x="220" y="134"/>
                    </a:lnTo>
                    <a:lnTo>
                      <a:pt x="216" y="143"/>
                    </a:lnTo>
                    <a:lnTo>
                      <a:pt x="211" y="139"/>
                    </a:lnTo>
                    <a:lnTo>
                      <a:pt x="206" y="142"/>
                    </a:lnTo>
                    <a:lnTo>
                      <a:pt x="200" y="144"/>
                    </a:lnTo>
                    <a:lnTo>
                      <a:pt x="209" y="159"/>
                    </a:lnTo>
                    <a:lnTo>
                      <a:pt x="206" y="163"/>
                    </a:lnTo>
                    <a:lnTo>
                      <a:pt x="191" y="155"/>
                    </a:lnTo>
                    <a:lnTo>
                      <a:pt x="184" y="145"/>
                    </a:lnTo>
                    <a:lnTo>
                      <a:pt x="178" y="145"/>
                    </a:lnTo>
                    <a:lnTo>
                      <a:pt x="177" y="154"/>
                    </a:lnTo>
                    <a:lnTo>
                      <a:pt x="185" y="168"/>
                    </a:lnTo>
                    <a:lnTo>
                      <a:pt x="188" y="177"/>
                    </a:lnTo>
                    <a:lnTo>
                      <a:pt x="180" y="184"/>
                    </a:lnTo>
                    <a:lnTo>
                      <a:pt x="175" y="184"/>
                    </a:lnTo>
                    <a:lnTo>
                      <a:pt x="168" y="189"/>
                    </a:lnTo>
                    <a:lnTo>
                      <a:pt x="170" y="196"/>
                    </a:lnTo>
                    <a:lnTo>
                      <a:pt x="168" y="204"/>
                    </a:lnTo>
                    <a:lnTo>
                      <a:pt x="175" y="214"/>
                    </a:lnTo>
                    <a:lnTo>
                      <a:pt x="175" y="219"/>
                    </a:lnTo>
                    <a:lnTo>
                      <a:pt x="170" y="221"/>
                    </a:lnTo>
                    <a:lnTo>
                      <a:pt x="169" y="224"/>
                    </a:lnTo>
                    <a:lnTo>
                      <a:pt x="144" y="203"/>
                    </a:lnTo>
                    <a:lnTo>
                      <a:pt x="123" y="190"/>
                    </a:lnTo>
                    <a:lnTo>
                      <a:pt x="119" y="189"/>
                    </a:lnTo>
                    <a:lnTo>
                      <a:pt x="115" y="177"/>
                    </a:lnTo>
                    <a:lnTo>
                      <a:pt x="93" y="163"/>
                    </a:lnTo>
                    <a:lnTo>
                      <a:pt x="94" y="148"/>
                    </a:lnTo>
                    <a:lnTo>
                      <a:pt x="86" y="144"/>
                    </a:lnTo>
                    <a:lnTo>
                      <a:pt x="76" y="142"/>
                    </a:lnTo>
                    <a:lnTo>
                      <a:pt x="74" y="127"/>
                    </a:lnTo>
                    <a:lnTo>
                      <a:pt x="62" y="120"/>
                    </a:lnTo>
                    <a:lnTo>
                      <a:pt x="50" y="104"/>
                    </a:lnTo>
                    <a:lnTo>
                      <a:pt x="36" y="97"/>
                    </a:lnTo>
                    <a:lnTo>
                      <a:pt x="31" y="89"/>
                    </a:lnTo>
                    <a:lnTo>
                      <a:pt x="25" y="90"/>
                    </a:lnTo>
                    <a:lnTo>
                      <a:pt x="24" y="85"/>
                    </a:lnTo>
                    <a:lnTo>
                      <a:pt x="29" y="79"/>
                    </a:lnTo>
                    <a:lnTo>
                      <a:pt x="18" y="51"/>
                    </a:lnTo>
                    <a:lnTo>
                      <a:pt x="0" y="38"/>
                    </a:lnTo>
                    <a:lnTo>
                      <a:pt x="0" y="20"/>
                    </a:lnTo>
                    <a:lnTo>
                      <a:pt x="11" y="0"/>
                    </a:lnTo>
                    <a:lnTo>
                      <a:pt x="34" y="23"/>
                    </a:lnTo>
                    <a:lnTo>
                      <a:pt x="41" y="18"/>
                    </a:lnTo>
                    <a:lnTo>
                      <a:pt x="47" y="4"/>
                    </a:lnTo>
                    <a:lnTo>
                      <a:pt x="64" y="8"/>
                    </a:lnTo>
                    <a:lnTo>
                      <a:pt x="72" y="1"/>
                    </a:lnTo>
                    <a:lnTo>
                      <a:pt x="88" y="13"/>
                    </a:lnTo>
                    <a:lnTo>
                      <a:pt x="94" y="9"/>
                    </a:lnTo>
                    <a:lnTo>
                      <a:pt x="104" y="12"/>
                    </a:lnTo>
                    <a:lnTo>
                      <a:pt x="107" y="17"/>
                    </a:lnTo>
                    <a:lnTo>
                      <a:pt x="119" y="14"/>
                    </a:lnTo>
                    <a:lnTo>
                      <a:pt x="130" y="18"/>
                    </a:lnTo>
                    <a:lnTo>
                      <a:pt x="140" y="13"/>
                    </a:lnTo>
                    <a:lnTo>
                      <a:pt x="144" y="17"/>
                    </a:lnTo>
                    <a:lnTo>
                      <a:pt x="154" y="14"/>
                    </a:lnTo>
                    <a:lnTo>
                      <a:pt x="165" y="18"/>
                    </a:lnTo>
                    <a:lnTo>
                      <a:pt x="177" y="13"/>
                    </a:lnTo>
                    <a:lnTo>
                      <a:pt x="186" y="26"/>
                    </a:lnTo>
                    <a:lnTo>
                      <a:pt x="194" y="34"/>
                    </a:lnTo>
                    <a:lnTo>
                      <a:pt x="205" y="31"/>
                    </a:lnTo>
                    <a:lnTo>
                      <a:pt x="225" y="35"/>
                    </a:lnTo>
                    <a:close/>
                  </a:path>
                </a:pathLst>
              </a:custGeom>
              <a:solidFill>
                <a:srgbClr val="848FA0"/>
              </a:solidFill>
              <a:ln w="6350" cmpd="sng">
                <a:solidFill>
                  <a:schemeClr val="bg1"/>
                </a:solidFill>
                <a:round/>
                <a:headEnd/>
                <a:tailEnd/>
              </a:ln>
            </p:spPr>
            <p:txBody>
              <a:bodyPr/>
              <a:lstStyle/>
              <a:p>
                <a:endParaRPr lang="en-GB" dirty="0"/>
              </a:p>
            </p:txBody>
          </p:sp>
          <p:sp>
            <p:nvSpPr>
              <p:cNvPr id="1383" name="Freeform 1382"/>
              <p:cNvSpPr>
                <a:spLocks noEditPoints="1"/>
              </p:cNvSpPr>
              <p:nvPr/>
            </p:nvSpPr>
            <p:spPr bwMode="auto">
              <a:xfrm>
                <a:off x="3263" y="3371"/>
                <a:ext cx="610" cy="578"/>
              </a:xfrm>
              <a:custGeom>
                <a:avLst/>
                <a:gdLst>
                  <a:gd name="T0" fmla="*/ 310 w 610"/>
                  <a:gd name="T1" fmla="*/ 316 h 578"/>
                  <a:gd name="T2" fmla="*/ 250 w 610"/>
                  <a:gd name="T3" fmla="*/ 282 h 578"/>
                  <a:gd name="T4" fmla="*/ 237 w 610"/>
                  <a:gd name="T5" fmla="*/ 254 h 578"/>
                  <a:gd name="T6" fmla="*/ 300 w 610"/>
                  <a:gd name="T7" fmla="*/ 279 h 578"/>
                  <a:gd name="T8" fmla="*/ 341 w 610"/>
                  <a:gd name="T9" fmla="*/ 324 h 578"/>
                  <a:gd name="T10" fmla="*/ 197 w 610"/>
                  <a:gd name="T11" fmla="*/ 332 h 578"/>
                  <a:gd name="T12" fmla="*/ 208 w 610"/>
                  <a:gd name="T13" fmla="*/ 310 h 578"/>
                  <a:gd name="T14" fmla="*/ 121 w 610"/>
                  <a:gd name="T15" fmla="*/ 316 h 578"/>
                  <a:gd name="T16" fmla="*/ 78 w 610"/>
                  <a:gd name="T17" fmla="*/ 282 h 578"/>
                  <a:gd name="T18" fmla="*/ 56 w 610"/>
                  <a:gd name="T19" fmla="*/ 247 h 578"/>
                  <a:gd name="T20" fmla="*/ 44 w 610"/>
                  <a:gd name="T21" fmla="*/ 210 h 578"/>
                  <a:gd name="T22" fmla="*/ 83 w 610"/>
                  <a:gd name="T23" fmla="*/ 128 h 578"/>
                  <a:gd name="T24" fmla="*/ 152 w 610"/>
                  <a:gd name="T25" fmla="*/ 85 h 578"/>
                  <a:gd name="T26" fmla="*/ 230 w 610"/>
                  <a:gd name="T27" fmla="*/ 54 h 578"/>
                  <a:gd name="T28" fmla="*/ 336 w 610"/>
                  <a:gd name="T29" fmla="*/ 45 h 578"/>
                  <a:gd name="T30" fmla="*/ 410 w 610"/>
                  <a:gd name="T31" fmla="*/ 5 h 578"/>
                  <a:gd name="T32" fmla="*/ 402 w 610"/>
                  <a:gd name="T33" fmla="*/ 90 h 578"/>
                  <a:gd name="T34" fmla="*/ 317 w 610"/>
                  <a:gd name="T35" fmla="*/ 89 h 578"/>
                  <a:gd name="T36" fmla="*/ 262 w 610"/>
                  <a:gd name="T37" fmla="*/ 129 h 578"/>
                  <a:gd name="T38" fmla="*/ 281 w 610"/>
                  <a:gd name="T39" fmla="*/ 141 h 578"/>
                  <a:gd name="T40" fmla="*/ 266 w 610"/>
                  <a:gd name="T41" fmla="*/ 163 h 578"/>
                  <a:gd name="T42" fmla="*/ 251 w 610"/>
                  <a:gd name="T43" fmla="*/ 177 h 578"/>
                  <a:gd name="T44" fmla="*/ 203 w 610"/>
                  <a:gd name="T45" fmla="*/ 126 h 578"/>
                  <a:gd name="T46" fmla="*/ 200 w 610"/>
                  <a:gd name="T47" fmla="*/ 189 h 578"/>
                  <a:gd name="T48" fmla="*/ 236 w 610"/>
                  <a:gd name="T49" fmla="*/ 247 h 578"/>
                  <a:gd name="T50" fmla="*/ 219 w 610"/>
                  <a:gd name="T51" fmla="*/ 253 h 578"/>
                  <a:gd name="T52" fmla="*/ 200 w 610"/>
                  <a:gd name="T53" fmla="*/ 273 h 578"/>
                  <a:gd name="T54" fmla="*/ 261 w 610"/>
                  <a:gd name="T55" fmla="*/ 295 h 578"/>
                  <a:gd name="T56" fmla="*/ 303 w 610"/>
                  <a:gd name="T57" fmla="*/ 350 h 578"/>
                  <a:gd name="T58" fmla="*/ 240 w 610"/>
                  <a:gd name="T59" fmla="*/ 352 h 578"/>
                  <a:gd name="T60" fmla="*/ 260 w 610"/>
                  <a:gd name="T61" fmla="*/ 388 h 578"/>
                  <a:gd name="T62" fmla="*/ 220 w 610"/>
                  <a:gd name="T63" fmla="*/ 380 h 578"/>
                  <a:gd name="T64" fmla="*/ 232 w 610"/>
                  <a:gd name="T65" fmla="*/ 454 h 578"/>
                  <a:gd name="T66" fmla="*/ 201 w 610"/>
                  <a:gd name="T67" fmla="*/ 461 h 578"/>
                  <a:gd name="T68" fmla="*/ 157 w 610"/>
                  <a:gd name="T69" fmla="*/ 449 h 578"/>
                  <a:gd name="T70" fmla="*/ 110 w 610"/>
                  <a:gd name="T71" fmla="*/ 370 h 578"/>
                  <a:gd name="T72" fmla="*/ 167 w 610"/>
                  <a:gd name="T73" fmla="*/ 322 h 578"/>
                  <a:gd name="T74" fmla="*/ 16 w 610"/>
                  <a:gd name="T75" fmla="*/ 219 h 578"/>
                  <a:gd name="T76" fmla="*/ 66 w 610"/>
                  <a:gd name="T77" fmla="*/ 345 h 578"/>
                  <a:gd name="T78" fmla="*/ 84 w 610"/>
                  <a:gd name="T79" fmla="*/ 340 h 578"/>
                  <a:gd name="T80" fmla="*/ 412 w 610"/>
                  <a:gd name="T81" fmla="*/ 387 h 578"/>
                  <a:gd name="T82" fmla="*/ 356 w 610"/>
                  <a:gd name="T83" fmla="*/ 340 h 578"/>
                  <a:gd name="T84" fmla="*/ 371 w 610"/>
                  <a:gd name="T85" fmla="*/ 347 h 578"/>
                  <a:gd name="T86" fmla="*/ 433 w 610"/>
                  <a:gd name="T87" fmla="*/ 538 h 578"/>
                  <a:gd name="T88" fmla="*/ 488 w 610"/>
                  <a:gd name="T89" fmla="*/ 533 h 578"/>
                  <a:gd name="T90" fmla="*/ 434 w 610"/>
                  <a:gd name="T91" fmla="*/ 566 h 578"/>
                  <a:gd name="T92" fmla="*/ 363 w 610"/>
                  <a:gd name="T93" fmla="*/ 559 h 578"/>
                  <a:gd name="T94" fmla="*/ 297 w 610"/>
                  <a:gd name="T95" fmla="*/ 565 h 578"/>
                  <a:gd name="T96" fmla="*/ 334 w 610"/>
                  <a:gd name="T97" fmla="*/ 527 h 578"/>
                  <a:gd name="T98" fmla="*/ 392 w 610"/>
                  <a:gd name="T99" fmla="*/ 534 h 578"/>
                  <a:gd name="T100" fmla="*/ 578 w 610"/>
                  <a:gd name="T101" fmla="*/ 439 h 578"/>
                  <a:gd name="T102" fmla="*/ 606 w 610"/>
                  <a:gd name="T103" fmla="*/ 441 h 578"/>
                  <a:gd name="T104" fmla="*/ 418 w 610"/>
                  <a:gd name="T105" fmla="*/ 272 h 578"/>
                  <a:gd name="T106" fmla="*/ 433 w 610"/>
                  <a:gd name="T107" fmla="*/ 291 h 578"/>
                  <a:gd name="T108" fmla="*/ 429 w 610"/>
                  <a:gd name="T109" fmla="*/ 225 h 578"/>
                  <a:gd name="T110" fmla="*/ 421 w 610"/>
                  <a:gd name="T111" fmla="*/ 202 h 578"/>
                  <a:gd name="T112" fmla="*/ 454 w 610"/>
                  <a:gd name="T113" fmla="*/ 219 h 578"/>
                  <a:gd name="T114" fmla="*/ 347 w 610"/>
                  <a:gd name="T115" fmla="*/ 174 h 578"/>
                  <a:gd name="T116" fmla="*/ 317 w 610"/>
                  <a:gd name="T117" fmla="*/ 113 h 578"/>
                  <a:gd name="T118" fmla="*/ 320 w 610"/>
                  <a:gd name="T119" fmla="*/ 10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578">
                    <a:moveTo>
                      <a:pt x="338" y="320"/>
                    </a:moveTo>
                    <a:lnTo>
                      <a:pt x="339" y="331"/>
                    </a:lnTo>
                    <a:lnTo>
                      <a:pt x="331" y="331"/>
                    </a:lnTo>
                    <a:lnTo>
                      <a:pt x="324" y="331"/>
                    </a:lnTo>
                    <a:lnTo>
                      <a:pt x="315" y="326"/>
                    </a:lnTo>
                    <a:lnTo>
                      <a:pt x="310" y="316"/>
                    </a:lnTo>
                    <a:lnTo>
                      <a:pt x="305" y="309"/>
                    </a:lnTo>
                    <a:lnTo>
                      <a:pt x="291" y="302"/>
                    </a:lnTo>
                    <a:lnTo>
                      <a:pt x="277" y="302"/>
                    </a:lnTo>
                    <a:lnTo>
                      <a:pt x="266" y="298"/>
                    </a:lnTo>
                    <a:lnTo>
                      <a:pt x="263" y="289"/>
                    </a:lnTo>
                    <a:lnTo>
                      <a:pt x="250" y="282"/>
                    </a:lnTo>
                    <a:lnTo>
                      <a:pt x="244" y="277"/>
                    </a:lnTo>
                    <a:lnTo>
                      <a:pt x="234" y="271"/>
                    </a:lnTo>
                    <a:lnTo>
                      <a:pt x="226" y="272"/>
                    </a:lnTo>
                    <a:lnTo>
                      <a:pt x="223" y="272"/>
                    </a:lnTo>
                    <a:lnTo>
                      <a:pt x="227" y="265"/>
                    </a:lnTo>
                    <a:lnTo>
                      <a:pt x="237" y="254"/>
                    </a:lnTo>
                    <a:lnTo>
                      <a:pt x="245" y="254"/>
                    </a:lnTo>
                    <a:lnTo>
                      <a:pt x="247" y="258"/>
                    </a:lnTo>
                    <a:lnTo>
                      <a:pt x="256" y="266"/>
                    </a:lnTo>
                    <a:lnTo>
                      <a:pt x="268" y="273"/>
                    </a:lnTo>
                    <a:lnTo>
                      <a:pt x="281" y="277"/>
                    </a:lnTo>
                    <a:lnTo>
                      <a:pt x="300" y="279"/>
                    </a:lnTo>
                    <a:lnTo>
                      <a:pt x="308" y="285"/>
                    </a:lnTo>
                    <a:lnTo>
                      <a:pt x="309" y="295"/>
                    </a:lnTo>
                    <a:lnTo>
                      <a:pt x="318" y="311"/>
                    </a:lnTo>
                    <a:lnTo>
                      <a:pt x="326" y="313"/>
                    </a:lnTo>
                    <a:lnTo>
                      <a:pt x="339" y="313"/>
                    </a:lnTo>
                    <a:lnTo>
                      <a:pt x="341" y="324"/>
                    </a:lnTo>
                    <a:lnTo>
                      <a:pt x="338" y="320"/>
                    </a:lnTo>
                    <a:close/>
                    <a:moveTo>
                      <a:pt x="167" y="322"/>
                    </a:moveTo>
                    <a:lnTo>
                      <a:pt x="170" y="324"/>
                    </a:lnTo>
                    <a:lnTo>
                      <a:pt x="175" y="330"/>
                    </a:lnTo>
                    <a:lnTo>
                      <a:pt x="182" y="329"/>
                    </a:lnTo>
                    <a:lnTo>
                      <a:pt x="197" y="332"/>
                    </a:lnTo>
                    <a:lnTo>
                      <a:pt x="228" y="339"/>
                    </a:lnTo>
                    <a:lnTo>
                      <a:pt x="240" y="334"/>
                    </a:lnTo>
                    <a:lnTo>
                      <a:pt x="241" y="324"/>
                    </a:lnTo>
                    <a:lnTo>
                      <a:pt x="227" y="324"/>
                    </a:lnTo>
                    <a:lnTo>
                      <a:pt x="218" y="318"/>
                    </a:lnTo>
                    <a:lnTo>
                      <a:pt x="208" y="310"/>
                    </a:lnTo>
                    <a:lnTo>
                      <a:pt x="202" y="317"/>
                    </a:lnTo>
                    <a:lnTo>
                      <a:pt x="190" y="314"/>
                    </a:lnTo>
                    <a:lnTo>
                      <a:pt x="175" y="318"/>
                    </a:lnTo>
                    <a:lnTo>
                      <a:pt x="160" y="316"/>
                    </a:lnTo>
                    <a:lnTo>
                      <a:pt x="139" y="322"/>
                    </a:lnTo>
                    <a:lnTo>
                      <a:pt x="121" y="316"/>
                    </a:lnTo>
                    <a:lnTo>
                      <a:pt x="117" y="317"/>
                    </a:lnTo>
                    <a:lnTo>
                      <a:pt x="115" y="322"/>
                    </a:lnTo>
                    <a:lnTo>
                      <a:pt x="109" y="324"/>
                    </a:lnTo>
                    <a:lnTo>
                      <a:pt x="103" y="317"/>
                    </a:lnTo>
                    <a:lnTo>
                      <a:pt x="95" y="303"/>
                    </a:lnTo>
                    <a:lnTo>
                      <a:pt x="78" y="282"/>
                    </a:lnTo>
                    <a:lnTo>
                      <a:pt x="90" y="282"/>
                    </a:lnTo>
                    <a:lnTo>
                      <a:pt x="101" y="279"/>
                    </a:lnTo>
                    <a:lnTo>
                      <a:pt x="96" y="270"/>
                    </a:lnTo>
                    <a:lnTo>
                      <a:pt x="78" y="264"/>
                    </a:lnTo>
                    <a:lnTo>
                      <a:pt x="76" y="275"/>
                    </a:lnTo>
                    <a:lnTo>
                      <a:pt x="56" y="247"/>
                    </a:lnTo>
                    <a:lnTo>
                      <a:pt x="44" y="239"/>
                    </a:lnTo>
                    <a:lnTo>
                      <a:pt x="37" y="221"/>
                    </a:lnTo>
                    <a:lnTo>
                      <a:pt x="35" y="219"/>
                    </a:lnTo>
                    <a:lnTo>
                      <a:pt x="34" y="218"/>
                    </a:lnTo>
                    <a:lnTo>
                      <a:pt x="35" y="219"/>
                    </a:lnTo>
                    <a:lnTo>
                      <a:pt x="44" y="210"/>
                    </a:lnTo>
                    <a:lnTo>
                      <a:pt x="49" y="203"/>
                    </a:lnTo>
                    <a:lnTo>
                      <a:pt x="52" y="189"/>
                    </a:lnTo>
                    <a:lnTo>
                      <a:pt x="62" y="179"/>
                    </a:lnTo>
                    <a:lnTo>
                      <a:pt x="71" y="159"/>
                    </a:lnTo>
                    <a:lnTo>
                      <a:pt x="84" y="145"/>
                    </a:lnTo>
                    <a:lnTo>
                      <a:pt x="83" y="128"/>
                    </a:lnTo>
                    <a:lnTo>
                      <a:pt x="80" y="117"/>
                    </a:lnTo>
                    <a:lnTo>
                      <a:pt x="85" y="115"/>
                    </a:lnTo>
                    <a:lnTo>
                      <a:pt x="99" y="112"/>
                    </a:lnTo>
                    <a:lnTo>
                      <a:pt x="121" y="108"/>
                    </a:lnTo>
                    <a:lnTo>
                      <a:pt x="132" y="95"/>
                    </a:lnTo>
                    <a:lnTo>
                      <a:pt x="152" y="85"/>
                    </a:lnTo>
                    <a:lnTo>
                      <a:pt x="176" y="83"/>
                    </a:lnTo>
                    <a:lnTo>
                      <a:pt x="191" y="66"/>
                    </a:lnTo>
                    <a:lnTo>
                      <a:pt x="198" y="63"/>
                    </a:lnTo>
                    <a:lnTo>
                      <a:pt x="200" y="63"/>
                    </a:lnTo>
                    <a:lnTo>
                      <a:pt x="212" y="60"/>
                    </a:lnTo>
                    <a:lnTo>
                      <a:pt x="230" y="54"/>
                    </a:lnTo>
                    <a:lnTo>
                      <a:pt x="257" y="51"/>
                    </a:lnTo>
                    <a:lnTo>
                      <a:pt x="278" y="40"/>
                    </a:lnTo>
                    <a:lnTo>
                      <a:pt x="290" y="34"/>
                    </a:lnTo>
                    <a:lnTo>
                      <a:pt x="303" y="33"/>
                    </a:lnTo>
                    <a:lnTo>
                      <a:pt x="316" y="41"/>
                    </a:lnTo>
                    <a:lnTo>
                      <a:pt x="336" y="45"/>
                    </a:lnTo>
                    <a:lnTo>
                      <a:pt x="359" y="49"/>
                    </a:lnTo>
                    <a:lnTo>
                      <a:pt x="381" y="41"/>
                    </a:lnTo>
                    <a:lnTo>
                      <a:pt x="395" y="26"/>
                    </a:lnTo>
                    <a:lnTo>
                      <a:pt x="393" y="3"/>
                    </a:lnTo>
                    <a:lnTo>
                      <a:pt x="406" y="0"/>
                    </a:lnTo>
                    <a:lnTo>
                      <a:pt x="410" y="5"/>
                    </a:lnTo>
                    <a:lnTo>
                      <a:pt x="422" y="13"/>
                    </a:lnTo>
                    <a:lnTo>
                      <a:pt x="423" y="26"/>
                    </a:lnTo>
                    <a:lnTo>
                      <a:pt x="412" y="37"/>
                    </a:lnTo>
                    <a:lnTo>
                      <a:pt x="412" y="54"/>
                    </a:lnTo>
                    <a:lnTo>
                      <a:pt x="411" y="72"/>
                    </a:lnTo>
                    <a:lnTo>
                      <a:pt x="402" y="90"/>
                    </a:lnTo>
                    <a:lnTo>
                      <a:pt x="390" y="83"/>
                    </a:lnTo>
                    <a:lnTo>
                      <a:pt x="353" y="78"/>
                    </a:lnTo>
                    <a:lnTo>
                      <a:pt x="345" y="78"/>
                    </a:lnTo>
                    <a:lnTo>
                      <a:pt x="334" y="78"/>
                    </a:lnTo>
                    <a:lnTo>
                      <a:pt x="324" y="86"/>
                    </a:lnTo>
                    <a:lnTo>
                      <a:pt x="317" y="89"/>
                    </a:lnTo>
                    <a:lnTo>
                      <a:pt x="308" y="90"/>
                    </a:lnTo>
                    <a:lnTo>
                      <a:pt x="295" y="87"/>
                    </a:lnTo>
                    <a:lnTo>
                      <a:pt x="285" y="101"/>
                    </a:lnTo>
                    <a:lnTo>
                      <a:pt x="266" y="107"/>
                    </a:lnTo>
                    <a:lnTo>
                      <a:pt x="251" y="120"/>
                    </a:lnTo>
                    <a:lnTo>
                      <a:pt x="262" y="129"/>
                    </a:lnTo>
                    <a:lnTo>
                      <a:pt x="279" y="133"/>
                    </a:lnTo>
                    <a:lnTo>
                      <a:pt x="287" y="138"/>
                    </a:lnTo>
                    <a:lnTo>
                      <a:pt x="292" y="144"/>
                    </a:lnTo>
                    <a:lnTo>
                      <a:pt x="296" y="150"/>
                    </a:lnTo>
                    <a:lnTo>
                      <a:pt x="291" y="146"/>
                    </a:lnTo>
                    <a:lnTo>
                      <a:pt x="281" y="141"/>
                    </a:lnTo>
                    <a:lnTo>
                      <a:pt x="270" y="139"/>
                    </a:lnTo>
                    <a:lnTo>
                      <a:pt x="263" y="139"/>
                    </a:lnTo>
                    <a:lnTo>
                      <a:pt x="259" y="150"/>
                    </a:lnTo>
                    <a:lnTo>
                      <a:pt x="273" y="157"/>
                    </a:lnTo>
                    <a:lnTo>
                      <a:pt x="276" y="172"/>
                    </a:lnTo>
                    <a:lnTo>
                      <a:pt x="266" y="163"/>
                    </a:lnTo>
                    <a:lnTo>
                      <a:pt x="258" y="153"/>
                    </a:lnTo>
                    <a:lnTo>
                      <a:pt x="246" y="150"/>
                    </a:lnTo>
                    <a:lnTo>
                      <a:pt x="241" y="152"/>
                    </a:lnTo>
                    <a:lnTo>
                      <a:pt x="245" y="164"/>
                    </a:lnTo>
                    <a:lnTo>
                      <a:pt x="257" y="172"/>
                    </a:lnTo>
                    <a:lnTo>
                      <a:pt x="251" y="177"/>
                    </a:lnTo>
                    <a:lnTo>
                      <a:pt x="238" y="167"/>
                    </a:lnTo>
                    <a:lnTo>
                      <a:pt x="229" y="153"/>
                    </a:lnTo>
                    <a:lnTo>
                      <a:pt x="217" y="146"/>
                    </a:lnTo>
                    <a:lnTo>
                      <a:pt x="201" y="139"/>
                    </a:lnTo>
                    <a:lnTo>
                      <a:pt x="200" y="135"/>
                    </a:lnTo>
                    <a:lnTo>
                      <a:pt x="203" y="126"/>
                    </a:lnTo>
                    <a:lnTo>
                      <a:pt x="197" y="130"/>
                    </a:lnTo>
                    <a:lnTo>
                      <a:pt x="188" y="134"/>
                    </a:lnTo>
                    <a:lnTo>
                      <a:pt x="186" y="150"/>
                    </a:lnTo>
                    <a:lnTo>
                      <a:pt x="188" y="167"/>
                    </a:lnTo>
                    <a:lnTo>
                      <a:pt x="192" y="181"/>
                    </a:lnTo>
                    <a:lnTo>
                      <a:pt x="200" y="189"/>
                    </a:lnTo>
                    <a:lnTo>
                      <a:pt x="207" y="206"/>
                    </a:lnTo>
                    <a:lnTo>
                      <a:pt x="221" y="214"/>
                    </a:lnTo>
                    <a:lnTo>
                      <a:pt x="230" y="223"/>
                    </a:lnTo>
                    <a:lnTo>
                      <a:pt x="237" y="234"/>
                    </a:lnTo>
                    <a:lnTo>
                      <a:pt x="241" y="243"/>
                    </a:lnTo>
                    <a:lnTo>
                      <a:pt x="236" y="247"/>
                    </a:lnTo>
                    <a:lnTo>
                      <a:pt x="230" y="246"/>
                    </a:lnTo>
                    <a:lnTo>
                      <a:pt x="232" y="238"/>
                    </a:lnTo>
                    <a:lnTo>
                      <a:pt x="226" y="232"/>
                    </a:lnTo>
                    <a:lnTo>
                      <a:pt x="215" y="231"/>
                    </a:lnTo>
                    <a:lnTo>
                      <a:pt x="214" y="242"/>
                    </a:lnTo>
                    <a:lnTo>
                      <a:pt x="219" y="253"/>
                    </a:lnTo>
                    <a:lnTo>
                      <a:pt x="222" y="257"/>
                    </a:lnTo>
                    <a:lnTo>
                      <a:pt x="219" y="261"/>
                    </a:lnTo>
                    <a:lnTo>
                      <a:pt x="213" y="263"/>
                    </a:lnTo>
                    <a:lnTo>
                      <a:pt x="205" y="263"/>
                    </a:lnTo>
                    <a:lnTo>
                      <a:pt x="194" y="266"/>
                    </a:lnTo>
                    <a:lnTo>
                      <a:pt x="200" y="273"/>
                    </a:lnTo>
                    <a:lnTo>
                      <a:pt x="215" y="278"/>
                    </a:lnTo>
                    <a:lnTo>
                      <a:pt x="226" y="280"/>
                    </a:lnTo>
                    <a:lnTo>
                      <a:pt x="235" y="284"/>
                    </a:lnTo>
                    <a:lnTo>
                      <a:pt x="246" y="283"/>
                    </a:lnTo>
                    <a:lnTo>
                      <a:pt x="254" y="296"/>
                    </a:lnTo>
                    <a:lnTo>
                      <a:pt x="261" y="295"/>
                    </a:lnTo>
                    <a:lnTo>
                      <a:pt x="271" y="303"/>
                    </a:lnTo>
                    <a:lnTo>
                      <a:pt x="281" y="309"/>
                    </a:lnTo>
                    <a:lnTo>
                      <a:pt x="288" y="309"/>
                    </a:lnTo>
                    <a:lnTo>
                      <a:pt x="298" y="313"/>
                    </a:lnTo>
                    <a:lnTo>
                      <a:pt x="300" y="324"/>
                    </a:lnTo>
                    <a:lnTo>
                      <a:pt x="303" y="350"/>
                    </a:lnTo>
                    <a:lnTo>
                      <a:pt x="305" y="358"/>
                    </a:lnTo>
                    <a:lnTo>
                      <a:pt x="287" y="350"/>
                    </a:lnTo>
                    <a:lnTo>
                      <a:pt x="273" y="336"/>
                    </a:lnTo>
                    <a:lnTo>
                      <a:pt x="257" y="341"/>
                    </a:lnTo>
                    <a:lnTo>
                      <a:pt x="240" y="343"/>
                    </a:lnTo>
                    <a:lnTo>
                      <a:pt x="240" y="352"/>
                    </a:lnTo>
                    <a:lnTo>
                      <a:pt x="245" y="359"/>
                    </a:lnTo>
                    <a:lnTo>
                      <a:pt x="251" y="369"/>
                    </a:lnTo>
                    <a:lnTo>
                      <a:pt x="260" y="374"/>
                    </a:lnTo>
                    <a:lnTo>
                      <a:pt x="267" y="377"/>
                    </a:lnTo>
                    <a:lnTo>
                      <a:pt x="270" y="385"/>
                    </a:lnTo>
                    <a:lnTo>
                      <a:pt x="260" y="388"/>
                    </a:lnTo>
                    <a:lnTo>
                      <a:pt x="252" y="396"/>
                    </a:lnTo>
                    <a:lnTo>
                      <a:pt x="247" y="398"/>
                    </a:lnTo>
                    <a:lnTo>
                      <a:pt x="244" y="391"/>
                    </a:lnTo>
                    <a:lnTo>
                      <a:pt x="234" y="386"/>
                    </a:lnTo>
                    <a:lnTo>
                      <a:pt x="225" y="381"/>
                    </a:lnTo>
                    <a:lnTo>
                      <a:pt x="220" y="380"/>
                    </a:lnTo>
                    <a:lnTo>
                      <a:pt x="225" y="394"/>
                    </a:lnTo>
                    <a:lnTo>
                      <a:pt x="236" y="406"/>
                    </a:lnTo>
                    <a:lnTo>
                      <a:pt x="249" y="440"/>
                    </a:lnTo>
                    <a:lnTo>
                      <a:pt x="254" y="467"/>
                    </a:lnTo>
                    <a:lnTo>
                      <a:pt x="243" y="463"/>
                    </a:lnTo>
                    <a:lnTo>
                      <a:pt x="232" y="454"/>
                    </a:lnTo>
                    <a:lnTo>
                      <a:pt x="223" y="443"/>
                    </a:lnTo>
                    <a:lnTo>
                      <a:pt x="213" y="449"/>
                    </a:lnTo>
                    <a:lnTo>
                      <a:pt x="211" y="467"/>
                    </a:lnTo>
                    <a:lnTo>
                      <a:pt x="210" y="474"/>
                    </a:lnTo>
                    <a:lnTo>
                      <a:pt x="204" y="474"/>
                    </a:lnTo>
                    <a:lnTo>
                      <a:pt x="201" y="461"/>
                    </a:lnTo>
                    <a:lnTo>
                      <a:pt x="193" y="442"/>
                    </a:lnTo>
                    <a:lnTo>
                      <a:pt x="182" y="435"/>
                    </a:lnTo>
                    <a:lnTo>
                      <a:pt x="176" y="427"/>
                    </a:lnTo>
                    <a:lnTo>
                      <a:pt x="169" y="438"/>
                    </a:lnTo>
                    <a:lnTo>
                      <a:pt x="167" y="451"/>
                    </a:lnTo>
                    <a:lnTo>
                      <a:pt x="157" y="449"/>
                    </a:lnTo>
                    <a:lnTo>
                      <a:pt x="150" y="442"/>
                    </a:lnTo>
                    <a:lnTo>
                      <a:pt x="145" y="427"/>
                    </a:lnTo>
                    <a:lnTo>
                      <a:pt x="149" y="406"/>
                    </a:lnTo>
                    <a:lnTo>
                      <a:pt x="139" y="392"/>
                    </a:lnTo>
                    <a:lnTo>
                      <a:pt x="120" y="385"/>
                    </a:lnTo>
                    <a:lnTo>
                      <a:pt x="110" y="370"/>
                    </a:lnTo>
                    <a:lnTo>
                      <a:pt x="112" y="359"/>
                    </a:lnTo>
                    <a:lnTo>
                      <a:pt x="124" y="335"/>
                    </a:lnTo>
                    <a:lnTo>
                      <a:pt x="134" y="338"/>
                    </a:lnTo>
                    <a:lnTo>
                      <a:pt x="150" y="325"/>
                    </a:lnTo>
                    <a:lnTo>
                      <a:pt x="158" y="323"/>
                    </a:lnTo>
                    <a:lnTo>
                      <a:pt x="167" y="322"/>
                    </a:lnTo>
                    <a:close/>
                    <a:moveTo>
                      <a:pt x="28" y="244"/>
                    </a:moveTo>
                    <a:lnTo>
                      <a:pt x="21" y="246"/>
                    </a:lnTo>
                    <a:lnTo>
                      <a:pt x="12" y="237"/>
                    </a:lnTo>
                    <a:lnTo>
                      <a:pt x="0" y="217"/>
                    </a:lnTo>
                    <a:lnTo>
                      <a:pt x="9" y="214"/>
                    </a:lnTo>
                    <a:lnTo>
                      <a:pt x="16" y="219"/>
                    </a:lnTo>
                    <a:lnTo>
                      <a:pt x="22" y="230"/>
                    </a:lnTo>
                    <a:lnTo>
                      <a:pt x="29" y="239"/>
                    </a:lnTo>
                    <a:lnTo>
                      <a:pt x="28" y="244"/>
                    </a:lnTo>
                    <a:close/>
                    <a:moveTo>
                      <a:pt x="82" y="349"/>
                    </a:moveTo>
                    <a:lnTo>
                      <a:pt x="75" y="346"/>
                    </a:lnTo>
                    <a:lnTo>
                      <a:pt x="66" y="345"/>
                    </a:lnTo>
                    <a:lnTo>
                      <a:pt x="62" y="341"/>
                    </a:lnTo>
                    <a:lnTo>
                      <a:pt x="56" y="336"/>
                    </a:lnTo>
                    <a:lnTo>
                      <a:pt x="65" y="326"/>
                    </a:lnTo>
                    <a:lnTo>
                      <a:pt x="71" y="322"/>
                    </a:lnTo>
                    <a:lnTo>
                      <a:pt x="74" y="334"/>
                    </a:lnTo>
                    <a:lnTo>
                      <a:pt x="84" y="340"/>
                    </a:lnTo>
                    <a:lnTo>
                      <a:pt x="82" y="349"/>
                    </a:lnTo>
                    <a:close/>
                    <a:moveTo>
                      <a:pt x="408" y="407"/>
                    </a:moveTo>
                    <a:lnTo>
                      <a:pt x="405" y="406"/>
                    </a:lnTo>
                    <a:lnTo>
                      <a:pt x="404" y="396"/>
                    </a:lnTo>
                    <a:lnTo>
                      <a:pt x="409" y="388"/>
                    </a:lnTo>
                    <a:lnTo>
                      <a:pt x="412" y="387"/>
                    </a:lnTo>
                    <a:lnTo>
                      <a:pt x="416" y="386"/>
                    </a:lnTo>
                    <a:lnTo>
                      <a:pt x="417" y="405"/>
                    </a:lnTo>
                    <a:lnTo>
                      <a:pt x="408" y="407"/>
                    </a:lnTo>
                    <a:close/>
                    <a:moveTo>
                      <a:pt x="367" y="351"/>
                    </a:moveTo>
                    <a:lnTo>
                      <a:pt x="364" y="351"/>
                    </a:lnTo>
                    <a:lnTo>
                      <a:pt x="356" y="340"/>
                    </a:lnTo>
                    <a:lnTo>
                      <a:pt x="349" y="334"/>
                    </a:lnTo>
                    <a:lnTo>
                      <a:pt x="349" y="328"/>
                    </a:lnTo>
                    <a:lnTo>
                      <a:pt x="357" y="329"/>
                    </a:lnTo>
                    <a:lnTo>
                      <a:pt x="366" y="334"/>
                    </a:lnTo>
                    <a:lnTo>
                      <a:pt x="369" y="338"/>
                    </a:lnTo>
                    <a:lnTo>
                      <a:pt x="371" y="347"/>
                    </a:lnTo>
                    <a:lnTo>
                      <a:pt x="367" y="351"/>
                    </a:lnTo>
                    <a:close/>
                    <a:moveTo>
                      <a:pt x="403" y="536"/>
                    </a:moveTo>
                    <a:lnTo>
                      <a:pt x="403" y="540"/>
                    </a:lnTo>
                    <a:lnTo>
                      <a:pt x="412" y="541"/>
                    </a:lnTo>
                    <a:lnTo>
                      <a:pt x="425" y="539"/>
                    </a:lnTo>
                    <a:lnTo>
                      <a:pt x="433" y="538"/>
                    </a:lnTo>
                    <a:lnTo>
                      <a:pt x="447" y="534"/>
                    </a:lnTo>
                    <a:lnTo>
                      <a:pt x="454" y="543"/>
                    </a:lnTo>
                    <a:lnTo>
                      <a:pt x="465" y="546"/>
                    </a:lnTo>
                    <a:lnTo>
                      <a:pt x="475" y="540"/>
                    </a:lnTo>
                    <a:lnTo>
                      <a:pt x="481" y="538"/>
                    </a:lnTo>
                    <a:lnTo>
                      <a:pt x="488" y="533"/>
                    </a:lnTo>
                    <a:lnTo>
                      <a:pt x="491" y="538"/>
                    </a:lnTo>
                    <a:lnTo>
                      <a:pt x="483" y="559"/>
                    </a:lnTo>
                    <a:lnTo>
                      <a:pt x="469" y="554"/>
                    </a:lnTo>
                    <a:lnTo>
                      <a:pt x="458" y="559"/>
                    </a:lnTo>
                    <a:lnTo>
                      <a:pt x="444" y="562"/>
                    </a:lnTo>
                    <a:lnTo>
                      <a:pt x="434" y="566"/>
                    </a:lnTo>
                    <a:lnTo>
                      <a:pt x="423" y="567"/>
                    </a:lnTo>
                    <a:lnTo>
                      <a:pt x="411" y="573"/>
                    </a:lnTo>
                    <a:lnTo>
                      <a:pt x="390" y="578"/>
                    </a:lnTo>
                    <a:lnTo>
                      <a:pt x="382" y="566"/>
                    </a:lnTo>
                    <a:lnTo>
                      <a:pt x="371" y="564"/>
                    </a:lnTo>
                    <a:lnTo>
                      <a:pt x="363" y="559"/>
                    </a:lnTo>
                    <a:lnTo>
                      <a:pt x="355" y="559"/>
                    </a:lnTo>
                    <a:lnTo>
                      <a:pt x="344" y="558"/>
                    </a:lnTo>
                    <a:lnTo>
                      <a:pt x="328" y="559"/>
                    </a:lnTo>
                    <a:lnTo>
                      <a:pt x="315" y="562"/>
                    </a:lnTo>
                    <a:lnTo>
                      <a:pt x="304" y="563"/>
                    </a:lnTo>
                    <a:lnTo>
                      <a:pt x="297" y="565"/>
                    </a:lnTo>
                    <a:lnTo>
                      <a:pt x="298" y="537"/>
                    </a:lnTo>
                    <a:lnTo>
                      <a:pt x="305" y="539"/>
                    </a:lnTo>
                    <a:lnTo>
                      <a:pt x="307" y="529"/>
                    </a:lnTo>
                    <a:lnTo>
                      <a:pt x="312" y="529"/>
                    </a:lnTo>
                    <a:lnTo>
                      <a:pt x="328" y="534"/>
                    </a:lnTo>
                    <a:lnTo>
                      <a:pt x="334" y="527"/>
                    </a:lnTo>
                    <a:lnTo>
                      <a:pt x="340" y="532"/>
                    </a:lnTo>
                    <a:lnTo>
                      <a:pt x="338" y="540"/>
                    </a:lnTo>
                    <a:lnTo>
                      <a:pt x="345" y="540"/>
                    </a:lnTo>
                    <a:lnTo>
                      <a:pt x="354" y="545"/>
                    </a:lnTo>
                    <a:lnTo>
                      <a:pt x="380" y="537"/>
                    </a:lnTo>
                    <a:lnTo>
                      <a:pt x="392" y="534"/>
                    </a:lnTo>
                    <a:lnTo>
                      <a:pt x="403" y="536"/>
                    </a:lnTo>
                    <a:close/>
                    <a:moveTo>
                      <a:pt x="601" y="444"/>
                    </a:moveTo>
                    <a:lnTo>
                      <a:pt x="591" y="454"/>
                    </a:lnTo>
                    <a:lnTo>
                      <a:pt x="581" y="460"/>
                    </a:lnTo>
                    <a:lnTo>
                      <a:pt x="578" y="446"/>
                    </a:lnTo>
                    <a:lnTo>
                      <a:pt x="578" y="439"/>
                    </a:lnTo>
                    <a:lnTo>
                      <a:pt x="593" y="421"/>
                    </a:lnTo>
                    <a:lnTo>
                      <a:pt x="604" y="414"/>
                    </a:lnTo>
                    <a:lnTo>
                      <a:pt x="610" y="411"/>
                    </a:lnTo>
                    <a:lnTo>
                      <a:pt x="610" y="425"/>
                    </a:lnTo>
                    <a:lnTo>
                      <a:pt x="606" y="434"/>
                    </a:lnTo>
                    <a:lnTo>
                      <a:pt x="606" y="441"/>
                    </a:lnTo>
                    <a:lnTo>
                      <a:pt x="601" y="444"/>
                    </a:lnTo>
                    <a:close/>
                    <a:moveTo>
                      <a:pt x="428" y="293"/>
                    </a:moveTo>
                    <a:lnTo>
                      <a:pt x="423" y="293"/>
                    </a:lnTo>
                    <a:lnTo>
                      <a:pt x="423" y="287"/>
                    </a:lnTo>
                    <a:lnTo>
                      <a:pt x="428" y="279"/>
                    </a:lnTo>
                    <a:lnTo>
                      <a:pt x="418" y="272"/>
                    </a:lnTo>
                    <a:lnTo>
                      <a:pt x="418" y="262"/>
                    </a:lnTo>
                    <a:lnTo>
                      <a:pt x="431" y="261"/>
                    </a:lnTo>
                    <a:lnTo>
                      <a:pt x="434" y="266"/>
                    </a:lnTo>
                    <a:lnTo>
                      <a:pt x="436" y="275"/>
                    </a:lnTo>
                    <a:lnTo>
                      <a:pt x="435" y="287"/>
                    </a:lnTo>
                    <a:lnTo>
                      <a:pt x="433" y="291"/>
                    </a:lnTo>
                    <a:lnTo>
                      <a:pt x="428" y="293"/>
                    </a:lnTo>
                    <a:close/>
                    <a:moveTo>
                      <a:pt x="454" y="219"/>
                    </a:moveTo>
                    <a:lnTo>
                      <a:pt x="449" y="216"/>
                    </a:lnTo>
                    <a:lnTo>
                      <a:pt x="450" y="220"/>
                    </a:lnTo>
                    <a:lnTo>
                      <a:pt x="440" y="228"/>
                    </a:lnTo>
                    <a:lnTo>
                      <a:pt x="429" y="225"/>
                    </a:lnTo>
                    <a:lnTo>
                      <a:pt x="433" y="211"/>
                    </a:lnTo>
                    <a:lnTo>
                      <a:pt x="426" y="214"/>
                    </a:lnTo>
                    <a:lnTo>
                      <a:pt x="418" y="219"/>
                    </a:lnTo>
                    <a:lnTo>
                      <a:pt x="410" y="219"/>
                    </a:lnTo>
                    <a:lnTo>
                      <a:pt x="411" y="209"/>
                    </a:lnTo>
                    <a:lnTo>
                      <a:pt x="421" y="202"/>
                    </a:lnTo>
                    <a:lnTo>
                      <a:pt x="429" y="197"/>
                    </a:lnTo>
                    <a:lnTo>
                      <a:pt x="438" y="191"/>
                    </a:lnTo>
                    <a:lnTo>
                      <a:pt x="445" y="197"/>
                    </a:lnTo>
                    <a:lnTo>
                      <a:pt x="453" y="208"/>
                    </a:lnTo>
                    <a:lnTo>
                      <a:pt x="461" y="219"/>
                    </a:lnTo>
                    <a:lnTo>
                      <a:pt x="454" y="219"/>
                    </a:lnTo>
                    <a:close/>
                    <a:moveTo>
                      <a:pt x="367" y="168"/>
                    </a:moveTo>
                    <a:lnTo>
                      <a:pt x="364" y="173"/>
                    </a:lnTo>
                    <a:lnTo>
                      <a:pt x="357" y="171"/>
                    </a:lnTo>
                    <a:lnTo>
                      <a:pt x="354" y="171"/>
                    </a:lnTo>
                    <a:lnTo>
                      <a:pt x="352" y="176"/>
                    </a:lnTo>
                    <a:lnTo>
                      <a:pt x="347" y="174"/>
                    </a:lnTo>
                    <a:lnTo>
                      <a:pt x="348" y="162"/>
                    </a:lnTo>
                    <a:lnTo>
                      <a:pt x="357" y="159"/>
                    </a:lnTo>
                    <a:lnTo>
                      <a:pt x="364" y="159"/>
                    </a:lnTo>
                    <a:lnTo>
                      <a:pt x="366" y="163"/>
                    </a:lnTo>
                    <a:lnTo>
                      <a:pt x="367" y="168"/>
                    </a:lnTo>
                    <a:close/>
                    <a:moveTo>
                      <a:pt x="317" y="113"/>
                    </a:moveTo>
                    <a:lnTo>
                      <a:pt x="313" y="115"/>
                    </a:lnTo>
                    <a:lnTo>
                      <a:pt x="305" y="113"/>
                    </a:lnTo>
                    <a:lnTo>
                      <a:pt x="304" y="108"/>
                    </a:lnTo>
                    <a:lnTo>
                      <a:pt x="312" y="97"/>
                    </a:lnTo>
                    <a:lnTo>
                      <a:pt x="318" y="99"/>
                    </a:lnTo>
                    <a:lnTo>
                      <a:pt x="320" y="106"/>
                    </a:lnTo>
                    <a:lnTo>
                      <a:pt x="324" y="109"/>
                    </a:lnTo>
                    <a:lnTo>
                      <a:pt x="317" y="113"/>
                    </a:lnTo>
                    <a:close/>
                  </a:path>
                </a:pathLst>
              </a:custGeom>
              <a:solidFill>
                <a:srgbClr val="848FA0"/>
              </a:solidFill>
              <a:ln w="6350" cmpd="sng">
                <a:solidFill>
                  <a:schemeClr val="bg1"/>
                </a:solidFill>
                <a:round/>
                <a:headEnd/>
                <a:tailEnd/>
              </a:ln>
            </p:spPr>
            <p:txBody>
              <a:bodyPr/>
              <a:lstStyle/>
              <a:p>
                <a:endParaRPr lang="en-GB" dirty="0"/>
              </a:p>
            </p:txBody>
          </p:sp>
          <p:sp>
            <p:nvSpPr>
              <p:cNvPr id="1384" name="Freeform 1383"/>
              <p:cNvSpPr>
                <a:spLocks noEditPoints="1"/>
              </p:cNvSpPr>
              <p:nvPr/>
            </p:nvSpPr>
            <p:spPr bwMode="auto">
              <a:xfrm>
                <a:off x="1887" y="1801"/>
                <a:ext cx="430" cy="807"/>
              </a:xfrm>
              <a:custGeom>
                <a:avLst/>
                <a:gdLst>
                  <a:gd name="T0" fmla="*/ 164 w 430"/>
                  <a:gd name="T1" fmla="*/ 150 h 807"/>
                  <a:gd name="T2" fmla="*/ 132 w 430"/>
                  <a:gd name="T3" fmla="*/ 159 h 807"/>
                  <a:gd name="T4" fmla="*/ 179 w 430"/>
                  <a:gd name="T5" fmla="*/ 120 h 807"/>
                  <a:gd name="T6" fmla="*/ 66 w 430"/>
                  <a:gd name="T7" fmla="*/ 361 h 807"/>
                  <a:gd name="T8" fmla="*/ 106 w 430"/>
                  <a:gd name="T9" fmla="*/ 419 h 807"/>
                  <a:gd name="T10" fmla="*/ 87 w 430"/>
                  <a:gd name="T11" fmla="*/ 469 h 807"/>
                  <a:gd name="T12" fmla="*/ 19 w 430"/>
                  <a:gd name="T13" fmla="*/ 445 h 807"/>
                  <a:gd name="T14" fmla="*/ 425 w 430"/>
                  <a:gd name="T15" fmla="*/ 10 h 807"/>
                  <a:gd name="T16" fmla="*/ 416 w 430"/>
                  <a:gd name="T17" fmla="*/ 54 h 807"/>
                  <a:gd name="T18" fmla="*/ 415 w 430"/>
                  <a:gd name="T19" fmla="*/ 18 h 807"/>
                  <a:gd name="T20" fmla="*/ 159 w 430"/>
                  <a:gd name="T21" fmla="*/ 216 h 807"/>
                  <a:gd name="T22" fmla="*/ 142 w 430"/>
                  <a:gd name="T23" fmla="*/ 213 h 807"/>
                  <a:gd name="T24" fmla="*/ 132 w 430"/>
                  <a:gd name="T25" fmla="*/ 290 h 807"/>
                  <a:gd name="T26" fmla="*/ 150 w 430"/>
                  <a:gd name="T27" fmla="*/ 288 h 807"/>
                  <a:gd name="T28" fmla="*/ 132 w 430"/>
                  <a:gd name="T29" fmla="*/ 328 h 807"/>
                  <a:gd name="T30" fmla="*/ 121 w 430"/>
                  <a:gd name="T31" fmla="*/ 336 h 807"/>
                  <a:gd name="T32" fmla="*/ 159 w 430"/>
                  <a:gd name="T33" fmla="*/ 353 h 807"/>
                  <a:gd name="T34" fmla="*/ 164 w 430"/>
                  <a:gd name="T35" fmla="*/ 479 h 807"/>
                  <a:gd name="T36" fmla="*/ 245 w 430"/>
                  <a:gd name="T37" fmla="*/ 799 h 807"/>
                  <a:gd name="T38" fmla="*/ 127 w 430"/>
                  <a:gd name="T39" fmla="*/ 690 h 807"/>
                  <a:gd name="T40" fmla="*/ 69 w 430"/>
                  <a:gd name="T41" fmla="*/ 668 h 807"/>
                  <a:gd name="T42" fmla="*/ 142 w 430"/>
                  <a:gd name="T43" fmla="*/ 603 h 807"/>
                  <a:gd name="T44" fmla="*/ 210 w 430"/>
                  <a:gd name="T45" fmla="*/ 564 h 807"/>
                  <a:gd name="T46" fmla="*/ 238 w 430"/>
                  <a:gd name="T47" fmla="*/ 500 h 807"/>
                  <a:gd name="T48" fmla="*/ 205 w 430"/>
                  <a:gd name="T49" fmla="*/ 462 h 807"/>
                  <a:gd name="T50" fmla="*/ 205 w 430"/>
                  <a:gd name="T51" fmla="*/ 436 h 807"/>
                  <a:gd name="T52" fmla="*/ 147 w 430"/>
                  <a:gd name="T53" fmla="*/ 438 h 807"/>
                  <a:gd name="T54" fmla="*/ 174 w 430"/>
                  <a:gd name="T55" fmla="*/ 362 h 807"/>
                  <a:gd name="T56" fmla="*/ 175 w 430"/>
                  <a:gd name="T57" fmla="*/ 337 h 807"/>
                  <a:gd name="T58" fmla="*/ 159 w 430"/>
                  <a:gd name="T59" fmla="*/ 322 h 807"/>
                  <a:gd name="T60" fmla="*/ 125 w 430"/>
                  <a:gd name="T61" fmla="*/ 372 h 807"/>
                  <a:gd name="T62" fmla="*/ 155 w 430"/>
                  <a:gd name="T63" fmla="*/ 310 h 807"/>
                  <a:gd name="T64" fmla="*/ 151 w 430"/>
                  <a:gd name="T65" fmla="*/ 278 h 807"/>
                  <a:gd name="T66" fmla="*/ 163 w 430"/>
                  <a:gd name="T67" fmla="*/ 244 h 807"/>
                  <a:gd name="T68" fmla="*/ 171 w 430"/>
                  <a:gd name="T69" fmla="*/ 209 h 807"/>
                  <a:gd name="T70" fmla="*/ 196 w 430"/>
                  <a:gd name="T71" fmla="*/ 176 h 807"/>
                  <a:gd name="T72" fmla="*/ 229 w 430"/>
                  <a:gd name="T73" fmla="*/ 137 h 807"/>
                  <a:gd name="T74" fmla="*/ 304 w 430"/>
                  <a:gd name="T75" fmla="*/ 141 h 807"/>
                  <a:gd name="T76" fmla="*/ 244 w 430"/>
                  <a:gd name="T77" fmla="*/ 206 h 807"/>
                  <a:gd name="T78" fmla="*/ 331 w 430"/>
                  <a:gd name="T79" fmla="*/ 230 h 807"/>
                  <a:gd name="T80" fmla="*/ 312 w 430"/>
                  <a:gd name="T81" fmla="*/ 295 h 807"/>
                  <a:gd name="T82" fmla="*/ 277 w 430"/>
                  <a:gd name="T83" fmla="*/ 342 h 807"/>
                  <a:gd name="T84" fmla="*/ 295 w 430"/>
                  <a:gd name="T85" fmla="*/ 371 h 807"/>
                  <a:gd name="T86" fmla="*/ 323 w 430"/>
                  <a:gd name="T87" fmla="*/ 489 h 807"/>
                  <a:gd name="T88" fmla="*/ 345 w 430"/>
                  <a:gd name="T89" fmla="*/ 566 h 807"/>
                  <a:gd name="T90" fmla="*/ 348 w 430"/>
                  <a:gd name="T91" fmla="*/ 634 h 807"/>
                  <a:gd name="T92" fmla="*/ 421 w 430"/>
                  <a:gd name="T93" fmla="*/ 668 h 807"/>
                  <a:gd name="T94" fmla="*/ 368 w 430"/>
                  <a:gd name="T95" fmla="*/ 735 h 807"/>
                  <a:gd name="T96" fmla="*/ 387 w 430"/>
                  <a:gd name="T97" fmla="*/ 781 h 807"/>
                  <a:gd name="T98" fmla="*/ 259 w 430"/>
                  <a:gd name="T99" fmla="*/ 795 h 807"/>
                  <a:gd name="T100" fmla="*/ 197 w 430"/>
                  <a:gd name="T101" fmla="*/ 798 h 807"/>
                  <a:gd name="T102" fmla="*/ 117 w 430"/>
                  <a:gd name="T103" fmla="*/ 796 h 807"/>
                  <a:gd name="T104" fmla="*/ 33 w 430"/>
                  <a:gd name="T105" fmla="*/ 800 h 807"/>
                  <a:gd name="T106" fmla="*/ 37 w 430"/>
                  <a:gd name="T107" fmla="*/ 774 h 807"/>
                  <a:gd name="T108" fmla="*/ 168 w 430"/>
                  <a:gd name="T109" fmla="*/ 726 h 807"/>
                  <a:gd name="T110" fmla="*/ 137 w 430"/>
                  <a:gd name="T111" fmla="*/ 706 h 807"/>
                  <a:gd name="T112" fmla="*/ 315 w 430"/>
                  <a:gd name="T113" fmla="*/ 126 h 807"/>
                  <a:gd name="T114" fmla="*/ 324 w 430"/>
                  <a:gd name="T115" fmla="*/ 114 h 807"/>
                  <a:gd name="T116" fmla="*/ 109 w 430"/>
                  <a:gd name="T117" fmla="*/ 17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0" h="807">
                    <a:moveTo>
                      <a:pt x="180" y="121"/>
                    </a:moveTo>
                    <a:lnTo>
                      <a:pt x="179" y="123"/>
                    </a:lnTo>
                    <a:lnTo>
                      <a:pt x="176" y="132"/>
                    </a:lnTo>
                    <a:lnTo>
                      <a:pt x="174" y="136"/>
                    </a:lnTo>
                    <a:lnTo>
                      <a:pt x="175" y="139"/>
                    </a:lnTo>
                    <a:lnTo>
                      <a:pt x="177" y="139"/>
                    </a:lnTo>
                    <a:lnTo>
                      <a:pt x="172" y="141"/>
                    </a:lnTo>
                    <a:lnTo>
                      <a:pt x="168" y="141"/>
                    </a:lnTo>
                    <a:lnTo>
                      <a:pt x="165" y="142"/>
                    </a:lnTo>
                    <a:lnTo>
                      <a:pt x="164" y="144"/>
                    </a:lnTo>
                    <a:lnTo>
                      <a:pt x="162" y="148"/>
                    </a:lnTo>
                    <a:lnTo>
                      <a:pt x="164" y="150"/>
                    </a:lnTo>
                    <a:lnTo>
                      <a:pt x="164" y="151"/>
                    </a:lnTo>
                    <a:lnTo>
                      <a:pt x="162" y="155"/>
                    </a:lnTo>
                    <a:lnTo>
                      <a:pt x="158" y="158"/>
                    </a:lnTo>
                    <a:lnTo>
                      <a:pt x="154" y="158"/>
                    </a:lnTo>
                    <a:lnTo>
                      <a:pt x="149" y="156"/>
                    </a:lnTo>
                    <a:lnTo>
                      <a:pt x="146" y="159"/>
                    </a:lnTo>
                    <a:lnTo>
                      <a:pt x="142" y="160"/>
                    </a:lnTo>
                    <a:lnTo>
                      <a:pt x="140" y="164"/>
                    </a:lnTo>
                    <a:lnTo>
                      <a:pt x="136" y="165"/>
                    </a:lnTo>
                    <a:lnTo>
                      <a:pt x="131" y="166"/>
                    </a:lnTo>
                    <a:lnTo>
                      <a:pt x="131" y="161"/>
                    </a:lnTo>
                    <a:lnTo>
                      <a:pt x="132" y="159"/>
                    </a:lnTo>
                    <a:lnTo>
                      <a:pt x="137" y="155"/>
                    </a:lnTo>
                    <a:lnTo>
                      <a:pt x="134" y="147"/>
                    </a:lnTo>
                    <a:lnTo>
                      <a:pt x="138" y="137"/>
                    </a:lnTo>
                    <a:lnTo>
                      <a:pt x="142" y="130"/>
                    </a:lnTo>
                    <a:lnTo>
                      <a:pt x="147" y="136"/>
                    </a:lnTo>
                    <a:lnTo>
                      <a:pt x="152" y="136"/>
                    </a:lnTo>
                    <a:lnTo>
                      <a:pt x="152" y="131"/>
                    </a:lnTo>
                    <a:lnTo>
                      <a:pt x="153" y="128"/>
                    </a:lnTo>
                    <a:lnTo>
                      <a:pt x="159" y="126"/>
                    </a:lnTo>
                    <a:lnTo>
                      <a:pt x="165" y="123"/>
                    </a:lnTo>
                    <a:lnTo>
                      <a:pt x="175" y="121"/>
                    </a:lnTo>
                    <a:lnTo>
                      <a:pt x="179" y="120"/>
                    </a:lnTo>
                    <a:lnTo>
                      <a:pt x="180" y="121"/>
                    </a:lnTo>
                    <a:close/>
                    <a:moveTo>
                      <a:pt x="36" y="378"/>
                    </a:moveTo>
                    <a:lnTo>
                      <a:pt x="40" y="377"/>
                    </a:lnTo>
                    <a:lnTo>
                      <a:pt x="43" y="372"/>
                    </a:lnTo>
                    <a:lnTo>
                      <a:pt x="45" y="366"/>
                    </a:lnTo>
                    <a:lnTo>
                      <a:pt x="46" y="361"/>
                    </a:lnTo>
                    <a:lnTo>
                      <a:pt x="49" y="356"/>
                    </a:lnTo>
                    <a:lnTo>
                      <a:pt x="52" y="355"/>
                    </a:lnTo>
                    <a:lnTo>
                      <a:pt x="53" y="353"/>
                    </a:lnTo>
                    <a:lnTo>
                      <a:pt x="58" y="352"/>
                    </a:lnTo>
                    <a:lnTo>
                      <a:pt x="62" y="355"/>
                    </a:lnTo>
                    <a:lnTo>
                      <a:pt x="66" y="361"/>
                    </a:lnTo>
                    <a:lnTo>
                      <a:pt x="67" y="365"/>
                    </a:lnTo>
                    <a:lnTo>
                      <a:pt x="56" y="373"/>
                    </a:lnTo>
                    <a:lnTo>
                      <a:pt x="56" y="376"/>
                    </a:lnTo>
                    <a:lnTo>
                      <a:pt x="63" y="375"/>
                    </a:lnTo>
                    <a:lnTo>
                      <a:pt x="70" y="372"/>
                    </a:lnTo>
                    <a:lnTo>
                      <a:pt x="78" y="373"/>
                    </a:lnTo>
                    <a:lnTo>
                      <a:pt x="91" y="372"/>
                    </a:lnTo>
                    <a:lnTo>
                      <a:pt x="95" y="375"/>
                    </a:lnTo>
                    <a:lnTo>
                      <a:pt x="104" y="381"/>
                    </a:lnTo>
                    <a:lnTo>
                      <a:pt x="106" y="391"/>
                    </a:lnTo>
                    <a:lnTo>
                      <a:pt x="111" y="404"/>
                    </a:lnTo>
                    <a:lnTo>
                      <a:pt x="106" y="419"/>
                    </a:lnTo>
                    <a:lnTo>
                      <a:pt x="100" y="426"/>
                    </a:lnTo>
                    <a:lnTo>
                      <a:pt x="112" y="428"/>
                    </a:lnTo>
                    <a:lnTo>
                      <a:pt x="115" y="431"/>
                    </a:lnTo>
                    <a:lnTo>
                      <a:pt x="116" y="442"/>
                    </a:lnTo>
                    <a:lnTo>
                      <a:pt x="112" y="451"/>
                    </a:lnTo>
                    <a:lnTo>
                      <a:pt x="109" y="441"/>
                    </a:lnTo>
                    <a:lnTo>
                      <a:pt x="108" y="439"/>
                    </a:lnTo>
                    <a:lnTo>
                      <a:pt x="108" y="446"/>
                    </a:lnTo>
                    <a:lnTo>
                      <a:pt x="110" y="456"/>
                    </a:lnTo>
                    <a:lnTo>
                      <a:pt x="103" y="462"/>
                    </a:lnTo>
                    <a:lnTo>
                      <a:pt x="92" y="460"/>
                    </a:lnTo>
                    <a:lnTo>
                      <a:pt x="87" y="469"/>
                    </a:lnTo>
                    <a:lnTo>
                      <a:pt x="74" y="473"/>
                    </a:lnTo>
                    <a:lnTo>
                      <a:pt x="71" y="472"/>
                    </a:lnTo>
                    <a:lnTo>
                      <a:pt x="71" y="467"/>
                    </a:lnTo>
                    <a:lnTo>
                      <a:pt x="74" y="458"/>
                    </a:lnTo>
                    <a:lnTo>
                      <a:pt x="75" y="454"/>
                    </a:lnTo>
                    <a:lnTo>
                      <a:pt x="75" y="448"/>
                    </a:lnTo>
                    <a:lnTo>
                      <a:pt x="71" y="440"/>
                    </a:lnTo>
                    <a:lnTo>
                      <a:pt x="67" y="432"/>
                    </a:lnTo>
                    <a:lnTo>
                      <a:pt x="56" y="432"/>
                    </a:lnTo>
                    <a:lnTo>
                      <a:pt x="41" y="431"/>
                    </a:lnTo>
                    <a:lnTo>
                      <a:pt x="33" y="438"/>
                    </a:lnTo>
                    <a:lnTo>
                      <a:pt x="19" y="445"/>
                    </a:lnTo>
                    <a:lnTo>
                      <a:pt x="12" y="436"/>
                    </a:lnTo>
                    <a:lnTo>
                      <a:pt x="11" y="420"/>
                    </a:lnTo>
                    <a:lnTo>
                      <a:pt x="0" y="406"/>
                    </a:lnTo>
                    <a:lnTo>
                      <a:pt x="12" y="402"/>
                    </a:lnTo>
                    <a:lnTo>
                      <a:pt x="15" y="392"/>
                    </a:lnTo>
                    <a:lnTo>
                      <a:pt x="24" y="394"/>
                    </a:lnTo>
                    <a:lnTo>
                      <a:pt x="31" y="387"/>
                    </a:lnTo>
                    <a:lnTo>
                      <a:pt x="36" y="379"/>
                    </a:lnTo>
                    <a:lnTo>
                      <a:pt x="36" y="378"/>
                    </a:lnTo>
                    <a:close/>
                    <a:moveTo>
                      <a:pt x="425" y="1"/>
                    </a:moveTo>
                    <a:lnTo>
                      <a:pt x="425" y="5"/>
                    </a:lnTo>
                    <a:lnTo>
                      <a:pt x="425" y="10"/>
                    </a:lnTo>
                    <a:lnTo>
                      <a:pt x="423" y="14"/>
                    </a:lnTo>
                    <a:lnTo>
                      <a:pt x="425" y="17"/>
                    </a:lnTo>
                    <a:lnTo>
                      <a:pt x="429" y="18"/>
                    </a:lnTo>
                    <a:lnTo>
                      <a:pt x="430" y="20"/>
                    </a:lnTo>
                    <a:lnTo>
                      <a:pt x="428" y="24"/>
                    </a:lnTo>
                    <a:lnTo>
                      <a:pt x="426" y="29"/>
                    </a:lnTo>
                    <a:lnTo>
                      <a:pt x="425" y="32"/>
                    </a:lnTo>
                    <a:lnTo>
                      <a:pt x="425" y="39"/>
                    </a:lnTo>
                    <a:lnTo>
                      <a:pt x="423" y="42"/>
                    </a:lnTo>
                    <a:lnTo>
                      <a:pt x="421" y="46"/>
                    </a:lnTo>
                    <a:lnTo>
                      <a:pt x="420" y="52"/>
                    </a:lnTo>
                    <a:lnTo>
                      <a:pt x="416" y="54"/>
                    </a:lnTo>
                    <a:lnTo>
                      <a:pt x="411" y="60"/>
                    </a:lnTo>
                    <a:lnTo>
                      <a:pt x="409" y="60"/>
                    </a:lnTo>
                    <a:lnTo>
                      <a:pt x="412" y="51"/>
                    </a:lnTo>
                    <a:lnTo>
                      <a:pt x="415" y="45"/>
                    </a:lnTo>
                    <a:lnTo>
                      <a:pt x="417" y="38"/>
                    </a:lnTo>
                    <a:lnTo>
                      <a:pt x="416" y="34"/>
                    </a:lnTo>
                    <a:lnTo>
                      <a:pt x="410" y="37"/>
                    </a:lnTo>
                    <a:lnTo>
                      <a:pt x="407" y="34"/>
                    </a:lnTo>
                    <a:lnTo>
                      <a:pt x="406" y="29"/>
                    </a:lnTo>
                    <a:lnTo>
                      <a:pt x="412" y="26"/>
                    </a:lnTo>
                    <a:lnTo>
                      <a:pt x="415" y="24"/>
                    </a:lnTo>
                    <a:lnTo>
                      <a:pt x="415" y="18"/>
                    </a:lnTo>
                    <a:lnTo>
                      <a:pt x="415" y="13"/>
                    </a:lnTo>
                    <a:lnTo>
                      <a:pt x="414" y="9"/>
                    </a:lnTo>
                    <a:lnTo>
                      <a:pt x="417" y="6"/>
                    </a:lnTo>
                    <a:lnTo>
                      <a:pt x="422" y="4"/>
                    </a:lnTo>
                    <a:lnTo>
                      <a:pt x="425" y="0"/>
                    </a:lnTo>
                    <a:lnTo>
                      <a:pt x="425" y="1"/>
                    </a:lnTo>
                    <a:close/>
                    <a:moveTo>
                      <a:pt x="157" y="180"/>
                    </a:moveTo>
                    <a:lnTo>
                      <a:pt x="160" y="188"/>
                    </a:lnTo>
                    <a:lnTo>
                      <a:pt x="160" y="194"/>
                    </a:lnTo>
                    <a:lnTo>
                      <a:pt x="158" y="199"/>
                    </a:lnTo>
                    <a:lnTo>
                      <a:pt x="161" y="208"/>
                    </a:lnTo>
                    <a:lnTo>
                      <a:pt x="159" y="216"/>
                    </a:lnTo>
                    <a:lnTo>
                      <a:pt x="161" y="220"/>
                    </a:lnTo>
                    <a:lnTo>
                      <a:pt x="165" y="222"/>
                    </a:lnTo>
                    <a:lnTo>
                      <a:pt x="171" y="224"/>
                    </a:lnTo>
                    <a:lnTo>
                      <a:pt x="167" y="228"/>
                    </a:lnTo>
                    <a:lnTo>
                      <a:pt x="163" y="234"/>
                    </a:lnTo>
                    <a:lnTo>
                      <a:pt x="158" y="235"/>
                    </a:lnTo>
                    <a:lnTo>
                      <a:pt x="158" y="230"/>
                    </a:lnTo>
                    <a:lnTo>
                      <a:pt x="159" y="227"/>
                    </a:lnTo>
                    <a:lnTo>
                      <a:pt x="153" y="226"/>
                    </a:lnTo>
                    <a:lnTo>
                      <a:pt x="143" y="223"/>
                    </a:lnTo>
                    <a:lnTo>
                      <a:pt x="145" y="219"/>
                    </a:lnTo>
                    <a:lnTo>
                      <a:pt x="142" y="213"/>
                    </a:lnTo>
                    <a:lnTo>
                      <a:pt x="142" y="203"/>
                    </a:lnTo>
                    <a:lnTo>
                      <a:pt x="136" y="201"/>
                    </a:lnTo>
                    <a:lnTo>
                      <a:pt x="134" y="198"/>
                    </a:lnTo>
                    <a:lnTo>
                      <a:pt x="137" y="192"/>
                    </a:lnTo>
                    <a:lnTo>
                      <a:pt x="144" y="187"/>
                    </a:lnTo>
                    <a:lnTo>
                      <a:pt x="148" y="195"/>
                    </a:lnTo>
                    <a:lnTo>
                      <a:pt x="153" y="186"/>
                    </a:lnTo>
                    <a:lnTo>
                      <a:pt x="156" y="180"/>
                    </a:lnTo>
                    <a:lnTo>
                      <a:pt x="157" y="180"/>
                    </a:lnTo>
                    <a:close/>
                    <a:moveTo>
                      <a:pt x="123" y="289"/>
                    </a:moveTo>
                    <a:lnTo>
                      <a:pt x="128" y="291"/>
                    </a:lnTo>
                    <a:lnTo>
                      <a:pt x="132" y="290"/>
                    </a:lnTo>
                    <a:lnTo>
                      <a:pt x="135" y="288"/>
                    </a:lnTo>
                    <a:lnTo>
                      <a:pt x="134" y="286"/>
                    </a:lnTo>
                    <a:lnTo>
                      <a:pt x="135" y="284"/>
                    </a:lnTo>
                    <a:lnTo>
                      <a:pt x="137" y="280"/>
                    </a:lnTo>
                    <a:lnTo>
                      <a:pt x="135" y="278"/>
                    </a:lnTo>
                    <a:lnTo>
                      <a:pt x="131" y="274"/>
                    </a:lnTo>
                    <a:lnTo>
                      <a:pt x="132" y="270"/>
                    </a:lnTo>
                    <a:lnTo>
                      <a:pt x="136" y="267"/>
                    </a:lnTo>
                    <a:lnTo>
                      <a:pt x="142" y="268"/>
                    </a:lnTo>
                    <a:lnTo>
                      <a:pt x="142" y="272"/>
                    </a:lnTo>
                    <a:lnTo>
                      <a:pt x="147" y="284"/>
                    </a:lnTo>
                    <a:lnTo>
                      <a:pt x="150" y="288"/>
                    </a:lnTo>
                    <a:lnTo>
                      <a:pt x="150" y="293"/>
                    </a:lnTo>
                    <a:lnTo>
                      <a:pt x="146" y="293"/>
                    </a:lnTo>
                    <a:lnTo>
                      <a:pt x="142" y="293"/>
                    </a:lnTo>
                    <a:lnTo>
                      <a:pt x="139" y="295"/>
                    </a:lnTo>
                    <a:lnTo>
                      <a:pt x="133" y="296"/>
                    </a:lnTo>
                    <a:lnTo>
                      <a:pt x="125" y="293"/>
                    </a:lnTo>
                    <a:lnTo>
                      <a:pt x="121" y="290"/>
                    </a:lnTo>
                    <a:lnTo>
                      <a:pt x="122" y="287"/>
                    </a:lnTo>
                    <a:lnTo>
                      <a:pt x="123" y="289"/>
                    </a:lnTo>
                    <a:close/>
                    <a:moveTo>
                      <a:pt x="143" y="314"/>
                    </a:moveTo>
                    <a:lnTo>
                      <a:pt x="139" y="321"/>
                    </a:lnTo>
                    <a:lnTo>
                      <a:pt x="132" y="328"/>
                    </a:lnTo>
                    <a:lnTo>
                      <a:pt x="128" y="333"/>
                    </a:lnTo>
                    <a:lnTo>
                      <a:pt x="124" y="333"/>
                    </a:lnTo>
                    <a:lnTo>
                      <a:pt x="125" y="328"/>
                    </a:lnTo>
                    <a:lnTo>
                      <a:pt x="131" y="325"/>
                    </a:lnTo>
                    <a:lnTo>
                      <a:pt x="132" y="321"/>
                    </a:lnTo>
                    <a:lnTo>
                      <a:pt x="136" y="317"/>
                    </a:lnTo>
                    <a:lnTo>
                      <a:pt x="143" y="313"/>
                    </a:lnTo>
                    <a:lnTo>
                      <a:pt x="145" y="313"/>
                    </a:lnTo>
                    <a:lnTo>
                      <a:pt x="143" y="314"/>
                    </a:lnTo>
                    <a:close/>
                    <a:moveTo>
                      <a:pt x="120" y="325"/>
                    </a:moveTo>
                    <a:lnTo>
                      <a:pt x="120" y="328"/>
                    </a:lnTo>
                    <a:lnTo>
                      <a:pt x="121" y="336"/>
                    </a:lnTo>
                    <a:lnTo>
                      <a:pt x="118" y="342"/>
                    </a:lnTo>
                    <a:lnTo>
                      <a:pt x="109" y="344"/>
                    </a:lnTo>
                    <a:lnTo>
                      <a:pt x="109" y="335"/>
                    </a:lnTo>
                    <a:lnTo>
                      <a:pt x="109" y="331"/>
                    </a:lnTo>
                    <a:lnTo>
                      <a:pt x="101" y="336"/>
                    </a:lnTo>
                    <a:lnTo>
                      <a:pt x="101" y="334"/>
                    </a:lnTo>
                    <a:lnTo>
                      <a:pt x="107" y="326"/>
                    </a:lnTo>
                    <a:lnTo>
                      <a:pt x="116" y="326"/>
                    </a:lnTo>
                    <a:lnTo>
                      <a:pt x="120" y="324"/>
                    </a:lnTo>
                    <a:lnTo>
                      <a:pt x="120" y="325"/>
                    </a:lnTo>
                    <a:close/>
                    <a:moveTo>
                      <a:pt x="153" y="353"/>
                    </a:moveTo>
                    <a:lnTo>
                      <a:pt x="159" y="353"/>
                    </a:lnTo>
                    <a:lnTo>
                      <a:pt x="161" y="354"/>
                    </a:lnTo>
                    <a:lnTo>
                      <a:pt x="159" y="362"/>
                    </a:lnTo>
                    <a:lnTo>
                      <a:pt x="154" y="373"/>
                    </a:lnTo>
                    <a:lnTo>
                      <a:pt x="149" y="373"/>
                    </a:lnTo>
                    <a:lnTo>
                      <a:pt x="147" y="367"/>
                    </a:lnTo>
                    <a:lnTo>
                      <a:pt x="150" y="358"/>
                    </a:lnTo>
                    <a:lnTo>
                      <a:pt x="152" y="352"/>
                    </a:lnTo>
                    <a:lnTo>
                      <a:pt x="153" y="353"/>
                    </a:lnTo>
                    <a:close/>
                    <a:moveTo>
                      <a:pt x="164" y="466"/>
                    </a:moveTo>
                    <a:lnTo>
                      <a:pt x="168" y="469"/>
                    </a:lnTo>
                    <a:lnTo>
                      <a:pt x="166" y="474"/>
                    </a:lnTo>
                    <a:lnTo>
                      <a:pt x="164" y="479"/>
                    </a:lnTo>
                    <a:lnTo>
                      <a:pt x="158" y="485"/>
                    </a:lnTo>
                    <a:lnTo>
                      <a:pt x="147" y="488"/>
                    </a:lnTo>
                    <a:lnTo>
                      <a:pt x="140" y="487"/>
                    </a:lnTo>
                    <a:lnTo>
                      <a:pt x="152" y="474"/>
                    </a:lnTo>
                    <a:lnTo>
                      <a:pt x="164" y="466"/>
                    </a:lnTo>
                    <a:close/>
                    <a:moveTo>
                      <a:pt x="148" y="560"/>
                    </a:moveTo>
                    <a:lnTo>
                      <a:pt x="142" y="543"/>
                    </a:lnTo>
                    <a:lnTo>
                      <a:pt x="147" y="546"/>
                    </a:lnTo>
                    <a:lnTo>
                      <a:pt x="151" y="551"/>
                    </a:lnTo>
                    <a:lnTo>
                      <a:pt x="154" y="556"/>
                    </a:lnTo>
                    <a:lnTo>
                      <a:pt x="148" y="560"/>
                    </a:lnTo>
                    <a:close/>
                    <a:moveTo>
                      <a:pt x="245" y="799"/>
                    </a:moveTo>
                    <a:lnTo>
                      <a:pt x="250" y="802"/>
                    </a:lnTo>
                    <a:lnTo>
                      <a:pt x="250" y="803"/>
                    </a:lnTo>
                    <a:lnTo>
                      <a:pt x="244" y="807"/>
                    </a:lnTo>
                    <a:lnTo>
                      <a:pt x="238" y="807"/>
                    </a:lnTo>
                    <a:lnTo>
                      <a:pt x="232" y="803"/>
                    </a:lnTo>
                    <a:lnTo>
                      <a:pt x="231" y="801"/>
                    </a:lnTo>
                    <a:lnTo>
                      <a:pt x="233" y="798"/>
                    </a:lnTo>
                    <a:lnTo>
                      <a:pt x="237" y="796"/>
                    </a:lnTo>
                    <a:lnTo>
                      <a:pt x="243" y="796"/>
                    </a:lnTo>
                    <a:lnTo>
                      <a:pt x="245" y="799"/>
                    </a:lnTo>
                    <a:close/>
                    <a:moveTo>
                      <a:pt x="129" y="690"/>
                    </a:moveTo>
                    <a:lnTo>
                      <a:pt x="127" y="690"/>
                    </a:lnTo>
                    <a:lnTo>
                      <a:pt x="118" y="694"/>
                    </a:lnTo>
                    <a:lnTo>
                      <a:pt x="107" y="690"/>
                    </a:lnTo>
                    <a:lnTo>
                      <a:pt x="105" y="686"/>
                    </a:lnTo>
                    <a:lnTo>
                      <a:pt x="106" y="677"/>
                    </a:lnTo>
                    <a:lnTo>
                      <a:pt x="106" y="674"/>
                    </a:lnTo>
                    <a:lnTo>
                      <a:pt x="103" y="671"/>
                    </a:lnTo>
                    <a:lnTo>
                      <a:pt x="94" y="673"/>
                    </a:lnTo>
                    <a:lnTo>
                      <a:pt x="84" y="678"/>
                    </a:lnTo>
                    <a:lnTo>
                      <a:pt x="77" y="679"/>
                    </a:lnTo>
                    <a:lnTo>
                      <a:pt x="71" y="676"/>
                    </a:lnTo>
                    <a:lnTo>
                      <a:pt x="70" y="673"/>
                    </a:lnTo>
                    <a:lnTo>
                      <a:pt x="69" y="668"/>
                    </a:lnTo>
                    <a:lnTo>
                      <a:pt x="68" y="663"/>
                    </a:lnTo>
                    <a:lnTo>
                      <a:pt x="68" y="657"/>
                    </a:lnTo>
                    <a:lnTo>
                      <a:pt x="66" y="654"/>
                    </a:lnTo>
                    <a:lnTo>
                      <a:pt x="75" y="652"/>
                    </a:lnTo>
                    <a:lnTo>
                      <a:pt x="87" y="649"/>
                    </a:lnTo>
                    <a:lnTo>
                      <a:pt x="98" y="647"/>
                    </a:lnTo>
                    <a:lnTo>
                      <a:pt x="130" y="636"/>
                    </a:lnTo>
                    <a:lnTo>
                      <a:pt x="139" y="626"/>
                    </a:lnTo>
                    <a:lnTo>
                      <a:pt x="144" y="619"/>
                    </a:lnTo>
                    <a:lnTo>
                      <a:pt x="140" y="614"/>
                    </a:lnTo>
                    <a:lnTo>
                      <a:pt x="140" y="611"/>
                    </a:lnTo>
                    <a:lnTo>
                      <a:pt x="142" y="603"/>
                    </a:lnTo>
                    <a:lnTo>
                      <a:pt x="145" y="593"/>
                    </a:lnTo>
                    <a:lnTo>
                      <a:pt x="145" y="585"/>
                    </a:lnTo>
                    <a:lnTo>
                      <a:pt x="135" y="584"/>
                    </a:lnTo>
                    <a:lnTo>
                      <a:pt x="120" y="589"/>
                    </a:lnTo>
                    <a:lnTo>
                      <a:pt x="116" y="585"/>
                    </a:lnTo>
                    <a:lnTo>
                      <a:pt x="142" y="570"/>
                    </a:lnTo>
                    <a:lnTo>
                      <a:pt x="157" y="563"/>
                    </a:lnTo>
                    <a:lnTo>
                      <a:pt x="170" y="559"/>
                    </a:lnTo>
                    <a:lnTo>
                      <a:pt x="185" y="564"/>
                    </a:lnTo>
                    <a:lnTo>
                      <a:pt x="196" y="567"/>
                    </a:lnTo>
                    <a:lnTo>
                      <a:pt x="204" y="570"/>
                    </a:lnTo>
                    <a:lnTo>
                      <a:pt x="210" y="564"/>
                    </a:lnTo>
                    <a:lnTo>
                      <a:pt x="214" y="563"/>
                    </a:lnTo>
                    <a:lnTo>
                      <a:pt x="210" y="559"/>
                    </a:lnTo>
                    <a:lnTo>
                      <a:pt x="209" y="554"/>
                    </a:lnTo>
                    <a:lnTo>
                      <a:pt x="211" y="550"/>
                    </a:lnTo>
                    <a:lnTo>
                      <a:pt x="216" y="542"/>
                    </a:lnTo>
                    <a:lnTo>
                      <a:pt x="223" y="536"/>
                    </a:lnTo>
                    <a:lnTo>
                      <a:pt x="215" y="532"/>
                    </a:lnTo>
                    <a:lnTo>
                      <a:pt x="221" y="523"/>
                    </a:lnTo>
                    <a:lnTo>
                      <a:pt x="228" y="520"/>
                    </a:lnTo>
                    <a:lnTo>
                      <a:pt x="231" y="512"/>
                    </a:lnTo>
                    <a:lnTo>
                      <a:pt x="233" y="505"/>
                    </a:lnTo>
                    <a:lnTo>
                      <a:pt x="238" y="500"/>
                    </a:lnTo>
                    <a:lnTo>
                      <a:pt x="235" y="498"/>
                    </a:lnTo>
                    <a:lnTo>
                      <a:pt x="226" y="503"/>
                    </a:lnTo>
                    <a:lnTo>
                      <a:pt x="218" y="504"/>
                    </a:lnTo>
                    <a:lnTo>
                      <a:pt x="212" y="504"/>
                    </a:lnTo>
                    <a:lnTo>
                      <a:pt x="211" y="498"/>
                    </a:lnTo>
                    <a:lnTo>
                      <a:pt x="210" y="494"/>
                    </a:lnTo>
                    <a:lnTo>
                      <a:pt x="210" y="491"/>
                    </a:lnTo>
                    <a:lnTo>
                      <a:pt x="207" y="494"/>
                    </a:lnTo>
                    <a:lnTo>
                      <a:pt x="206" y="485"/>
                    </a:lnTo>
                    <a:lnTo>
                      <a:pt x="201" y="476"/>
                    </a:lnTo>
                    <a:lnTo>
                      <a:pt x="201" y="469"/>
                    </a:lnTo>
                    <a:lnTo>
                      <a:pt x="205" y="462"/>
                    </a:lnTo>
                    <a:lnTo>
                      <a:pt x="210" y="456"/>
                    </a:lnTo>
                    <a:lnTo>
                      <a:pt x="216" y="449"/>
                    </a:lnTo>
                    <a:lnTo>
                      <a:pt x="221" y="444"/>
                    </a:lnTo>
                    <a:lnTo>
                      <a:pt x="227" y="441"/>
                    </a:lnTo>
                    <a:lnTo>
                      <a:pt x="230" y="440"/>
                    </a:lnTo>
                    <a:lnTo>
                      <a:pt x="234" y="441"/>
                    </a:lnTo>
                    <a:lnTo>
                      <a:pt x="237" y="438"/>
                    </a:lnTo>
                    <a:lnTo>
                      <a:pt x="232" y="436"/>
                    </a:lnTo>
                    <a:lnTo>
                      <a:pt x="219" y="431"/>
                    </a:lnTo>
                    <a:lnTo>
                      <a:pt x="212" y="434"/>
                    </a:lnTo>
                    <a:lnTo>
                      <a:pt x="210" y="436"/>
                    </a:lnTo>
                    <a:lnTo>
                      <a:pt x="205" y="436"/>
                    </a:lnTo>
                    <a:lnTo>
                      <a:pt x="194" y="438"/>
                    </a:lnTo>
                    <a:lnTo>
                      <a:pt x="183" y="436"/>
                    </a:lnTo>
                    <a:lnTo>
                      <a:pt x="178" y="431"/>
                    </a:lnTo>
                    <a:lnTo>
                      <a:pt x="175" y="431"/>
                    </a:lnTo>
                    <a:lnTo>
                      <a:pt x="174" y="438"/>
                    </a:lnTo>
                    <a:lnTo>
                      <a:pt x="170" y="442"/>
                    </a:lnTo>
                    <a:lnTo>
                      <a:pt x="165" y="439"/>
                    </a:lnTo>
                    <a:lnTo>
                      <a:pt x="159" y="429"/>
                    </a:lnTo>
                    <a:lnTo>
                      <a:pt x="154" y="425"/>
                    </a:lnTo>
                    <a:lnTo>
                      <a:pt x="152" y="425"/>
                    </a:lnTo>
                    <a:lnTo>
                      <a:pt x="149" y="427"/>
                    </a:lnTo>
                    <a:lnTo>
                      <a:pt x="147" y="438"/>
                    </a:lnTo>
                    <a:lnTo>
                      <a:pt x="145" y="439"/>
                    </a:lnTo>
                    <a:lnTo>
                      <a:pt x="142" y="435"/>
                    </a:lnTo>
                    <a:lnTo>
                      <a:pt x="142" y="414"/>
                    </a:lnTo>
                    <a:lnTo>
                      <a:pt x="144" y="410"/>
                    </a:lnTo>
                    <a:lnTo>
                      <a:pt x="148" y="416"/>
                    </a:lnTo>
                    <a:lnTo>
                      <a:pt x="150" y="408"/>
                    </a:lnTo>
                    <a:lnTo>
                      <a:pt x="154" y="402"/>
                    </a:lnTo>
                    <a:lnTo>
                      <a:pt x="163" y="393"/>
                    </a:lnTo>
                    <a:lnTo>
                      <a:pt x="170" y="383"/>
                    </a:lnTo>
                    <a:lnTo>
                      <a:pt x="176" y="376"/>
                    </a:lnTo>
                    <a:lnTo>
                      <a:pt x="178" y="368"/>
                    </a:lnTo>
                    <a:lnTo>
                      <a:pt x="174" y="362"/>
                    </a:lnTo>
                    <a:lnTo>
                      <a:pt x="172" y="358"/>
                    </a:lnTo>
                    <a:lnTo>
                      <a:pt x="174" y="354"/>
                    </a:lnTo>
                    <a:lnTo>
                      <a:pt x="175" y="350"/>
                    </a:lnTo>
                    <a:lnTo>
                      <a:pt x="177" y="346"/>
                    </a:lnTo>
                    <a:lnTo>
                      <a:pt x="179" y="342"/>
                    </a:lnTo>
                    <a:lnTo>
                      <a:pt x="183" y="338"/>
                    </a:lnTo>
                    <a:lnTo>
                      <a:pt x="188" y="339"/>
                    </a:lnTo>
                    <a:lnTo>
                      <a:pt x="188" y="337"/>
                    </a:lnTo>
                    <a:lnTo>
                      <a:pt x="184" y="332"/>
                    </a:lnTo>
                    <a:lnTo>
                      <a:pt x="180" y="329"/>
                    </a:lnTo>
                    <a:lnTo>
                      <a:pt x="178" y="326"/>
                    </a:lnTo>
                    <a:lnTo>
                      <a:pt x="175" y="337"/>
                    </a:lnTo>
                    <a:lnTo>
                      <a:pt x="173" y="338"/>
                    </a:lnTo>
                    <a:lnTo>
                      <a:pt x="168" y="332"/>
                    </a:lnTo>
                    <a:lnTo>
                      <a:pt x="166" y="333"/>
                    </a:lnTo>
                    <a:lnTo>
                      <a:pt x="164" y="337"/>
                    </a:lnTo>
                    <a:lnTo>
                      <a:pt x="162" y="337"/>
                    </a:lnTo>
                    <a:lnTo>
                      <a:pt x="159" y="339"/>
                    </a:lnTo>
                    <a:lnTo>
                      <a:pt x="159" y="336"/>
                    </a:lnTo>
                    <a:lnTo>
                      <a:pt x="161" y="330"/>
                    </a:lnTo>
                    <a:lnTo>
                      <a:pt x="171" y="318"/>
                    </a:lnTo>
                    <a:lnTo>
                      <a:pt x="174" y="313"/>
                    </a:lnTo>
                    <a:lnTo>
                      <a:pt x="172" y="314"/>
                    </a:lnTo>
                    <a:lnTo>
                      <a:pt x="159" y="322"/>
                    </a:lnTo>
                    <a:lnTo>
                      <a:pt x="156" y="324"/>
                    </a:lnTo>
                    <a:lnTo>
                      <a:pt x="156" y="328"/>
                    </a:lnTo>
                    <a:lnTo>
                      <a:pt x="157" y="335"/>
                    </a:lnTo>
                    <a:lnTo>
                      <a:pt x="156" y="339"/>
                    </a:lnTo>
                    <a:lnTo>
                      <a:pt x="153" y="346"/>
                    </a:lnTo>
                    <a:lnTo>
                      <a:pt x="150" y="350"/>
                    </a:lnTo>
                    <a:lnTo>
                      <a:pt x="146" y="355"/>
                    </a:lnTo>
                    <a:lnTo>
                      <a:pt x="138" y="364"/>
                    </a:lnTo>
                    <a:lnTo>
                      <a:pt x="133" y="373"/>
                    </a:lnTo>
                    <a:lnTo>
                      <a:pt x="130" y="376"/>
                    </a:lnTo>
                    <a:lnTo>
                      <a:pt x="124" y="374"/>
                    </a:lnTo>
                    <a:lnTo>
                      <a:pt x="125" y="372"/>
                    </a:lnTo>
                    <a:lnTo>
                      <a:pt x="132" y="361"/>
                    </a:lnTo>
                    <a:lnTo>
                      <a:pt x="136" y="354"/>
                    </a:lnTo>
                    <a:lnTo>
                      <a:pt x="142" y="348"/>
                    </a:lnTo>
                    <a:lnTo>
                      <a:pt x="146" y="344"/>
                    </a:lnTo>
                    <a:lnTo>
                      <a:pt x="148" y="339"/>
                    </a:lnTo>
                    <a:lnTo>
                      <a:pt x="147" y="336"/>
                    </a:lnTo>
                    <a:lnTo>
                      <a:pt x="142" y="336"/>
                    </a:lnTo>
                    <a:lnTo>
                      <a:pt x="145" y="329"/>
                    </a:lnTo>
                    <a:lnTo>
                      <a:pt x="149" y="320"/>
                    </a:lnTo>
                    <a:lnTo>
                      <a:pt x="152" y="316"/>
                    </a:lnTo>
                    <a:lnTo>
                      <a:pt x="153" y="313"/>
                    </a:lnTo>
                    <a:lnTo>
                      <a:pt x="155" y="310"/>
                    </a:lnTo>
                    <a:lnTo>
                      <a:pt x="158" y="304"/>
                    </a:lnTo>
                    <a:lnTo>
                      <a:pt x="160" y="301"/>
                    </a:lnTo>
                    <a:lnTo>
                      <a:pt x="166" y="293"/>
                    </a:lnTo>
                    <a:lnTo>
                      <a:pt x="170" y="288"/>
                    </a:lnTo>
                    <a:lnTo>
                      <a:pt x="175" y="282"/>
                    </a:lnTo>
                    <a:lnTo>
                      <a:pt x="176" y="278"/>
                    </a:lnTo>
                    <a:lnTo>
                      <a:pt x="176" y="277"/>
                    </a:lnTo>
                    <a:lnTo>
                      <a:pt x="174" y="277"/>
                    </a:lnTo>
                    <a:lnTo>
                      <a:pt x="165" y="282"/>
                    </a:lnTo>
                    <a:lnTo>
                      <a:pt x="157" y="285"/>
                    </a:lnTo>
                    <a:lnTo>
                      <a:pt x="155" y="285"/>
                    </a:lnTo>
                    <a:lnTo>
                      <a:pt x="151" y="278"/>
                    </a:lnTo>
                    <a:lnTo>
                      <a:pt x="147" y="274"/>
                    </a:lnTo>
                    <a:lnTo>
                      <a:pt x="149" y="269"/>
                    </a:lnTo>
                    <a:lnTo>
                      <a:pt x="149" y="266"/>
                    </a:lnTo>
                    <a:lnTo>
                      <a:pt x="147" y="265"/>
                    </a:lnTo>
                    <a:lnTo>
                      <a:pt x="142" y="263"/>
                    </a:lnTo>
                    <a:lnTo>
                      <a:pt x="142" y="260"/>
                    </a:lnTo>
                    <a:lnTo>
                      <a:pt x="147" y="259"/>
                    </a:lnTo>
                    <a:lnTo>
                      <a:pt x="156" y="259"/>
                    </a:lnTo>
                    <a:lnTo>
                      <a:pt x="158" y="253"/>
                    </a:lnTo>
                    <a:lnTo>
                      <a:pt x="159" y="250"/>
                    </a:lnTo>
                    <a:lnTo>
                      <a:pt x="160" y="248"/>
                    </a:lnTo>
                    <a:lnTo>
                      <a:pt x="163" y="244"/>
                    </a:lnTo>
                    <a:lnTo>
                      <a:pt x="167" y="242"/>
                    </a:lnTo>
                    <a:lnTo>
                      <a:pt x="168" y="238"/>
                    </a:lnTo>
                    <a:lnTo>
                      <a:pt x="172" y="235"/>
                    </a:lnTo>
                    <a:lnTo>
                      <a:pt x="175" y="230"/>
                    </a:lnTo>
                    <a:lnTo>
                      <a:pt x="176" y="227"/>
                    </a:lnTo>
                    <a:lnTo>
                      <a:pt x="182" y="223"/>
                    </a:lnTo>
                    <a:lnTo>
                      <a:pt x="179" y="220"/>
                    </a:lnTo>
                    <a:lnTo>
                      <a:pt x="184" y="218"/>
                    </a:lnTo>
                    <a:lnTo>
                      <a:pt x="185" y="215"/>
                    </a:lnTo>
                    <a:lnTo>
                      <a:pt x="176" y="213"/>
                    </a:lnTo>
                    <a:lnTo>
                      <a:pt x="171" y="212"/>
                    </a:lnTo>
                    <a:lnTo>
                      <a:pt x="171" y="209"/>
                    </a:lnTo>
                    <a:lnTo>
                      <a:pt x="174" y="200"/>
                    </a:lnTo>
                    <a:lnTo>
                      <a:pt x="177" y="199"/>
                    </a:lnTo>
                    <a:lnTo>
                      <a:pt x="182" y="201"/>
                    </a:lnTo>
                    <a:lnTo>
                      <a:pt x="184" y="201"/>
                    </a:lnTo>
                    <a:lnTo>
                      <a:pt x="179" y="196"/>
                    </a:lnTo>
                    <a:lnTo>
                      <a:pt x="181" y="192"/>
                    </a:lnTo>
                    <a:lnTo>
                      <a:pt x="182" y="188"/>
                    </a:lnTo>
                    <a:lnTo>
                      <a:pt x="183" y="186"/>
                    </a:lnTo>
                    <a:lnTo>
                      <a:pt x="184" y="180"/>
                    </a:lnTo>
                    <a:lnTo>
                      <a:pt x="188" y="178"/>
                    </a:lnTo>
                    <a:lnTo>
                      <a:pt x="192" y="179"/>
                    </a:lnTo>
                    <a:lnTo>
                      <a:pt x="196" y="176"/>
                    </a:lnTo>
                    <a:lnTo>
                      <a:pt x="200" y="176"/>
                    </a:lnTo>
                    <a:lnTo>
                      <a:pt x="204" y="176"/>
                    </a:lnTo>
                    <a:lnTo>
                      <a:pt x="208" y="174"/>
                    </a:lnTo>
                    <a:lnTo>
                      <a:pt x="204" y="166"/>
                    </a:lnTo>
                    <a:lnTo>
                      <a:pt x="204" y="162"/>
                    </a:lnTo>
                    <a:lnTo>
                      <a:pt x="208" y="161"/>
                    </a:lnTo>
                    <a:lnTo>
                      <a:pt x="211" y="151"/>
                    </a:lnTo>
                    <a:lnTo>
                      <a:pt x="214" y="151"/>
                    </a:lnTo>
                    <a:lnTo>
                      <a:pt x="219" y="152"/>
                    </a:lnTo>
                    <a:lnTo>
                      <a:pt x="222" y="147"/>
                    </a:lnTo>
                    <a:lnTo>
                      <a:pt x="224" y="141"/>
                    </a:lnTo>
                    <a:lnTo>
                      <a:pt x="229" y="137"/>
                    </a:lnTo>
                    <a:lnTo>
                      <a:pt x="237" y="130"/>
                    </a:lnTo>
                    <a:lnTo>
                      <a:pt x="242" y="130"/>
                    </a:lnTo>
                    <a:lnTo>
                      <a:pt x="245" y="130"/>
                    </a:lnTo>
                    <a:lnTo>
                      <a:pt x="251" y="133"/>
                    </a:lnTo>
                    <a:lnTo>
                      <a:pt x="253" y="133"/>
                    </a:lnTo>
                    <a:lnTo>
                      <a:pt x="259" y="137"/>
                    </a:lnTo>
                    <a:lnTo>
                      <a:pt x="267" y="139"/>
                    </a:lnTo>
                    <a:lnTo>
                      <a:pt x="273" y="139"/>
                    </a:lnTo>
                    <a:lnTo>
                      <a:pt x="281" y="141"/>
                    </a:lnTo>
                    <a:lnTo>
                      <a:pt x="292" y="142"/>
                    </a:lnTo>
                    <a:lnTo>
                      <a:pt x="299" y="142"/>
                    </a:lnTo>
                    <a:lnTo>
                      <a:pt x="304" y="141"/>
                    </a:lnTo>
                    <a:lnTo>
                      <a:pt x="312" y="147"/>
                    </a:lnTo>
                    <a:lnTo>
                      <a:pt x="309" y="155"/>
                    </a:lnTo>
                    <a:lnTo>
                      <a:pt x="305" y="166"/>
                    </a:lnTo>
                    <a:lnTo>
                      <a:pt x="293" y="170"/>
                    </a:lnTo>
                    <a:lnTo>
                      <a:pt x="284" y="180"/>
                    </a:lnTo>
                    <a:lnTo>
                      <a:pt x="266" y="185"/>
                    </a:lnTo>
                    <a:lnTo>
                      <a:pt x="256" y="192"/>
                    </a:lnTo>
                    <a:lnTo>
                      <a:pt x="252" y="196"/>
                    </a:lnTo>
                    <a:lnTo>
                      <a:pt x="263" y="200"/>
                    </a:lnTo>
                    <a:lnTo>
                      <a:pt x="265" y="201"/>
                    </a:lnTo>
                    <a:lnTo>
                      <a:pt x="256" y="206"/>
                    </a:lnTo>
                    <a:lnTo>
                      <a:pt x="244" y="206"/>
                    </a:lnTo>
                    <a:lnTo>
                      <a:pt x="242" y="210"/>
                    </a:lnTo>
                    <a:lnTo>
                      <a:pt x="250" y="210"/>
                    </a:lnTo>
                    <a:lnTo>
                      <a:pt x="249" y="213"/>
                    </a:lnTo>
                    <a:lnTo>
                      <a:pt x="246" y="218"/>
                    </a:lnTo>
                    <a:lnTo>
                      <a:pt x="248" y="222"/>
                    </a:lnTo>
                    <a:lnTo>
                      <a:pt x="255" y="218"/>
                    </a:lnTo>
                    <a:lnTo>
                      <a:pt x="286" y="216"/>
                    </a:lnTo>
                    <a:lnTo>
                      <a:pt x="295" y="221"/>
                    </a:lnTo>
                    <a:lnTo>
                      <a:pt x="304" y="222"/>
                    </a:lnTo>
                    <a:lnTo>
                      <a:pt x="313" y="225"/>
                    </a:lnTo>
                    <a:lnTo>
                      <a:pt x="321" y="228"/>
                    </a:lnTo>
                    <a:lnTo>
                      <a:pt x="331" y="230"/>
                    </a:lnTo>
                    <a:lnTo>
                      <a:pt x="340" y="233"/>
                    </a:lnTo>
                    <a:lnTo>
                      <a:pt x="344" y="234"/>
                    </a:lnTo>
                    <a:lnTo>
                      <a:pt x="345" y="242"/>
                    </a:lnTo>
                    <a:lnTo>
                      <a:pt x="342" y="257"/>
                    </a:lnTo>
                    <a:lnTo>
                      <a:pt x="337" y="260"/>
                    </a:lnTo>
                    <a:lnTo>
                      <a:pt x="332" y="263"/>
                    </a:lnTo>
                    <a:lnTo>
                      <a:pt x="327" y="267"/>
                    </a:lnTo>
                    <a:lnTo>
                      <a:pt x="324" y="273"/>
                    </a:lnTo>
                    <a:lnTo>
                      <a:pt x="322" y="279"/>
                    </a:lnTo>
                    <a:lnTo>
                      <a:pt x="316" y="287"/>
                    </a:lnTo>
                    <a:lnTo>
                      <a:pt x="313" y="295"/>
                    </a:lnTo>
                    <a:lnTo>
                      <a:pt x="312" y="295"/>
                    </a:lnTo>
                    <a:lnTo>
                      <a:pt x="310" y="298"/>
                    </a:lnTo>
                    <a:lnTo>
                      <a:pt x="307" y="300"/>
                    </a:lnTo>
                    <a:lnTo>
                      <a:pt x="299" y="307"/>
                    </a:lnTo>
                    <a:lnTo>
                      <a:pt x="295" y="314"/>
                    </a:lnTo>
                    <a:lnTo>
                      <a:pt x="289" y="320"/>
                    </a:lnTo>
                    <a:lnTo>
                      <a:pt x="283" y="321"/>
                    </a:lnTo>
                    <a:lnTo>
                      <a:pt x="276" y="319"/>
                    </a:lnTo>
                    <a:lnTo>
                      <a:pt x="276" y="324"/>
                    </a:lnTo>
                    <a:lnTo>
                      <a:pt x="279" y="326"/>
                    </a:lnTo>
                    <a:lnTo>
                      <a:pt x="283" y="335"/>
                    </a:lnTo>
                    <a:lnTo>
                      <a:pt x="285" y="341"/>
                    </a:lnTo>
                    <a:lnTo>
                      <a:pt x="277" y="342"/>
                    </a:lnTo>
                    <a:lnTo>
                      <a:pt x="268" y="340"/>
                    </a:lnTo>
                    <a:lnTo>
                      <a:pt x="261" y="341"/>
                    </a:lnTo>
                    <a:lnTo>
                      <a:pt x="255" y="344"/>
                    </a:lnTo>
                    <a:lnTo>
                      <a:pt x="251" y="350"/>
                    </a:lnTo>
                    <a:lnTo>
                      <a:pt x="251" y="352"/>
                    </a:lnTo>
                    <a:lnTo>
                      <a:pt x="256" y="356"/>
                    </a:lnTo>
                    <a:lnTo>
                      <a:pt x="263" y="358"/>
                    </a:lnTo>
                    <a:lnTo>
                      <a:pt x="271" y="357"/>
                    </a:lnTo>
                    <a:lnTo>
                      <a:pt x="278" y="357"/>
                    </a:lnTo>
                    <a:lnTo>
                      <a:pt x="282" y="358"/>
                    </a:lnTo>
                    <a:lnTo>
                      <a:pt x="287" y="364"/>
                    </a:lnTo>
                    <a:lnTo>
                      <a:pt x="295" y="371"/>
                    </a:lnTo>
                    <a:lnTo>
                      <a:pt x="302" y="378"/>
                    </a:lnTo>
                    <a:lnTo>
                      <a:pt x="305" y="389"/>
                    </a:lnTo>
                    <a:lnTo>
                      <a:pt x="311" y="400"/>
                    </a:lnTo>
                    <a:lnTo>
                      <a:pt x="317" y="408"/>
                    </a:lnTo>
                    <a:lnTo>
                      <a:pt x="316" y="419"/>
                    </a:lnTo>
                    <a:lnTo>
                      <a:pt x="314" y="431"/>
                    </a:lnTo>
                    <a:lnTo>
                      <a:pt x="313" y="440"/>
                    </a:lnTo>
                    <a:lnTo>
                      <a:pt x="313" y="449"/>
                    </a:lnTo>
                    <a:lnTo>
                      <a:pt x="316" y="462"/>
                    </a:lnTo>
                    <a:lnTo>
                      <a:pt x="320" y="473"/>
                    </a:lnTo>
                    <a:lnTo>
                      <a:pt x="320" y="485"/>
                    </a:lnTo>
                    <a:lnTo>
                      <a:pt x="323" y="489"/>
                    </a:lnTo>
                    <a:lnTo>
                      <a:pt x="334" y="494"/>
                    </a:lnTo>
                    <a:lnTo>
                      <a:pt x="342" y="500"/>
                    </a:lnTo>
                    <a:lnTo>
                      <a:pt x="347" y="513"/>
                    </a:lnTo>
                    <a:lnTo>
                      <a:pt x="350" y="523"/>
                    </a:lnTo>
                    <a:lnTo>
                      <a:pt x="354" y="534"/>
                    </a:lnTo>
                    <a:lnTo>
                      <a:pt x="354" y="547"/>
                    </a:lnTo>
                    <a:lnTo>
                      <a:pt x="360" y="560"/>
                    </a:lnTo>
                    <a:lnTo>
                      <a:pt x="365" y="567"/>
                    </a:lnTo>
                    <a:lnTo>
                      <a:pt x="364" y="581"/>
                    </a:lnTo>
                    <a:lnTo>
                      <a:pt x="352" y="577"/>
                    </a:lnTo>
                    <a:lnTo>
                      <a:pt x="349" y="573"/>
                    </a:lnTo>
                    <a:lnTo>
                      <a:pt x="345" y="566"/>
                    </a:lnTo>
                    <a:lnTo>
                      <a:pt x="341" y="567"/>
                    </a:lnTo>
                    <a:lnTo>
                      <a:pt x="346" y="575"/>
                    </a:lnTo>
                    <a:lnTo>
                      <a:pt x="351" y="582"/>
                    </a:lnTo>
                    <a:lnTo>
                      <a:pt x="354" y="585"/>
                    </a:lnTo>
                    <a:lnTo>
                      <a:pt x="357" y="590"/>
                    </a:lnTo>
                    <a:lnTo>
                      <a:pt x="361" y="596"/>
                    </a:lnTo>
                    <a:lnTo>
                      <a:pt x="364" y="604"/>
                    </a:lnTo>
                    <a:lnTo>
                      <a:pt x="367" y="610"/>
                    </a:lnTo>
                    <a:lnTo>
                      <a:pt x="365" y="619"/>
                    </a:lnTo>
                    <a:lnTo>
                      <a:pt x="361" y="624"/>
                    </a:lnTo>
                    <a:lnTo>
                      <a:pt x="354" y="630"/>
                    </a:lnTo>
                    <a:lnTo>
                      <a:pt x="348" y="634"/>
                    </a:lnTo>
                    <a:lnTo>
                      <a:pt x="343" y="641"/>
                    </a:lnTo>
                    <a:lnTo>
                      <a:pt x="349" y="644"/>
                    </a:lnTo>
                    <a:lnTo>
                      <a:pt x="355" y="646"/>
                    </a:lnTo>
                    <a:lnTo>
                      <a:pt x="357" y="651"/>
                    </a:lnTo>
                    <a:lnTo>
                      <a:pt x="363" y="647"/>
                    </a:lnTo>
                    <a:lnTo>
                      <a:pt x="370" y="640"/>
                    </a:lnTo>
                    <a:lnTo>
                      <a:pt x="378" y="641"/>
                    </a:lnTo>
                    <a:lnTo>
                      <a:pt x="389" y="641"/>
                    </a:lnTo>
                    <a:lnTo>
                      <a:pt x="401" y="644"/>
                    </a:lnTo>
                    <a:lnTo>
                      <a:pt x="408" y="648"/>
                    </a:lnTo>
                    <a:lnTo>
                      <a:pt x="415" y="655"/>
                    </a:lnTo>
                    <a:lnTo>
                      <a:pt x="421" y="668"/>
                    </a:lnTo>
                    <a:lnTo>
                      <a:pt x="421" y="683"/>
                    </a:lnTo>
                    <a:lnTo>
                      <a:pt x="417" y="697"/>
                    </a:lnTo>
                    <a:lnTo>
                      <a:pt x="408" y="715"/>
                    </a:lnTo>
                    <a:lnTo>
                      <a:pt x="400" y="723"/>
                    </a:lnTo>
                    <a:lnTo>
                      <a:pt x="393" y="724"/>
                    </a:lnTo>
                    <a:lnTo>
                      <a:pt x="389" y="723"/>
                    </a:lnTo>
                    <a:lnTo>
                      <a:pt x="388" y="728"/>
                    </a:lnTo>
                    <a:lnTo>
                      <a:pt x="389" y="731"/>
                    </a:lnTo>
                    <a:lnTo>
                      <a:pt x="385" y="737"/>
                    </a:lnTo>
                    <a:lnTo>
                      <a:pt x="378" y="738"/>
                    </a:lnTo>
                    <a:lnTo>
                      <a:pt x="374" y="734"/>
                    </a:lnTo>
                    <a:lnTo>
                      <a:pt x="368" y="735"/>
                    </a:lnTo>
                    <a:lnTo>
                      <a:pt x="361" y="738"/>
                    </a:lnTo>
                    <a:lnTo>
                      <a:pt x="366" y="741"/>
                    </a:lnTo>
                    <a:lnTo>
                      <a:pt x="368" y="744"/>
                    </a:lnTo>
                    <a:lnTo>
                      <a:pt x="362" y="748"/>
                    </a:lnTo>
                    <a:lnTo>
                      <a:pt x="359" y="753"/>
                    </a:lnTo>
                    <a:lnTo>
                      <a:pt x="349" y="754"/>
                    </a:lnTo>
                    <a:lnTo>
                      <a:pt x="352" y="760"/>
                    </a:lnTo>
                    <a:lnTo>
                      <a:pt x="352" y="769"/>
                    </a:lnTo>
                    <a:lnTo>
                      <a:pt x="363" y="773"/>
                    </a:lnTo>
                    <a:lnTo>
                      <a:pt x="372" y="773"/>
                    </a:lnTo>
                    <a:lnTo>
                      <a:pt x="385" y="776"/>
                    </a:lnTo>
                    <a:lnTo>
                      <a:pt x="387" y="781"/>
                    </a:lnTo>
                    <a:lnTo>
                      <a:pt x="383" y="791"/>
                    </a:lnTo>
                    <a:lnTo>
                      <a:pt x="372" y="796"/>
                    </a:lnTo>
                    <a:lnTo>
                      <a:pt x="360" y="801"/>
                    </a:lnTo>
                    <a:lnTo>
                      <a:pt x="357" y="804"/>
                    </a:lnTo>
                    <a:lnTo>
                      <a:pt x="350" y="806"/>
                    </a:lnTo>
                    <a:lnTo>
                      <a:pt x="339" y="806"/>
                    </a:lnTo>
                    <a:lnTo>
                      <a:pt x="321" y="807"/>
                    </a:lnTo>
                    <a:lnTo>
                      <a:pt x="310" y="807"/>
                    </a:lnTo>
                    <a:lnTo>
                      <a:pt x="300" y="802"/>
                    </a:lnTo>
                    <a:lnTo>
                      <a:pt x="292" y="802"/>
                    </a:lnTo>
                    <a:lnTo>
                      <a:pt x="263" y="800"/>
                    </a:lnTo>
                    <a:lnTo>
                      <a:pt x="259" y="795"/>
                    </a:lnTo>
                    <a:lnTo>
                      <a:pt x="258" y="791"/>
                    </a:lnTo>
                    <a:lnTo>
                      <a:pt x="250" y="791"/>
                    </a:lnTo>
                    <a:lnTo>
                      <a:pt x="244" y="788"/>
                    </a:lnTo>
                    <a:lnTo>
                      <a:pt x="240" y="782"/>
                    </a:lnTo>
                    <a:lnTo>
                      <a:pt x="238" y="787"/>
                    </a:lnTo>
                    <a:lnTo>
                      <a:pt x="237" y="791"/>
                    </a:lnTo>
                    <a:lnTo>
                      <a:pt x="230" y="793"/>
                    </a:lnTo>
                    <a:lnTo>
                      <a:pt x="226" y="795"/>
                    </a:lnTo>
                    <a:lnTo>
                      <a:pt x="212" y="792"/>
                    </a:lnTo>
                    <a:lnTo>
                      <a:pt x="201" y="790"/>
                    </a:lnTo>
                    <a:lnTo>
                      <a:pt x="203" y="797"/>
                    </a:lnTo>
                    <a:lnTo>
                      <a:pt x="197" y="798"/>
                    </a:lnTo>
                    <a:lnTo>
                      <a:pt x="189" y="793"/>
                    </a:lnTo>
                    <a:lnTo>
                      <a:pt x="179" y="793"/>
                    </a:lnTo>
                    <a:lnTo>
                      <a:pt x="175" y="796"/>
                    </a:lnTo>
                    <a:lnTo>
                      <a:pt x="173" y="793"/>
                    </a:lnTo>
                    <a:lnTo>
                      <a:pt x="171" y="788"/>
                    </a:lnTo>
                    <a:lnTo>
                      <a:pt x="163" y="776"/>
                    </a:lnTo>
                    <a:lnTo>
                      <a:pt x="159" y="777"/>
                    </a:lnTo>
                    <a:lnTo>
                      <a:pt x="147" y="777"/>
                    </a:lnTo>
                    <a:lnTo>
                      <a:pt x="137" y="779"/>
                    </a:lnTo>
                    <a:lnTo>
                      <a:pt x="132" y="777"/>
                    </a:lnTo>
                    <a:lnTo>
                      <a:pt x="127" y="777"/>
                    </a:lnTo>
                    <a:lnTo>
                      <a:pt x="117" y="796"/>
                    </a:lnTo>
                    <a:lnTo>
                      <a:pt x="109" y="803"/>
                    </a:lnTo>
                    <a:lnTo>
                      <a:pt x="107" y="803"/>
                    </a:lnTo>
                    <a:lnTo>
                      <a:pt x="102" y="800"/>
                    </a:lnTo>
                    <a:lnTo>
                      <a:pt x="98" y="796"/>
                    </a:lnTo>
                    <a:lnTo>
                      <a:pt x="86" y="789"/>
                    </a:lnTo>
                    <a:lnTo>
                      <a:pt x="81" y="787"/>
                    </a:lnTo>
                    <a:lnTo>
                      <a:pt x="74" y="785"/>
                    </a:lnTo>
                    <a:lnTo>
                      <a:pt x="67" y="784"/>
                    </a:lnTo>
                    <a:lnTo>
                      <a:pt x="59" y="781"/>
                    </a:lnTo>
                    <a:lnTo>
                      <a:pt x="51" y="790"/>
                    </a:lnTo>
                    <a:lnTo>
                      <a:pt x="38" y="792"/>
                    </a:lnTo>
                    <a:lnTo>
                      <a:pt x="33" y="800"/>
                    </a:lnTo>
                    <a:lnTo>
                      <a:pt x="29" y="802"/>
                    </a:lnTo>
                    <a:lnTo>
                      <a:pt x="27" y="798"/>
                    </a:lnTo>
                    <a:lnTo>
                      <a:pt x="22" y="798"/>
                    </a:lnTo>
                    <a:lnTo>
                      <a:pt x="19" y="793"/>
                    </a:lnTo>
                    <a:lnTo>
                      <a:pt x="14" y="788"/>
                    </a:lnTo>
                    <a:lnTo>
                      <a:pt x="10" y="789"/>
                    </a:lnTo>
                    <a:lnTo>
                      <a:pt x="5" y="795"/>
                    </a:lnTo>
                    <a:lnTo>
                      <a:pt x="7" y="791"/>
                    </a:lnTo>
                    <a:lnTo>
                      <a:pt x="12" y="785"/>
                    </a:lnTo>
                    <a:lnTo>
                      <a:pt x="19" y="781"/>
                    </a:lnTo>
                    <a:lnTo>
                      <a:pt x="29" y="779"/>
                    </a:lnTo>
                    <a:lnTo>
                      <a:pt x="37" y="774"/>
                    </a:lnTo>
                    <a:lnTo>
                      <a:pt x="78" y="748"/>
                    </a:lnTo>
                    <a:lnTo>
                      <a:pt x="88" y="737"/>
                    </a:lnTo>
                    <a:lnTo>
                      <a:pt x="99" y="734"/>
                    </a:lnTo>
                    <a:lnTo>
                      <a:pt x="105" y="728"/>
                    </a:lnTo>
                    <a:lnTo>
                      <a:pt x="106" y="726"/>
                    </a:lnTo>
                    <a:lnTo>
                      <a:pt x="120" y="727"/>
                    </a:lnTo>
                    <a:lnTo>
                      <a:pt x="133" y="730"/>
                    </a:lnTo>
                    <a:lnTo>
                      <a:pt x="149" y="734"/>
                    </a:lnTo>
                    <a:lnTo>
                      <a:pt x="158" y="735"/>
                    </a:lnTo>
                    <a:lnTo>
                      <a:pt x="161" y="734"/>
                    </a:lnTo>
                    <a:lnTo>
                      <a:pt x="165" y="732"/>
                    </a:lnTo>
                    <a:lnTo>
                      <a:pt x="168" y="726"/>
                    </a:lnTo>
                    <a:lnTo>
                      <a:pt x="178" y="720"/>
                    </a:lnTo>
                    <a:lnTo>
                      <a:pt x="188" y="712"/>
                    </a:lnTo>
                    <a:lnTo>
                      <a:pt x="194" y="706"/>
                    </a:lnTo>
                    <a:lnTo>
                      <a:pt x="194" y="700"/>
                    </a:lnTo>
                    <a:lnTo>
                      <a:pt x="179" y="707"/>
                    </a:lnTo>
                    <a:lnTo>
                      <a:pt x="172" y="708"/>
                    </a:lnTo>
                    <a:lnTo>
                      <a:pt x="165" y="711"/>
                    </a:lnTo>
                    <a:lnTo>
                      <a:pt x="159" y="716"/>
                    </a:lnTo>
                    <a:lnTo>
                      <a:pt x="153" y="718"/>
                    </a:lnTo>
                    <a:lnTo>
                      <a:pt x="145" y="717"/>
                    </a:lnTo>
                    <a:lnTo>
                      <a:pt x="140" y="713"/>
                    </a:lnTo>
                    <a:lnTo>
                      <a:pt x="137" y="706"/>
                    </a:lnTo>
                    <a:lnTo>
                      <a:pt x="133" y="698"/>
                    </a:lnTo>
                    <a:lnTo>
                      <a:pt x="132" y="692"/>
                    </a:lnTo>
                    <a:lnTo>
                      <a:pt x="129" y="690"/>
                    </a:lnTo>
                    <a:close/>
                    <a:moveTo>
                      <a:pt x="315" y="126"/>
                    </a:moveTo>
                    <a:lnTo>
                      <a:pt x="313" y="127"/>
                    </a:lnTo>
                    <a:lnTo>
                      <a:pt x="309" y="126"/>
                    </a:lnTo>
                    <a:lnTo>
                      <a:pt x="307" y="123"/>
                    </a:lnTo>
                    <a:lnTo>
                      <a:pt x="309" y="118"/>
                    </a:lnTo>
                    <a:lnTo>
                      <a:pt x="312" y="118"/>
                    </a:lnTo>
                    <a:lnTo>
                      <a:pt x="314" y="121"/>
                    </a:lnTo>
                    <a:lnTo>
                      <a:pt x="316" y="124"/>
                    </a:lnTo>
                    <a:lnTo>
                      <a:pt x="315" y="126"/>
                    </a:lnTo>
                    <a:close/>
                    <a:moveTo>
                      <a:pt x="336" y="123"/>
                    </a:moveTo>
                    <a:lnTo>
                      <a:pt x="334" y="123"/>
                    </a:lnTo>
                    <a:lnTo>
                      <a:pt x="327" y="118"/>
                    </a:lnTo>
                    <a:lnTo>
                      <a:pt x="321" y="118"/>
                    </a:lnTo>
                    <a:lnTo>
                      <a:pt x="316" y="116"/>
                    </a:lnTo>
                    <a:lnTo>
                      <a:pt x="313" y="112"/>
                    </a:lnTo>
                    <a:lnTo>
                      <a:pt x="315" y="107"/>
                    </a:lnTo>
                    <a:lnTo>
                      <a:pt x="318" y="100"/>
                    </a:lnTo>
                    <a:lnTo>
                      <a:pt x="321" y="101"/>
                    </a:lnTo>
                    <a:lnTo>
                      <a:pt x="324" y="107"/>
                    </a:lnTo>
                    <a:lnTo>
                      <a:pt x="323" y="111"/>
                    </a:lnTo>
                    <a:lnTo>
                      <a:pt x="324" y="114"/>
                    </a:lnTo>
                    <a:lnTo>
                      <a:pt x="328" y="115"/>
                    </a:lnTo>
                    <a:lnTo>
                      <a:pt x="331" y="118"/>
                    </a:lnTo>
                    <a:lnTo>
                      <a:pt x="336" y="118"/>
                    </a:lnTo>
                    <a:lnTo>
                      <a:pt x="337" y="120"/>
                    </a:lnTo>
                    <a:lnTo>
                      <a:pt x="336" y="123"/>
                    </a:lnTo>
                    <a:close/>
                    <a:moveTo>
                      <a:pt x="123" y="175"/>
                    </a:moveTo>
                    <a:lnTo>
                      <a:pt x="121" y="177"/>
                    </a:lnTo>
                    <a:lnTo>
                      <a:pt x="120" y="180"/>
                    </a:lnTo>
                    <a:lnTo>
                      <a:pt x="119" y="181"/>
                    </a:lnTo>
                    <a:lnTo>
                      <a:pt x="115" y="180"/>
                    </a:lnTo>
                    <a:lnTo>
                      <a:pt x="111" y="179"/>
                    </a:lnTo>
                    <a:lnTo>
                      <a:pt x="109" y="176"/>
                    </a:lnTo>
                    <a:lnTo>
                      <a:pt x="109" y="173"/>
                    </a:lnTo>
                    <a:lnTo>
                      <a:pt x="106" y="172"/>
                    </a:lnTo>
                    <a:lnTo>
                      <a:pt x="108" y="169"/>
                    </a:lnTo>
                    <a:lnTo>
                      <a:pt x="121" y="171"/>
                    </a:lnTo>
                    <a:lnTo>
                      <a:pt x="125" y="174"/>
                    </a:lnTo>
                    <a:lnTo>
                      <a:pt x="123" y="175"/>
                    </a:lnTo>
                    <a:close/>
                  </a:path>
                </a:pathLst>
              </a:custGeom>
              <a:solidFill>
                <a:srgbClr val="848FA0"/>
              </a:solidFill>
              <a:ln w="6350" cmpd="sng">
                <a:solidFill>
                  <a:schemeClr val="bg1"/>
                </a:solidFill>
                <a:round/>
                <a:headEnd/>
                <a:tailEnd/>
              </a:ln>
            </p:spPr>
            <p:txBody>
              <a:bodyPr/>
              <a:lstStyle/>
              <a:p>
                <a:endParaRPr lang="en-GB" dirty="0"/>
              </a:p>
            </p:txBody>
          </p:sp>
          <p:sp>
            <p:nvSpPr>
              <p:cNvPr id="1385" name="Freeform 1384"/>
              <p:cNvSpPr>
                <a:spLocks noEditPoints="1"/>
              </p:cNvSpPr>
              <p:nvPr/>
            </p:nvSpPr>
            <p:spPr bwMode="auto">
              <a:xfrm>
                <a:off x="1476" y="3049"/>
                <a:ext cx="800" cy="653"/>
              </a:xfrm>
              <a:custGeom>
                <a:avLst/>
                <a:gdLst>
                  <a:gd name="T0" fmla="*/ 727 w 800"/>
                  <a:gd name="T1" fmla="*/ 483 h 653"/>
                  <a:gd name="T2" fmla="*/ 718 w 800"/>
                  <a:gd name="T3" fmla="*/ 521 h 653"/>
                  <a:gd name="T4" fmla="*/ 682 w 800"/>
                  <a:gd name="T5" fmla="*/ 499 h 653"/>
                  <a:gd name="T6" fmla="*/ 724 w 800"/>
                  <a:gd name="T7" fmla="*/ 468 h 653"/>
                  <a:gd name="T8" fmla="*/ 482 w 800"/>
                  <a:gd name="T9" fmla="*/ 134 h 653"/>
                  <a:gd name="T10" fmla="*/ 510 w 800"/>
                  <a:gd name="T11" fmla="*/ 167 h 653"/>
                  <a:gd name="T12" fmla="*/ 568 w 800"/>
                  <a:gd name="T13" fmla="*/ 206 h 653"/>
                  <a:gd name="T14" fmla="*/ 621 w 800"/>
                  <a:gd name="T15" fmla="*/ 215 h 653"/>
                  <a:gd name="T16" fmla="*/ 660 w 800"/>
                  <a:gd name="T17" fmla="*/ 243 h 653"/>
                  <a:gd name="T18" fmla="*/ 674 w 800"/>
                  <a:gd name="T19" fmla="*/ 246 h 653"/>
                  <a:gd name="T20" fmla="*/ 709 w 800"/>
                  <a:gd name="T21" fmla="*/ 263 h 653"/>
                  <a:gd name="T22" fmla="*/ 761 w 800"/>
                  <a:gd name="T23" fmla="*/ 270 h 653"/>
                  <a:gd name="T24" fmla="*/ 759 w 800"/>
                  <a:gd name="T25" fmla="*/ 286 h 653"/>
                  <a:gd name="T26" fmla="*/ 727 w 800"/>
                  <a:gd name="T27" fmla="*/ 328 h 653"/>
                  <a:gd name="T28" fmla="*/ 637 w 800"/>
                  <a:gd name="T29" fmla="*/ 356 h 653"/>
                  <a:gd name="T30" fmla="*/ 581 w 800"/>
                  <a:gd name="T31" fmla="*/ 388 h 653"/>
                  <a:gd name="T32" fmla="*/ 510 w 800"/>
                  <a:gd name="T33" fmla="*/ 453 h 653"/>
                  <a:gd name="T34" fmla="*/ 496 w 800"/>
                  <a:gd name="T35" fmla="*/ 475 h 653"/>
                  <a:gd name="T36" fmla="*/ 505 w 800"/>
                  <a:gd name="T37" fmla="*/ 510 h 653"/>
                  <a:gd name="T38" fmla="*/ 514 w 800"/>
                  <a:gd name="T39" fmla="*/ 536 h 653"/>
                  <a:gd name="T40" fmla="*/ 466 w 800"/>
                  <a:gd name="T41" fmla="*/ 565 h 653"/>
                  <a:gd name="T42" fmla="*/ 440 w 800"/>
                  <a:gd name="T43" fmla="*/ 599 h 653"/>
                  <a:gd name="T44" fmla="*/ 401 w 800"/>
                  <a:gd name="T45" fmla="*/ 604 h 653"/>
                  <a:gd name="T46" fmla="*/ 351 w 800"/>
                  <a:gd name="T47" fmla="*/ 647 h 653"/>
                  <a:gd name="T48" fmla="*/ 299 w 800"/>
                  <a:gd name="T49" fmla="*/ 648 h 653"/>
                  <a:gd name="T50" fmla="*/ 230 w 800"/>
                  <a:gd name="T51" fmla="*/ 626 h 653"/>
                  <a:gd name="T52" fmla="*/ 167 w 800"/>
                  <a:gd name="T53" fmla="*/ 630 h 653"/>
                  <a:gd name="T54" fmla="*/ 117 w 800"/>
                  <a:gd name="T55" fmla="*/ 641 h 653"/>
                  <a:gd name="T56" fmla="*/ 99 w 800"/>
                  <a:gd name="T57" fmla="*/ 647 h 653"/>
                  <a:gd name="T58" fmla="*/ 63 w 800"/>
                  <a:gd name="T59" fmla="*/ 609 h 653"/>
                  <a:gd name="T60" fmla="*/ 58 w 800"/>
                  <a:gd name="T61" fmla="*/ 568 h 653"/>
                  <a:gd name="T62" fmla="*/ 26 w 800"/>
                  <a:gd name="T63" fmla="*/ 526 h 653"/>
                  <a:gd name="T64" fmla="*/ 3 w 800"/>
                  <a:gd name="T65" fmla="*/ 498 h 653"/>
                  <a:gd name="T66" fmla="*/ 50 w 800"/>
                  <a:gd name="T67" fmla="*/ 463 h 653"/>
                  <a:gd name="T68" fmla="*/ 50 w 800"/>
                  <a:gd name="T69" fmla="*/ 402 h 653"/>
                  <a:gd name="T70" fmla="*/ 62 w 800"/>
                  <a:gd name="T71" fmla="*/ 351 h 653"/>
                  <a:gd name="T72" fmla="*/ 105 w 800"/>
                  <a:gd name="T73" fmla="*/ 320 h 653"/>
                  <a:gd name="T74" fmla="*/ 120 w 800"/>
                  <a:gd name="T75" fmla="*/ 275 h 653"/>
                  <a:gd name="T76" fmla="*/ 152 w 800"/>
                  <a:gd name="T77" fmla="*/ 227 h 653"/>
                  <a:gd name="T78" fmla="*/ 178 w 800"/>
                  <a:gd name="T79" fmla="*/ 186 h 653"/>
                  <a:gd name="T80" fmla="*/ 125 w 800"/>
                  <a:gd name="T81" fmla="*/ 160 h 653"/>
                  <a:gd name="T82" fmla="*/ 79 w 800"/>
                  <a:gd name="T83" fmla="*/ 137 h 653"/>
                  <a:gd name="T84" fmla="*/ 49 w 800"/>
                  <a:gd name="T85" fmla="*/ 122 h 653"/>
                  <a:gd name="T86" fmla="*/ 47 w 800"/>
                  <a:gd name="T87" fmla="*/ 102 h 653"/>
                  <a:gd name="T88" fmla="*/ 46 w 800"/>
                  <a:gd name="T89" fmla="*/ 78 h 653"/>
                  <a:gd name="T90" fmla="*/ 51 w 800"/>
                  <a:gd name="T91" fmla="*/ 50 h 653"/>
                  <a:gd name="T92" fmla="*/ 65 w 800"/>
                  <a:gd name="T93" fmla="*/ 14 h 653"/>
                  <a:gd name="T94" fmla="*/ 111 w 800"/>
                  <a:gd name="T95" fmla="*/ 8 h 653"/>
                  <a:gd name="T96" fmla="*/ 156 w 800"/>
                  <a:gd name="T97" fmla="*/ 8 h 653"/>
                  <a:gd name="T98" fmla="*/ 233 w 800"/>
                  <a:gd name="T99" fmla="*/ 44 h 653"/>
                  <a:gd name="T100" fmla="*/ 287 w 800"/>
                  <a:gd name="T101" fmla="*/ 64 h 653"/>
                  <a:gd name="T102" fmla="*/ 360 w 800"/>
                  <a:gd name="T103" fmla="*/ 93 h 653"/>
                  <a:gd name="T104" fmla="*/ 416 w 800"/>
                  <a:gd name="T105" fmla="*/ 111 h 653"/>
                  <a:gd name="T106" fmla="*/ 481 w 800"/>
                  <a:gd name="T107" fmla="*/ 129 h 653"/>
                  <a:gd name="T108" fmla="*/ 605 w 800"/>
                  <a:gd name="T109" fmla="*/ 533 h 653"/>
                  <a:gd name="T110" fmla="*/ 610 w 800"/>
                  <a:gd name="T111" fmla="*/ 517 h 653"/>
                  <a:gd name="T112" fmla="*/ 799 w 800"/>
                  <a:gd name="T113" fmla="*/ 488 h 653"/>
                  <a:gd name="T114" fmla="*/ 781 w 800"/>
                  <a:gd name="T115" fmla="*/ 46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0" h="653">
                    <a:moveTo>
                      <a:pt x="732" y="468"/>
                    </a:moveTo>
                    <a:lnTo>
                      <a:pt x="732" y="470"/>
                    </a:lnTo>
                    <a:lnTo>
                      <a:pt x="727" y="478"/>
                    </a:lnTo>
                    <a:lnTo>
                      <a:pt x="727" y="483"/>
                    </a:lnTo>
                    <a:lnTo>
                      <a:pt x="737" y="484"/>
                    </a:lnTo>
                    <a:lnTo>
                      <a:pt x="742" y="494"/>
                    </a:lnTo>
                    <a:lnTo>
                      <a:pt x="733" y="510"/>
                    </a:lnTo>
                    <a:lnTo>
                      <a:pt x="718" y="521"/>
                    </a:lnTo>
                    <a:lnTo>
                      <a:pt x="701" y="507"/>
                    </a:lnTo>
                    <a:lnTo>
                      <a:pt x="699" y="497"/>
                    </a:lnTo>
                    <a:lnTo>
                      <a:pt x="690" y="496"/>
                    </a:lnTo>
                    <a:lnTo>
                      <a:pt x="682" y="499"/>
                    </a:lnTo>
                    <a:lnTo>
                      <a:pt x="677" y="489"/>
                    </a:lnTo>
                    <a:lnTo>
                      <a:pt x="690" y="478"/>
                    </a:lnTo>
                    <a:lnTo>
                      <a:pt x="711" y="471"/>
                    </a:lnTo>
                    <a:lnTo>
                      <a:pt x="724" y="468"/>
                    </a:lnTo>
                    <a:lnTo>
                      <a:pt x="732" y="466"/>
                    </a:lnTo>
                    <a:lnTo>
                      <a:pt x="732" y="468"/>
                    </a:lnTo>
                    <a:close/>
                    <a:moveTo>
                      <a:pt x="481" y="129"/>
                    </a:moveTo>
                    <a:lnTo>
                      <a:pt x="482" y="134"/>
                    </a:lnTo>
                    <a:lnTo>
                      <a:pt x="489" y="142"/>
                    </a:lnTo>
                    <a:lnTo>
                      <a:pt x="495" y="152"/>
                    </a:lnTo>
                    <a:lnTo>
                      <a:pt x="501" y="160"/>
                    </a:lnTo>
                    <a:lnTo>
                      <a:pt x="510" y="167"/>
                    </a:lnTo>
                    <a:lnTo>
                      <a:pt x="521" y="172"/>
                    </a:lnTo>
                    <a:lnTo>
                      <a:pt x="532" y="182"/>
                    </a:lnTo>
                    <a:lnTo>
                      <a:pt x="538" y="191"/>
                    </a:lnTo>
                    <a:lnTo>
                      <a:pt x="568" y="206"/>
                    </a:lnTo>
                    <a:lnTo>
                      <a:pt x="585" y="215"/>
                    </a:lnTo>
                    <a:lnTo>
                      <a:pt x="601" y="220"/>
                    </a:lnTo>
                    <a:lnTo>
                      <a:pt x="608" y="221"/>
                    </a:lnTo>
                    <a:lnTo>
                      <a:pt x="621" y="215"/>
                    </a:lnTo>
                    <a:lnTo>
                      <a:pt x="632" y="215"/>
                    </a:lnTo>
                    <a:lnTo>
                      <a:pt x="641" y="220"/>
                    </a:lnTo>
                    <a:lnTo>
                      <a:pt x="655" y="233"/>
                    </a:lnTo>
                    <a:lnTo>
                      <a:pt x="660" y="243"/>
                    </a:lnTo>
                    <a:lnTo>
                      <a:pt x="663" y="250"/>
                    </a:lnTo>
                    <a:lnTo>
                      <a:pt x="670" y="252"/>
                    </a:lnTo>
                    <a:lnTo>
                      <a:pt x="675" y="251"/>
                    </a:lnTo>
                    <a:lnTo>
                      <a:pt x="674" y="246"/>
                    </a:lnTo>
                    <a:lnTo>
                      <a:pt x="681" y="254"/>
                    </a:lnTo>
                    <a:lnTo>
                      <a:pt x="684" y="257"/>
                    </a:lnTo>
                    <a:lnTo>
                      <a:pt x="692" y="261"/>
                    </a:lnTo>
                    <a:lnTo>
                      <a:pt x="709" y="263"/>
                    </a:lnTo>
                    <a:lnTo>
                      <a:pt x="724" y="265"/>
                    </a:lnTo>
                    <a:lnTo>
                      <a:pt x="739" y="265"/>
                    </a:lnTo>
                    <a:lnTo>
                      <a:pt x="754" y="267"/>
                    </a:lnTo>
                    <a:lnTo>
                      <a:pt x="761" y="270"/>
                    </a:lnTo>
                    <a:lnTo>
                      <a:pt x="769" y="275"/>
                    </a:lnTo>
                    <a:lnTo>
                      <a:pt x="768" y="276"/>
                    </a:lnTo>
                    <a:lnTo>
                      <a:pt x="770" y="283"/>
                    </a:lnTo>
                    <a:lnTo>
                      <a:pt x="759" y="286"/>
                    </a:lnTo>
                    <a:lnTo>
                      <a:pt x="759" y="297"/>
                    </a:lnTo>
                    <a:lnTo>
                      <a:pt x="761" y="307"/>
                    </a:lnTo>
                    <a:lnTo>
                      <a:pt x="749" y="318"/>
                    </a:lnTo>
                    <a:lnTo>
                      <a:pt x="727" y="328"/>
                    </a:lnTo>
                    <a:lnTo>
                      <a:pt x="702" y="337"/>
                    </a:lnTo>
                    <a:lnTo>
                      <a:pt x="684" y="348"/>
                    </a:lnTo>
                    <a:lnTo>
                      <a:pt x="663" y="351"/>
                    </a:lnTo>
                    <a:lnTo>
                      <a:pt x="637" y="356"/>
                    </a:lnTo>
                    <a:lnTo>
                      <a:pt x="611" y="359"/>
                    </a:lnTo>
                    <a:lnTo>
                      <a:pt x="594" y="374"/>
                    </a:lnTo>
                    <a:lnTo>
                      <a:pt x="593" y="381"/>
                    </a:lnTo>
                    <a:lnTo>
                      <a:pt x="581" y="388"/>
                    </a:lnTo>
                    <a:lnTo>
                      <a:pt x="564" y="402"/>
                    </a:lnTo>
                    <a:lnTo>
                      <a:pt x="539" y="429"/>
                    </a:lnTo>
                    <a:lnTo>
                      <a:pt x="524" y="441"/>
                    </a:lnTo>
                    <a:lnTo>
                      <a:pt x="510" y="453"/>
                    </a:lnTo>
                    <a:lnTo>
                      <a:pt x="502" y="467"/>
                    </a:lnTo>
                    <a:lnTo>
                      <a:pt x="499" y="471"/>
                    </a:lnTo>
                    <a:lnTo>
                      <a:pt x="497" y="472"/>
                    </a:lnTo>
                    <a:lnTo>
                      <a:pt x="496" y="475"/>
                    </a:lnTo>
                    <a:lnTo>
                      <a:pt x="500" y="482"/>
                    </a:lnTo>
                    <a:lnTo>
                      <a:pt x="499" y="494"/>
                    </a:lnTo>
                    <a:lnTo>
                      <a:pt x="500" y="503"/>
                    </a:lnTo>
                    <a:lnTo>
                      <a:pt x="505" y="510"/>
                    </a:lnTo>
                    <a:lnTo>
                      <a:pt x="510" y="515"/>
                    </a:lnTo>
                    <a:lnTo>
                      <a:pt x="519" y="519"/>
                    </a:lnTo>
                    <a:lnTo>
                      <a:pt x="522" y="527"/>
                    </a:lnTo>
                    <a:lnTo>
                      <a:pt x="514" y="536"/>
                    </a:lnTo>
                    <a:lnTo>
                      <a:pt x="496" y="545"/>
                    </a:lnTo>
                    <a:lnTo>
                      <a:pt x="484" y="549"/>
                    </a:lnTo>
                    <a:lnTo>
                      <a:pt x="474" y="556"/>
                    </a:lnTo>
                    <a:lnTo>
                      <a:pt x="466" y="565"/>
                    </a:lnTo>
                    <a:lnTo>
                      <a:pt x="458" y="572"/>
                    </a:lnTo>
                    <a:lnTo>
                      <a:pt x="453" y="583"/>
                    </a:lnTo>
                    <a:lnTo>
                      <a:pt x="445" y="590"/>
                    </a:lnTo>
                    <a:lnTo>
                      <a:pt x="440" y="599"/>
                    </a:lnTo>
                    <a:lnTo>
                      <a:pt x="440" y="607"/>
                    </a:lnTo>
                    <a:lnTo>
                      <a:pt x="429" y="606"/>
                    </a:lnTo>
                    <a:lnTo>
                      <a:pt x="415" y="604"/>
                    </a:lnTo>
                    <a:lnTo>
                      <a:pt x="401" y="604"/>
                    </a:lnTo>
                    <a:lnTo>
                      <a:pt x="371" y="619"/>
                    </a:lnTo>
                    <a:lnTo>
                      <a:pt x="365" y="629"/>
                    </a:lnTo>
                    <a:lnTo>
                      <a:pt x="358" y="639"/>
                    </a:lnTo>
                    <a:lnTo>
                      <a:pt x="351" y="647"/>
                    </a:lnTo>
                    <a:lnTo>
                      <a:pt x="343" y="653"/>
                    </a:lnTo>
                    <a:lnTo>
                      <a:pt x="333" y="652"/>
                    </a:lnTo>
                    <a:lnTo>
                      <a:pt x="318" y="646"/>
                    </a:lnTo>
                    <a:lnTo>
                      <a:pt x="299" y="648"/>
                    </a:lnTo>
                    <a:lnTo>
                      <a:pt x="283" y="644"/>
                    </a:lnTo>
                    <a:lnTo>
                      <a:pt x="266" y="634"/>
                    </a:lnTo>
                    <a:lnTo>
                      <a:pt x="245" y="632"/>
                    </a:lnTo>
                    <a:lnTo>
                      <a:pt x="230" y="626"/>
                    </a:lnTo>
                    <a:lnTo>
                      <a:pt x="209" y="622"/>
                    </a:lnTo>
                    <a:lnTo>
                      <a:pt x="196" y="621"/>
                    </a:lnTo>
                    <a:lnTo>
                      <a:pt x="185" y="619"/>
                    </a:lnTo>
                    <a:lnTo>
                      <a:pt x="167" y="630"/>
                    </a:lnTo>
                    <a:lnTo>
                      <a:pt x="151" y="626"/>
                    </a:lnTo>
                    <a:lnTo>
                      <a:pt x="136" y="628"/>
                    </a:lnTo>
                    <a:lnTo>
                      <a:pt x="123" y="635"/>
                    </a:lnTo>
                    <a:lnTo>
                      <a:pt x="117" y="641"/>
                    </a:lnTo>
                    <a:lnTo>
                      <a:pt x="109" y="646"/>
                    </a:lnTo>
                    <a:lnTo>
                      <a:pt x="107" y="645"/>
                    </a:lnTo>
                    <a:lnTo>
                      <a:pt x="104" y="646"/>
                    </a:lnTo>
                    <a:lnTo>
                      <a:pt x="99" y="647"/>
                    </a:lnTo>
                    <a:lnTo>
                      <a:pt x="93" y="645"/>
                    </a:lnTo>
                    <a:lnTo>
                      <a:pt x="79" y="638"/>
                    </a:lnTo>
                    <a:lnTo>
                      <a:pt x="68" y="624"/>
                    </a:lnTo>
                    <a:lnTo>
                      <a:pt x="63" y="609"/>
                    </a:lnTo>
                    <a:lnTo>
                      <a:pt x="61" y="599"/>
                    </a:lnTo>
                    <a:lnTo>
                      <a:pt x="62" y="590"/>
                    </a:lnTo>
                    <a:lnTo>
                      <a:pt x="56" y="580"/>
                    </a:lnTo>
                    <a:lnTo>
                      <a:pt x="58" y="568"/>
                    </a:lnTo>
                    <a:lnTo>
                      <a:pt x="57" y="557"/>
                    </a:lnTo>
                    <a:lnTo>
                      <a:pt x="49" y="546"/>
                    </a:lnTo>
                    <a:lnTo>
                      <a:pt x="35" y="531"/>
                    </a:lnTo>
                    <a:lnTo>
                      <a:pt x="26" y="526"/>
                    </a:lnTo>
                    <a:lnTo>
                      <a:pt x="17" y="523"/>
                    </a:lnTo>
                    <a:lnTo>
                      <a:pt x="0" y="519"/>
                    </a:lnTo>
                    <a:lnTo>
                      <a:pt x="2" y="510"/>
                    </a:lnTo>
                    <a:lnTo>
                      <a:pt x="3" y="498"/>
                    </a:lnTo>
                    <a:lnTo>
                      <a:pt x="6" y="485"/>
                    </a:lnTo>
                    <a:lnTo>
                      <a:pt x="19" y="477"/>
                    </a:lnTo>
                    <a:lnTo>
                      <a:pt x="39" y="470"/>
                    </a:lnTo>
                    <a:lnTo>
                      <a:pt x="50" y="463"/>
                    </a:lnTo>
                    <a:lnTo>
                      <a:pt x="51" y="449"/>
                    </a:lnTo>
                    <a:lnTo>
                      <a:pt x="44" y="434"/>
                    </a:lnTo>
                    <a:lnTo>
                      <a:pt x="44" y="417"/>
                    </a:lnTo>
                    <a:lnTo>
                      <a:pt x="50" y="402"/>
                    </a:lnTo>
                    <a:lnTo>
                      <a:pt x="62" y="391"/>
                    </a:lnTo>
                    <a:lnTo>
                      <a:pt x="71" y="383"/>
                    </a:lnTo>
                    <a:lnTo>
                      <a:pt x="69" y="376"/>
                    </a:lnTo>
                    <a:lnTo>
                      <a:pt x="62" y="351"/>
                    </a:lnTo>
                    <a:lnTo>
                      <a:pt x="65" y="333"/>
                    </a:lnTo>
                    <a:lnTo>
                      <a:pt x="77" y="329"/>
                    </a:lnTo>
                    <a:lnTo>
                      <a:pt x="90" y="329"/>
                    </a:lnTo>
                    <a:lnTo>
                      <a:pt x="105" y="320"/>
                    </a:lnTo>
                    <a:lnTo>
                      <a:pt x="109" y="310"/>
                    </a:lnTo>
                    <a:lnTo>
                      <a:pt x="105" y="296"/>
                    </a:lnTo>
                    <a:lnTo>
                      <a:pt x="108" y="288"/>
                    </a:lnTo>
                    <a:lnTo>
                      <a:pt x="120" y="275"/>
                    </a:lnTo>
                    <a:lnTo>
                      <a:pt x="127" y="260"/>
                    </a:lnTo>
                    <a:lnTo>
                      <a:pt x="131" y="245"/>
                    </a:lnTo>
                    <a:lnTo>
                      <a:pt x="137" y="234"/>
                    </a:lnTo>
                    <a:lnTo>
                      <a:pt x="152" y="227"/>
                    </a:lnTo>
                    <a:lnTo>
                      <a:pt x="168" y="218"/>
                    </a:lnTo>
                    <a:lnTo>
                      <a:pt x="181" y="206"/>
                    </a:lnTo>
                    <a:lnTo>
                      <a:pt x="184" y="197"/>
                    </a:lnTo>
                    <a:lnTo>
                      <a:pt x="178" y="186"/>
                    </a:lnTo>
                    <a:lnTo>
                      <a:pt x="176" y="172"/>
                    </a:lnTo>
                    <a:lnTo>
                      <a:pt x="160" y="164"/>
                    </a:lnTo>
                    <a:lnTo>
                      <a:pt x="142" y="157"/>
                    </a:lnTo>
                    <a:lnTo>
                      <a:pt x="125" y="160"/>
                    </a:lnTo>
                    <a:lnTo>
                      <a:pt x="109" y="153"/>
                    </a:lnTo>
                    <a:lnTo>
                      <a:pt x="100" y="148"/>
                    </a:lnTo>
                    <a:lnTo>
                      <a:pt x="86" y="145"/>
                    </a:lnTo>
                    <a:lnTo>
                      <a:pt x="79" y="137"/>
                    </a:lnTo>
                    <a:lnTo>
                      <a:pt x="82" y="127"/>
                    </a:lnTo>
                    <a:lnTo>
                      <a:pt x="83" y="123"/>
                    </a:lnTo>
                    <a:lnTo>
                      <a:pt x="67" y="122"/>
                    </a:lnTo>
                    <a:lnTo>
                      <a:pt x="49" y="122"/>
                    </a:lnTo>
                    <a:lnTo>
                      <a:pt x="36" y="130"/>
                    </a:lnTo>
                    <a:lnTo>
                      <a:pt x="35" y="124"/>
                    </a:lnTo>
                    <a:lnTo>
                      <a:pt x="38" y="114"/>
                    </a:lnTo>
                    <a:lnTo>
                      <a:pt x="47" y="102"/>
                    </a:lnTo>
                    <a:lnTo>
                      <a:pt x="57" y="96"/>
                    </a:lnTo>
                    <a:lnTo>
                      <a:pt x="47" y="94"/>
                    </a:lnTo>
                    <a:lnTo>
                      <a:pt x="54" y="86"/>
                    </a:lnTo>
                    <a:lnTo>
                      <a:pt x="46" y="78"/>
                    </a:lnTo>
                    <a:lnTo>
                      <a:pt x="57" y="66"/>
                    </a:lnTo>
                    <a:lnTo>
                      <a:pt x="52" y="65"/>
                    </a:lnTo>
                    <a:lnTo>
                      <a:pt x="47" y="59"/>
                    </a:lnTo>
                    <a:lnTo>
                      <a:pt x="51" y="50"/>
                    </a:lnTo>
                    <a:lnTo>
                      <a:pt x="46" y="42"/>
                    </a:lnTo>
                    <a:lnTo>
                      <a:pt x="40" y="31"/>
                    </a:lnTo>
                    <a:lnTo>
                      <a:pt x="50" y="18"/>
                    </a:lnTo>
                    <a:lnTo>
                      <a:pt x="65" y="14"/>
                    </a:lnTo>
                    <a:lnTo>
                      <a:pt x="78" y="15"/>
                    </a:lnTo>
                    <a:lnTo>
                      <a:pt x="98" y="21"/>
                    </a:lnTo>
                    <a:lnTo>
                      <a:pt x="109" y="15"/>
                    </a:lnTo>
                    <a:lnTo>
                      <a:pt x="111" y="8"/>
                    </a:lnTo>
                    <a:lnTo>
                      <a:pt x="121" y="0"/>
                    </a:lnTo>
                    <a:lnTo>
                      <a:pt x="136" y="1"/>
                    </a:lnTo>
                    <a:lnTo>
                      <a:pt x="147" y="3"/>
                    </a:lnTo>
                    <a:lnTo>
                      <a:pt x="156" y="8"/>
                    </a:lnTo>
                    <a:lnTo>
                      <a:pt x="170" y="21"/>
                    </a:lnTo>
                    <a:lnTo>
                      <a:pt x="189" y="31"/>
                    </a:lnTo>
                    <a:lnTo>
                      <a:pt x="211" y="39"/>
                    </a:lnTo>
                    <a:lnTo>
                      <a:pt x="233" y="44"/>
                    </a:lnTo>
                    <a:lnTo>
                      <a:pt x="245" y="42"/>
                    </a:lnTo>
                    <a:lnTo>
                      <a:pt x="257" y="48"/>
                    </a:lnTo>
                    <a:lnTo>
                      <a:pt x="276" y="60"/>
                    </a:lnTo>
                    <a:lnTo>
                      <a:pt x="287" y="64"/>
                    </a:lnTo>
                    <a:lnTo>
                      <a:pt x="299" y="71"/>
                    </a:lnTo>
                    <a:lnTo>
                      <a:pt x="321" y="81"/>
                    </a:lnTo>
                    <a:lnTo>
                      <a:pt x="339" y="88"/>
                    </a:lnTo>
                    <a:lnTo>
                      <a:pt x="360" y="93"/>
                    </a:lnTo>
                    <a:lnTo>
                      <a:pt x="375" y="93"/>
                    </a:lnTo>
                    <a:lnTo>
                      <a:pt x="386" y="100"/>
                    </a:lnTo>
                    <a:lnTo>
                      <a:pt x="406" y="108"/>
                    </a:lnTo>
                    <a:lnTo>
                      <a:pt x="416" y="111"/>
                    </a:lnTo>
                    <a:lnTo>
                      <a:pt x="438" y="115"/>
                    </a:lnTo>
                    <a:lnTo>
                      <a:pt x="452" y="124"/>
                    </a:lnTo>
                    <a:lnTo>
                      <a:pt x="471" y="130"/>
                    </a:lnTo>
                    <a:lnTo>
                      <a:pt x="481" y="129"/>
                    </a:lnTo>
                    <a:close/>
                    <a:moveTo>
                      <a:pt x="610" y="517"/>
                    </a:moveTo>
                    <a:lnTo>
                      <a:pt x="612" y="517"/>
                    </a:lnTo>
                    <a:lnTo>
                      <a:pt x="614" y="526"/>
                    </a:lnTo>
                    <a:lnTo>
                      <a:pt x="605" y="533"/>
                    </a:lnTo>
                    <a:lnTo>
                      <a:pt x="600" y="536"/>
                    </a:lnTo>
                    <a:lnTo>
                      <a:pt x="592" y="529"/>
                    </a:lnTo>
                    <a:lnTo>
                      <a:pt x="598" y="521"/>
                    </a:lnTo>
                    <a:lnTo>
                      <a:pt x="610" y="517"/>
                    </a:lnTo>
                    <a:close/>
                    <a:moveTo>
                      <a:pt x="798" y="474"/>
                    </a:moveTo>
                    <a:lnTo>
                      <a:pt x="800" y="477"/>
                    </a:lnTo>
                    <a:lnTo>
                      <a:pt x="799" y="484"/>
                    </a:lnTo>
                    <a:lnTo>
                      <a:pt x="799" y="488"/>
                    </a:lnTo>
                    <a:lnTo>
                      <a:pt x="792" y="486"/>
                    </a:lnTo>
                    <a:lnTo>
                      <a:pt x="782" y="481"/>
                    </a:lnTo>
                    <a:lnTo>
                      <a:pt x="775" y="471"/>
                    </a:lnTo>
                    <a:lnTo>
                      <a:pt x="781" y="467"/>
                    </a:lnTo>
                    <a:lnTo>
                      <a:pt x="791" y="468"/>
                    </a:lnTo>
                    <a:lnTo>
                      <a:pt x="795" y="470"/>
                    </a:lnTo>
                    <a:lnTo>
                      <a:pt x="798" y="474"/>
                    </a:lnTo>
                    <a:close/>
                  </a:path>
                </a:pathLst>
              </a:custGeom>
              <a:solidFill>
                <a:srgbClr val="848FA0"/>
              </a:solidFill>
              <a:ln w="6350" cmpd="sng">
                <a:solidFill>
                  <a:schemeClr val="bg1"/>
                </a:solidFill>
                <a:round/>
                <a:headEnd/>
                <a:tailEnd/>
              </a:ln>
            </p:spPr>
            <p:txBody>
              <a:bodyPr/>
              <a:lstStyle/>
              <a:p>
                <a:endParaRPr lang="en-GB" dirty="0"/>
              </a:p>
            </p:txBody>
          </p:sp>
          <p:sp>
            <p:nvSpPr>
              <p:cNvPr id="1386" name="Freeform 1385"/>
              <p:cNvSpPr>
                <a:spLocks noEditPoints="1"/>
              </p:cNvSpPr>
              <p:nvPr/>
            </p:nvSpPr>
            <p:spPr bwMode="auto">
              <a:xfrm>
                <a:off x="1897" y="2608"/>
                <a:ext cx="727" cy="840"/>
              </a:xfrm>
              <a:custGeom>
                <a:avLst/>
                <a:gdLst>
                  <a:gd name="T0" fmla="*/ 724 w 727"/>
                  <a:gd name="T1" fmla="*/ 784 h 840"/>
                  <a:gd name="T2" fmla="*/ 706 w 727"/>
                  <a:gd name="T3" fmla="*/ 826 h 840"/>
                  <a:gd name="T4" fmla="*/ 680 w 727"/>
                  <a:gd name="T5" fmla="*/ 817 h 840"/>
                  <a:gd name="T6" fmla="*/ 673 w 727"/>
                  <a:gd name="T7" fmla="*/ 774 h 840"/>
                  <a:gd name="T8" fmla="*/ 673 w 727"/>
                  <a:gd name="T9" fmla="*/ 748 h 840"/>
                  <a:gd name="T10" fmla="*/ 703 w 727"/>
                  <a:gd name="T11" fmla="*/ 727 h 840"/>
                  <a:gd name="T12" fmla="*/ 439 w 727"/>
                  <a:gd name="T13" fmla="*/ 0 h 840"/>
                  <a:gd name="T14" fmla="*/ 463 w 727"/>
                  <a:gd name="T15" fmla="*/ 51 h 840"/>
                  <a:gd name="T16" fmla="*/ 499 w 727"/>
                  <a:gd name="T17" fmla="*/ 78 h 840"/>
                  <a:gd name="T18" fmla="*/ 531 w 727"/>
                  <a:gd name="T19" fmla="*/ 94 h 840"/>
                  <a:gd name="T20" fmla="*/ 535 w 727"/>
                  <a:gd name="T21" fmla="*/ 126 h 840"/>
                  <a:gd name="T22" fmla="*/ 592 w 727"/>
                  <a:gd name="T23" fmla="*/ 152 h 840"/>
                  <a:gd name="T24" fmla="*/ 630 w 727"/>
                  <a:gd name="T25" fmla="*/ 184 h 840"/>
                  <a:gd name="T26" fmla="*/ 676 w 727"/>
                  <a:gd name="T27" fmla="*/ 231 h 840"/>
                  <a:gd name="T28" fmla="*/ 648 w 727"/>
                  <a:gd name="T29" fmla="*/ 315 h 840"/>
                  <a:gd name="T30" fmla="*/ 612 w 727"/>
                  <a:gd name="T31" fmla="*/ 329 h 840"/>
                  <a:gd name="T32" fmla="*/ 582 w 727"/>
                  <a:gd name="T33" fmla="*/ 365 h 840"/>
                  <a:gd name="T34" fmla="*/ 556 w 727"/>
                  <a:gd name="T35" fmla="*/ 397 h 840"/>
                  <a:gd name="T36" fmla="*/ 566 w 727"/>
                  <a:gd name="T37" fmla="*/ 417 h 840"/>
                  <a:gd name="T38" fmla="*/ 593 w 727"/>
                  <a:gd name="T39" fmla="*/ 430 h 840"/>
                  <a:gd name="T40" fmla="*/ 596 w 727"/>
                  <a:gd name="T41" fmla="*/ 456 h 840"/>
                  <a:gd name="T42" fmla="*/ 599 w 727"/>
                  <a:gd name="T43" fmla="*/ 496 h 840"/>
                  <a:gd name="T44" fmla="*/ 581 w 727"/>
                  <a:gd name="T45" fmla="*/ 538 h 840"/>
                  <a:gd name="T46" fmla="*/ 587 w 727"/>
                  <a:gd name="T47" fmla="*/ 584 h 840"/>
                  <a:gd name="T48" fmla="*/ 620 w 727"/>
                  <a:gd name="T49" fmla="*/ 618 h 840"/>
                  <a:gd name="T50" fmla="*/ 586 w 727"/>
                  <a:gd name="T51" fmla="*/ 647 h 840"/>
                  <a:gd name="T52" fmla="*/ 556 w 727"/>
                  <a:gd name="T53" fmla="*/ 673 h 840"/>
                  <a:gd name="T54" fmla="*/ 509 w 727"/>
                  <a:gd name="T55" fmla="*/ 674 h 840"/>
                  <a:gd name="T56" fmla="*/ 485 w 727"/>
                  <a:gd name="T57" fmla="*/ 656 h 840"/>
                  <a:gd name="T58" fmla="*/ 456 w 727"/>
                  <a:gd name="T59" fmla="*/ 650 h 840"/>
                  <a:gd name="T60" fmla="*/ 413 w 727"/>
                  <a:gd name="T61" fmla="*/ 628 h 840"/>
                  <a:gd name="T62" fmla="*/ 354 w 727"/>
                  <a:gd name="T63" fmla="*/ 648 h 840"/>
                  <a:gd name="T64" fmla="*/ 333 w 727"/>
                  <a:gd name="T65" fmla="*/ 708 h 840"/>
                  <a:gd name="T66" fmla="*/ 260 w 727"/>
                  <a:gd name="T67" fmla="*/ 695 h 840"/>
                  <a:gd name="T68" fmla="*/ 211 w 727"/>
                  <a:gd name="T69" fmla="*/ 656 h 840"/>
                  <a:gd name="T70" fmla="*/ 117 w 727"/>
                  <a:gd name="T71" fmla="*/ 632 h 840"/>
                  <a:gd name="T72" fmla="*/ 68 w 727"/>
                  <a:gd name="T73" fmla="*/ 583 h 840"/>
                  <a:gd name="T74" fmla="*/ 97 w 727"/>
                  <a:gd name="T75" fmla="*/ 543 h 840"/>
                  <a:gd name="T76" fmla="*/ 127 w 727"/>
                  <a:gd name="T77" fmla="*/ 467 h 840"/>
                  <a:gd name="T78" fmla="*/ 160 w 727"/>
                  <a:gd name="T79" fmla="*/ 430 h 840"/>
                  <a:gd name="T80" fmla="*/ 154 w 727"/>
                  <a:gd name="T81" fmla="*/ 379 h 840"/>
                  <a:gd name="T82" fmla="*/ 135 w 727"/>
                  <a:gd name="T83" fmla="*/ 332 h 840"/>
                  <a:gd name="T84" fmla="*/ 119 w 727"/>
                  <a:gd name="T85" fmla="*/ 261 h 840"/>
                  <a:gd name="T86" fmla="*/ 108 w 727"/>
                  <a:gd name="T87" fmla="*/ 232 h 840"/>
                  <a:gd name="T88" fmla="*/ 69 w 727"/>
                  <a:gd name="T89" fmla="*/ 216 h 840"/>
                  <a:gd name="T90" fmla="*/ 33 w 727"/>
                  <a:gd name="T91" fmla="*/ 182 h 840"/>
                  <a:gd name="T92" fmla="*/ 16 w 727"/>
                  <a:gd name="T93" fmla="*/ 156 h 840"/>
                  <a:gd name="T94" fmla="*/ 22 w 727"/>
                  <a:gd name="T95" fmla="*/ 136 h 840"/>
                  <a:gd name="T96" fmla="*/ 49 w 727"/>
                  <a:gd name="T97" fmla="*/ 117 h 840"/>
                  <a:gd name="T98" fmla="*/ 85 w 727"/>
                  <a:gd name="T99" fmla="*/ 115 h 840"/>
                  <a:gd name="T100" fmla="*/ 131 w 727"/>
                  <a:gd name="T101" fmla="*/ 144 h 840"/>
                  <a:gd name="T102" fmla="*/ 166 w 727"/>
                  <a:gd name="T103" fmla="*/ 148 h 840"/>
                  <a:gd name="T104" fmla="*/ 183 w 727"/>
                  <a:gd name="T105" fmla="*/ 122 h 840"/>
                  <a:gd name="T106" fmla="*/ 189 w 727"/>
                  <a:gd name="T107" fmla="*/ 69 h 840"/>
                  <a:gd name="T108" fmla="*/ 223 w 727"/>
                  <a:gd name="T109" fmla="*/ 101 h 840"/>
                  <a:gd name="T110" fmla="*/ 300 w 727"/>
                  <a:gd name="T111" fmla="*/ 113 h 840"/>
                  <a:gd name="T112" fmla="*/ 309 w 727"/>
                  <a:gd name="T113" fmla="*/ 82 h 840"/>
                  <a:gd name="T114" fmla="*/ 369 w 727"/>
                  <a:gd name="T115" fmla="*/ 51 h 840"/>
                  <a:gd name="T116" fmla="*/ 434 w 727"/>
                  <a:gd name="T117" fmla="*/ 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7" h="840">
                    <a:moveTo>
                      <a:pt x="720" y="706"/>
                    </a:moveTo>
                    <a:lnTo>
                      <a:pt x="725" y="709"/>
                    </a:lnTo>
                    <a:lnTo>
                      <a:pt x="724" y="732"/>
                    </a:lnTo>
                    <a:lnTo>
                      <a:pt x="723" y="741"/>
                    </a:lnTo>
                    <a:lnTo>
                      <a:pt x="727" y="772"/>
                    </a:lnTo>
                    <a:lnTo>
                      <a:pt x="724" y="784"/>
                    </a:lnTo>
                    <a:lnTo>
                      <a:pt x="719" y="794"/>
                    </a:lnTo>
                    <a:lnTo>
                      <a:pt x="717" y="805"/>
                    </a:lnTo>
                    <a:lnTo>
                      <a:pt x="713" y="811"/>
                    </a:lnTo>
                    <a:lnTo>
                      <a:pt x="711" y="820"/>
                    </a:lnTo>
                    <a:lnTo>
                      <a:pt x="708" y="824"/>
                    </a:lnTo>
                    <a:lnTo>
                      <a:pt x="706" y="826"/>
                    </a:lnTo>
                    <a:lnTo>
                      <a:pt x="702" y="833"/>
                    </a:lnTo>
                    <a:lnTo>
                      <a:pt x="701" y="840"/>
                    </a:lnTo>
                    <a:lnTo>
                      <a:pt x="696" y="830"/>
                    </a:lnTo>
                    <a:lnTo>
                      <a:pt x="690" y="828"/>
                    </a:lnTo>
                    <a:lnTo>
                      <a:pt x="682" y="824"/>
                    </a:lnTo>
                    <a:lnTo>
                      <a:pt x="680" y="817"/>
                    </a:lnTo>
                    <a:lnTo>
                      <a:pt x="681" y="808"/>
                    </a:lnTo>
                    <a:lnTo>
                      <a:pt x="673" y="805"/>
                    </a:lnTo>
                    <a:lnTo>
                      <a:pt x="672" y="797"/>
                    </a:lnTo>
                    <a:lnTo>
                      <a:pt x="672" y="788"/>
                    </a:lnTo>
                    <a:lnTo>
                      <a:pt x="673" y="779"/>
                    </a:lnTo>
                    <a:lnTo>
                      <a:pt x="673" y="774"/>
                    </a:lnTo>
                    <a:lnTo>
                      <a:pt x="669" y="768"/>
                    </a:lnTo>
                    <a:lnTo>
                      <a:pt x="669" y="762"/>
                    </a:lnTo>
                    <a:lnTo>
                      <a:pt x="671" y="758"/>
                    </a:lnTo>
                    <a:lnTo>
                      <a:pt x="671" y="753"/>
                    </a:lnTo>
                    <a:lnTo>
                      <a:pt x="671" y="750"/>
                    </a:lnTo>
                    <a:lnTo>
                      <a:pt x="673" y="748"/>
                    </a:lnTo>
                    <a:lnTo>
                      <a:pt x="675" y="741"/>
                    </a:lnTo>
                    <a:lnTo>
                      <a:pt x="677" y="736"/>
                    </a:lnTo>
                    <a:lnTo>
                      <a:pt x="682" y="738"/>
                    </a:lnTo>
                    <a:lnTo>
                      <a:pt x="690" y="736"/>
                    </a:lnTo>
                    <a:lnTo>
                      <a:pt x="697" y="732"/>
                    </a:lnTo>
                    <a:lnTo>
                      <a:pt x="703" y="727"/>
                    </a:lnTo>
                    <a:lnTo>
                      <a:pt x="713" y="726"/>
                    </a:lnTo>
                    <a:lnTo>
                      <a:pt x="716" y="721"/>
                    </a:lnTo>
                    <a:lnTo>
                      <a:pt x="718" y="714"/>
                    </a:lnTo>
                    <a:lnTo>
                      <a:pt x="719" y="710"/>
                    </a:lnTo>
                    <a:lnTo>
                      <a:pt x="720" y="706"/>
                    </a:lnTo>
                    <a:close/>
                    <a:moveTo>
                      <a:pt x="439" y="0"/>
                    </a:moveTo>
                    <a:lnTo>
                      <a:pt x="436" y="16"/>
                    </a:lnTo>
                    <a:lnTo>
                      <a:pt x="437" y="25"/>
                    </a:lnTo>
                    <a:lnTo>
                      <a:pt x="447" y="31"/>
                    </a:lnTo>
                    <a:lnTo>
                      <a:pt x="457" y="32"/>
                    </a:lnTo>
                    <a:lnTo>
                      <a:pt x="460" y="42"/>
                    </a:lnTo>
                    <a:lnTo>
                      <a:pt x="463" y="51"/>
                    </a:lnTo>
                    <a:lnTo>
                      <a:pt x="472" y="56"/>
                    </a:lnTo>
                    <a:lnTo>
                      <a:pt x="478" y="60"/>
                    </a:lnTo>
                    <a:lnTo>
                      <a:pt x="478" y="61"/>
                    </a:lnTo>
                    <a:lnTo>
                      <a:pt x="484" y="65"/>
                    </a:lnTo>
                    <a:lnTo>
                      <a:pt x="495" y="72"/>
                    </a:lnTo>
                    <a:lnTo>
                      <a:pt x="499" y="78"/>
                    </a:lnTo>
                    <a:lnTo>
                      <a:pt x="501" y="85"/>
                    </a:lnTo>
                    <a:lnTo>
                      <a:pt x="501" y="101"/>
                    </a:lnTo>
                    <a:lnTo>
                      <a:pt x="509" y="106"/>
                    </a:lnTo>
                    <a:lnTo>
                      <a:pt x="519" y="108"/>
                    </a:lnTo>
                    <a:lnTo>
                      <a:pt x="524" y="101"/>
                    </a:lnTo>
                    <a:lnTo>
                      <a:pt x="531" y="94"/>
                    </a:lnTo>
                    <a:lnTo>
                      <a:pt x="537" y="96"/>
                    </a:lnTo>
                    <a:lnTo>
                      <a:pt x="537" y="102"/>
                    </a:lnTo>
                    <a:lnTo>
                      <a:pt x="535" y="112"/>
                    </a:lnTo>
                    <a:lnTo>
                      <a:pt x="534" y="118"/>
                    </a:lnTo>
                    <a:lnTo>
                      <a:pt x="538" y="121"/>
                    </a:lnTo>
                    <a:lnTo>
                      <a:pt x="535" y="126"/>
                    </a:lnTo>
                    <a:lnTo>
                      <a:pt x="546" y="134"/>
                    </a:lnTo>
                    <a:lnTo>
                      <a:pt x="552" y="141"/>
                    </a:lnTo>
                    <a:lnTo>
                      <a:pt x="562" y="145"/>
                    </a:lnTo>
                    <a:lnTo>
                      <a:pt x="571" y="145"/>
                    </a:lnTo>
                    <a:lnTo>
                      <a:pt x="586" y="151"/>
                    </a:lnTo>
                    <a:lnTo>
                      <a:pt x="592" y="152"/>
                    </a:lnTo>
                    <a:lnTo>
                      <a:pt x="598" y="151"/>
                    </a:lnTo>
                    <a:lnTo>
                      <a:pt x="604" y="158"/>
                    </a:lnTo>
                    <a:lnTo>
                      <a:pt x="609" y="164"/>
                    </a:lnTo>
                    <a:lnTo>
                      <a:pt x="615" y="172"/>
                    </a:lnTo>
                    <a:lnTo>
                      <a:pt x="619" y="183"/>
                    </a:lnTo>
                    <a:lnTo>
                      <a:pt x="630" y="184"/>
                    </a:lnTo>
                    <a:lnTo>
                      <a:pt x="638" y="187"/>
                    </a:lnTo>
                    <a:lnTo>
                      <a:pt x="662" y="197"/>
                    </a:lnTo>
                    <a:lnTo>
                      <a:pt x="676" y="203"/>
                    </a:lnTo>
                    <a:lnTo>
                      <a:pt x="688" y="210"/>
                    </a:lnTo>
                    <a:lnTo>
                      <a:pt x="686" y="221"/>
                    </a:lnTo>
                    <a:lnTo>
                      <a:pt x="676" y="231"/>
                    </a:lnTo>
                    <a:lnTo>
                      <a:pt x="666" y="242"/>
                    </a:lnTo>
                    <a:lnTo>
                      <a:pt x="662" y="254"/>
                    </a:lnTo>
                    <a:lnTo>
                      <a:pt x="651" y="277"/>
                    </a:lnTo>
                    <a:lnTo>
                      <a:pt x="648" y="292"/>
                    </a:lnTo>
                    <a:lnTo>
                      <a:pt x="647" y="305"/>
                    </a:lnTo>
                    <a:lnTo>
                      <a:pt x="648" y="315"/>
                    </a:lnTo>
                    <a:lnTo>
                      <a:pt x="650" y="318"/>
                    </a:lnTo>
                    <a:lnTo>
                      <a:pt x="641" y="324"/>
                    </a:lnTo>
                    <a:lnTo>
                      <a:pt x="635" y="326"/>
                    </a:lnTo>
                    <a:lnTo>
                      <a:pt x="623" y="324"/>
                    </a:lnTo>
                    <a:lnTo>
                      <a:pt x="617" y="322"/>
                    </a:lnTo>
                    <a:lnTo>
                      <a:pt x="612" y="329"/>
                    </a:lnTo>
                    <a:lnTo>
                      <a:pt x="615" y="335"/>
                    </a:lnTo>
                    <a:lnTo>
                      <a:pt x="614" y="336"/>
                    </a:lnTo>
                    <a:lnTo>
                      <a:pt x="606" y="342"/>
                    </a:lnTo>
                    <a:lnTo>
                      <a:pt x="594" y="353"/>
                    </a:lnTo>
                    <a:lnTo>
                      <a:pt x="588" y="357"/>
                    </a:lnTo>
                    <a:lnTo>
                      <a:pt x="582" y="365"/>
                    </a:lnTo>
                    <a:lnTo>
                      <a:pt x="577" y="375"/>
                    </a:lnTo>
                    <a:lnTo>
                      <a:pt x="575" y="378"/>
                    </a:lnTo>
                    <a:lnTo>
                      <a:pt x="568" y="381"/>
                    </a:lnTo>
                    <a:lnTo>
                      <a:pt x="563" y="387"/>
                    </a:lnTo>
                    <a:lnTo>
                      <a:pt x="559" y="391"/>
                    </a:lnTo>
                    <a:lnTo>
                      <a:pt x="556" y="397"/>
                    </a:lnTo>
                    <a:lnTo>
                      <a:pt x="553" y="402"/>
                    </a:lnTo>
                    <a:lnTo>
                      <a:pt x="552" y="413"/>
                    </a:lnTo>
                    <a:lnTo>
                      <a:pt x="549" y="426"/>
                    </a:lnTo>
                    <a:lnTo>
                      <a:pt x="552" y="429"/>
                    </a:lnTo>
                    <a:lnTo>
                      <a:pt x="560" y="425"/>
                    </a:lnTo>
                    <a:lnTo>
                      <a:pt x="566" y="417"/>
                    </a:lnTo>
                    <a:lnTo>
                      <a:pt x="573" y="409"/>
                    </a:lnTo>
                    <a:lnTo>
                      <a:pt x="582" y="409"/>
                    </a:lnTo>
                    <a:lnTo>
                      <a:pt x="592" y="412"/>
                    </a:lnTo>
                    <a:lnTo>
                      <a:pt x="594" y="413"/>
                    </a:lnTo>
                    <a:lnTo>
                      <a:pt x="593" y="421"/>
                    </a:lnTo>
                    <a:lnTo>
                      <a:pt x="593" y="430"/>
                    </a:lnTo>
                    <a:lnTo>
                      <a:pt x="593" y="437"/>
                    </a:lnTo>
                    <a:lnTo>
                      <a:pt x="593" y="443"/>
                    </a:lnTo>
                    <a:lnTo>
                      <a:pt x="601" y="445"/>
                    </a:lnTo>
                    <a:lnTo>
                      <a:pt x="603" y="451"/>
                    </a:lnTo>
                    <a:lnTo>
                      <a:pt x="603" y="457"/>
                    </a:lnTo>
                    <a:lnTo>
                      <a:pt x="596" y="456"/>
                    </a:lnTo>
                    <a:lnTo>
                      <a:pt x="592" y="456"/>
                    </a:lnTo>
                    <a:lnTo>
                      <a:pt x="590" y="461"/>
                    </a:lnTo>
                    <a:lnTo>
                      <a:pt x="592" y="467"/>
                    </a:lnTo>
                    <a:lnTo>
                      <a:pt x="593" y="474"/>
                    </a:lnTo>
                    <a:lnTo>
                      <a:pt x="597" y="487"/>
                    </a:lnTo>
                    <a:lnTo>
                      <a:pt x="599" y="496"/>
                    </a:lnTo>
                    <a:lnTo>
                      <a:pt x="601" y="506"/>
                    </a:lnTo>
                    <a:lnTo>
                      <a:pt x="588" y="512"/>
                    </a:lnTo>
                    <a:lnTo>
                      <a:pt x="582" y="519"/>
                    </a:lnTo>
                    <a:lnTo>
                      <a:pt x="579" y="527"/>
                    </a:lnTo>
                    <a:lnTo>
                      <a:pt x="579" y="532"/>
                    </a:lnTo>
                    <a:lnTo>
                      <a:pt x="581" y="538"/>
                    </a:lnTo>
                    <a:lnTo>
                      <a:pt x="584" y="538"/>
                    </a:lnTo>
                    <a:lnTo>
                      <a:pt x="589" y="542"/>
                    </a:lnTo>
                    <a:lnTo>
                      <a:pt x="589" y="550"/>
                    </a:lnTo>
                    <a:lnTo>
                      <a:pt x="586" y="560"/>
                    </a:lnTo>
                    <a:lnTo>
                      <a:pt x="585" y="572"/>
                    </a:lnTo>
                    <a:lnTo>
                      <a:pt x="587" y="584"/>
                    </a:lnTo>
                    <a:lnTo>
                      <a:pt x="592" y="594"/>
                    </a:lnTo>
                    <a:lnTo>
                      <a:pt x="601" y="597"/>
                    </a:lnTo>
                    <a:lnTo>
                      <a:pt x="611" y="598"/>
                    </a:lnTo>
                    <a:lnTo>
                      <a:pt x="619" y="601"/>
                    </a:lnTo>
                    <a:lnTo>
                      <a:pt x="621" y="609"/>
                    </a:lnTo>
                    <a:lnTo>
                      <a:pt x="620" y="618"/>
                    </a:lnTo>
                    <a:lnTo>
                      <a:pt x="617" y="626"/>
                    </a:lnTo>
                    <a:lnTo>
                      <a:pt x="618" y="629"/>
                    </a:lnTo>
                    <a:lnTo>
                      <a:pt x="616" y="631"/>
                    </a:lnTo>
                    <a:lnTo>
                      <a:pt x="594" y="640"/>
                    </a:lnTo>
                    <a:lnTo>
                      <a:pt x="593" y="644"/>
                    </a:lnTo>
                    <a:lnTo>
                      <a:pt x="586" y="647"/>
                    </a:lnTo>
                    <a:lnTo>
                      <a:pt x="579" y="652"/>
                    </a:lnTo>
                    <a:lnTo>
                      <a:pt x="572" y="658"/>
                    </a:lnTo>
                    <a:lnTo>
                      <a:pt x="564" y="662"/>
                    </a:lnTo>
                    <a:lnTo>
                      <a:pt x="561" y="663"/>
                    </a:lnTo>
                    <a:lnTo>
                      <a:pt x="560" y="670"/>
                    </a:lnTo>
                    <a:lnTo>
                      <a:pt x="556" y="673"/>
                    </a:lnTo>
                    <a:lnTo>
                      <a:pt x="540" y="677"/>
                    </a:lnTo>
                    <a:lnTo>
                      <a:pt x="534" y="679"/>
                    </a:lnTo>
                    <a:lnTo>
                      <a:pt x="529" y="681"/>
                    </a:lnTo>
                    <a:lnTo>
                      <a:pt x="520" y="678"/>
                    </a:lnTo>
                    <a:lnTo>
                      <a:pt x="512" y="677"/>
                    </a:lnTo>
                    <a:lnTo>
                      <a:pt x="509" y="674"/>
                    </a:lnTo>
                    <a:lnTo>
                      <a:pt x="506" y="671"/>
                    </a:lnTo>
                    <a:lnTo>
                      <a:pt x="503" y="667"/>
                    </a:lnTo>
                    <a:lnTo>
                      <a:pt x="496" y="666"/>
                    </a:lnTo>
                    <a:lnTo>
                      <a:pt x="491" y="664"/>
                    </a:lnTo>
                    <a:lnTo>
                      <a:pt x="487" y="662"/>
                    </a:lnTo>
                    <a:lnTo>
                      <a:pt x="485" y="656"/>
                    </a:lnTo>
                    <a:lnTo>
                      <a:pt x="479" y="653"/>
                    </a:lnTo>
                    <a:lnTo>
                      <a:pt x="471" y="651"/>
                    </a:lnTo>
                    <a:lnTo>
                      <a:pt x="467" y="648"/>
                    </a:lnTo>
                    <a:lnTo>
                      <a:pt x="465" y="647"/>
                    </a:lnTo>
                    <a:lnTo>
                      <a:pt x="458" y="647"/>
                    </a:lnTo>
                    <a:lnTo>
                      <a:pt x="456" y="650"/>
                    </a:lnTo>
                    <a:lnTo>
                      <a:pt x="447" y="649"/>
                    </a:lnTo>
                    <a:lnTo>
                      <a:pt x="438" y="644"/>
                    </a:lnTo>
                    <a:lnTo>
                      <a:pt x="436" y="640"/>
                    </a:lnTo>
                    <a:lnTo>
                      <a:pt x="433" y="638"/>
                    </a:lnTo>
                    <a:lnTo>
                      <a:pt x="416" y="633"/>
                    </a:lnTo>
                    <a:lnTo>
                      <a:pt x="413" y="628"/>
                    </a:lnTo>
                    <a:lnTo>
                      <a:pt x="407" y="627"/>
                    </a:lnTo>
                    <a:lnTo>
                      <a:pt x="397" y="631"/>
                    </a:lnTo>
                    <a:lnTo>
                      <a:pt x="390" y="636"/>
                    </a:lnTo>
                    <a:lnTo>
                      <a:pt x="377" y="642"/>
                    </a:lnTo>
                    <a:lnTo>
                      <a:pt x="368" y="644"/>
                    </a:lnTo>
                    <a:lnTo>
                      <a:pt x="354" y="648"/>
                    </a:lnTo>
                    <a:lnTo>
                      <a:pt x="346" y="658"/>
                    </a:lnTo>
                    <a:lnTo>
                      <a:pt x="340" y="673"/>
                    </a:lnTo>
                    <a:lnTo>
                      <a:pt x="341" y="676"/>
                    </a:lnTo>
                    <a:lnTo>
                      <a:pt x="343" y="679"/>
                    </a:lnTo>
                    <a:lnTo>
                      <a:pt x="340" y="711"/>
                    </a:lnTo>
                    <a:lnTo>
                      <a:pt x="333" y="708"/>
                    </a:lnTo>
                    <a:lnTo>
                      <a:pt x="318" y="706"/>
                    </a:lnTo>
                    <a:lnTo>
                      <a:pt x="303" y="706"/>
                    </a:lnTo>
                    <a:lnTo>
                      <a:pt x="288" y="704"/>
                    </a:lnTo>
                    <a:lnTo>
                      <a:pt x="271" y="702"/>
                    </a:lnTo>
                    <a:lnTo>
                      <a:pt x="263" y="698"/>
                    </a:lnTo>
                    <a:lnTo>
                      <a:pt x="260" y="695"/>
                    </a:lnTo>
                    <a:lnTo>
                      <a:pt x="253" y="687"/>
                    </a:lnTo>
                    <a:lnTo>
                      <a:pt x="248" y="680"/>
                    </a:lnTo>
                    <a:lnTo>
                      <a:pt x="239" y="677"/>
                    </a:lnTo>
                    <a:lnTo>
                      <a:pt x="234" y="674"/>
                    </a:lnTo>
                    <a:lnTo>
                      <a:pt x="220" y="661"/>
                    </a:lnTo>
                    <a:lnTo>
                      <a:pt x="211" y="656"/>
                    </a:lnTo>
                    <a:lnTo>
                      <a:pt x="200" y="656"/>
                    </a:lnTo>
                    <a:lnTo>
                      <a:pt x="187" y="662"/>
                    </a:lnTo>
                    <a:lnTo>
                      <a:pt x="180" y="661"/>
                    </a:lnTo>
                    <a:lnTo>
                      <a:pt x="164" y="656"/>
                    </a:lnTo>
                    <a:lnTo>
                      <a:pt x="147" y="647"/>
                    </a:lnTo>
                    <a:lnTo>
                      <a:pt x="117" y="632"/>
                    </a:lnTo>
                    <a:lnTo>
                      <a:pt x="111" y="623"/>
                    </a:lnTo>
                    <a:lnTo>
                      <a:pt x="100" y="613"/>
                    </a:lnTo>
                    <a:lnTo>
                      <a:pt x="89" y="608"/>
                    </a:lnTo>
                    <a:lnTo>
                      <a:pt x="80" y="601"/>
                    </a:lnTo>
                    <a:lnTo>
                      <a:pt x="74" y="593"/>
                    </a:lnTo>
                    <a:lnTo>
                      <a:pt x="68" y="583"/>
                    </a:lnTo>
                    <a:lnTo>
                      <a:pt x="61" y="575"/>
                    </a:lnTo>
                    <a:lnTo>
                      <a:pt x="60" y="570"/>
                    </a:lnTo>
                    <a:lnTo>
                      <a:pt x="71" y="574"/>
                    </a:lnTo>
                    <a:lnTo>
                      <a:pt x="84" y="569"/>
                    </a:lnTo>
                    <a:lnTo>
                      <a:pt x="91" y="559"/>
                    </a:lnTo>
                    <a:lnTo>
                      <a:pt x="97" y="543"/>
                    </a:lnTo>
                    <a:lnTo>
                      <a:pt x="107" y="522"/>
                    </a:lnTo>
                    <a:lnTo>
                      <a:pt x="118" y="498"/>
                    </a:lnTo>
                    <a:lnTo>
                      <a:pt x="129" y="481"/>
                    </a:lnTo>
                    <a:lnTo>
                      <a:pt x="133" y="479"/>
                    </a:lnTo>
                    <a:lnTo>
                      <a:pt x="127" y="470"/>
                    </a:lnTo>
                    <a:lnTo>
                      <a:pt x="127" y="467"/>
                    </a:lnTo>
                    <a:lnTo>
                      <a:pt x="132" y="454"/>
                    </a:lnTo>
                    <a:lnTo>
                      <a:pt x="139" y="434"/>
                    </a:lnTo>
                    <a:lnTo>
                      <a:pt x="144" y="417"/>
                    </a:lnTo>
                    <a:lnTo>
                      <a:pt x="149" y="409"/>
                    </a:lnTo>
                    <a:lnTo>
                      <a:pt x="155" y="421"/>
                    </a:lnTo>
                    <a:lnTo>
                      <a:pt x="160" y="430"/>
                    </a:lnTo>
                    <a:lnTo>
                      <a:pt x="162" y="436"/>
                    </a:lnTo>
                    <a:lnTo>
                      <a:pt x="162" y="421"/>
                    </a:lnTo>
                    <a:lnTo>
                      <a:pt x="157" y="408"/>
                    </a:lnTo>
                    <a:lnTo>
                      <a:pt x="147" y="399"/>
                    </a:lnTo>
                    <a:lnTo>
                      <a:pt x="146" y="389"/>
                    </a:lnTo>
                    <a:lnTo>
                      <a:pt x="154" y="379"/>
                    </a:lnTo>
                    <a:lnTo>
                      <a:pt x="157" y="365"/>
                    </a:lnTo>
                    <a:lnTo>
                      <a:pt x="155" y="355"/>
                    </a:lnTo>
                    <a:lnTo>
                      <a:pt x="157" y="346"/>
                    </a:lnTo>
                    <a:lnTo>
                      <a:pt x="155" y="346"/>
                    </a:lnTo>
                    <a:lnTo>
                      <a:pt x="146" y="341"/>
                    </a:lnTo>
                    <a:lnTo>
                      <a:pt x="135" y="332"/>
                    </a:lnTo>
                    <a:lnTo>
                      <a:pt x="124" y="320"/>
                    </a:lnTo>
                    <a:lnTo>
                      <a:pt x="118" y="306"/>
                    </a:lnTo>
                    <a:lnTo>
                      <a:pt x="114" y="291"/>
                    </a:lnTo>
                    <a:lnTo>
                      <a:pt x="118" y="281"/>
                    </a:lnTo>
                    <a:lnTo>
                      <a:pt x="120" y="269"/>
                    </a:lnTo>
                    <a:lnTo>
                      <a:pt x="119" y="261"/>
                    </a:lnTo>
                    <a:lnTo>
                      <a:pt x="140" y="262"/>
                    </a:lnTo>
                    <a:lnTo>
                      <a:pt x="131" y="256"/>
                    </a:lnTo>
                    <a:lnTo>
                      <a:pt x="114" y="252"/>
                    </a:lnTo>
                    <a:lnTo>
                      <a:pt x="102" y="249"/>
                    </a:lnTo>
                    <a:lnTo>
                      <a:pt x="105" y="240"/>
                    </a:lnTo>
                    <a:lnTo>
                      <a:pt x="108" y="232"/>
                    </a:lnTo>
                    <a:lnTo>
                      <a:pt x="106" y="230"/>
                    </a:lnTo>
                    <a:lnTo>
                      <a:pt x="88" y="225"/>
                    </a:lnTo>
                    <a:lnTo>
                      <a:pt x="93" y="223"/>
                    </a:lnTo>
                    <a:lnTo>
                      <a:pt x="86" y="219"/>
                    </a:lnTo>
                    <a:lnTo>
                      <a:pt x="74" y="219"/>
                    </a:lnTo>
                    <a:lnTo>
                      <a:pt x="69" y="216"/>
                    </a:lnTo>
                    <a:lnTo>
                      <a:pt x="68" y="213"/>
                    </a:lnTo>
                    <a:lnTo>
                      <a:pt x="67" y="210"/>
                    </a:lnTo>
                    <a:lnTo>
                      <a:pt x="60" y="202"/>
                    </a:lnTo>
                    <a:lnTo>
                      <a:pt x="52" y="195"/>
                    </a:lnTo>
                    <a:lnTo>
                      <a:pt x="38" y="187"/>
                    </a:lnTo>
                    <a:lnTo>
                      <a:pt x="33" y="182"/>
                    </a:lnTo>
                    <a:lnTo>
                      <a:pt x="24" y="180"/>
                    </a:lnTo>
                    <a:lnTo>
                      <a:pt x="12" y="182"/>
                    </a:lnTo>
                    <a:lnTo>
                      <a:pt x="9" y="172"/>
                    </a:lnTo>
                    <a:lnTo>
                      <a:pt x="0" y="158"/>
                    </a:lnTo>
                    <a:lnTo>
                      <a:pt x="7" y="156"/>
                    </a:lnTo>
                    <a:lnTo>
                      <a:pt x="16" y="156"/>
                    </a:lnTo>
                    <a:lnTo>
                      <a:pt x="16" y="151"/>
                    </a:lnTo>
                    <a:lnTo>
                      <a:pt x="8" y="150"/>
                    </a:lnTo>
                    <a:lnTo>
                      <a:pt x="8" y="144"/>
                    </a:lnTo>
                    <a:lnTo>
                      <a:pt x="13" y="140"/>
                    </a:lnTo>
                    <a:lnTo>
                      <a:pt x="19" y="140"/>
                    </a:lnTo>
                    <a:lnTo>
                      <a:pt x="22" y="136"/>
                    </a:lnTo>
                    <a:lnTo>
                      <a:pt x="2" y="133"/>
                    </a:lnTo>
                    <a:lnTo>
                      <a:pt x="3" y="127"/>
                    </a:lnTo>
                    <a:lnTo>
                      <a:pt x="9" y="119"/>
                    </a:lnTo>
                    <a:lnTo>
                      <a:pt x="22" y="116"/>
                    </a:lnTo>
                    <a:lnTo>
                      <a:pt x="33" y="115"/>
                    </a:lnTo>
                    <a:lnTo>
                      <a:pt x="49" y="117"/>
                    </a:lnTo>
                    <a:lnTo>
                      <a:pt x="58" y="119"/>
                    </a:lnTo>
                    <a:lnTo>
                      <a:pt x="64" y="119"/>
                    </a:lnTo>
                    <a:lnTo>
                      <a:pt x="73" y="119"/>
                    </a:lnTo>
                    <a:lnTo>
                      <a:pt x="75" y="114"/>
                    </a:lnTo>
                    <a:lnTo>
                      <a:pt x="81" y="112"/>
                    </a:lnTo>
                    <a:lnTo>
                      <a:pt x="85" y="115"/>
                    </a:lnTo>
                    <a:lnTo>
                      <a:pt x="90" y="116"/>
                    </a:lnTo>
                    <a:lnTo>
                      <a:pt x="102" y="119"/>
                    </a:lnTo>
                    <a:lnTo>
                      <a:pt x="106" y="125"/>
                    </a:lnTo>
                    <a:lnTo>
                      <a:pt x="113" y="136"/>
                    </a:lnTo>
                    <a:lnTo>
                      <a:pt x="121" y="145"/>
                    </a:lnTo>
                    <a:lnTo>
                      <a:pt x="131" y="144"/>
                    </a:lnTo>
                    <a:lnTo>
                      <a:pt x="139" y="144"/>
                    </a:lnTo>
                    <a:lnTo>
                      <a:pt x="142" y="145"/>
                    </a:lnTo>
                    <a:lnTo>
                      <a:pt x="147" y="147"/>
                    </a:lnTo>
                    <a:lnTo>
                      <a:pt x="155" y="146"/>
                    </a:lnTo>
                    <a:lnTo>
                      <a:pt x="163" y="146"/>
                    </a:lnTo>
                    <a:lnTo>
                      <a:pt x="166" y="148"/>
                    </a:lnTo>
                    <a:lnTo>
                      <a:pt x="169" y="154"/>
                    </a:lnTo>
                    <a:lnTo>
                      <a:pt x="180" y="156"/>
                    </a:lnTo>
                    <a:lnTo>
                      <a:pt x="186" y="152"/>
                    </a:lnTo>
                    <a:lnTo>
                      <a:pt x="180" y="146"/>
                    </a:lnTo>
                    <a:lnTo>
                      <a:pt x="180" y="134"/>
                    </a:lnTo>
                    <a:lnTo>
                      <a:pt x="183" y="122"/>
                    </a:lnTo>
                    <a:lnTo>
                      <a:pt x="182" y="112"/>
                    </a:lnTo>
                    <a:lnTo>
                      <a:pt x="183" y="99"/>
                    </a:lnTo>
                    <a:lnTo>
                      <a:pt x="178" y="93"/>
                    </a:lnTo>
                    <a:lnTo>
                      <a:pt x="177" y="83"/>
                    </a:lnTo>
                    <a:lnTo>
                      <a:pt x="180" y="64"/>
                    </a:lnTo>
                    <a:lnTo>
                      <a:pt x="189" y="69"/>
                    </a:lnTo>
                    <a:lnTo>
                      <a:pt x="209" y="73"/>
                    </a:lnTo>
                    <a:lnTo>
                      <a:pt x="212" y="75"/>
                    </a:lnTo>
                    <a:lnTo>
                      <a:pt x="208" y="83"/>
                    </a:lnTo>
                    <a:lnTo>
                      <a:pt x="213" y="91"/>
                    </a:lnTo>
                    <a:lnTo>
                      <a:pt x="217" y="101"/>
                    </a:lnTo>
                    <a:lnTo>
                      <a:pt x="223" y="101"/>
                    </a:lnTo>
                    <a:lnTo>
                      <a:pt x="238" y="107"/>
                    </a:lnTo>
                    <a:lnTo>
                      <a:pt x="250" y="114"/>
                    </a:lnTo>
                    <a:lnTo>
                      <a:pt x="260" y="116"/>
                    </a:lnTo>
                    <a:lnTo>
                      <a:pt x="269" y="116"/>
                    </a:lnTo>
                    <a:lnTo>
                      <a:pt x="279" y="111"/>
                    </a:lnTo>
                    <a:lnTo>
                      <a:pt x="300" y="113"/>
                    </a:lnTo>
                    <a:lnTo>
                      <a:pt x="302" y="111"/>
                    </a:lnTo>
                    <a:lnTo>
                      <a:pt x="297" y="108"/>
                    </a:lnTo>
                    <a:lnTo>
                      <a:pt x="284" y="104"/>
                    </a:lnTo>
                    <a:lnTo>
                      <a:pt x="284" y="99"/>
                    </a:lnTo>
                    <a:lnTo>
                      <a:pt x="293" y="89"/>
                    </a:lnTo>
                    <a:lnTo>
                      <a:pt x="309" y="82"/>
                    </a:lnTo>
                    <a:lnTo>
                      <a:pt x="324" y="80"/>
                    </a:lnTo>
                    <a:lnTo>
                      <a:pt x="342" y="78"/>
                    </a:lnTo>
                    <a:lnTo>
                      <a:pt x="355" y="72"/>
                    </a:lnTo>
                    <a:lnTo>
                      <a:pt x="370" y="62"/>
                    </a:lnTo>
                    <a:lnTo>
                      <a:pt x="372" y="56"/>
                    </a:lnTo>
                    <a:lnTo>
                      <a:pt x="369" y="51"/>
                    </a:lnTo>
                    <a:lnTo>
                      <a:pt x="378" y="24"/>
                    </a:lnTo>
                    <a:lnTo>
                      <a:pt x="387" y="7"/>
                    </a:lnTo>
                    <a:lnTo>
                      <a:pt x="400" y="4"/>
                    </a:lnTo>
                    <a:lnTo>
                      <a:pt x="413" y="3"/>
                    </a:lnTo>
                    <a:lnTo>
                      <a:pt x="423" y="3"/>
                    </a:lnTo>
                    <a:lnTo>
                      <a:pt x="434" y="2"/>
                    </a:lnTo>
                    <a:lnTo>
                      <a:pt x="439" y="0"/>
                    </a:lnTo>
                    <a:close/>
                  </a:path>
                </a:pathLst>
              </a:custGeom>
              <a:solidFill>
                <a:srgbClr val="848FA0"/>
              </a:solidFill>
              <a:ln w="6350" cmpd="sng">
                <a:solidFill>
                  <a:schemeClr val="bg1"/>
                </a:solidFill>
                <a:round/>
                <a:headEnd/>
                <a:tailEnd/>
              </a:ln>
            </p:spPr>
            <p:txBody>
              <a:bodyPr/>
              <a:lstStyle/>
              <a:p>
                <a:endParaRPr lang="en-GB" dirty="0"/>
              </a:p>
            </p:txBody>
          </p:sp>
          <p:sp>
            <p:nvSpPr>
              <p:cNvPr id="1387" name="Freeform 1386"/>
              <p:cNvSpPr>
                <a:spLocks noEditPoints="1"/>
              </p:cNvSpPr>
              <p:nvPr/>
            </p:nvSpPr>
            <p:spPr bwMode="auto">
              <a:xfrm>
                <a:off x="2476" y="2989"/>
                <a:ext cx="709" cy="859"/>
              </a:xfrm>
              <a:custGeom>
                <a:avLst/>
                <a:gdLst>
                  <a:gd name="T0" fmla="*/ 497 w 709"/>
                  <a:gd name="T1" fmla="*/ 786 h 859"/>
                  <a:gd name="T2" fmla="*/ 500 w 709"/>
                  <a:gd name="T3" fmla="*/ 838 h 859"/>
                  <a:gd name="T4" fmla="*/ 437 w 709"/>
                  <a:gd name="T5" fmla="*/ 831 h 859"/>
                  <a:gd name="T6" fmla="*/ 347 w 709"/>
                  <a:gd name="T7" fmla="*/ 785 h 859"/>
                  <a:gd name="T8" fmla="*/ 331 w 709"/>
                  <a:gd name="T9" fmla="*/ 734 h 859"/>
                  <a:gd name="T10" fmla="*/ 394 w 709"/>
                  <a:gd name="T11" fmla="*/ 743 h 859"/>
                  <a:gd name="T12" fmla="*/ 474 w 709"/>
                  <a:gd name="T13" fmla="*/ 737 h 859"/>
                  <a:gd name="T14" fmla="*/ 406 w 709"/>
                  <a:gd name="T15" fmla="*/ 129 h 859"/>
                  <a:gd name="T16" fmla="*/ 383 w 709"/>
                  <a:gd name="T17" fmla="*/ 114 h 859"/>
                  <a:gd name="T18" fmla="*/ 331 w 709"/>
                  <a:gd name="T19" fmla="*/ 136 h 859"/>
                  <a:gd name="T20" fmla="*/ 328 w 709"/>
                  <a:gd name="T21" fmla="*/ 184 h 859"/>
                  <a:gd name="T22" fmla="*/ 344 w 709"/>
                  <a:gd name="T23" fmla="*/ 254 h 859"/>
                  <a:gd name="T24" fmla="*/ 393 w 709"/>
                  <a:gd name="T25" fmla="*/ 285 h 859"/>
                  <a:gd name="T26" fmla="*/ 418 w 709"/>
                  <a:gd name="T27" fmla="*/ 346 h 859"/>
                  <a:gd name="T28" fmla="*/ 466 w 709"/>
                  <a:gd name="T29" fmla="*/ 413 h 859"/>
                  <a:gd name="T30" fmla="*/ 512 w 709"/>
                  <a:gd name="T31" fmla="*/ 427 h 859"/>
                  <a:gd name="T32" fmla="*/ 550 w 709"/>
                  <a:gd name="T33" fmla="*/ 423 h 859"/>
                  <a:gd name="T34" fmla="*/ 545 w 709"/>
                  <a:gd name="T35" fmla="*/ 466 h 859"/>
                  <a:gd name="T36" fmla="*/ 630 w 709"/>
                  <a:gd name="T37" fmla="*/ 507 h 859"/>
                  <a:gd name="T38" fmla="*/ 709 w 709"/>
                  <a:gd name="T39" fmla="*/ 571 h 859"/>
                  <a:gd name="T40" fmla="*/ 674 w 709"/>
                  <a:gd name="T41" fmla="*/ 563 h 859"/>
                  <a:gd name="T42" fmla="*/ 590 w 709"/>
                  <a:gd name="T43" fmla="*/ 571 h 859"/>
                  <a:gd name="T44" fmla="*/ 620 w 709"/>
                  <a:gd name="T45" fmla="*/ 630 h 859"/>
                  <a:gd name="T46" fmla="*/ 604 w 709"/>
                  <a:gd name="T47" fmla="*/ 676 h 859"/>
                  <a:gd name="T48" fmla="*/ 572 w 709"/>
                  <a:gd name="T49" fmla="*/ 727 h 859"/>
                  <a:gd name="T50" fmla="*/ 537 w 709"/>
                  <a:gd name="T51" fmla="*/ 754 h 859"/>
                  <a:gd name="T52" fmla="*/ 550 w 709"/>
                  <a:gd name="T53" fmla="*/ 690 h 859"/>
                  <a:gd name="T54" fmla="*/ 538 w 709"/>
                  <a:gd name="T55" fmla="*/ 614 h 859"/>
                  <a:gd name="T56" fmla="*/ 513 w 709"/>
                  <a:gd name="T57" fmla="*/ 588 h 859"/>
                  <a:gd name="T58" fmla="*/ 479 w 709"/>
                  <a:gd name="T59" fmla="*/ 539 h 859"/>
                  <a:gd name="T60" fmla="*/ 427 w 709"/>
                  <a:gd name="T61" fmla="*/ 514 h 859"/>
                  <a:gd name="T62" fmla="*/ 351 w 709"/>
                  <a:gd name="T63" fmla="*/ 470 h 859"/>
                  <a:gd name="T64" fmla="*/ 275 w 709"/>
                  <a:gd name="T65" fmla="*/ 389 h 859"/>
                  <a:gd name="T66" fmla="*/ 214 w 709"/>
                  <a:gd name="T67" fmla="*/ 328 h 859"/>
                  <a:gd name="T68" fmla="*/ 179 w 709"/>
                  <a:gd name="T69" fmla="*/ 241 h 859"/>
                  <a:gd name="T70" fmla="*/ 95 w 709"/>
                  <a:gd name="T71" fmla="*/ 220 h 859"/>
                  <a:gd name="T72" fmla="*/ 39 w 709"/>
                  <a:gd name="T73" fmla="*/ 248 h 859"/>
                  <a:gd name="T74" fmla="*/ 13 w 709"/>
                  <a:gd name="T75" fmla="*/ 213 h 859"/>
                  <a:gd name="T76" fmla="*/ 2 w 709"/>
                  <a:gd name="T77" fmla="*/ 157 h 859"/>
                  <a:gd name="T78" fmla="*/ 18 w 709"/>
                  <a:gd name="T79" fmla="*/ 106 h 859"/>
                  <a:gd name="T80" fmla="*/ 33 w 709"/>
                  <a:gd name="T81" fmla="*/ 77 h 859"/>
                  <a:gd name="T82" fmla="*/ 85 w 709"/>
                  <a:gd name="T83" fmla="*/ 67 h 859"/>
                  <a:gd name="T84" fmla="*/ 124 w 709"/>
                  <a:gd name="T85" fmla="*/ 70 h 859"/>
                  <a:gd name="T86" fmla="*/ 166 w 709"/>
                  <a:gd name="T87" fmla="*/ 44 h 859"/>
                  <a:gd name="T88" fmla="*/ 206 w 709"/>
                  <a:gd name="T89" fmla="*/ 33 h 859"/>
                  <a:gd name="T90" fmla="*/ 238 w 709"/>
                  <a:gd name="T91" fmla="*/ 17 h 859"/>
                  <a:gd name="T92" fmla="*/ 314 w 709"/>
                  <a:gd name="T93" fmla="*/ 0 h 859"/>
                  <a:gd name="T94" fmla="*/ 340 w 709"/>
                  <a:gd name="T95" fmla="*/ 31 h 859"/>
                  <a:gd name="T96" fmla="*/ 400 w 709"/>
                  <a:gd name="T97" fmla="*/ 49 h 859"/>
                  <a:gd name="T98" fmla="*/ 401 w 709"/>
                  <a:gd name="T99" fmla="*/ 73 h 859"/>
                  <a:gd name="T100" fmla="*/ 405 w 709"/>
                  <a:gd name="T101" fmla="*/ 106 h 859"/>
                  <a:gd name="T102" fmla="*/ 417 w 709"/>
                  <a:gd name="T103" fmla="*/ 129 h 859"/>
                  <a:gd name="T104" fmla="*/ 131 w 709"/>
                  <a:gd name="T105" fmla="*/ 474 h 859"/>
                  <a:gd name="T106" fmla="*/ 147 w 709"/>
                  <a:gd name="T107" fmla="*/ 532 h 859"/>
                  <a:gd name="T108" fmla="*/ 137 w 709"/>
                  <a:gd name="T109" fmla="*/ 624 h 859"/>
                  <a:gd name="T110" fmla="*/ 96 w 709"/>
                  <a:gd name="T111" fmla="*/ 653 h 859"/>
                  <a:gd name="T112" fmla="*/ 58 w 709"/>
                  <a:gd name="T113" fmla="*/ 625 h 859"/>
                  <a:gd name="T114" fmla="*/ 68 w 709"/>
                  <a:gd name="T115" fmla="*/ 575 h 859"/>
                  <a:gd name="T116" fmla="*/ 61 w 709"/>
                  <a:gd name="T117" fmla="*/ 519 h 859"/>
                  <a:gd name="T118" fmla="*/ 66 w 709"/>
                  <a:gd name="T119" fmla="*/ 4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9" h="859">
                    <a:moveTo>
                      <a:pt x="523" y="727"/>
                    </a:moveTo>
                    <a:lnTo>
                      <a:pt x="527" y="726"/>
                    </a:lnTo>
                    <a:lnTo>
                      <a:pt x="523" y="728"/>
                    </a:lnTo>
                    <a:lnTo>
                      <a:pt x="521" y="741"/>
                    </a:lnTo>
                    <a:lnTo>
                      <a:pt x="514" y="753"/>
                    </a:lnTo>
                    <a:lnTo>
                      <a:pt x="505" y="767"/>
                    </a:lnTo>
                    <a:lnTo>
                      <a:pt x="497" y="786"/>
                    </a:lnTo>
                    <a:lnTo>
                      <a:pt x="492" y="798"/>
                    </a:lnTo>
                    <a:lnTo>
                      <a:pt x="492" y="805"/>
                    </a:lnTo>
                    <a:lnTo>
                      <a:pt x="497" y="810"/>
                    </a:lnTo>
                    <a:lnTo>
                      <a:pt x="498" y="816"/>
                    </a:lnTo>
                    <a:lnTo>
                      <a:pt x="501" y="824"/>
                    </a:lnTo>
                    <a:lnTo>
                      <a:pt x="504" y="830"/>
                    </a:lnTo>
                    <a:lnTo>
                      <a:pt x="500" y="838"/>
                    </a:lnTo>
                    <a:lnTo>
                      <a:pt x="496" y="850"/>
                    </a:lnTo>
                    <a:lnTo>
                      <a:pt x="495" y="858"/>
                    </a:lnTo>
                    <a:lnTo>
                      <a:pt x="487" y="859"/>
                    </a:lnTo>
                    <a:lnTo>
                      <a:pt x="476" y="858"/>
                    </a:lnTo>
                    <a:lnTo>
                      <a:pt x="462" y="854"/>
                    </a:lnTo>
                    <a:lnTo>
                      <a:pt x="448" y="845"/>
                    </a:lnTo>
                    <a:lnTo>
                      <a:pt x="437" y="831"/>
                    </a:lnTo>
                    <a:lnTo>
                      <a:pt x="420" y="825"/>
                    </a:lnTo>
                    <a:lnTo>
                      <a:pt x="409" y="824"/>
                    </a:lnTo>
                    <a:lnTo>
                      <a:pt x="400" y="819"/>
                    </a:lnTo>
                    <a:lnTo>
                      <a:pt x="390" y="810"/>
                    </a:lnTo>
                    <a:lnTo>
                      <a:pt x="376" y="803"/>
                    </a:lnTo>
                    <a:lnTo>
                      <a:pt x="362" y="792"/>
                    </a:lnTo>
                    <a:lnTo>
                      <a:pt x="347" y="785"/>
                    </a:lnTo>
                    <a:lnTo>
                      <a:pt x="327" y="780"/>
                    </a:lnTo>
                    <a:lnTo>
                      <a:pt x="320" y="771"/>
                    </a:lnTo>
                    <a:lnTo>
                      <a:pt x="317" y="755"/>
                    </a:lnTo>
                    <a:lnTo>
                      <a:pt x="320" y="745"/>
                    </a:lnTo>
                    <a:lnTo>
                      <a:pt x="322" y="741"/>
                    </a:lnTo>
                    <a:lnTo>
                      <a:pt x="325" y="736"/>
                    </a:lnTo>
                    <a:lnTo>
                      <a:pt x="331" y="734"/>
                    </a:lnTo>
                    <a:lnTo>
                      <a:pt x="335" y="736"/>
                    </a:lnTo>
                    <a:lnTo>
                      <a:pt x="342" y="742"/>
                    </a:lnTo>
                    <a:lnTo>
                      <a:pt x="349" y="742"/>
                    </a:lnTo>
                    <a:lnTo>
                      <a:pt x="358" y="736"/>
                    </a:lnTo>
                    <a:lnTo>
                      <a:pt x="369" y="731"/>
                    </a:lnTo>
                    <a:lnTo>
                      <a:pt x="379" y="737"/>
                    </a:lnTo>
                    <a:lnTo>
                      <a:pt x="394" y="743"/>
                    </a:lnTo>
                    <a:lnTo>
                      <a:pt x="398" y="752"/>
                    </a:lnTo>
                    <a:lnTo>
                      <a:pt x="407" y="752"/>
                    </a:lnTo>
                    <a:lnTo>
                      <a:pt x="416" y="749"/>
                    </a:lnTo>
                    <a:lnTo>
                      <a:pt x="428" y="748"/>
                    </a:lnTo>
                    <a:lnTo>
                      <a:pt x="453" y="745"/>
                    </a:lnTo>
                    <a:lnTo>
                      <a:pt x="463" y="742"/>
                    </a:lnTo>
                    <a:lnTo>
                      <a:pt x="474" y="737"/>
                    </a:lnTo>
                    <a:lnTo>
                      <a:pt x="496" y="737"/>
                    </a:lnTo>
                    <a:lnTo>
                      <a:pt x="503" y="731"/>
                    </a:lnTo>
                    <a:lnTo>
                      <a:pt x="506" y="731"/>
                    </a:lnTo>
                    <a:lnTo>
                      <a:pt x="517" y="730"/>
                    </a:lnTo>
                    <a:lnTo>
                      <a:pt x="523" y="728"/>
                    </a:lnTo>
                    <a:lnTo>
                      <a:pt x="523" y="727"/>
                    </a:lnTo>
                    <a:close/>
                    <a:moveTo>
                      <a:pt x="406" y="129"/>
                    </a:moveTo>
                    <a:lnTo>
                      <a:pt x="406" y="127"/>
                    </a:lnTo>
                    <a:lnTo>
                      <a:pt x="408" y="124"/>
                    </a:lnTo>
                    <a:lnTo>
                      <a:pt x="411" y="120"/>
                    </a:lnTo>
                    <a:lnTo>
                      <a:pt x="410" y="113"/>
                    </a:lnTo>
                    <a:lnTo>
                      <a:pt x="402" y="112"/>
                    </a:lnTo>
                    <a:lnTo>
                      <a:pt x="393" y="117"/>
                    </a:lnTo>
                    <a:lnTo>
                      <a:pt x="383" y="114"/>
                    </a:lnTo>
                    <a:lnTo>
                      <a:pt x="375" y="119"/>
                    </a:lnTo>
                    <a:lnTo>
                      <a:pt x="359" y="126"/>
                    </a:lnTo>
                    <a:lnTo>
                      <a:pt x="348" y="131"/>
                    </a:lnTo>
                    <a:lnTo>
                      <a:pt x="343" y="132"/>
                    </a:lnTo>
                    <a:lnTo>
                      <a:pt x="342" y="131"/>
                    </a:lnTo>
                    <a:lnTo>
                      <a:pt x="337" y="131"/>
                    </a:lnTo>
                    <a:lnTo>
                      <a:pt x="331" y="136"/>
                    </a:lnTo>
                    <a:lnTo>
                      <a:pt x="326" y="139"/>
                    </a:lnTo>
                    <a:lnTo>
                      <a:pt x="324" y="146"/>
                    </a:lnTo>
                    <a:lnTo>
                      <a:pt x="325" y="162"/>
                    </a:lnTo>
                    <a:lnTo>
                      <a:pt x="333" y="165"/>
                    </a:lnTo>
                    <a:lnTo>
                      <a:pt x="336" y="172"/>
                    </a:lnTo>
                    <a:lnTo>
                      <a:pt x="335" y="179"/>
                    </a:lnTo>
                    <a:lnTo>
                      <a:pt x="328" y="184"/>
                    </a:lnTo>
                    <a:lnTo>
                      <a:pt x="326" y="191"/>
                    </a:lnTo>
                    <a:lnTo>
                      <a:pt x="325" y="202"/>
                    </a:lnTo>
                    <a:lnTo>
                      <a:pt x="324" y="223"/>
                    </a:lnTo>
                    <a:lnTo>
                      <a:pt x="327" y="232"/>
                    </a:lnTo>
                    <a:lnTo>
                      <a:pt x="333" y="242"/>
                    </a:lnTo>
                    <a:lnTo>
                      <a:pt x="339" y="251"/>
                    </a:lnTo>
                    <a:lnTo>
                      <a:pt x="344" y="254"/>
                    </a:lnTo>
                    <a:lnTo>
                      <a:pt x="353" y="259"/>
                    </a:lnTo>
                    <a:lnTo>
                      <a:pt x="362" y="262"/>
                    </a:lnTo>
                    <a:lnTo>
                      <a:pt x="369" y="270"/>
                    </a:lnTo>
                    <a:lnTo>
                      <a:pt x="379" y="278"/>
                    </a:lnTo>
                    <a:lnTo>
                      <a:pt x="384" y="281"/>
                    </a:lnTo>
                    <a:lnTo>
                      <a:pt x="384" y="284"/>
                    </a:lnTo>
                    <a:lnTo>
                      <a:pt x="393" y="285"/>
                    </a:lnTo>
                    <a:lnTo>
                      <a:pt x="397" y="288"/>
                    </a:lnTo>
                    <a:lnTo>
                      <a:pt x="401" y="299"/>
                    </a:lnTo>
                    <a:lnTo>
                      <a:pt x="405" y="305"/>
                    </a:lnTo>
                    <a:lnTo>
                      <a:pt x="409" y="317"/>
                    </a:lnTo>
                    <a:lnTo>
                      <a:pt x="412" y="331"/>
                    </a:lnTo>
                    <a:lnTo>
                      <a:pt x="416" y="336"/>
                    </a:lnTo>
                    <a:lnTo>
                      <a:pt x="418" y="346"/>
                    </a:lnTo>
                    <a:lnTo>
                      <a:pt x="422" y="356"/>
                    </a:lnTo>
                    <a:lnTo>
                      <a:pt x="430" y="372"/>
                    </a:lnTo>
                    <a:lnTo>
                      <a:pt x="436" y="382"/>
                    </a:lnTo>
                    <a:lnTo>
                      <a:pt x="456" y="400"/>
                    </a:lnTo>
                    <a:lnTo>
                      <a:pt x="459" y="404"/>
                    </a:lnTo>
                    <a:lnTo>
                      <a:pt x="463" y="404"/>
                    </a:lnTo>
                    <a:lnTo>
                      <a:pt x="466" y="413"/>
                    </a:lnTo>
                    <a:lnTo>
                      <a:pt x="468" y="412"/>
                    </a:lnTo>
                    <a:lnTo>
                      <a:pt x="472" y="413"/>
                    </a:lnTo>
                    <a:lnTo>
                      <a:pt x="484" y="422"/>
                    </a:lnTo>
                    <a:lnTo>
                      <a:pt x="498" y="436"/>
                    </a:lnTo>
                    <a:lnTo>
                      <a:pt x="498" y="429"/>
                    </a:lnTo>
                    <a:lnTo>
                      <a:pt x="499" y="427"/>
                    </a:lnTo>
                    <a:lnTo>
                      <a:pt x="512" y="427"/>
                    </a:lnTo>
                    <a:lnTo>
                      <a:pt x="524" y="428"/>
                    </a:lnTo>
                    <a:lnTo>
                      <a:pt x="534" y="427"/>
                    </a:lnTo>
                    <a:lnTo>
                      <a:pt x="542" y="424"/>
                    </a:lnTo>
                    <a:lnTo>
                      <a:pt x="533" y="427"/>
                    </a:lnTo>
                    <a:lnTo>
                      <a:pt x="538" y="424"/>
                    </a:lnTo>
                    <a:lnTo>
                      <a:pt x="543" y="423"/>
                    </a:lnTo>
                    <a:lnTo>
                      <a:pt x="550" y="423"/>
                    </a:lnTo>
                    <a:lnTo>
                      <a:pt x="554" y="429"/>
                    </a:lnTo>
                    <a:lnTo>
                      <a:pt x="557" y="433"/>
                    </a:lnTo>
                    <a:lnTo>
                      <a:pt x="556" y="443"/>
                    </a:lnTo>
                    <a:lnTo>
                      <a:pt x="548" y="448"/>
                    </a:lnTo>
                    <a:lnTo>
                      <a:pt x="541" y="455"/>
                    </a:lnTo>
                    <a:lnTo>
                      <a:pt x="541" y="462"/>
                    </a:lnTo>
                    <a:lnTo>
                      <a:pt x="545" y="466"/>
                    </a:lnTo>
                    <a:lnTo>
                      <a:pt x="549" y="466"/>
                    </a:lnTo>
                    <a:lnTo>
                      <a:pt x="557" y="469"/>
                    </a:lnTo>
                    <a:lnTo>
                      <a:pt x="565" y="474"/>
                    </a:lnTo>
                    <a:lnTo>
                      <a:pt x="579" y="480"/>
                    </a:lnTo>
                    <a:lnTo>
                      <a:pt x="607" y="491"/>
                    </a:lnTo>
                    <a:lnTo>
                      <a:pt x="621" y="498"/>
                    </a:lnTo>
                    <a:lnTo>
                      <a:pt x="630" y="507"/>
                    </a:lnTo>
                    <a:lnTo>
                      <a:pt x="661" y="518"/>
                    </a:lnTo>
                    <a:lnTo>
                      <a:pt x="672" y="521"/>
                    </a:lnTo>
                    <a:lnTo>
                      <a:pt x="678" y="530"/>
                    </a:lnTo>
                    <a:lnTo>
                      <a:pt x="686" y="542"/>
                    </a:lnTo>
                    <a:lnTo>
                      <a:pt x="698" y="553"/>
                    </a:lnTo>
                    <a:lnTo>
                      <a:pt x="705" y="563"/>
                    </a:lnTo>
                    <a:lnTo>
                      <a:pt x="709" y="571"/>
                    </a:lnTo>
                    <a:lnTo>
                      <a:pt x="704" y="582"/>
                    </a:lnTo>
                    <a:lnTo>
                      <a:pt x="701" y="590"/>
                    </a:lnTo>
                    <a:lnTo>
                      <a:pt x="701" y="593"/>
                    </a:lnTo>
                    <a:lnTo>
                      <a:pt x="700" y="591"/>
                    </a:lnTo>
                    <a:lnTo>
                      <a:pt x="688" y="586"/>
                    </a:lnTo>
                    <a:lnTo>
                      <a:pt x="679" y="574"/>
                    </a:lnTo>
                    <a:lnTo>
                      <a:pt x="674" y="563"/>
                    </a:lnTo>
                    <a:lnTo>
                      <a:pt x="661" y="557"/>
                    </a:lnTo>
                    <a:lnTo>
                      <a:pt x="645" y="553"/>
                    </a:lnTo>
                    <a:lnTo>
                      <a:pt x="632" y="545"/>
                    </a:lnTo>
                    <a:lnTo>
                      <a:pt x="625" y="540"/>
                    </a:lnTo>
                    <a:lnTo>
                      <a:pt x="612" y="543"/>
                    </a:lnTo>
                    <a:lnTo>
                      <a:pt x="599" y="557"/>
                    </a:lnTo>
                    <a:lnTo>
                      <a:pt x="590" y="571"/>
                    </a:lnTo>
                    <a:lnTo>
                      <a:pt x="588" y="581"/>
                    </a:lnTo>
                    <a:lnTo>
                      <a:pt x="585" y="594"/>
                    </a:lnTo>
                    <a:lnTo>
                      <a:pt x="584" y="606"/>
                    </a:lnTo>
                    <a:lnTo>
                      <a:pt x="597" y="611"/>
                    </a:lnTo>
                    <a:lnTo>
                      <a:pt x="603" y="619"/>
                    </a:lnTo>
                    <a:lnTo>
                      <a:pt x="615" y="625"/>
                    </a:lnTo>
                    <a:lnTo>
                      <a:pt x="620" y="630"/>
                    </a:lnTo>
                    <a:lnTo>
                      <a:pt x="621" y="643"/>
                    </a:lnTo>
                    <a:lnTo>
                      <a:pt x="623" y="648"/>
                    </a:lnTo>
                    <a:lnTo>
                      <a:pt x="622" y="658"/>
                    </a:lnTo>
                    <a:lnTo>
                      <a:pt x="624" y="664"/>
                    </a:lnTo>
                    <a:lnTo>
                      <a:pt x="621" y="669"/>
                    </a:lnTo>
                    <a:lnTo>
                      <a:pt x="615" y="669"/>
                    </a:lnTo>
                    <a:lnTo>
                      <a:pt x="604" y="676"/>
                    </a:lnTo>
                    <a:lnTo>
                      <a:pt x="594" y="679"/>
                    </a:lnTo>
                    <a:lnTo>
                      <a:pt x="590" y="685"/>
                    </a:lnTo>
                    <a:lnTo>
                      <a:pt x="590" y="697"/>
                    </a:lnTo>
                    <a:lnTo>
                      <a:pt x="590" y="711"/>
                    </a:lnTo>
                    <a:lnTo>
                      <a:pt x="588" y="718"/>
                    </a:lnTo>
                    <a:lnTo>
                      <a:pt x="579" y="720"/>
                    </a:lnTo>
                    <a:lnTo>
                      <a:pt x="572" y="727"/>
                    </a:lnTo>
                    <a:lnTo>
                      <a:pt x="568" y="733"/>
                    </a:lnTo>
                    <a:lnTo>
                      <a:pt x="562" y="746"/>
                    </a:lnTo>
                    <a:lnTo>
                      <a:pt x="559" y="753"/>
                    </a:lnTo>
                    <a:lnTo>
                      <a:pt x="555" y="756"/>
                    </a:lnTo>
                    <a:lnTo>
                      <a:pt x="546" y="758"/>
                    </a:lnTo>
                    <a:lnTo>
                      <a:pt x="536" y="757"/>
                    </a:lnTo>
                    <a:lnTo>
                      <a:pt x="537" y="754"/>
                    </a:lnTo>
                    <a:lnTo>
                      <a:pt x="536" y="756"/>
                    </a:lnTo>
                    <a:lnTo>
                      <a:pt x="533" y="748"/>
                    </a:lnTo>
                    <a:lnTo>
                      <a:pt x="532" y="733"/>
                    </a:lnTo>
                    <a:lnTo>
                      <a:pt x="536" y="722"/>
                    </a:lnTo>
                    <a:lnTo>
                      <a:pt x="545" y="709"/>
                    </a:lnTo>
                    <a:lnTo>
                      <a:pt x="541" y="696"/>
                    </a:lnTo>
                    <a:lnTo>
                      <a:pt x="550" y="690"/>
                    </a:lnTo>
                    <a:lnTo>
                      <a:pt x="567" y="682"/>
                    </a:lnTo>
                    <a:lnTo>
                      <a:pt x="563" y="675"/>
                    </a:lnTo>
                    <a:lnTo>
                      <a:pt x="560" y="665"/>
                    </a:lnTo>
                    <a:lnTo>
                      <a:pt x="557" y="657"/>
                    </a:lnTo>
                    <a:lnTo>
                      <a:pt x="552" y="636"/>
                    </a:lnTo>
                    <a:lnTo>
                      <a:pt x="545" y="625"/>
                    </a:lnTo>
                    <a:lnTo>
                      <a:pt x="538" y="614"/>
                    </a:lnTo>
                    <a:lnTo>
                      <a:pt x="534" y="599"/>
                    </a:lnTo>
                    <a:lnTo>
                      <a:pt x="532" y="591"/>
                    </a:lnTo>
                    <a:lnTo>
                      <a:pt x="530" y="586"/>
                    </a:lnTo>
                    <a:lnTo>
                      <a:pt x="526" y="581"/>
                    </a:lnTo>
                    <a:lnTo>
                      <a:pt x="525" y="578"/>
                    </a:lnTo>
                    <a:lnTo>
                      <a:pt x="518" y="578"/>
                    </a:lnTo>
                    <a:lnTo>
                      <a:pt x="513" y="588"/>
                    </a:lnTo>
                    <a:lnTo>
                      <a:pt x="507" y="580"/>
                    </a:lnTo>
                    <a:lnTo>
                      <a:pt x="501" y="574"/>
                    </a:lnTo>
                    <a:lnTo>
                      <a:pt x="487" y="569"/>
                    </a:lnTo>
                    <a:lnTo>
                      <a:pt x="481" y="560"/>
                    </a:lnTo>
                    <a:lnTo>
                      <a:pt x="483" y="557"/>
                    </a:lnTo>
                    <a:lnTo>
                      <a:pt x="484" y="552"/>
                    </a:lnTo>
                    <a:lnTo>
                      <a:pt x="479" y="539"/>
                    </a:lnTo>
                    <a:lnTo>
                      <a:pt x="474" y="533"/>
                    </a:lnTo>
                    <a:lnTo>
                      <a:pt x="468" y="531"/>
                    </a:lnTo>
                    <a:lnTo>
                      <a:pt x="458" y="533"/>
                    </a:lnTo>
                    <a:lnTo>
                      <a:pt x="447" y="534"/>
                    </a:lnTo>
                    <a:lnTo>
                      <a:pt x="448" y="525"/>
                    </a:lnTo>
                    <a:lnTo>
                      <a:pt x="447" y="523"/>
                    </a:lnTo>
                    <a:lnTo>
                      <a:pt x="427" y="514"/>
                    </a:lnTo>
                    <a:lnTo>
                      <a:pt x="423" y="502"/>
                    </a:lnTo>
                    <a:lnTo>
                      <a:pt x="415" y="492"/>
                    </a:lnTo>
                    <a:lnTo>
                      <a:pt x="406" y="483"/>
                    </a:lnTo>
                    <a:lnTo>
                      <a:pt x="400" y="481"/>
                    </a:lnTo>
                    <a:lnTo>
                      <a:pt x="369" y="479"/>
                    </a:lnTo>
                    <a:lnTo>
                      <a:pt x="362" y="481"/>
                    </a:lnTo>
                    <a:lnTo>
                      <a:pt x="351" y="470"/>
                    </a:lnTo>
                    <a:lnTo>
                      <a:pt x="335" y="458"/>
                    </a:lnTo>
                    <a:lnTo>
                      <a:pt x="321" y="442"/>
                    </a:lnTo>
                    <a:lnTo>
                      <a:pt x="307" y="423"/>
                    </a:lnTo>
                    <a:lnTo>
                      <a:pt x="301" y="414"/>
                    </a:lnTo>
                    <a:lnTo>
                      <a:pt x="290" y="412"/>
                    </a:lnTo>
                    <a:lnTo>
                      <a:pt x="284" y="402"/>
                    </a:lnTo>
                    <a:lnTo>
                      <a:pt x="275" y="389"/>
                    </a:lnTo>
                    <a:lnTo>
                      <a:pt x="266" y="380"/>
                    </a:lnTo>
                    <a:lnTo>
                      <a:pt x="258" y="380"/>
                    </a:lnTo>
                    <a:lnTo>
                      <a:pt x="249" y="382"/>
                    </a:lnTo>
                    <a:lnTo>
                      <a:pt x="246" y="366"/>
                    </a:lnTo>
                    <a:lnTo>
                      <a:pt x="235" y="351"/>
                    </a:lnTo>
                    <a:lnTo>
                      <a:pt x="217" y="332"/>
                    </a:lnTo>
                    <a:lnTo>
                      <a:pt x="214" y="328"/>
                    </a:lnTo>
                    <a:lnTo>
                      <a:pt x="215" y="320"/>
                    </a:lnTo>
                    <a:lnTo>
                      <a:pt x="212" y="307"/>
                    </a:lnTo>
                    <a:lnTo>
                      <a:pt x="205" y="286"/>
                    </a:lnTo>
                    <a:lnTo>
                      <a:pt x="201" y="268"/>
                    </a:lnTo>
                    <a:lnTo>
                      <a:pt x="199" y="255"/>
                    </a:lnTo>
                    <a:lnTo>
                      <a:pt x="197" y="250"/>
                    </a:lnTo>
                    <a:lnTo>
                      <a:pt x="179" y="241"/>
                    </a:lnTo>
                    <a:lnTo>
                      <a:pt x="147" y="219"/>
                    </a:lnTo>
                    <a:lnTo>
                      <a:pt x="137" y="212"/>
                    </a:lnTo>
                    <a:lnTo>
                      <a:pt x="127" y="208"/>
                    </a:lnTo>
                    <a:lnTo>
                      <a:pt x="118" y="207"/>
                    </a:lnTo>
                    <a:lnTo>
                      <a:pt x="107" y="209"/>
                    </a:lnTo>
                    <a:lnTo>
                      <a:pt x="97" y="215"/>
                    </a:lnTo>
                    <a:lnTo>
                      <a:pt x="95" y="220"/>
                    </a:lnTo>
                    <a:lnTo>
                      <a:pt x="90" y="223"/>
                    </a:lnTo>
                    <a:lnTo>
                      <a:pt x="78" y="236"/>
                    </a:lnTo>
                    <a:lnTo>
                      <a:pt x="76" y="244"/>
                    </a:lnTo>
                    <a:lnTo>
                      <a:pt x="70" y="246"/>
                    </a:lnTo>
                    <a:lnTo>
                      <a:pt x="58" y="250"/>
                    </a:lnTo>
                    <a:lnTo>
                      <a:pt x="47" y="250"/>
                    </a:lnTo>
                    <a:lnTo>
                      <a:pt x="39" y="248"/>
                    </a:lnTo>
                    <a:lnTo>
                      <a:pt x="38" y="245"/>
                    </a:lnTo>
                    <a:lnTo>
                      <a:pt x="41" y="237"/>
                    </a:lnTo>
                    <a:lnTo>
                      <a:pt x="42" y="228"/>
                    </a:lnTo>
                    <a:lnTo>
                      <a:pt x="40" y="220"/>
                    </a:lnTo>
                    <a:lnTo>
                      <a:pt x="32" y="217"/>
                    </a:lnTo>
                    <a:lnTo>
                      <a:pt x="22" y="216"/>
                    </a:lnTo>
                    <a:lnTo>
                      <a:pt x="13" y="213"/>
                    </a:lnTo>
                    <a:lnTo>
                      <a:pt x="8" y="203"/>
                    </a:lnTo>
                    <a:lnTo>
                      <a:pt x="6" y="191"/>
                    </a:lnTo>
                    <a:lnTo>
                      <a:pt x="7" y="179"/>
                    </a:lnTo>
                    <a:lnTo>
                      <a:pt x="10" y="169"/>
                    </a:lnTo>
                    <a:lnTo>
                      <a:pt x="10" y="161"/>
                    </a:lnTo>
                    <a:lnTo>
                      <a:pt x="5" y="157"/>
                    </a:lnTo>
                    <a:lnTo>
                      <a:pt x="2" y="157"/>
                    </a:lnTo>
                    <a:lnTo>
                      <a:pt x="0" y="151"/>
                    </a:lnTo>
                    <a:lnTo>
                      <a:pt x="0" y="146"/>
                    </a:lnTo>
                    <a:lnTo>
                      <a:pt x="3" y="138"/>
                    </a:lnTo>
                    <a:lnTo>
                      <a:pt x="9" y="131"/>
                    </a:lnTo>
                    <a:lnTo>
                      <a:pt x="22" y="125"/>
                    </a:lnTo>
                    <a:lnTo>
                      <a:pt x="20" y="115"/>
                    </a:lnTo>
                    <a:lnTo>
                      <a:pt x="18" y="106"/>
                    </a:lnTo>
                    <a:lnTo>
                      <a:pt x="14" y="93"/>
                    </a:lnTo>
                    <a:lnTo>
                      <a:pt x="13" y="86"/>
                    </a:lnTo>
                    <a:lnTo>
                      <a:pt x="11" y="80"/>
                    </a:lnTo>
                    <a:lnTo>
                      <a:pt x="13" y="75"/>
                    </a:lnTo>
                    <a:lnTo>
                      <a:pt x="17" y="75"/>
                    </a:lnTo>
                    <a:lnTo>
                      <a:pt x="24" y="76"/>
                    </a:lnTo>
                    <a:lnTo>
                      <a:pt x="33" y="77"/>
                    </a:lnTo>
                    <a:lnTo>
                      <a:pt x="40" y="75"/>
                    </a:lnTo>
                    <a:lnTo>
                      <a:pt x="50" y="73"/>
                    </a:lnTo>
                    <a:lnTo>
                      <a:pt x="54" y="73"/>
                    </a:lnTo>
                    <a:lnTo>
                      <a:pt x="59" y="73"/>
                    </a:lnTo>
                    <a:lnTo>
                      <a:pt x="72" y="75"/>
                    </a:lnTo>
                    <a:lnTo>
                      <a:pt x="76" y="71"/>
                    </a:lnTo>
                    <a:lnTo>
                      <a:pt x="85" y="67"/>
                    </a:lnTo>
                    <a:lnTo>
                      <a:pt x="89" y="62"/>
                    </a:lnTo>
                    <a:lnTo>
                      <a:pt x="90" y="52"/>
                    </a:lnTo>
                    <a:lnTo>
                      <a:pt x="97" y="45"/>
                    </a:lnTo>
                    <a:lnTo>
                      <a:pt x="109" y="40"/>
                    </a:lnTo>
                    <a:lnTo>
                      <a:pt x="109" y="46"/>
                    </a:lnTo>
                    <a:lnTo>
                      <a:pt x="113" y="61"/>
                    </a:lnTo>
                    <a:lnTo>
                      <a:pt x="124" y="70"/>
                    </a:lnTo>
                    <a:lnTo>
                      <a:pt x="130" y="79"/>
                    </a:lnTo>
                    <a:lnTo>
                      <a:pt x="137" y="84"/>
                    </a:lnTo>
                    <a:lnTo>
                      <a:pt x="139" y="80"/>
                    </a:lnTo>
                    <a:lnTo>
                      <a:pt x="143" y="70"/>
                    </a:lnTo>
                    <a:lnTo>
                      <a:pt x="155" y="51"/>
                    </a:lnTo>
                    <a:lnTo>
                      <a:pt x="159" y="40"/>
                    </a:lnTo>
                    <a:lnTo>
                      <a:pt x="166" y="44"/>
                    </a:lnTo>
                    <a:lnTo>
                      <a:pt x="172" y="50"/>
                    </a:lnTo>
                    <a:lnTo>
                      <a:pt x="184" y="52"/>
                    </a:lnTo>
                    <a:lnTo>
                      <a:pt x="205" y="57"/>
                    </a:lnTo>
                    <a:lnTo>
                      <a:pt x="207" y="53"/>
                    </a:lnTo>
                    <a:lnTo>
                      <a:pt x="204" y="47"/>
                    </a:lnTo>
                    <a:lnTo>
                      <a:pt x="203" y="39"/>
                    </a:lnTo>
                    <a:lnTo>
                      <a:pt x="206" y="33"/>
                    </a:lnTo>
                    <a:lnTo>
                      <a:pt x="217" y="33"/>
                    </a:lnTo>
                    <a:lnTo>
                      <a:pt x="222" y="31"/>
                    </a:lnTo>
                    <a:lnTo>
                      <a:pt x="221" y="23"/>
                    </a:lnTo>
                    <a:lnTo>
                      <a:pt x="223" y="17"/>
                    </a:lnTo>
                    <a:lnTo>
                      <a:pt x="226" y="12"/>
                    </a:lnTo>
                    <a:lnTo>
                      <a:pt x="229" y="15"/>
                    </a:lnTo>
                    <a:lnTo>
                      <a:pt x="238" y="17"/>
                    </a:lnTo>
                    <a:lnTo>
                      <a:pt x="243" y="17"/>
                    </a:lnTo>
                    <a:lnTo>
                      <a:pt x="259" y="13"/>
                    </a:lnTo>
                    <a:lnTo>
                      <a:pt x="266" y="10"/>
                    </a:lnTo>
                    <a:lnTo>
                      <a:pt x="279" y="5"/>
                    </a:lnTo>
                    <a:lnTo>
                      <a:pt x="299" y="5"/>
                    </a:lnTo>
                    <a:lnTo>
                      <a:pt x="310" y="4"/>
                    </a:lnTo>
                    <a:lnTo>
                      <a:pt x="314" y="0"/>
                    </a:lnTo>
                    <a:lnTo>
                      <a:pt x="321" y="0"/>
                    </a:lnTo>
                    <a:lnTo>
                      <a:pt x="323" y="2"/>
                    </a:lnTo>
                    <a:lnTo>
                      <a:pt x="322" y="7"/>
                    </a:lnTo>
                    <a:lnTo>
                      <a:pt x="324" y="16"/>
                    </a:lnTo>
                    <a:lnTo>
                      <a:pt x="328" y="23"/>
                    </a:lnTo>
                    <a:lnTo>
                      <a:pt x="332" y="27"/>
                    </a:lnTo>
                    <a:lnTo>
                      <a:pt x="340" y="31"/>
                    </a:lnTo>
                    <a:lnTo>
                      <a:pt x="344" y="32"/>
                    </a:lnTo>
                    <a:lnTo>
                      <a:pt x="354" y="39"/>
                    </a:lnTo>
                    <a:lnTo>
                      <a:pt x="364" y="41"/>
                    </a:lnTo>
                    <a:lnTo>
                      <a:pt x="373" y="43"/>
                    </a:lnTo>
                    <a:lnTo>
                      <a:pt x="386" y="44"/>
                    </a:lnTo>
                    <a:lnTo>
                      <a:pt x="395" y="47"/>
                    </a:lnTo>
                    <a:lnTo>
                      <a:pt x="400" y="49"/>
                    </a:lnTo>
                    <a:lnTo>
                      <a:pt x="408" y="50"/>
                    </a:lnTo>
                    <a:lnTo>
                      <a:pt x="402" y="55"/>
                    </a:lnTo>
                    <a:lnTo>
                      <a:pt x="397" y="60"/>
                    </a:lnTo>
                    <a:lnTo>
                      <a:pt x="394" y="68"/>
                    </a:lnTo>
                    <a:lnTo>
                      <a:pt x="394" y="73"/>
                    </a:lnTo>
                    <a:lnTo>
                      <a:pt x="397" y="74"/>
                    </a:lnTo>
                    <a:lnTo>
                      <a:pt x="401" y="73"/>
                    </a:lnTo>
                    <a:lnTo>
                      <a:pt x="402" y="73"/>
                    </a:lnTo>
                    <a:lnTo>
                      <a:pt x="400" y="80"/>
                    </a:lnTo>
                    <a:lnTo>
                      <a:pt x="398" y="89"/>
                    </a:lnTo>
                    <a:lnTo>
                      <a:pt x="401" y="94"/>
                    </a:lnTo>
                    <a:lnTo>
                      <a:pt x="403" y="95"/>
                    </a:lnTo>
                    <a:lnTo>
                      <a:pt x="403" y="104"/>
                    </a:lnTo>
                    <a:lnTo>
                      <a:pt x="405" y="106"/>
                    </a:lnTo>
                    <a:lnTo>
                      <a:pt x="411" y="108"/>
                    </a:lnTo>
                    <a:lnTo>
                      <a:pt x="413" y="110"/>
                    </a:lnTo>
                    <a:lnTo>
                      <a:pt x="416" y="115"/>
                    </a:lnTo>
                    <a:lnTo>
                      <a:pt x="420" y="117"/>
                    </a:lnTo>
                    <a:lnTo>
                      <a:pt x="422" y="122"/>
                    </a:lnTo>
                    <a:lnTo>
                      <a:pt x="421" y="126"/>
                    </a:lnTo>
                    <a:lnTo>
                      <a:pt x="417" y="129"/>
                    </a:lnTo>
                    <a:lnTo>
                      <a:pt x="411" y="131"/>
                    </a:lnTo>
                    <a:lnTo>
                      <a:pt x="406" y="129"/>
                    </a:lnTo>
                    <a:close/>
                    <a:moveTo>
                      <a:pt x="116" y="465"/>
                    </a:moveTo>
                    <a:lnTo>
                      <a:pt x="121" y="466"/>
                    </a:lnTo>
                    <a:lnTo>
                      <a:pt x="124" y="469"/>
                    </a:lnTo>
                    <a:lnTo>
                      <a:pt x="129" y="470"/>
                    </a:lnTo>
                    <a:lnTo>
                      <a:pt x="131" y="474"/>
                    </a:lnTo>
                    <a:lnTo>
                      <a:pt x="134" y="476"/>
                    </a:lnTo>
                    <a:lnTo>
                      <a:pt x="137" y="479"/>
                    </a:lnTo>
                    <a:lnTo>
                      <a:pt x="139" y="487"/>
                    </a:lnTo>
                    <a:lnTo>
                      <a:pt x="141" y="492"/>
                    </a:lnTo>
                    <a:lnTo>
                      <a:pt x="143" y="500"/>
                    </a:lnTo>
                    <a:lnTo>
                      <a:pt x="147" y="516"/>
                    </a:lnTo>
                    <a:lnTo>
                      <a:pt x="147" y="532"/>
                    </a:lnTo>
                    <a:lnTo>
                      <a:pt x="147" y="537"/>
                    </a:lnTo>
                    <a:lnTo>
                      <a:pt x="145" y="547"/>
                    </a:lnTo>
                    <a:lnTo>
                      <a:pt x="143" y="556"/>
                    </a:lnTo>
                    <a:lnTo>
                      <a:pt x="143" y="563"/>
                    </a:lnTo>
                    <a:lnTo>
                      <a:pt x="140" y="592"/>
                    </a:lnTo>
                    <a:lnTo>
                      <a:pt x="137" y="617"/>
                    </a:lnTo>
                    <a:lnTo>
                      <a:pt x="137" y="624"/>
                    </a:lnTo>
                    <a:lnTo>
                      <a:pt x="133" y="631"/>
                    </a:lnTo>
                    <a:lnTo>
                      <a:pt x="132" y="637"/>
                    </a:lnTo>
                    <a:lnTo>
                      <a:pt x="124" y="642"/>
                    </a:lnTo>
                    <a:lnTo>
                      <a:pt x="118" y="640"/>
                    </a:lnTo>
                    <a:lnTo>
                      <a:pt x="109" y="636"/>
                    </a:lnTo>
                    <a:lnTo>
                      <a:pt x="102" y="641"/>
                    </a:lnTo>
                    <a:lnTo>
                      <a:pt x="96" y="653"/>
                    </a:lnTo>
                    <a:lnTo>
                      <a:pt x="87" y="658"/>
                    </a:lnTo>
                    <a:lnTo>
                      <a:pt x="82" y="659"/>
                    </a:lnTo>
                    <a:lnTo>
                      <a:pt x="76" y="660"/>
                    </a:lnTo>
                    <a:lnTo>
                      <a:pt x="71" y="654"/>
                    </a:lnTo>
                    <a:lnTo>
                      <a:pt x="68" y="650"/>
                    </a:lnTo>
                    <a:lnTo>
                      <a:pt x="59" y="635"/>
                    </a:lnTo>
                    <a:lnTo>
                      <a:pt x="58" y="625"/>
                    </a:lnTo>
                    <a:lnTo>
                      <a:pt x="59" y="618"/>
                    </a:lnTo>
                    <a:lnTo>
                      <a:pt x="56" y="608"/>
                    </a:lnTo>
                    <a:lnTo>
                      <a:pt x="59" y="600"/>
                    </a:lnTo>
                    <a:lnTo>
                      <a:pt x="60" y="597"/>
                    </a:lnTo>
                    <a:lnTo>
                      <a:pt x="62" y="585"/>
                    </a:lnTo>
                    <a:lnTo>
                      <a:pt x="67" y="581"/>
                    </a:lnTo>
                    <a:lnTo>
                      <a:pt x="68" y="575"/>
                    </a:lnTo>
                    <a:lnTo>
                      <a:pt x="66" y="570"/>
                    </a:lnTo>
                    <a:lnTo>
                      <a:pt x="65" y="560"/>
                    </a:lnTo>
                    <a:lnTo>
                      <a:pt x="67" y="551"/>
                    </a:lnTo>
                    <a:lnTo>
                      <a:pt x="67" y="539"/>
                    </a:lnTo>
                    <a:lnTo>
                      <a:pt x="66" y="530"/>
                    </a:lnTo>
                    <a:lnTo>
                      <a:pt x="63" y="521"/>
                    </a:lnTo>
                    <a:lnTo>
                      <a:pt x="61" y="519"/>
                    </a:lnTo>
                    <a:lnTo>
                      <a:pt x="56" y="519"/>
                    </a:lnTo>
                    <a:lnTo>
                      <a:pt x="53" y="512"/>
                    </a:lnTo>
                    <a:lnTo>
                      <a:pt x="54" y="498"/>
                    </a:lnTo>
                    <a:lnTo>
                      <a:pt x="56" y="493"/>
                    </a:lnTo>
                    <a:lnTo>
                      <a:pt x="56" y="488"/>
                    </a:lnTo>
                    <a:lnTo>
                      <a:pt x="61" y="492"/>
                    </a:lnTo>
                    <a:lnTo>
                      <a:pt x="66" y="497"/>
                    </a:lnTo>
                    <a:lnTo>
                      <a:pt x="76" y="496"/>
                    </a:lnTo>
                    <a:lnTo>
                      <a:pt x="94" y="482"/>
                    </a:lnTo>
                    <a:lnTo>
                      <a:pt x="102" y="476"/>
                    </a:lnTo>
                    <a:lnTo>
                      <a:pt x="109" y="474"/>
                    </a:lnTo>
                    <a:lnTo>
                      <a:pt x="116" y="465"/>
                    </a:lnTo>
                    <a:close/>
                  </a:path>
                </a:pathLst>
              </a:custGeom>
              <a:solidFill>
                <a:srgbClr val="848FA0"/>
              </a:solidFill>
              <a:ln w="6350" cmpd="sng">
                <a:solidFill>
                  <a:schemeClr val="bg1"/>
                </a:solidFill>
                <a:round/>
                <a:headEnd/>
                <a:tailEnd/>
              </a:ln>
            </p:spPr>
            <p:txBody>
              <a:bodyPr/>
              <a:lstStyle/>
              <a:p>
                <a:endParaRPr lang="en-GB" dirty="0"/>
              </a:p>
            </p:txBody>
          </p:sp>
          <p:sp>
            <p:nvSpPr>
              <p:cNvPr id="1388" name="Freeform 1387"/>
              <p:cNvSpPr>
                <a:spLocks noEditPoints="1"/>
              </p:cNvSpPr>
              <p:nvPr/>
            </p:nvSpPr>
            <p:spPr bwMode="auto">
              <a:xfrm>
                <a:off x="2550" y="985"/>
                <a:ext cx="880" cy="1093"/>
              </a:xfrm>
              <a:custGeom>
                <a:avLst/>
                <a:gdLst>
                  <a:gd name="T0" fmla="*/ 155 w 880"/>
                  <a:gd name="T1" fmla="*/ 1050 h 1093"/>
                  <a:gd name="T2" fmla="*/ 30 w 880"/>
                  <a:gd name="T3" fmla="*/ 932 h 1093"/>
                  <a:gd name="T4" fmla="*/ 44 w 880"/>
                  <a:gd name="T5" fmla="*/ 901 h 1093"/>
                  <a:gd name="T6" fmla="*/ 25 w 880"/>
                  <a:gd name="T7" fmla="*/ 881 h 1093"/>
                  <a:gd name="T8" fmla="*/ 99 w 880"/>
                  <a:gd name="T9" fmla="*/ 850 h 1093"/>
                  <a:gd name="T10" fmla="*/ 75 w 880"/>
                  <a:gd name="T11" fmla="*/ 826 h 1093"/>
                  <a:gd name="T12" fmla="*/ 76 w 880"/>
                  <a:gd name="T13" fmla="*/ 767 h 1093"/>
                  <a:gd name="T14" fmla="*/ 137 w 880"/>
                  <a:gd name="T15" fmla="*/ 673 h 1093"/>
                  <a:gd name="T16" fmla="*/ 278 w 880"/>
                  <a:gd name="T17" fmla="*/ 619 h 1093"/>
                  <a:gd name="T18" fmla="*/ 320 w 880"/>
                  <a:gd name="T19" fmla="*/ 514 h 1093"/>
                  <a:gd name="T20" fmla="*/ 359 w 880"/>
                  <a:gd name="T21" fmla="*/ 422 h 1093"/>
                  <a:gd name="T22" fmla="*/ 419 w 880"/>
                  <a:gd name="T23" fmla="*/ 319 h 1093"/>
                  <a:gd name="T24" fmla="*/ 456 w 880"/>
                  <a:gd name="T25" fmla="*/ 274 h 1093"/>
                  <a:gd name="T26" fmla="*/ 458 w 880"/>
                  <a:gd name="T27" fmla="*/ 243 h 1093"/>
                  <a:gd name="T28" fmla="*/ 511 w 880"/>
                  <a:gd name="T29" fmla="*/ 166 h 1093"/>
                  <a:gd name="T30" fmla="*/ 538 w 880"/>
                  <a:gd name="T31" fmla="*/ 169 h 1093"/>
                  <a:gd name="T32" fmla="*/ 568 w 880"/>
                  <a:gd name="T33" fmla="*/ 167 h 1093"/>
                  <a:gd name="T34" fmla="*/ 615 w 880"/>
                  <a:gd name="T35" fmla="*/ 133 h 1093"/>
                  <a:gd name="T36" fmla="*/ 622 w 880"/>
                  <a:gd name="T37" fmla="*/ 100 h 1093"/>
                  <a:gd name="T38" fmla="*/ 675 w 880"/>
                  <a:gd name="T39" fmla="*/ 61 h 1093"/>
                  <a:gd name="T40" fmla="*/ 717 w 880"/>
                  <a:gd name="T41" fmla="*/ 30 h 1093"/>
                  <a:gd name="T42" fmla="*/ 744 w 880"/>
                  <a:gd name="T43" fmla="*/ 47 h 1093"/>
                  <a:gd name="T44" fmla="*/ 788 w 880"/>
                  <a:gd name="T45" fmla="*/ 6 h 1093"/>
                  <a:gd name="T46" fmla="*/ 800 w 880"/>
                  <a:gd name="T47" fmla="*/ 46 h 1093"/>
                  <a:gd name="T48" fmla="*/ 862 w 880"/>
                  <a:gd name="T49" fmla="*/ 35 h 1093"/>
                  <a:gd name="T50" fmla="*/ 848 w 880"/>
                  <a:gd name="T51" fmla="*/ 93 h 1093"/>
                  <a:gd name="T52" fmla="*/ 857 w 880"/>
                  <a:gd name="T53" fmla="*/ 125 h 1093"/>
                  <a:gd name="T54" fmla="*/ 734 w 880"/>
                  <a:gd name="T55" fmla="*/ 122 h 1093"/>
                  <a:gd name="T56" fmla="*/ 591 w 880"/>
                  <a:gd name="T57" fmla="*/ 187 h 1093"/>
                  <a:gd name="T58" fmla="*/ 462 w 880"/>
                  <a:gd name="T59" fmla="*/ 305 h 1093"/>
                  <a:gd name="T60" fmla="*/ 350 w 880"/>
                  <a:gd name="T61" fmla="*/ 608 h 1093"/>
                  <a:gd name="T62" fmla="*/ 302 w 880"/>
                  <a:gd name="T63" fmla="*/ 918 h 1093"/>
                  <a:gd name="T64" fmla="*/ 229 w 880"/>
                  <a:gd name="T65" fmla="*/ 949 h 1093"/>
                  <a:gd name="T66" fmla="*/ 60 w 880"/>
                  <a:gd name="T67" fmla="*/ 739 h 1093"/>
                  <a:gd name="T68" fmla="*/ 5 w 880"/>
                  <a:gd name="T69" fmla="*/ 972 h 1093"/>
                  <a:gd name="T70" fmla="*/ 13 w 880"/>
                  <a:gd name="T71" fmla="*/ 823 h 1093"/>
                  <a:gd name="T72" fmla="*/ 172 w 880"/>
                  <a:gd name="T73" fmla="*/ 643 h 1093"/>
                  <a:gd name="T74" fmla="*/ 405 w 880"/>
                  <a:gd name="T75" fmla="*/ 312 h 1093"/>
                  <a:gd name="T76" fmla="*/ 706 w 880"/>
                  <a:gd name="T77" fmla="*/ 22 h 1093"/>
                  <a:gd name="T78" fmla="*/ 667 w 880"/>
                  <a:gd name="T79" fmla="*/ 62 h 1093"/>
                  <a:gd name="T80" fmla="*/ 652 w 880"/>
                  <a:gd name="T81" fmla="*/ 84 h 1093"/>
                  <a:gd name="T82" fmla="*/ 657 w 880"/>
                  <a:gd name="T83" fmla="*/ 66 h 1093"/>
                  <a:gd name="T84" fmla="*/ 632 w 880"/>
                  <a:gd name="T85" fmla="*/ 50 h 1093"/>
                  <a:gd name="T86" fmla="*/ 621 w 880"/>
                  <a:gd name="T87" fmla="*/ 67 h 1093"/>
                  <a:gd name="T88" fmla="*/ 635 w 880"/>
                  <a:gd name="T89" fmla="*/ 82 h 1093"/>
                  <a:gd name="T90" fmla="*/ 572 w 880"/>
                  <a:gd name="T91" fmla="*/ 108 h 1093"/>
                  <a:gd name="T92" fmla="*/ 544 w 880"/>
                  <a:gd name="T93" fmla="*/ 98 h 1093"/>
                  <a:gd name="T94" fmla="*/ 533 w 880"/>
                  <a:gd name="T95" fmla="*/ 115 h 1093"/>
                  <a:gd name="T96" fmla="*/ 525 w 880"/>
                  <a:gd name="T97" fmla="*/ 127 h 1093"/>
                  <a:gd name="T98" fmla="*/ 527 w 880"/>
                  <a:gd name="T99" fmla="*/ 133 h 1093"/>
                  <a:gd name="T100" fmla="*/ 467 w 880"/>
                  <a:gd name="T101" fmla="*/ 184 h 1093"/>
                  <a:gd name="T102" fmla="*/ 487 w 880"/>
                  <a:gd name="T103" fmla="*/ 162 h 1093"/>
                  <a:gd name="T104" fmla="*/ 489 w 880"/>
                  <a:gd name="T105" fmla="*/ 187 h 1093"/>
                  <a:gd name="T106" fmla="*/ 447 w 880"/>
                  <a:gd name="T107" fmla="*/ 181 h 1093"/>
                  <a:gd name="T108" fmla="*/ 395 w 880"/>
                  <a:gd name="T109" fmla="*/ 230 h 1093"/>
                  <a:gd name="T110" fmla="*/ 420 w 880"/>
                  <a:gd name="T111" fmla="*/ 224 h 1093"/>
                  <a:gd name="T112" fmla="*/ 394 w 880"/>
                  <a:gd name="T113" fmla="*/ 231 h 1093"/>
                  <a:gd name="T114" fmla="*/ 447 w 880"/>
                  <a:gd name="T115" fmla="*/ 224 h 1093"/>
                  <a:gd name="T116" fmla="*/ 433 w 880"/>
                  <a:gd name="T117" fmla="*/ 254 h 1093"/>
                  <a:gd name="T118" fmla="*/ 389 w 880"/>
                  <a:gd name="T119" fmla="*/ 271 h 1093"/>
                  <a:gd name="T120" fmla="*/ 425 w 880"/>
                  <a:gd name="T121" fmla="*/ 228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0" h="1093">
                    <a:moveTo>
                      <a:pt x="17" y="939"/>
                    </a:moveTo>
                    <a:lnTo>
                      <a:pt x="14" y="937"/>
                    </a:lnTo>
                    <a:lnTo>
                      <a:pt x="12" y="934"/>
                    </a:lnTo>
                    <a:lnTo>
                      <a:pt x="12" y="931"/>
                    </a:lnTo>
                    <a:lnTo>
                      <a:pt x="13" y="922"/>
                    </a:lnTo>
                    <a:lnTo>
                      <a:pt x="16" y="922"/>
                    </a:lnTo>
                    <a:lnTo>
                      <a:pt x="18" y="926"/>
                    </a:lnTo>
                    <a:lnTo>
                      <a:pt x="19" y="928"/>
                    </a:lnTo>
                    <a:lnTo>
                      <a:pt x="18" y="937"/>
                    </a:lnTo>
                    <a:lnTo>
                      <a:pt x="17" y="939"/>
                    </a:lnTo>
                    <a:close/>
                    <a:moveTo>
                      <a:pt x="211" y="1002"/>
                    </a:moveTo>
                    <a:lnTo>
                      <a:pt x="207" y="1017"/>
                    </a:lnTo>
                    <a:lnTo>
                      <a:pt x="190" y="1018"/>
                    </a:lnTo>
                    <a:lnTo>
                      <a:pt x="155" y="1050"/>
                    </a:lnTo>
                    <a:lnTo>
                      <a:pt x="132" y="1076"/>
                    </a:lnTo>
                    <a:lnTo>
                      <a:pt x="94" y="1093"/>
                    </a:lnTo>
                    <a:lnTo>
                      <a:pt x="58" y="1082"/>
                    </a:lnTo>
                    <a:lnTo>
                      <a:pt x="25" y="1057"/>
                    </a:lnTo>
                    <a:lnTo>
                      <a:pt x="7" y="1025"/>
                    </a:lnTo>
                    <a:lnTo>
                      <a:pt x="18" y="1001"/>
                    </a:lnTo>
                    <a:lnTo>
                      <a:pt x="29" y="1003"/>
                    </a:lnTo>
                    <a:lnTo>
                      <a:pt x="43" y="976"/>
                    </a:lnTo>
                    <a:lnTo>
                      <a:pt x="38" y="968"/>
                    </a:lnTo>
                    <a:lnTo>
                      <a:pt x="26" y="973"/>
                    </a:lnTo>
                    <a:lnTo>
                      <a:pt x="8" y="974"/>
                    </a:lnTo>
                    <a:lnTo>
                      <a:pt x="6" y="959"/>
                    </a:lnTo>
                    <a:lnTo>
                      <a:pt x="27" y="947"/>
                    </a:lnTo>
                    <a:lnTo>
                      <a:pt x="30" y="932"/>
                    </a:lnTo>
                    <a:lnTo>
                      <a:pt x="47" y="915"/>
                    </a:lnTo>
                    <a:lnTo>
                      <a:pt x="56" y="912"/>
                    </a:lnTo>
                    <a:lnTo>
                      <a:pt x="52" y="905"/>
                    </a:lnTo>
                    <a:lnTo>
                      <a:pt x="67" y="888"/>
                    </a:lnTo>
                    <a:lnTo>
                      <a:pt x="71" y="890"/>
                    </a:lnTo>
                    <a:lnTo>
                      <a:pt x="71" y="898"/>
                    </a:lnTo>
                    <a:lnTo>
                      <a:pt x="74" y="893"/>
                    </a:lnTo>
                    <a:lnTo>
                      <a:pt x="76" y="886"/>
                    </a:lnTo>
                    <a:lnTo>
                      <a:pt x="88" y="881"/>
                    </a:lnTo>
                    <a:lnTo>
                      <a:pt x="81" y="880"/>
                    </a:lnTo>
                    <a:lnTo>
                      <a:pt x="73" y="881"/>
                    </a:lnTo>
                    <a:lnTo>
                      <a:pt x="70" y="874"/>
                    </a:lnTo>
                    <a:lnTo>
                      <a:pt x="62" y="879"/>
                    </a:lnTo>
                    <a:lnTo>
                      <a:pt x="44" y="901"/>
                    </a:lnTo>
                    <a:lnTo>
                      <a:pt x="37" y="905"/>
                    </a:lnTo>
                    <a:lnTo>
                      <a:pt x="35" y="913"/>
                    </a:lnTo>
                    <a:lnTo>
                      <a:pt x="30" y="921"/>
                    </a:lnTo>
                    <a:lnTo>
                      <a:pt x="22" y="926"/>
                    </a:lnTo>
                    <a:lnTo>
                      <a:pt x="19" y="918"/>
                    </a:lnTo>
                    <a:lnTo>
                      <a:pt x="26" y="914"/>
                    </a:lnTo>
                    <a:lnTo>
                      <a:pt x="32" y="914"/>
                    </a:lnTo>
                    <a:lnTo>
                      <a:pt x="27" y="903"/>
                    </a:lnTo>
                    <a:lnTo>
                      <a:pt x="28" y="897"/>
                    </a:lnTo>
                    <a:lnTo>
                      <a:pt x="23" y="902"/>
                    </a:lnTo>
                    <a:lnTo>
                      <a:pt x="17" y="904"/>
                    </a:lnTo>
                    <a:lnTo>
                      <a:pt x="13" y="895"/>
                    </a:lnTo>
                    <a:lnTo>
                      <a:pt x="13" y="888"/>
                    </a:lnTo>
                    <a:lnTo>
                      <a:pt x="25" y="881"/>
                    </a:lnTo>
                    <a:lnTo>
                      <a:pt x="23" y="878"/>
                    </a:lnTo>
                    <a:lnTo>
                      <a:pt x="38" y="865"/>
                    </a:lnTo>
                    <a:lnTo>
                      <a:pt x="31" y="865"/>
                    </a:lnTo>
                    <a:lnTo>
                      <a:pt x="21" y="870"/>
                    </a:lnTo>
                    <a:lnTo>
                      <a:pt x="16" y="869"/>
                    </a:lnTo>
                    <a:lnTo>
                      <a:pt x="11" y="854"/>
                    </a:lnTo>
                    <a:lnTo>
                      <a:pt x="22" y="832"/>
                    </a:lnTo>
                    <a:lnTo>
                      <a:pt x="35" y="836"/>
                    </a:lnTo>
                    <a:lnTo>
                      <a:pt x="42" y="832"/>
                    </a:lnTo>
                    <a:lnTo>
                      <a:pt x="81" y="835"/>
                    </a:lnTo>
                    <a:lnTo>
                      <a:pt x="89" y="847"/>
                    </a:lnTo>
                    <a:lnTo>
                      <a:pt x="88" y="855"/>
                    </a:lnTo>
                    <a:lnTo>
                      <a:pt x="96" y="851"/>
                    </a:lnTo>
                    <a:lnTo>
                      <a:pt x="99" y="850"/>
                    </a:lnTo>
                    <a:lnTo>
                      <a:pt x="95" y="844"/>
                    </a:lnTo>
                    <a:lnTo>
                      <a:pt x="96" y="837"/>
                    </a:lnTo>
                    <a:lnTo>
                      <a:pt x="121" y="827"/>
                    </a:lnTo>
                    <a:lnTo>
                      <a:pt x="117" y="825"/>
                    </a:lnTo>
                    <a:lnTo>
                      <a:pt x="107" y="828"/>
                    </a:lnTo>
                    <a:lnTo>
                      <a:pt x="111" y="816"/>
                    </a:lnTo>
                    <a:lnTo>
                      <a:pt x="118" y="806"/>
                    </a:lnTo>
                    <a:lnTo>
                      <a:pt x="118" y="803"/>
                    </a:lnTo>
                    <a:lnTo>
                      <a:pt x="109" y="807"/>
                    </a:lnTo>
                    <a:lnTo>
                      <a:pt x="104" y="823"/>
                    </a:lnTo>
                    <a:lnTo>
                      <a:pt x="96" y="830"/>
                    </a:lnTo>
                    <a:lnTo>
                      <a:pt x="92" y="828"/>
                    </a:lnTo>
                    <a:lnTo>
                      <a:pt x="78" y="829"/>
                    </a:lnTo>
                    <a:lnTo>
                      <a:pt x="75" y="826"/>
                    </a:lnTo>
                    <a:lnTo>
                      <a:pt x="78" y="816"/>
                    </a:lnTo>
                    <a:lnTo>
                      <a:pt x="78" y="809"/>
                    </a:lnTo>
                    <a:lnTo>
                      <a:pt x="67" y="828"/>
                    </a:lnTo>
                    <a:lnTo>
                      <a:pt x="54" y="823"/>
                    </a:lnTo>
                    <a:lnTo>
                      <a:pt x="31" y="829"/>
                    </a:lnTo>
                    <a:lnTo>
                      <a:pt x="20" y="825"/>
                    </a:lnTo>
                    <a:lnTo>
                      <a:pt x="18" y="811"/>
                    </a:lnTo>
                    <a:lnTo>
                      <a:pt x="29" y="795"/>
                    </a:lnTo>
                    <a:lnTo>
                      <a:pt x="21" y="778"/>
                    </a:lnTo>
                    <a:lnTo>
                      <a:pt x="41" y="767"/>
                    </a:lnTo>
                    <a:lnTo>
                      <a:pt x="49" y="772"/>
                    </a:lnTo>
                    <a:lnTo>
                      <a:pt x="70" y="773"/>
                    </a:lnTo>
                    <a:lnTo>
                      <a:pt x="78" y="769"/>
                    </a:lnTo>
                    <a:lnTo>
                      <a:pt x="76" y="767"/>
                    </a:lnTo>
                    <a:lnTo>
                      <a:pt x="62" y="768"/>
                    </a:lnTo>
                    <a:lnTo>
                      <a:pt x="60" y="766"/>
                    </a:lnTo>
                    <a:lnTo>
                      <a:pt x="67" y="761"/>
                    </a:lnTo>
                    <a:lnTo>
                      <a:pt x="53" y="764"/>
                    </a:lnTo>
                    <a:lnTo>
                      <a:pt x="34" y="761"/>
                    </a:lnTo>
                    <a:lnTo>
                      <a:pt x="33" y="759"/>
                    </a:lnTo>
                    <a:lnTo>
                      <a:pt x="36" y="743"/>
                    </a:lnTo>
                    <a:lnTo>
                      <a:pt x="66" y="746"/>
                    </a:lnTo>
                    <a:lnTo>
                      <a:pt x="92" y="707"/>
                    </a:lnTo>
                    <a:lnTo>
                      <a:pt x="121" y="715"/>
                    </a:lnTo>
                    <a:lnTo>
                      <a:pt x="127" y="710"/>
                    </a:lnTo>
                    <a:lnTo>
                      <a:pt x="109" y="692"/>
                    </a:lnTo>
                    <a:lnTo>
                      <a:pt x="117" y="683"/>
                    </a:lnTo>
                    <a:lnTo>
                      <a:pt x="137" y="673"/>
                    </a:lnTo>
                    <a:lnTo>
                      <a:pt x="194" y="646"/>
                    </a:lnTo>
                    <a:lnTo>
                      <a:pt x="217" y="636"/>
                    </a:lnTo>
                    <a:lnTo>
                      <a:pt x="225" y="651"/>
                    </a:lnTo>
                    <a:lnTo>
                      <a:pt x="224" y="656"/>
                    </a:lnTo>
                    <a:lnTo>
                      <a:pt x="233" y="657"/>
                    </a:lnTo>
                    <a:lnTo>
                      <a:pt x="234" y="651"/>
                    </a:lnTo>
                    <a:lnTo>
                      <a:pt x="241" y="651"/>
                    </a:lnTo>
                    <a:lnTo>
                      <a:pt x="253" y="647"/>
                    </a:lnTo>
                    <a:lnTo>
                      <a:pt x="254" y="645"/>
                    </a:lnTo>
                    <a:lnTo>
                      <a:pt x="250" y="640"/>
                    </a:lnTo>
                    <a:lnTo>
                      <a:pt x="263" y="630"/>
                    </a:lnTo>
                    <a:lnTo>
                      <a:pt x="269" y="630"/>
                    </a:lnTo>
                    <a:lnTo>
                      <a:pt x="280" y="622"/>
                    </a:lnTo>
                    <a:lnTo>
                      <a:pt x="278" y="619"/>
                    </a:lnTo>
                    <a:lnTo>
                      <a:pt x="259" y="630"/>
                    </a:lnTo>
                    <a:lnTo>
                      <a:pt x="233" y="645"/>
                    </a:lnTo>
                    <a:lnTo>
                      <a:pt x="225" y="635"/>
                    </a:lnTo>
                    <a:lnTo>
                      <a:pt x="229" y="625"/>
                    </a:lnTo>
                    <a:lnTo>
                      <a:pt x="221" y="628"/>
                    </a:lnTo>
                    <a:lnTo>
                      <a:pt x="220" y="618"/>
                    </a:lnTo>
                    <a:lnTo>
                      <a:pt x="266" y="561"/>
                    </a:lnTo>
                    <a:lnTo>
                      <a:pt x="277" y="569"/>
                    </a:lnTo>
                    <a:lnTo>
                      <a:pt x="286" y="563"/>
                    </a:lnTo>
                    <a:lnTo>
                      <a:pt x="282" y="547"/>
                    </a:lnTo>
                    <a:lnTo>
                      <a:pt x="285" y="535"/>
                    </a:lnTo>
                    <a:lnTo>
                      <a:pt x="306" y="516"/>
                    </a:lnTo>
                    <a:lnTo>
                      <a:pt x="316" y="520"/>
                    </a:lnTo>
                    <a:lnTo>
                      <a:pt x="320" y="514"/>
                    </a:lnTo>
                    <a:lnTo>
                      <a:pt x="310" y="506"/>
                    </a:lnTo>
                    <a:lnTo>
                      <a:pt x="320" y="487"/>
                    </a:lnTo>
                    <a:lnTo>
                      <a:pt x="329" y="498"/>
                    </a:lnTo>
                    <a:lnTo>
                      <a:pt x="331" y="495"/>
                    </a:lnTo>
                    <a:lnTo>
                      <a:pt x="324" y="478"/>
                    </a:lnTo>
                    <a:lnTo>
                      <a:pt x="335" y="456"/>
                    </a:lnTo>
                    <a:lnTo>
                      <a:pt x="346" y="459"/>
                    </a:lnTo>
                    <a:lnTo>
                      <a:pt x="345" y="445"/>
                    </a:lnTo>
                    <a:lnTo>
                      <a:pt x="328" y="453"/>
                    </a:lnTo>
                    <a:lnTo>
                      <a:pt x="328" y="450"/>
                    </a:lnTo>
                    <a:lnTo>
                      <a:pt x="344" y="435"/>
                    </a:lnTo>
                    <a:lnTo>
                      <a:pt x="347" y="428"/>
                    </a:lnTo>
                    <a:lnTo>
                      <a:pt x="357" y="427"/>
                    </a:lnTo>
                    <a:lnTo>
                      <a:pt x="359" y="422"/>
                    </a:lnTo>
                    <a:lnTo>
                      <a:pt x="350" y="417"/>
                    </a:lnTo>
                    <a:lnTo>
                      <a:pt x="356" y="393"/>
                    </a:lnTo>
                    <a:lnTo>
                      <a:pt x="373" y="368"/>
                    </a:lnTo>
                    <a:lnTo>
                      <a:pt x="383" y="368"/>
                    </a:lnTo>
                    <a:lnTo>
                      <a:pt x="394" y="353"/>
                    </a:lnTo>
                    <a:lnTo>
                      <a:pt x="390" y="344"/>
                    </a:lnTo>
                    <a:lnTo>
                      <a:pt x="406" y="322"/>
                    </a:lnTo>
                    <a:lnTo>
                      <a:pt x="411" y="322"/>
                    </a:lnTo>
                    <a:lnTo>
                      <a:pt x="414" y="328"/>
                    </a:lnTo>
                    <a:lnTo>
                      <a:pt x="425" y="330"/>
                    </a:lnTo>
                    <a:lnTo>
                      <a:pt x="436" y="319"/>
                    </a:lnTo>
                    <a:lnTo>
                      <a:pt x="425" y="323"/>
                    </a:lnTo>
                    <a:lnTo>
                      <a:pt x="420" y="321"/>
                    </a:lnTo>
                    <a:lnTo>
                      <a:pt x="419" y="319"/>
                    </a:lnTo>
                    <a:lnTo>
                      <a:pt x="424" y="318"/>
                    </a:lnTo>
                    <a:lnTo>
                      <a:pt x="427" y="311"/>
                    </a:lnTo>
                    <a:lnTo>
                      <a:pt x="425" y="295"/>
                    </a:lnTo>
                    <a:lnTo>
                      <a:pt x="431" y="286"/>
                    </a:lnTo>
                    <a:lnTo>
                      <a:pt x="431" y="281"/>
                    </a:lnTo>
                    <a:lnTo>
                      <a:pt x="438" y="280"/>
                    </a:lnTo>
                    <a:lnTo>
                      <a:pt x="440" y="272"/>
                    </a:lnTo>
                    <a:lnTo>
                      <a:pt x="443" y="271"/>
                    </a:lnTo>
                    <a:lnTo>
                      <a:pt x="447" y="293"/>
                    </a:lnTo>
                    <a:lnTo>
                      <a:pt x="451" y="292"/>
                    </a:lnTo>
                    <a:lnTo>
                      <a:pt x="451" y="285"/>
                    </a:lnTo>
                    <a:lnTo>
                      <a:pt x="456" y="287"/>
                    </a:lnTo>
                    <a:lnTo>
                      <a:pt x="452" y="273"/>
                    </a:lnTo>
                    <a:lnTo>
                      <a:pt x="456" y="274"/>
                    </a:lnTo>
                    <a:lnTo>
                      <a:pt x="456" y="269"/>
                    </a:lnTo>
                    <a:lnTo>
                      <a:pt x="450" y="260"/>
                    </a:lnTo>
                    <a:lnTo>
                      <a:pt x="452" y="256"/>
                    </a:lnTo>
                    <a:lnTo>
                      <a:pt x="460" y="250"/>
                    </a:lnTo>
                    <a:lnTo>
                      <a:pt x="467" y="252"/>
                    </a:lnTo>
                    <a:lnTo>
                      <a:pt x="468" y="255"/>
                    </a:lnTo>
                    <a:lnTo>
                      <a:pt x="483" y="260"/>
                    </a:lnTo>
                    <a:lnTo>
                      <a:pt x="487" y="248"/>
                    </a:lnTo>
                    <a:lnTo>
                      <a:pt x="493" y="248"/>
                    </a:lnTo>
                    <a:lnTo>
                      <a:pt x="488" y="242"/>
                    </a:lnTo>
                    <a:lnTo>
                      <a:pt x="482" y="246"/>
                    </a:lnTo>
                    <a:lnTo>
                      <a:pt x="473" y="241"/>
                    </a:lnTo>
                    <a:lnTo>
                      <a:pt x="465" y="247"/>
                    </a:lnTo>
                    <a:lnTo>
                      <a:pt x="458" y="243"/>
                    </a:lnTo>
                    <a:lnTo>
                      <a:pt x="465" y="233"/>
                    </a:lnTo>
                    <a:lnTo>
                      <a:pt x="489" y="227"/>
                    </a:lnTo>
                    <a:lnTo>
                      <a:pt x="485" y="222"/>
                    </a:lnTo>
                    <a:lnTo>
                      <a:pt x="487" y="221"/>
                    </a:lnTo>
                    <a:lnTo>
                      <a:pt x="494" y="223"/>
                    </a:lnTo>
                    <a:lnTo>
                      <a:pt x="492" y="214"/>
                    </a:lnTo>
                    <a:lnTo>
                      <a:pt x="490" y="212"/>
                    </a:lnTo>
                    <a:lnTo>
                      <a:pt x="488" y="207"/>
                    </a:lnTo>
                    <a:lnTo>
                      <a:pt x="490" y="197"/>
                    </a:lnTo>
                    <a:lnTo>
                      <a:pt x="498" y="191"/>
                    </a:lnTo>
                    <a:lnTo>
                      <a:pt x="507" y="187"/>
                    </a:lnTo>
                    <a:lnTo>
                      <a:pt x="504" y="175"/>
                    </a:lnTo>
                    <a:lnTo>
                      <a:pt x="508" y="163"/>
                    </a:lnTo>
                    <a:lnTo>
                      <a:pt x="511" y="166"/>
                    </a:lnTo>
                    <a:lnTo>
                      <a:pt x="509" y="176"/>
                    </a:lnTo>
                    <a:lnTo>
                      <a:pt x="514" y="173"/>
                    </a:lnTo>
                    <a:lnTo>
                      <a:pt x="522" y="180"/>
                    </a:lnTo>
                    <a:lnTo>
                      <a:pt x="527" y="174"/>
                    </a:lnTo>
                    <a:lnTo>
                      <a:pt x="519" y="167"/>
                    </a:lnTo>
                    <a:lnTo>
                      <a:pt x="515" y="159"/>
                    </a:lnTo>
                    <a:lnTo>
                      <a:pt x="522" y="158"/>
                    </a:lnTo>
                    <a:lnTo>
                      <a:pt x="532" y="170"/>
                    </a:lnTo>
                    <a:lnTo>
                      <a:pt x="538" y="173"/>
                    </a:lnTo>
                    <a:lnTo>
                      <a:pt x="543" y="182"/>
                    </a:lnTo>
                    <a:lnTo>
                      <a:pt x="547" y="182"/>
                    </a:lnTo>
                    <a:lnTo>
                      <a:pt x="547" y="177"/>
                    </a:lnTo>
                    <a:lnTo>
                      <a:pt x="543" y="170"/>
                    </a:lnTo>
                    <a:lnTo>
                      <a:pt x="538" y="169"/>
                    </a:lnTo>
                    <a:lnTo>
                      <a:pt x="532" y="161"/>
                    </a:lnTo>
                    <a:lnTo>
                      <a:pt x="530" y="148"/>
                    </a:lnTo>
                    <a:lnTo>
                      <a:pt x="535" y="138"/>
                    </a:lnTo>
                    <a:lnTo>
                      <a:pt x="549" y="136"/>
                    </a:lnTo>
                    <a:lnTo>
                      <a:pt x="549" y="161"/>
                    </a:lnTo>
                    <a:lnTo>
                      <a:pt x="551" y="163"/>
                    </a:lnTo>
                    <a:lnTo>
                      <a:pt x="554" y="140"/>
                    </a:lnTo>
                    <a:lnTo>
                      <a:pt x="561" y="125"/>
                    </a:lnTo>
                    <a:lnTo>
                      <a:pt x="567" y="123"/>
                    </a:lnTo>
                    <a:lnTo>
                      <a:pt x="569" y="133"/>
                    </a:lnTo>
                    <a:lnTo>
                      <a:pt x="570" y="155"/>
                    </a:lnTo>
                    <a:lnTo>
                      <a:pt x="566" y="167"/>
                    </a:lnTo>
                    <a:lnTo>
                      <a:pt x="565" y="172"/>
                    </a:lnTo>
                    <a:lnTo>
                      <a:pt x="568" y="167"/>
                    </a:lnTo>
                    <a:lnTo>
                      <a:pt x="572" y="156"/>
                    </a:lnTo>
                    <a:lnTo>
                      <a:pt x="579" y="148"/>
                    </a:lnTo>
                    <a:lnTo>
                      <a:pt x="576" y="137"/>
                    </a:lnTo>
                    <a:lnTo>
                      <a:pt x="579" y="135"/>
                    </a:lnTo>
                    <a:lnTo>
                      <a:pt x="584" y="123"/>
                    </a:lnTo>
                    <a:lnTo>
                      <a:pt x="588" y="121"/>
                    </a:lnTo>
                    <a:lnTo>
                      <a:pt x="589" y="131"/>
                    </a:lnTo>
                    <a:lnTo>
                      <a:pt x="591" y="128"/>
                    </a:lnTo>
                    <a:lnTo>
                      <a:pt x="593" y="128"/>
                    </a:lnTo>
                    <a:lnTo>
                      <a:pt x="595" y="122"/>
                    </a:lnTo>
                    <a:lnTo>
                      <a:pt x="598" y="122"/>
                    </a:lnTo>
                    <a:lnTo>
                      <a:pt x="595" y="112"/>
                    </a:lnTo>
                    <a:lnTo>
                      <a:pt x="599" y="115"/>
                    </a:lnTo>
                    <a:lnTo>
                      <a:pt x="615" y="133"/>
                    </a:lnTo>
                    <a:lnTo>
                      <a:pt x="619" y="136"/>
                    </a:lnTo>
                    <a:lnTo>
                      <a:pt x="616" y="123"/>
                    </a:lnTo>
                    <a:lnTo>
                      <a:pt x="615" y="106"/>
                    </a:lnTo>
                    <a:lnTo>
                      <a:pt x="612" y="106"/>
                    </a:lnTo>
                    <a:lnTo>
                      <a:pt x="602" y="102"/>
                    </a:lnTo>
                    <a:lnTo>
                      <a:pt x="601" y="89"/>
                    </a:lnTo>
                    <a:lnTo>
                      <a:pt x="609" y="101"/>
                    </a:lnTo>
                    <a:lnTo>
                      <a:pt x="609" y="92"/>
                    </a:lnTo>
                    <a:lnTo>
                      <a:pt x="611" y="89"/>
                    </a:lnTo>
                    <a:lnTo>
                      <a:pt x="613" y="91"/>
                    </a:lnTo>
                    <a:lnTo>
                      <a:pt x="616" y="89"/>
                    </a:lnTo>
                    <a:lnTo>
                      <a:pt x="617" y="93"/>
                    </a:lnTo>
                    <a:lnTo>
                      <a:pt x="619" y="92"/>
                    </a:lnTo>
                    <a:lnTo>
                      <a:pt x="622" y="100"/>
                    </a:lnTo>
                    <a:lnTo>
                      <a:pt x="628" y="100"/>
                    </a:lnTo>
                    <a:lnTo>
                      <a:pt x="626" y="94"/>
                    </a:lnTo>
                    <a:lnTo>
                      <a:pt x="638" y="93"/>
                    </a:lnTo>
                    <a:lnTo>
                      <a:pt x="643" y="95"/>
                    </a:lnTo>
                    <a:lnTo>
                      <a:pt x="640" y="101"/>
                    </a:lnTo>
                    <a:lnTo>
                      <a:pt x="648" y="102"/>
                    </a:lnTo>
                    <a:lnTo>
                      <a:pt x="645" y="104"/>
                    </a:lnTo>
                    <a:lnTo>
                      <a:pt x="649" y="112"/>
                    </a:lnTo>
                    <a:lnTo>
                      <a:pt x="653" y="111"/>
                    </a:lnTo>
                    <a:lnTo>
                      <a:pt x="653" y="97"/>
                    </a:lnTo>
                    <a:lnTo>
                      <a:pt x="651" y="93"/>
                    </a:lnTo>
                    <a:lnTo>
                      <a:pt x="665" y="68"/>
                    </a:lnTo>
                    <a:lnTo>
                      <a:pt x="678" y="66"/>
                    </a:lnTo>
                    <a:lnTo>
                      <a:pt x="675" y="61"/>
                    </a:lnTo>
                    <a:lnTo>
                      <a:pt x="685" y="50"/>
                    </a:lnTo>
                    <a:lnTo>
                      <a:pt x="679" y="44"/>
                    </a:lnTo>
                    <a:lnTo>
                      <a:pt x="675" y="37"/>
                    </a:lnTo>
                    <a:lnTo>
                      <a:pt x="682" y="39"/>
                    </a:lnTo>
                    <a:lnTo>
                      <a:pt x="681" y="27"/>
                    </a:lnTo>
                    <a:lnTo>
                      <a:pt x="686" y="26"/>
                    </a:lnTo>
                    <a:lnTo>
                      <a:pt x="687" y="29"/>
                    </a:lnTo>
                    <a:lnTo>
                      <a:pt x="692" y="22"/>
                    </a:lnTo>
                    <a:lnTo>
                      <a:pt x="692" y="26"/>
                    </a:lnTo>
                    <a:lnTo>
                      <a:pt x="699" y="30"/>
                    </a:lnTo>
                    <a:lnTo>
                      <a:pt x="700" y="36"/>
                    </a:lnTo>
                    <a:lnTo>
                      <a:pt x="704" y="35"/>
                    </a:lnTo>
                    <a:lnTo>
                      <a:pt x="711" y="28"/>
                    </a:lnTo>
                    <a:lnTo>
                      <a:pt x="717" y="30"/>
                    </a:lnTo>
                    <a:lnTo>
                      <a:pt x="705" y="54"/>
                    </a:lnTo>
                    <a:lnTo>
                      <a:pt x="704" y="79"/>
                    </a:lnTo>
                    <a:lnTo>
                      <a:pt x="702" y="82"/>
                    </a:lnTo>
                    <a:lnTo>
                      <a:pt x="700" y="86"/>
                    </a:lnTo>
                    <a:lnTo>
                      <a:pt x="702" y="98"/>
                    </a:lnTo>
                    <a:lnTo>
                      <a:pt x="706" y="95"/>
                    </a:lnTo>
                    <a:lnTo>
                      <a:pt x="711" y="81"/>
                    </a:lnTo>
                    <a:lnTo>
                      <a:pt x="718" y="57"/>
                    </a:lnTo>
                    <a:lnTo>
                      <a:pt x="732" y="28"/>
                    </a:lnTo>
                    <a:lnTo>
                      <a:pt x="733" y="21"/>
                    </a:lnTo>
                    <a:lnTo>
                      <a:pt x="739" y="19"/>
                    </a:lnTo>
                    <a:lnTo>
                      <a:pt x="742" y="35"/>
                    </a:lnTo>
                    <a:lnTo>
                      <a:pt x="739" y="40"/>
                    </a:lnTo>
                    <a:lnTo>
                      <a:pt x="744" y="47"/>
                    </a:lnTo>
                    <a:lnTo>
                      <a:pt x="744" y="64"/>
                    </a:lnTo>
                    <a:lnTo>
                      <a:pt x="750" y="55"/>
                    </a:lnTo>
                    <a:lnTo>
                      <a:pt x="756" y="55"/>
                    </a:lnTo>
                    <a:lnTo>
                      <a:pt x="754" y="47"/>
                    </a:lnTo>
                    <a:lnTo>
                      <a:pt x="755" y="42"/>
                    </a:lnTo>
                    <a:lnTo>
                      <a:pt x="760" y="40"/>
                    </a:lnTo>
                    <a:lnTo>
                      <a:pt x="758" y="35"/>
                    </a:lnTo>
                    <a:lnTo>
                      <a:pt x="762" y="19"/>
                    </a:lnTo>
                    <a:lnTo>
                      <a:pt x="763" y="1"/>
                    </a:lnTo>
                    <a:lnTo>
                      <a:pt x="769" y="6"/>
                    </a:lnTo>
                    <a:lnTo>
                      <a:pt x="775" y="0"/>
                    </a:lnTo>
                    <a:lnTo>
                      <a:pt x="782" y="2"/>
                    </a:lnTo>
                    <a:lnTo>
                      <a:pt x="782" y="7"/>
                    </a:lnTo>
                    <a:lnTo>
                      <a:pt x="788" y="6"/>
                    </a:lnTo>
                    <a:lnTo>
                      <a:pt x="789" y="14"/>
                    </a:lnTo>
                    <a:lnTo>
                      <a:pt x="787" y="21"/>
                    </a:lnTo>
                    <a:lnTo>
                      <a:pt x="778" y="22"/>
                    </a:lnTo>
                    <a:lnTo>
                      <a:pt x="775" y="26"/>
                    </a:lnTo>
                    <a:lnTo>
                      <a:pt x="780" y="30"/>
                    </a:lnTo>
                    <a:lnTo>
                      <a:pt x="775" y="38"/>
                    </a:lnTo>
                    <a:lnTo>
                      <a:pt x="779" y="37"/>
                    </a:lnTo>
                    <a:lnTo>
                      <a:pt x="786" y="30"/>
                    </a:lnTo>
                    <a:lnTo>
                      <a:pt x="789" y="35"/>
                    </a:lnTo>
                    <a:lnTo>
                      <a:pt x="781" y="48"/>
                    </a:lnTo>
                    <a:lnTo>
                      <a:pt x="783" y="50"/>
                    </a:lnTo>
                    <a:lnTo>
                      <a:pt x="789" y="48"/>
                    </a:lnTo>
                    <a:lnTo>
                      <a:pt x="792" y="50"/>
                    </a:lnTo>
                    <a:lnTo>
                      <a:pt x="800" y="46"/>
                    </a:lnTo>
                    <a:lnTo>
                      <a:pt x="795" y="24"/>
                    </a:lnTo>
                    <a:lnTo>
                      <a:pt x="798" y="14"/>
                    </a:lnTo>
                    <a:lnTo>
                      <a:pt x="810" y="11"/>
                    </a:lnTo>
                    <a:lnTo>
                      <a:pt x="814" y="15"/>
                    </a:lnTo>
                    <a:lnTo>
                      <a:pt x="817" y="25"/>
                    </a:lnTo>
                    <a:lnTo>
                      <a:pt x="827" y="19"/>
                    </a:lnTo>
                    <a:lnTo>
                      <a:pt x="829" y="25"/>
                    </a:lnTo>
                    <a:lnTo>
                      <a:pt x="832" y="24"/>
                    </a:lnTo>
                    <a:lnTo>
                      <a:pt x="834" y="18"/>
                    </a:lnTo>
                    <a:lnTo>
                      <a:pt x="847" y="25"/>
                    </a:lnTo>
                    <a:lnTo>
                      <a:pt x="843" y="29"/>
                    </a:lnTo>
                    <a:lnTo>
                      <a:pt x="848" y="30"/>
                    </a:lnTo>
                    <a:lnTo>
                      <a:pt x="856" y="29"/>
                    </a:lnTo>
                    <a:lnTo>
                      <a:pt x="862" y="35"/>
                    </a:lnTo>
                    <a:lnTo>
                      <a:pt x="869" y="36"/>
                    </a:lnTo>
                    <a:lnTo>
                      <a:pt x="871" y="42"/>
                    </a:lnTo>
                    <a:lnTo>
                      <a:pt x="862" y="50"/>
                    </a:lnTo>
                    <a:lnTo>
                      <a:pt x="852" y="62"/>
                    </a:lnTo>
                    <a:lnTo>
                      <a:pt x="847" y="69"/>
                    </a:lnTo>
                    <a:lnTo>
                      <a:pt x="807" y="68"/>
                    </a:lnTo>
                    <a:lnTo>
                      <a:pt x="807" y="72"/>
                    </a:lnTo>
                    <a:lnTo>
                      <a:pt x="810" y="75"/>
                    </a:lnTo>
                    <a:lnTo>
                      <a:pt x="820" y="76"/>
                    </a:lnTo>
                    <a:lnTo>
                      <a:pt x="836" y="84"/>
                    </a:lnTo>
                    <a:lnTo>
                      <a:pt x="834" y="87"/>
                    </a:lnTo>
                    <a:lnTo>
                      <a:pt x="845" y="84"/>
                    </a:lnTo>
                    <a:lnTo>
                      <a:pt x="848" y="87"/>
                    </a:lnTo>
                    <a:lnTo>
                      <a:pt x="848" y="93"/>
                    </a:lnTo>
                    <a:lnTo>
                      <a:pt x="842" y="98"/>
                    </a:lnTo>
                    <a:lnTo>
                      <a:pt x="841" y="105"/>
                    </a:lnTo>
                    <a:lnTo>
                      <a:pt x="846" y="101"/>
                    </a:lnTo>
                    <a:lnTo>
                      <a:pt x="854" y="100"/>
                    </a:lnTo>
                    <a:lnTo>
                      <a:pt x="855" y="95"/>
                    </a:lnTo>
                    <a:lnTo>
                      <a:pt x="858" y="98"/>
                    </a:lnTo>
                    <a:lnTo>
                      <a:pt x="864" y="98"/>
                    </a:lnTo>
                    <a:lnTo>
                      <a:pt x="865" y="89"/>
                    </a:lnTo>
                    <a:lnTo>
                      <a:pt x="878" y="88"/>
                    </a:lnTo>
                    <a:lnTo>
                      <a:pt x="880" y="89"/>
                    </a:lnTo>
                    <a:lnTo>
                      <a:pt x="877" y="107"/>
                    </a:lnTo>
                    <a:lnTo>
                      <a:pt x="868" y="107"/>
                    </a:lnTo>
                    <a:lnTo>
                      <a:pt x="860" y="108"/>
                    </a:lnTo>
                    <a:lnTo>
                      <a:pt x="857" y="125"/>
                    </a:lnTo>
                    <a:lnTo>
                      <a:pt x="842" y="138"/>
                    </a:lnTo>
                    <a:lnTo>
                      <a:pt x="837" y="156"/>
                    </a:lnTo>
                    <a:lnTo>
                      <a:pt x="830" y="140"/>
                    </a:lnTo>
                    <a:lnTo>
                      <a:pt x="838" y="125"/>
                    </a:lnTo>
                    <a:lnTo>
                      <a:pt x="829" y="104"/>
                    </a:lnTo>
                    <a:lnTo>
                      <a:pt x="818" y="97"/>
                    </a:lnTo>
                    <a:lnTo>
                      <a:pt x="808" y="95"/>
                    </a:lnTo>
                    <a:lnTo>
                      <a:pt x="794" y="82"/>
                    </a:lnTo>
                    <a:lnTo>
                      <a:pt x="784" y="82"/>
                    </a:lnTo>
                    <a:lnTo>
                      <a:pt x="772" y="90"/>
                    </a:lnTo>
                    <a:lnTo>
                      <a:pt x="762" y="97"/>
                    </a:lnTo>
                    <a:lnTo>
                      <a:pt x="754" y="99"/>
                    </a:lnTo>
                    <a:lnTo>
                      <a:pt x="741" y="106"/>
                    </a:lnTo>
                    <a:lnTo>
                      <a:pt x="734" y="122"/>
                    </a:lnTo>
                    <a:lnTo>
                      <a:pt x="733" y="153"/>
                    </a:lnTo>
                    <a:lnTo>
                      <a:pt x="737" y="179"/>
                    </a:lnTo>
                    <a:lnTo>
                      <a:pt x="725" y="191"/>
                    </a:lnTo>
                    <a:lnTo>
                      <a:pt x="715" y="206"/>
                    </a:lnTo>
                    <a:lnTo>
                      <a:pt x="698" y="206"/>
                    </a:lnTo>
                    <a:lnTo>
                      <a:pt x="687" y="196"/>
                    </a:lnTo>
                    <a:lnTo>
                      <a:pt x="674" y="211"/>
                    </a:lnTo>
                    <a:lnTo>
                      <a:pt x="664" y="215"/>
                    </a:lnTo>
                    <a:lnTo>
                      <a:pt x="647" y="211"/>
                    </a:lnTo>
                    <a:lnTo>
                      <a:pt x="637" y="207"/>
                    </a:lnTo>
                    <a:lnTo>
                      <a:pt x="628" y="190"/>
                    </a:lnTo>
                    <a:lnTo>
                      <a:pt x="615" y="176"/>
                    </a:lnTo>
                    <a:lnTo>
                      <a:pt x="600" y="168"/>
                    </a:lnTo>
                    <a:lnTo>
                      <a:pt x="591" y="187"/>
                    </a:lnTo>
                    <a:lnTo>
                      <a:pt x="581" y="191"/>
                    </a:lnTo>
                    <a:lnTo>
                      <a:pt x="572" y="192"/>
                    </a:lnTo>
                    <a:lnTo>
                      <a:pt x="567" y="215"/>
                    </a:lnTo>
                    <a:lnTo>
                      <a:pt x="570" y="240"/>
                    </a:lnTo>
                    <a:lnTo>
                      <a:pt x="558" y="245"/>
                    </a:lnTo>
                    <a:lnTo>
                      <a:pt x="543" y="241"/>
                    </a:lnTo>
                    <a:lnTo>
                      <a:pt x="531" y="239"/>
                    </a:lnTo>
                    <a:lnTo>
                      <a:pt x="519" y="239"/>
                    </a:lnTo>
                    <a:lnTo>
                      <a:pt x="509" y="248"/>
                    </a:lnTo>
                    <a:lnTo>
                      <a:pt x="507" y="278"/>
                    </a:lnTo>
                    <a:lnTo>
                      <a:pt x="494" y="280"/>
                    </a:lnTo>
                    <a:lnTo>
                      <a:pt x="480" y="278"/>
                    </a:lnTo>
                    <a:lnTo>
                      <a:pt x="469" y="289"/>
                    </a:lnTo>
                    <a:lnTo>
                      <a:pt x="462" y="305"/>
                    </a:lnTo>
                    <a:lnTo>
                      <a:pt x="450" y="329"/>
                    </a:lnTo>
                    <a:lnTo>
                      <a:pt x="456" y="349"/>
                    </a:lnTo>
                    <a:lnTo>
                      <a:pt x="444" y="378"/>
                    </a:lnTo>
                    <a:lnTo>
                      <a:pt x="433" y="396"/>
                    </a:lnTo>
                    <a:lnTo>
                      <a:pt x="423" y="414"/>
                    </a:lnTo>
                    <a:lnTo>
                      <a:pt x="415" y="436"/>
                    </a:lnTo>
                    <a:lnTo>
                      <a:pt x="400" y="441"/>
                    </a:lnTo>
                    <a:lnTo>
                      <a:pt x="390" y="516"/>
                    </a:lnTo>
                    <a:lnTo>
                      <a:pt x="379" y="539"/>
                    </a:lnTo>
                    <a:lnTo>
                      <a:pt x="366" y="559"/>
                    </a:lnTo>
                    <a:lnTo>
                      <a:pt x="376" y="576"/>
                    </a:lnTo>
                    <a:lnTo>
                      <a:pt x="378" y="604"/>
                    </a:lnTo>
                    <a:lnTo>
                      <a:pt x="362" y="611"/>
                    </a:lnTo>
                    <a:lnTo>
                      <a:pt x="350" y="608"/>
                    </a:lnTo>
                    <a:lnTo>
                      <a:pt x="336" y="612"/>
                    </a:lnTo>
                    <a:lnTo>
                      <a:pt x="325" y="619"/>
                    </a:lnTo>
                    <a:lnTo>
                      <a:pt x="308" y="638"/>
                    </a:lnTo>
                    <a:lnTo>
                      <a:pt x="300" y="662"/>
                    </a:lnTo>
                    <a:lnTo>
                      <a:pt x="305" y="683"/>
                    </a:lnTo>
                    <a:lnTo>
                      <a:pt x="300" y="708"/>
                    </a:lnTo>
                    <a:lnTo>
                      <a:pt x="297" y="737"/>
                    </a:lnTo>
                    <a:lnTo>
                      <a:pt x="300" y="764"/>
                    </a:lnTo>
                    <a:lnTo>
                      <a:pt x="299" y="795"/>
                    </a:lnTo>
                    <a:lnTo>
                      <a:pt x="320" y="817"/>
                    </a:lnTo>
                    <a:lnTo>
                      <a:pt x="317" y="845"/>
                    </a:lnTo>
                    <a:lnTo>
                      <a:pt x="298" y="857"/>
                    </a:lnTo>
                    <a:lnTo>
                      <a:pt x="307" y="890"/>
                    </a:lnTo>
                    <a:lnTo>
                      <a:pt x="302" y="918"/>
                    </a:lnTo>
                    <a:lnTo>
                      <a:pt x="298" y="943"/>
                    </a:lnTo>
                    <a:lnTo>
                      <a:pt x="286" y="948"/>
                    </a:lnTo>
                    <a:lnTo>
                      <a:pt x="271" y="971"/>
                    </a:lnTo>
                    <a:lnTo>
                      <a:pt x="270" y="999"/>
                    </a:lnTo>
                    <a:lnTo>
                      <a:pt x="262" y="1028"/>
                    </a:lnTo>
                    <a:lnTo>
                      <a:pt x="250" y="1035"/>
                    </a:lnTo>
                    <a:lnTo>
                      <a:pt x="250" y="1015"/>
                    </a:lnTo>
                    <a:lnTo>
                      <a:pt x="247" y="1009"/>
                    </a:lnTo>
                    <a:lnTo>
                      <a:pt x="229" y="1003"/>
                    </a:lnTo>
                    <a:lnTo>
                      <a:pt x="227" y="972"/>
                    </a:lnTo>
                    <a:lnTo>
                      <a:pt x="227" y="959"/>
                    </a:lnTo>
                    <a:lnTo>
                      <a:pt x="232" y="956"/>
                    </a:lnTo>
                    <a:lnTo>
                      <a:pt x="232" y="951"/>
                    </a:lnTo>
                    <a:lnTo>
                      <a:pt x="229" y="949"/>
                    </a:lnTo>
                    <a:lnTo>
                      <a:pt x="222" y="950"/>
                    </a:lnTo>
                    <a:lnTo>
                      <a:pt x="221" y="964"/>
                    </a:lnTo>
                    <a:lnTo>
                      <a:pt x="224" y="971"/>
                    </a:lnTo>
                    <a:lnTo>
                      <a:pt x="222" y="975"/>
                    </a:lnTo>
                    <a:lnTo>
                      <a:pt x="218" y="977"/>
                    </a:lnTo>
                    <a:lnTo>
                      <a:pt x="218" y="971"/>
                    </a:lnTo>
                    <a:lnTo>
                      <a:pt x="215" y="965"/>
                    </a:lnTo>
                    <a:lnTo>
                      <a:pt x="212" y="962"/>
                    </a:lnTo>
                    <a:lnTo>
                      <a:pt x="214" y="971"/>
                    </a:lnTo>
                    <a:lnTo>
                      <a:pt x="210" y="976"/>
                    </a:lnTo>
                    <a:lnTo>
                      <a:pt x="217" y="989"/>
                    </a:lnTo>
                    <a:lnTo>
                      <a:pt x="211" y="1002"/>
                    </a:lnTo>
                    <a:close/>
                    <a:moveTo>
                      <a:pt x="62" y="739"/>
                    </a:moveTo>
                    <a:lnTo>
                      <a:pt x="60" y="739"/>
                    </a:lnTo>
                    <a:lnTo>
                      <a:pt x="60" y="735"/>
                    </a:lnTo>
                    <a:lnTo>
                      <a:pt x="60" y="728"/>
                    </a:lnTo>
                    <a:lnTo>
                      <a:pt x="63" y="725"/>
                    </a:lnTo>
                    <a:lnTo>
                      <a:pt x="67" y="727"/>
                    </a:lnTo>
                    <a:lnTo>
                      <a:pt x="69" y="730"/>
                    </a:lnTo>
                    <a:lnTo>
                      <a:pt x="67" y="733"/>
                    </a:lnTo>
                    <a:lnTo>
                      <a:pt x="63" y="737"/>
                    </a:lnTo>
                    <a:lnTo>
                      <a:pt x="62" y="739"/>
                    </a:lnTo>
                    <a:close/>
                    <a:moveTo>
                      <a:pt x="3" y="986"/>
                    </a:moveTo>
                    <a:lnTo>
                      <a:pt x="0" y="986"/>
                    </a:lnTo>
                    <a:lnTo>
                      <a:pt x="1" y="977"/>
                    </a:lnTo>
                    <a:lnTo>
                      <a:pt x="2" y="971"/>
                    </a:lnTo>
                    <a:lnTo>
                      <a:pt x="4" y="970"/>
                    </a:lnTo>
                    <a:lnTo>
                      <a:pt x="5" y="972"/>
                    </a:lnTo>
                    <a:lnTo>
                      <a:pt x="5" y="976"/>
                    </a:lnTo>
                    <a:lnTo>
                      <a:pt x="3" y="986"/>
                    </a:lnTo>
                    <a:close/>
                    <a:moveTo>
                      <a:pt x="13" y="823"/>
                    </a:moveTo>
                    <a:lnTo>
                      <a:pt x="13" y="826"/>
                    </a:lnTo>
                    <a:lnTo>
                      <a:pt x="9" y="833"/>
                    </a:lnTo>
                    <a:lnTo>
                      <a:pt x="8" y="834"/>
                    </a:lnTo>
                    <a:lnTo>
                      <a:pt x="5" y="834"/>
                    </a:lnTo>
                    <a:lnTo>
                      <a:pt x="4" y="833"/>
                    </a:lnTo>
                    <a:lnTo>
                      <a:pt x="5" y="830"/>
                    </a:lnTo>
                    <a:lnTo>
                      <a:pt x="6" y="829"/>
                    </a:lnTo>
                    <a:lnTo>
                      <a:pt x="9" y="825"/>
                    </a:lnTo>
                    <a:lnTo>
                      <a:pt x="12" y="824"/>
                    </a:lnTo>
                    <a:lnTo>
                      <a:pt x="13" y="822"/>
                    </a:lnTo>
                    <a:lnTo>
                      <a:pt x="13" y="823"/>
                    </a:lnTo>
                    <a:close/>
                    <a:moveTo>
                      <a:pt x="170" y="640"/>
                    </a:moveTo>
                    <a:lnTo>
                      <a:pt x="174" y="639"/>
                    </a:lnTo>
                    <a:lnTo>
                      <a:pt x="174" y="637"/>
                    </a:lnTo>
                    <a:lnTo>
                      <a:pt x="178" y="638"/>
                    </a:lnTo>
                    <a:lnTo>
                      <a:pt x="181" y="636"/>
                    </a:lnTo>
                    <a:lnTo>
                      <a:pt x="182" y="633"/>
                    </a:lnTo>
                    <a:lnTo>
                      <a:pt x="190" y="630"/>
                    </a:lnTo>
                    <a:lnTo>
                      <a:pt x="196" y="630"/>
                    </a:lnTo>
                    <a:lnTo>
                      <a:pt x="195" y="633"/>
                    </a:lnTo>
                    <a:lnTo>
                      <a:pt x="197" y="636"/>
                    </a:lnTo>
                    <a:lnTo>
                      <a:pt x="198" y="640"/>
                    </a:lnTo>
                    <a:lnTo>
                      <a:pt x="183" y="643"/>
                    </a:lnTo>
                    <a:lnTo>
                      <a:pt x="175" y="647"/>
                    </a:lnTo>
                    <a:lnTo>
                      <a:pt x="172" y="643"/>
                    </a:lnTo>
                    <a:lnTo>
                      <a:pt x="170" y="640"/>
                    </a:lnTo>
                    <a:close/>
                    <a:moveTo>
                      <a:pt x="410" y="303"/>
                    </a:moveTo>
                    <a:lnTo>
                      <a:pt x="407" y="300"/>
                    </a:lnTo>
                    <a:lnTo>
                      <a:pt x="406" y="297"/>
                    </a:lnTo>
                    <a:lnTo>
                      <a:pt x="411" y="299"/>
                    </a:lnTo>
                    <a:lnTo>
                      <a:pt x="415" y="299"/>
                    </a:lnTo>
                    <a:lnTo>
                      <a:pt x="418" y="296"/>
                    </a:lnTo>
                    <a:lnTo>
                      <a:pt x="420" y="293"/>
                    </a:lnTo>
                    <a:lnTo>
                      <a:pt x="422" y="297"/>
                    </a:lnTo>
                    <a:lnTo>
                      <a:pt x="421" y="301"/>
                    </a:lnTo>
                    <a:lnTo>
                      <a:pt x="417" y="304"/>
                    </a:lnTo>
                    <a:lnTo>
                      <a:pt x="414" y="308"/>
                    </a:lnTo>
                    <a:lnTo>
                      <a:pt x="409" y="312"/>
                    </a:lnTo>
                    <a:lnTo>
                      <a:pt x="405" y="312"/>
                    </a:lnTo>
                    <a:lnTo>
                      <a:pt x="403" y="311"/>
                    </a:lnTo>
                    <a:lnTo>
                      <a:pt x="406" y="305"/>
                    </a:lnTo>
                    <a:lnTo>
                      <a:pt x="410" y="305"/>
                    </a:lnTo>
                    <a:lnTo>
                      <a:pt x="410" y="303"/>
                    </a:lnTo>
                    <a:close/>
                    <a:moveTo>
                      <a:pt x="714" y="10"/>
                    </a:moveTo>
                    <a:lnTo>
                      <a:pt x="717" y="14"/>
                    </a:lnTo>
                    <a:lnTo>
                      <a:pt x="719" y="15"/>
                    </a:lnTo>
                    <a:lnTo>
                      <a:pt x="720" y="18"/>
                    </a:lnTo>
                    <a:lnTo>
                      <a:pt x="721" y="19"/>
                    </a:lnTo>
                    <a:lnTo>
                      <a:pt x="716" y="21"/>
                    </a:lnTo>
                    <a:lnTo>
                      <a:pt x="713" y="23"/>
                    </a:lnTo>
                    <a:lnTo>
                      <a:pt x="711" y="22"/>
                    </a:lnTo>
                    <a:lnTo>
                      <a:pt x="708" y="23"/>
                    </a:lnTo>
                    <a:lnTo>
                      <a:pt x="706" y="22"/>
                    </a:lnTo>
                    <a:lnTo>
                      <a:pt x="704" y="24"/>
                    </a:lnTo>
                    <a:lnTo>
                      <a:pt x="703" y="21"/>
                    </a:lnTo>
                    <a:lnTo>
                      <a:pt x="707" y="18"/>
                    </a:lnTo>
                    <a:lnTo>
                      <a:pt x="707" y="15"/>
                    </a:lnTo>
                    <a:lnTo>
                      <a:pt x="703" y="15"/>
                    </a:lnTo>
                    <a:lnTo>
                      <a:pt x="700" y="17"/>
                    </a:lnTo>
                    <a:lnTo>
                      <a:pt x="700" y="14"/>
                    </a:lnTo>
                    <a:lnTo>
                      <a:pt x="704" y="13"/>
                    </a:lnTo>
                    <a:lnTo>
                      <a:pt x="708" y="14"/>
                    </a:lnTo>
                    <a:lnTo>
                      <a:pt x="709" y="10"/>
                    </a:lnTo>
                    <a:lnTo>
                      <a:pt x="708" y="7"/>
                    </a:lnTo>
                    <a:lnTo>
                      <a:pt x="712" y="10"/>
                    </a:lnTo>
                    <a:lnTo>
                      <a:pt x="714" y="10"/>
                    </a:lnTo>
                    <a:close/>
                    <a:moveTo>
                      <a:pt x="667" y="62"/>
                    </a:moveTo>
                    <a:lnTo>
                      <a:pt x="666" y="65"/>
                    </a:lnTo>
                    <a:lnTo>
                      <a:pt x="661" y="59"/>
                    </a:lnTo>
                    <a:lnTo>
                      <a:pt x="659" y="48"/>
                    </a:lnTo>
                    <a:lnTo>
                      <a:pt x="660" y="46"/>
                    </a:lnTo>
                    <a:lnTo>
                      <a:pt x="661" y="50"/>
                    </a:lnTo>
                    <a:lnTo>
                      <a:pt x="664" y="48"/>
                    </a:lnTo>
                    <a:lnTo>
                      <a:pt x="668" y="51"/>
                    </a:lnTo>
                    <a:lnTo>
                      <a:pt x="670" y="56"/>
                    </a:lnTo>
                    <a:lnTo>
                      <a:pt x="670" y="60"/>
                    </a:lnTo>
                    <a:lnTo>
                      <a:pt x="671" y="61"/>
                    </a:lnTo>
                    <a:lnTo>
                      <a:pt x="667" y="62"/>
                    </a:lnTo>
                    <a:close/>
                    <a:moveTo>
                      <a:pt x="654" y="80"/>
                    </a:moveTo>
                    <a:lnTo>
                      <a:pt x="652" y="79"/>
                    </a:lnTo>
                    <a:lnTo>
                      <a:pt x="652" y="84"/>
                    </a:lnTo>
                    <a:lnTo>
                      <a:pt x="650" y="84"/>
                    </a:lnTo>
                    <a:lnTo>
                      <a:pt x="645" y="84"/>
                    </a:lnTo>
                    <a:lnTo>
                      <a:pt x="642" y="81"/>
                    </a:lnTo>
                    <a:lnTo>
                      <a:pt x="641" y="78"/>
                    </a:lnTo>
                    <a:lnTo>
                      <a:pt x="641" y="75"/>
                    </a:lnTo>
                    <a:lnTo>
                      <a:pt x="641" y="72"/>
                    </a:lnTo>
                    <a:lnTo>
                      <a:pt x="641" y="68"/>
                    </a:lnTo>
                    <a:lnTo>
                      <a:pt x="645" y="69"/>
                    </a:lnTo>
                    <a:lnTo>
                      <a:pt x="645" y="64"/>
                    </a:lnTo>
                    <a:lnTo>
                      <a:pt x="648" y="65"/>
                    </a:lnTo>
                    <a:lnTo>
                      <a:pt x="650" y="65"/>
                    </a:lnTo>
                    <a:lnTo>
                      <a:pt x="652" y="61"/>
                    </a:lnTo>
                    <a:lnTo>
                      <a:pt x="655" y="62"/>
                    </a:lnTo>
                    <a:lnTo>
                      <a:pt x="657" y="66"/>
                    </a:lnTo>
                    <a:lnTo>
                      <a:pt x="658" y="69"/>
                    </a:lnTo>
                    <a:lnTo>
                      <a:pt x="656" y="75"/>
                    </a:lnTo>
                    <a:lnTo>
                      <a:pt x="654" y="80"/>
                    </a:lnTo>
                    <a:close/>
                    <a:moveTo>
                      <a:pt x="621" y="57"/>
                    </a:moveTo>
                    <a:lnTo>
                      <a:pt x="623" y="56"/>
                    </a:lnTo>
                    <a:lnTo>
                      <a:pt x="623" y="54"/>
                    </a:lnTo>
                    <a:lnTo>
                      <a:pt x="625" y="54"/>
                    </a:lnTo>
                    <a:lnTo>
                      <a:pt x="626" y="52"/>
                    </a:lnTo>
                    <a:lnTo>
                      <a:pt x="627" y="55"/>
                    </a:lnTo>
                    <a:lnTo>
                      <a:pt x="628" y="58"/>
                    </a:lnTo>
                    <a:lnTo>
                      <a:pt x="630" y="57"/>
                    </a:lnTo>
                    <a:lnTo>
                      <a:pt x="633" y="55"/>
                    </a:lnTo>
                    <a:lnTo>
                      <a:pt x="633" y="53"/>
                    </a:lnTo>
                    <a:lnTo>
                      <a:pt x="632" y="50"/>
                    </a:lnTo>
                    <a:lnTo>
                      <a:pt x="635" y="50"/>
                    </a:lnTo>
                    <a:lnTo>
                      <a:pt x="637" y="53"/>
                    </a:lnTo>
                    <a:lnTo>
                      <a:pt x="641" y="54"/>
                    </a:lnTo>
                    <a:lnTo>
                      <a:pt x="642" y="57"/>
                    </a:lnTo>
                    <a:lnTo>
                      <a:pt x="643" y="60"/>
                    </a:lnTo>
                    <a:lnTo>
                      <a:pt x="639" y="61"/>
                    </a:lnTo>
                    <a:lnTo>
                      <a:pt x="639" y="64"/>
                    </a:lnTo>
                    <a:lnTo>
                      <a:pt x="638" y="66"/>
                    </a:lnTo>
                    <a:lnTo>
                      <a:pt x="634" y="65"/>
                    </a:lnTo>
                    <a:lnTo>
                      <a:pt x="631" y="69"/>
                    </a:lnTo>
                    <a:lnTo>
                      <a:pt x="629" y="70"/>
                    </a:lnTo>
                    <a:lnTo>
                      <a:pt x="627" y="67"/>
                    </a:lnTo>
                    <a:lnTo>
                      <a:pt x="623" y="71"/>
                    </a:lnTo>
                    <a:lnTo>
                      <a:pt x="621" y="67"/>
                    </a:lnTo>
                    <a:lnTo>
                      <a:pt x="620" y="73"/>
                    </a:lnTo>
                    <a:lnTo>
                      <a:pt x="617" y="64"/>
                    </a:lnTo>
                    <a:lnTo>
                      <a:pt x="613" y="63"/>
                    </a:lnTo>
                    <a:lnTo>
                      <a:pt x="613" y="61"/>
                    </a:lnTo>
                    <a:lnTo>
                      <a:pt x="616" y="59"/>
                    </a:lnTo>
                    <a:lnTo>
                      <a:pt x="620" y="60"/>
                    </a:lnTo>
                    <a:lnTo>
                      <a:pt x="621" y="57"/>
                    </a:lnTo>
                    <a:close/>
                    <a:moveTo>
                      <a:pt x="635" y="90"/>
                    </a:moveTo>
                    <a:lnTo>
                      <a:pt x="632" y="88"/>
                    </a:lnTo>
                    <a:lnTo>
                      <a:pt x="628" y="87"/>
                    </a:lnTo>
                    <a:lnTo>
                      <a:pt x="627" y="83"/>
                    </a:lnTo>
                    <a:lnTo>
                      <a:pt x="628" y="80"/>
                    </a:lnTo>
                    <a:lnTo>
                      <a:pt x="631" y="80"/>
                    </a:lnTo>
                    <a:lnTo>
                      <a:pt x="635" y="82"/>
                    </a:lnTo>
                    <a:lnTo>
                      <a:pt x="638" y="82"/>
                    </a:lnTo>
                    <a:lnTo>
                      <a:pt x="641" y="84"/>
                    </a:lnTo>
                    <a:lnTo>
                      <a:pt x="641" y="89"/>
                    </a:lnTo>
                    <a:lnTo>
                      <a:pt x="636" y="90"/>
                    </a:lnTo>
                    <a:lnTo>
                      <a:pt x="635" y="90"/>
                    </a:lnTo>
                    <a:close/>
                    <a:moveTo>
                      <a:pt x="577" y="97"/>
                    </a:moveTo>
                    <a:lnTo>
                      <a:pt x="579" y="98"/>
                    </a:lnTo>
                    <a:lnTo>
                      <a:pt x="580" y="100"/>
                    </a:lnTo>
                    <a:lnTo>
                      <a:pt x="579" y="106"/>
                    </a:lnTo>
                    <a:lnTo>
                      <a:pt x="580" y="111"/>
                    </a:lnTo>
                    <a:lnTo>
                      <a:pt x="576" y="112"/>
                    </a:lnTo>
                    <a:lnTo>
                      <a:pt x="576" y="106"/>
                    </a:lnTo>
                    <a:lnTo>
                      <a:pt x="574" y="110"/>
                    </a:lnTo>
                    <a:lnTo>
                      <a:pt x="572" y="108"/>
                    </a:lnTo>
                    <a:lnTo>
                      <a:pt x="571" y="102"/>
                    </a:lnTo>
                    <a:lnTo>
                      <a:pt x="572" y="99"/>
                    </a:lnTo>
                    <a:lnTo>
                      <a:pt x="577" y="97"/>
                    </a:lnTo>
                    <a:close/>
                    <a:moveTo>
                      <a:pt x="552" y="103"/>
                    </a:moveTo>
                    <a:lnTo>
                      <a:pt x="554" y="105"/>
                    </a:lnTo>
                    <a:lnTo>
                      <a:pt x="556" y="105"/>
                    </a:lnTo>
                    <a:lnTo>
                      <a:pt x="558" y="108"/>
                    </a:lnTo>
                    <a:lnTo>
                      <a:pt x="559" y="110"/>
                    </a:lnTo>
                    <a:lnTo>
                      <a:pt x="558" y="114"/>
                    </a:lnTo>
                    <a:lnTo>
                      <a:pt x="553" y="113"/>
                    </a:lnTo>
                    <a:lnTo>
                      <a:pt x="550" y="112"/>
                    </a:lnTo>
                    <a:lnTo>
                      <a:pt x="549" y="109"/>
                    </a:lnTo>
                    <a:lnTo>
                      <a:pt x="546" y="102"/>
                    </a:lnTo>
                    <a:lnTo>
                      <a:pt x="544" y="98"/>
                    </a:lnTo>
                    <a:lnTo>
                      <a:pt x="545" y="97"/>
                    </a:lnTo>
                    <a:lnTo>
                      <a:pt x="548" y="98"/>
                    </a:lnTo>
                    <a:lnTo>
                      <a:pt x="549" y="101"/>
                    </a:lnTo>
                    <a:lnTo>
                      <a:pt x="550" y="105"/>
                    </a:lnTo>
                    <a:lnTo>
                      <a:pt x="552" y="103"/>
                    </a:lnTo>
                    <a:close/>
                    <a:moveTo>
                      <a:pt x="525" y="116"/>
                    </a:moveTo>
                    <a:lnTo>
                      <a:pt x="523" y="119"/>
                    </a:lnTo>
                    <a:lnTo>
                      <a:pt x="521" y="118"/>
                    </a:lnTo>
                    <a:lnTo>
                      <a:pt x="519" y="114"/>
                    </a:lnTo>
                    <a:lnTo>
                      <a:pt x="520" y="112"/>
                    </a:lnTo>
                    <a:lnTo>
                      <a:pt x="525" y="113"/>
                    </a:lnTo>
                    <a:lnTo>
                      <a:pt x="530" y="113"/>
                    </a:lnTo>
                    <a:lnTo>
                      <a:pt x="532" y="113"/>
                    </a:lnTo>
                    <a:lnTo>
                      <a:pt x="533" y="115"/>
                    </a:lnTo>
                    <a:lnTo>
                      <a:pt x="533" y="118"/>
                    </a:lnTo>
                    <a:lnTo>
                      <a:pt x="533" y="122"/>
                    </a:lnTo>
                    <a:lnTo>
                      <a:pt x="535" y="124"/>
                    </a:lnTo>
                    <a:lnTo>
                      <a:pt x="535" y="119"/>
                    </a:lnTo>
                    <a:lnTo>
                      <a:pt x="539" y="117"/>
                    </a:lnTo>
                    <a:lnTo>
                      <a:pt x="541" y="118"/>
                    </a:lnTo>
                    <a:lnTo>
                      <a:pt x="545" y="119"/>
                    </a:lnTo>
                    <a:lnTo>
                      <a:pt x="545" y="122"/>
                    </a:lnTo>
                    <a:lnTo>
                      <a:pt x="542" y="127"/>
                    </a:lnTo>
                    <a:lnTo>
                      <a:pt x="540" y="131"/>
                    </a:lnTo>
                    <a:lnTo>
                      <a:pt x="536" y="134"/>
                    </a:lnTo>
                    <a:lnTo>
                      <a:pt x="533" y="133"/>
                    </a:lnTo>
                    <a:lnTo>
                      <a:pt x="530" y="129"/>
                    </a:lnTo>
                    <a:lnTo>
                      <a:pt x="525" y="127"/>
                    </a:lnTo>
                    <a:lnTo>
                      <a:pt x="523" y="122"/>
                    </a:lnTo>
                    <a:lnTo>
                      <a:pt x="525" y="124"/>
                    </a:lnTo>
                    <a:lnTo>
                      <a:pt x="525" y="120"/>
                    </a:lnTo>
                    <a:lnTo>
                      <a:pt x="526" y="117"/>
                    </a:lnTo>
                    <a:lnTo>
                      <a:pt x="525" y="116"/>
                    </a:lnTo>
                    <a:close/>
                    <a:moveTo>
                      <a:pt x="508" y="144"/>
                    </a:moveTo>
                    <a:lnTo>
                      <a:pt x="511" y="144"/>
                    </a:lnTo>
                    <a:lnTo>
                      <a:pt x="514" y="144"/>
                    </a:lnTo>
                    <a:lnTo>
                      <a:pt x="515" y="142"/>
                    </a:lnTo>
                    <a:lnTo>
                      <a:pt x="516" y="137"/>
                    </a:lnTo>
                    <a:lnTo>
                      <a:pt x="519" y="141"/>
                    </a:lnTo>
                    <a:lnTo>
                      <a:pt x="522" y="138"/>
                    </a:lnTo>
                    <a:lnTo>
                      <a:pt x="522" y="130"/>
                    </a:lnTo>
                    <a:lnTo>
                      <a:pt x="527" y="133"/>
                    </a:lnTo>
                    <a:lnTo>
                      <a:pt x="530" y="137"/>
                    </a:lnTo>
                    <a:lnTo>
                      <a:pt x="525" y="147"/>
                    </a:lnTo>
                    <a:lnTo>
                      <a:pt x="525" y="151"/>
                    </a:lnTo>
                    <a:lnTo>
                      <a:pt x="522" y="153"/>
                    </a:lnTo>
                    <a:lnTo>
                      <a:pt x="512" y="156"/>
                    </a:lnTo>
                    <a:lnTo>
                      <a:pt x="509" y="156"/>
                    </a:lnTo>
                    <a:lnTo>
                      <a:pt x="504" y="155"/>
                    </a:lnTo>
                    <a:lnTo>
                      <a:pt x="504" y="152"/>
                    </a:lnTo>
                    <a:lnTo>
                      <a:pt x="508" y="152"/>
                    </a:lnTo>
                    <a:lnTo>
                      <a:pt x="509" y="149"/>
                    </a:lnTo>
                    <a:lnTo>
                      <a:pt x="508" y="144"/>
                    </a:lnTo>
                    <a:close/>
                    <a:moveTo>
                      <a:pt x="471" y="187"/>
                    </a:moveTo>
                    <a:lnTo>
                      <a:pt x="468" y="186"/>
                    </a:lnTo>
                    <a:lnTo>
                      <a:pt x="467" y="184"/>
                    </a:lnTo>
                    <a:lnTo>
                      <a:pt x="471" y="185"/>
                    </a:lnTo>
                    <a:lnTo>
                      <a:pt x="472" y="182"/>
                    </a:lnTo>
                    <a:lnTo>
                      <a:pt x="472" y="179"/>
                    </a:lnTo>
                    <a:lnTo>
                      <a:pt x="468" y="178"/>
                    </a:lnTo>
                    <a:lnTo>
                      <a:pt x="472" y="177"/>
                    </a:lnTo>
                    <a:lnTo>
                      <a:pt x="469" y="174"/>
                    </a:lnTo>
                    <a:lnTo>
                      <a:pt x="471" y="173"/>
                    </a:lnTo>
                    <a:lnTo>
                      <a:pt x="474" y="170"/>
                    </a:lnTo>
                    <a:lnTo>
                      <a:pt x="478" y="173"/>
                    </a:lnTo>
                    <a:lnTo>
                      <a:pt x="481" y="169"/>
                    </a:lnTo>
                    <a:lnTo>
                      <a:pt x="478" y="165"/>
                    </a:lnTo>
                    <a:lnTo>
                      <a:pt x="481" y="163"/>
                    </a:lnTo>
                    <a:lnTo>
                      <a:pt x="485" y="165"/>
                    </a:lnTo>
                    <a:lnTo>
                      <a:pt x="487" y="162"/>
                    </a:lnTo>
                    <a:lnTo>
                      <a:pt x="485" y="155"/>
                    </a:lnTo>
                    <a:lnTo>
                      <a:pt x="488" y="160"/>
                    </a:lnTo>
                    <a:lnTo>
                      <a:pt x="489" y="156"/>
                    </a:lnTo>
                    <a:lnTo>
                      <a:pt x="490" y="155"/>
                    </a:lnTo>
                    <a:lnTo>
                      <a:pt x="493" y="155"/>
                    </a:lnTo>
                    <a:lnTo>
                      <a:pt x="497" y="162"/>
                    </a:lnTo>
                    <a:lnTo>
                      <a:pt x="498" y="165"/>
                    </a:lnTo>
                    <a:lnTo>
                      <a:pt x="501" y="172"/>
                    </a:lnTo>
                    <a:lnTo>
                      <a:pt x="498" y="178"/>
                    </a:lnTo>
                    <a:lnTo>
                      <a:pt x="498" y="182"/>
                    </a:lnTo>
                    <a:lnTo>
                      <a:pt x="498" y="188"/>
                    </a:lnTo>
                    <a:lnTo>
                      <a:pt x="494" y="190"/>
                    </a:lnTo>
                    <a:lnTo>
                      <a:pt x="489" y="191"/>
                    </a:lnTo>
                    <a:lnTo>
                      <a:pt x="489" y="187"/>
                    </a:lnTo>
                    <a:lnTo>
                      <a:pt x="485" y="188"/>
                    </a:lnTo>
                    <a:lnTo>
                      <a:pt x="482" y="196"/>
                    </a:lnTo>
                    <a:lnTo>
                      <a:pt x="477" y="196"/>
                    </a:lnTo>
                    <a:lnTo>
                      <a:pt x="472" y="197"/>
                    </a:lnTo>
                    <a:lnTo>
                      <a:pt x="468" y="200"/>
                    </a:lnTo>
                    <a:lnTo>
                      <a:pt x="466" y="196"/>
                    </a:lnTo>
                    <a:lnTo>
                      <a:pt x="472" y="192"/>
                    </a:lnTo>
                    <a:lnTo>
                      <a:pt x="473" y="189"/>
                    </a:lnTo>
                    <a:lnTo>
                      <a:pt x="471" y="187"/>
                    </a:lnTo>
                    <a:close/>
                    <a:moveTo>
                      <a:pt x="435" y="188"/>
                    </a:moveTo>
                    <a:lnTo>
                      <a:pt x="438" y="187"/>
                    </a:lnTo>
                    <a:lnTo>
                      <a:pt x="439" y="178"/>
                    </a:lnTo>
                    <a:lnTo>
                      <a:pt x="442" y="178"/>
                    </a:lnTo>
                    <a:lnTo>
                      <a:pt x="447" y="181"/>
                    </a:lnTo>
                    <a:lnTo>
                      <a:pt x="446" y="185"/>
                    </a:lnTo>
                    <a:lnTo>
                      <a:pt x="445" y="191"/>
                    </a:lnTo>
                    <a:lnTo>
                      <a:pt x="443" y="197"/>
                    </a:lnTo>
                    <a:lnTo>
                      <a:pt x="442" y="199"/>
                    </a:lnTo>
                    <a:lnTo>
                      <a:pt x="439" y="202"/>
                    </a:lnTo>
                    <a:lnTo>
                      <a:pt x="436" y="203"/>
                    </a:lnTo>
                    <a:lnTo>
                      <a:pt x="432" y="205"/>
                    </a:lnTo>
                    <a:lnTo>
                      <a:pt x="429" y="205"/>
                    </a:lnTo>
                    <a:lnTo>
                      <a:pt x="428" y="202"/>
                    </a:lnTo>
                    <a:lnTo>
                      <a:pt x="428" y="195"/>
                    </a:lnTo>
                    <a:lnTo>
                      <a:pt x="432" y="193"/>
                    </a:lnTo>
                    <a:lnTo>
                      <a:pt x="435" y="191"/>
                    </a:lnTo>
                    <a:lnTo>
                      <a:pt x="435" y="188"/>
                    </a:lnTo>
                    <a:close/>
                    <a:moveTo>
                      <a:pt x="395" y="230"/>
                    </a:moveTo>
                    <a:lnTo>
                      <a:pt x="396" y="228"/>
                    </a:lnTo>
                    <a:lnTo>
                      <a:pt x="396" y="226"/>
                    </a:lnTo>
                    <a:lnTo>
                      <a:pt x="396" y="223"/>
                    </a:lnTo>
                    <a:lnTo>
                      <a:pt x="399" y="225"/>
                    </a:lnTo>
                    <a:lnTo>
                      <a:pt x="400" y="222"/>
                    </a:lnTo>
                    <a:lnTo>
                      <a:pt x="403" y="223"/>
                    </a:lnTo>
                    <a:lnTo>
                      <a:pt x="404" y="220"/>
                    </a:lnTo>
                    <a:lnTo>
                      <a:pt x="406" y="213"/>
                    </a:lnTo>
                    <a:lnTo>
                      <a:pt x="409" y="218"/>
                    </a:lnTo>
                    <a:lnTo>
                      <a:pt x="414" y="218"/>
                    </a:lnTo>
                    <a:lnTo>
                      <a:pt x="414" y="213"/>
                    </a:lnTo>
                    <a:lnTo>
                      <a:pt x="414" y="207"/>
                    </a:lnTo>
                    <a:lnTo>
                      <a:pt x="420" y="218"/>
                    </a:lnTo>
                    <a:lnTo>
                      <a:pt x="420" y="224"/>
                    </a:lnTo>
                    <a:lnTo>
                      <a:pt x="421" y="228"/>
                    </a:lnTo>
                    <a:lnTo>
                      <a:pt x="421" y="233"/>
                    </a:lnTo>
                    <a:lnTo>
                      <a:pt x="417" y="234"/>
                    </a:lnTo>
                    <a:lnTo>
                      <a:pt x="414" y="238"/>
                    </a:lnTo>
                    <a:lnTo>
                      <a:pt x="409" y="238"/>
                    </a:lnTo>
                    <a:lnTo>
                      <a:pt x="407" y="234"/>
                    </a:lnTo>
                    <a:lnTo>
                      <a:pt x="411" y="230"/>
                    </a:lnTo>
                    <a:lnTo>
                      <a:pt x="413" y="226"/>
                    </a:lnTo>
                    <a:lnTo>
                      <a:pt x="410" y="231"/>
                    </a:lnTo>
                    <a:lnTo>
                      <a:pt x="406" y="230"/>
                    </a:lnTo>
                    <a:lnTo>
                      <a:pt x="403" y="232"/>
                    </a:lnTo>
                    <a:lnTo>
                      <a:pt x="396" y="238"/>
                    </a:lnTo>
                    <a:lnTo>
                      <a:pt x="394" y="234"/>
                    </a:lnTo>
                    <a:lnTo>
                      <a:pt x="394" y="231"/>
                    </a:lnTo>
                    <a:lnTo>
                      <a:pt x="395" y="230"/>
                    </a:lnTo>
                    <a:close/>
                    <a:moveTo>
                      <a:pt x="431" y="210"/>
                    </a:moveTo>
                    <a:lnTo>
                      <a:pt x="432" y="209"/>
                    </a:lnTo>
                    <a:lnTo>
                      <a:pt x="436" y="208"/>
                    </a:lnTo>
                    <a:lnTo>
                      <a:pt x="437" y="212"/>
                    </a:lnTo>
                    <a:lnTo>
                      <a:pt x="438" y="217"/>
                    </a:lnTo>
                    <a:lnTo>
                      <a:pt x="436" y="222"/>
                    </a:lnTo>
                    <a:lnTo>
                      <a:pt x="438" y="220"/>
                    </a:lnTo>
                    <a:lnTo>
                      <a:pt x="440" y="225"/>
                    </a:lnTo>
                    <a:lnTo>
                      <a:pt x="438" y="232"/>
                    </a:lnTo>
                    <a:lnTo>
                      <a:pt x="437" y="235"/>
                    </a:lnTo>
                    <a:lnTo>
                      <a:pt x="440" y="233"/>
                    </a:lnTo>
                    <a:lnTo>
                      <a:pt x="443" y="225"/>
                    </a:lnTo>
                    <a:lnTo>
                      <a:pt x="447" y="224"/>
                    </a:lnTo>
                    <a:lnTo>
                      <a:pt x="446" y="220"/>
                    </a:lnTo>
                    <a:lnTo>
                      <a:pt x="449" y="214"/>
                    </a:lnTo>
                    <a:lnTo>
                      <a:pt x="454" y="217"/>
                    </a:lnTo>
                    <a:lnTo>
                      <a:pt x="458" y="222"/>
                    </a:lnTo>
                    <a:lnTo>
                      <a:pt x="460" y="229"/>
                    </a:lnTo>
                    <a:lnTo>
                      <a:pt x="458" y="234"/>
                    </a:lnTo>
                    <a:lnTo>
                      <a:pt x="455" y="238"/>
                    </a:lnTo>
                    <a:lnTo>
                      <a:pt x="449" y="240"/>
                    </a:lnTo>
                    <a:lnTo>
                      <a:pt x="445" y="245"/>
                    </a:lnTo>
                    <a:lnTo>
                      <a:pt x="443" y="250"/>
                    </a:lnTo>
                    <a:lnTo>
                      <a:pt x="440" y="245"/>
                    </a:lnTo>
                    <a:lnTo>
                      <a:pt x="439" y="247"/>
                    </a:lnTo>
                    <a:lnTo>
                      <a:pt x="436" y="249"/>
                    </a:lnTo>
                    <a:lnTo>
                      <a:pt x="433" y="254"/>
                    </a:lnTo>
                    <a:lnTo>
                      <a:pt x="433" y="257"/>
                    </a:lnTo>
                    <a:lnTo>
                      <a:pt x="431" y="260"/>
                    </a:lnTo>
                    <a:lnTo>
                      <a:pt x="428" y="256"/>
                    </a:lnTo>
                    <a:lnTo>
                      <a:pt x="427" y="250"/>
                    </a:lnTo>
                    <a:lnTo>
                      <a:pt x="428" y="247"/>
                    </a:lnTo>
                    <a:lnTo>
                      <a:pt x="422" y="255"/>
                    </a:lnTo>
                    <a:lnTo>
                      <a:pt x="417" y="261"/>
                    </a:lnTo>
                    <a:lnTo>
                      <a:pt x="411" y="266"/>
                    </a:lnTo>
                    <a:lnTo>
                      <a:pt x="406" y="269"/>
                    </a:lnTo>
                    <a:lnTo>
                      <a:pt x="406" y="265"/>
                    </a:lnTo>
                    <a:lnTo>
                      <a:pt x="403" y="263"/>
                    </a:lnTo>
                    <a:lnTo>
                      <a:pt x="399" y="268"/>
                    </a:lnTo>
                    <a:lnTo>
                      <a:pt x="394" y="270"/>
                    </a:lnTo>
                    <a:lnTo>
                      <a:pt x="389" y="271"/>
                    </a:lnTo>
                    <a:lnTo>
                      <a:pt x="389" y="269"/>
                    </a:lnTo>
                    <a:lnTo>
                      <a:pt x="389" y="265"/>
                    </a:lnTo>
                    <a:lnTo>
                      <a:pt x="389" y="261"/>
                    </a:lnTo>
                    <a:lnTo>
                      <a:pt x="392" y="260"/>
                    </a:lnTo>
                    <a:lnTo>
                      <a:pt x="394" y="256"/>
                    </a:lnTo>
                    <a:lnTo>
                      <a:pt x="398" y="256"/>
                    </a:lnTo>
                    <a:lnTo>
                      <a:pt x="403" y="253"/>
                    </a:lnTo>
                    <a:lnTo>
                      <a:pt x="405" y="254"/>
                    </a:lnTo>
                    <a:lnTo>
                      <a:pt x="409" y="250"/>
                    </a:lnTo>
                    <a:lnTo>
                      <a:pt x="415" y="249"/>
                    </a:lnTo>
                    <a:lnTo>
                      <a:pt x="420" y="246"/>
                    </a:lnTo>
                    <a:lnTo>
                      <a:pt x="418" y="242"/>
                    </a:lnTo>
                    <a:lnTo>
                      <a:pt x="425" y="234"/>
                    </a:lnTo>
                    <a:lnTo>
                      <a:pt x="425" y="228"/>
                    </a:lnTo>
                    <a:lnTo>
                      <a:pt x="428" y="227"/>
                    </a:lnTo>
                    <a:lnTo>
                      <a:pt x="428" y="223"/>
                    </a:lnTo>
                    <a:lnTo>
                      <a:pt x="428" y="218"/>
                    </a:lnTo>
                    <a:lnTo>
                      <a:pt x="429" y="216"/>
                    </a:lnTo>
                    <a:lnTo>
                      <a:pt x="430" y="211"/>
                    </a:lnTo>
                    <a:lnTo>
                      <a:pt x="431" y="210"/>
                    </a:lnTo>
                    <a:close/>
                  </a:path>
                </a:pathLst>
              </a:custGeom>
              <a:solidFill>
                <a:srgbClr val="848FA0"/>
              </a:solidFill>
              <a:ln w="6350" cmpd="sng">
                <a:solidFill>
                  <a:schemeClr val="bg1"/>
                </a:solidFill>
                <a:round/>
                <a:headEnd/>
                <a:tailEnd/>
              </a:ln>
            </p:spPr>
            <p:txBody>
              <a:bodyPr/>
              <a:lstStyle/>
              <a:p>
                <a:endParaRPr lang="en-GB" dirty="0"/>
              </a:p>
            </p:txBody>
          </p:sp>
          <p:sp>
            <p:nvSpPr>
              <p:cNvPr id="1389" name="Freeform 1388"/>
              <p:cNvSpPr>
                <a:spLocks noEditPoints="1"/>
              </p:cNvSpPr>
              <p:nvPr/>
            </p:nvSpPr>
            <p:spPr bwMode="auto">
              <a:xfrm>
                <a:off x="2793" y="1176"/>
                <a:ext cx="478" cy="1133"/>
              </a:xfrm>
              <a:custGeom>
                <a:avLst/>
                <a:gdLst>
                  <a:gd name="T0" fmla="*/ 247 w 478"/>
                  <a:gd name="T1" fmla="*/ 979 h 1133"/>
                  <a:gd name="T2" fmla="*/ 237 w 478"/>
                  <a:gd name="T3" fmla="*/ 1027 h 1133"/>
                  <a:gd name="T4" fmla="*/ 284 w 478"/>
                  <a:gd name="T5" fmla="*/ 514 h 1133"/>
                  <a:gd name="T6" fmla="*/ 273 w 478"/>
                  <a:gd name="T7" fmla="*/ 523 h 1133"/>
                  <a:gd name="T8" fmla="*/ 258 w 478"/>
                  <a:gd name="T9" fmla="*/ 546 h 1133"/>
                  <a:gd name="T10" fmla="*/ 257 w 478"/>
                  <a:gd name="T11" fmla="*/ 602 h 1133"/>
                  <a:gd name="T12" fmla="*/ 247 w 478"/>
                  <a:gd name="T13" fmla="*/ 635 h 1133"/>
                  <a:gd name="T14" fmla="*/ 258 w 478"/>
                  <a:gd name="T15" fmla="*/ 695 h 1133"/>
                  <a:gd name="T16" fmla="*/ 215 w 478"/>
                  <a:gd name="T17" fmla="*/ 740 h 1133"/>
                  <a:gd name="T18" fmla="*/ 262 w 478"/>
                  <a:gd name="T19" fmla="*/ 709 h 1133"/>
                  <a:gd name="T20" fmla="*/ 287 w 478"/>
                  <a:gd name="T21" fmla="*/ 711 h 1133"/>
                  <a:gd name="T22" fmla="*/ 318 w 478"/>
                  <a:gd name="T23" fmla="*/ 746 h 1133"/>
                  <a:gd name="T24" fmla="*/ 303 w 478"/>
                  <a:gd name="T25" fmla="*/ 791 h 1133"/>
                  <a:gd name="T26" fmla="*/ 260 w 478"/>
                  <a:gd name="T27" fmla="*/ 791 h 1133"/>
                  <a:gd name="T28" fmla="*/ 224 w 478"/>
                  <a:gd name="T29" fmla="*/ 797 h 1133"/>
                  <a:gd name="T30" fmla="*/ 300 w 478"/>
                  <a:gd name="T31" fmla="*/ 804 h 1133"/>
                  <a:gd name="T32" fmla="*/ 302 w 478"/>
                  <a:gd name="T33" fmla="*/ 819 h 1133"/>
                  <a:gd name="T34" fmla="*/ 267 w 478"/>
                  <a:gd name="T35" fmla="*/ 844 h 1133"/>
                  <a:gd name="T36" fmla="*/ 214 w 478"/>
                  <a:gd name="T37" fmla="*/ 863 h 1133"/>
                  <a:gd name="T38" fmla="*/ 224 w 478"/>
                  <a:gd name="T39" fmla="*/ 878 h 1133"/>
                  <a:gd name="T40" fmla="*/ 235 w 478"/>
                  <a:gd name="T41" fmla="*/ 916 h 1133"/>
                  <a:gd name="T42" fmla="*/ 230 w 478"/>
                  <a:gd name="T43" fmla="*/ 949 h 1133"/>
                  <a:gd name="T44" fmla="*/ 217 w 478"/>
                  <a:gd name="T45" fmla="*/ 1034 h 1133"/>
                  <a:gd name="T46" fmla="*/ 149 w 478"/>
                  <a:gd name="T47" fmla="*/ 1071 h 1133"/>
                  <a:gd name="T48" fmla="*/ 114 w 478"/>
                  <a:gd name="T49" fmla="*/ 1127 h 1133"/>
                  <a:gd name="T50" fmla="*/ 69 w 478"/>
                  <a:gd name="T51" fmla="*/ 1115 h 1133"/>
                  <a:gd name="T52" fmla="*/ 56 w 478"/>
                  <a:gd name="T53" fmla="*/ 1061 h 1133"/>
                  <a:gd name="T54" fmla="*/ 55 w 478"/>
                  <a:gd name="T55" fmla="*/ 1021 h 1133"/>
                  <a:gd name="T56" fmla="*/ 28 w 478"/>
                  <a:gd name="T57" fmla="*/ 957 h 1133"/>
                  <a:gd name="T58" fmla="*/ 10 w 478"/>
                  <a:gd name="T59" fmla="*/ 903 h 1133"/>
                  <a:gd name="T60" fmla="*/ 8 w 478"/>
                  <a:gd name="T61" fmla="*/ 891 h 1133"/>
                  <a:gd name="T62" fmla="*/ 1 w 478"/>
                  <a:gd name="T63" fmla="*/ 849 h 1133"/>
                  <a:gd name="T64" fmla="*/ 28 w 478"/>
                  <a:gd name="T65" fmla="*/ 780 h 1133"/>
                  <a:gd name="T66" fmla="*/ 56 w 478"/>
                  <a:gd name="T67" fmla="*/ 604 h 1133"/>
                  <a:gd name="T68" fmla="*/ 93 w 478"/>
                  <a:gd name="T69" fmla="*/ 421 h 1133"/>
                  <a:gd name="T70" fmla="*/ 157 w 478"/>
                  <a:gd name="T71" fmla="*/ 250 h 1133"/>
                  <a:gd name="T72" fmla="*/ 226 w 478"/>
                  <a:gd name="T73" fmla="*/ 98 h 1133"/>
                  <a:gd name="T74" fmla="*/ 315 w 478"/>
                  <a:gd name="T75" fmla="*/ 54 h 1133"/>
                  <a:gd name="T76" fmla="*/ 366 w 478"/>
                  <a:gd name="T77" fmla="*/ 26 h 1133"/>
                  <a:gd name="T78" fmla="*/ 441 w 478"/>
                  <a:gd name="T79" fmla="*/ 85 h 1133"/>
                  <a:gd name="T80" fmla="*/ 446 w 478"/>
                  <a:gd name="T81" fmla="*/ 146 h 1133"/>
                  <a:gd name="T82" fmla="*/ 460 w 478"/>
                  <a:gd name="T83" fmla="*/ 214 h 1133"/>
                  <a:gd name="T84" fmla="*/ 463 w 478"/>
                  <a:gd name="T85" fmla="*/ 252 h 1133"/>
                  <a:gd name="T86" fmla="*/ 431 w 478"/>
                  <a:gd name="T87" fmla="*/ 253 h 1133"/>
                  <a:gd name="T88" fmla="*/ 418 w 478"/>
                  <a:gd name="T89" fmla="*/ 261 h 1133"/>
                  <a:gd name="T90" fmla="*/ 404 w 478"/>
                  <a:gd name="T91" fmla="*/ 272 h 1133"/>
                  <a:gd name="T92" fmla="*/ 400 w 478"/>
                  <a:gd name="T93" fmla="*/ 292 h 1133"/>
                  <a:gd name="T94" fmla="*/ 397 w 478"/>
                  <a:gd name="T95" fmla="*/ 319 h 1133"/>
                  <a:gd name="T96" fmla="*/ 387 w 478"/>
                  <a:gd name="T97" fmla="*/ 351 h 1133"/>
                  <a:gd name="T98" fmla="*/ 403 w 478"/>
                  <a:gd name="T99" fmla="*/ 376 h 1133"/>
                  <a:gd name="T100" fmla="*/ 389 w 478"/>
                  <a:gd name="T101" fmla="*/ 395 h 1133"/>
                  <a:gd name="T102" fmla="*/ 367 w 478"/>
                  <a:gd name="T103" fmla="*/ 434 h 1133"/>
                  <a:gd name="T104" fmla="*/ 339 w 478"/>
                  <a:gd name="T105" fmla="*/ 459 h 1133"/>
                  <a:gd name="T106" fmla="*/ 304 w 478"/>
                  <a:gd name="T107" fmla="*/ 485 h 1133"/>
                  <a:gd name="T108" fmla="*/ 290 w 478"/>
                  <a:gd name="T109" fmla="*/ 505 h 1133"/>
                  <a:gd name="T110" fmla="*/ 302 w 478"/>
                  <a:gd name="T111" fmla="*/ 979 h 1133"/>
                  <a:gd name="T112" fmla="*/ 333 w 478"/>
                  <a:gd name="T113" fmla="*/ 919 h 1133"/>
                  <a:gd name="T114" fmla="*/ 327 w 478"/>
                  <a:gd name="T115" fmla="*/ 968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8" h="1133">
                    <a:moveTo>
                      <a:pt x="225" y="1060"/>
                    </a:moveTo>
                    <a:lnTo>
                      <a:pt x="225" y="1056"/>
                    </a:lnTo>
                    <a:lnTo>
                      <a:pt x="227" y="1040"/>
                    </a:lnTo>
                    <a:lnTo>
                      <a:pt x="229" y="1028"/>
                    </a:lnTo>
                    <a:lnTo>
                      <a:pt x="236" y="1013"/>
                    </a:lnTo>
                    <a:lnTo>
                      <a:pt x="240" y="1005"/>
                    </a:lnTo>
                    <a:lnTo>
                      <a:pt x="245" y="986"/>
                    </a:lnTo>
                    <a:lnTo>
                      <a:pt x="247" y="979"/>
                    </a:lnTo>
                    <a:lnTo>
                      <a:pt x="250" y="972"/>
                    </a:lnTo>
                    <a:lnTo>
                      <a:pt x="254" y="969"/>
                    </a:lnTo>
                    <a:lnTo>
                      <a:pt x="254" y="972"/>
                    </a:lnTo>
                    <a:lnTo>
                      <a:pt x="251" y="976"/>
                    </a:lnTo>
                    <a:lnTo>
                      <a:pt x="249" y="988"/>
                    </a:lnTo>
                    <a:lnTo>
                      <a:pt x="246" y="1001"/>
                    </a:lnTo>
                    <a:lnTo>
                      <a:pt x="242" y="1012"/>
                    </a:lnTo>
                    <a:lnTo>
                      <a:pt x="237" y="1027"/>
                    </a:lnTo>
                    <a:lnTo>
                      <a:pt x="235" y="1042"/>
                    </a:lnTo>
                    <a:lnTo>
                      <a:pt x="232" y="1052"/>
                    </a:lnTo>
                    <a:lnTo>
                      <a:pt x="225" y="1060"/>
                    </a:lnTo>
                    <a:close/>
                    <a:moveTo>
                      <a:pt x="290" y="505"/>
                    </a:moveTo>
                    <a:lnTo>
                      <a:pt x="292" y="507"/>
                    </a:lnTo>
                    <a:lnTo>
                      <a:pt x="290" y="511"/>
                    </a:lnTo>
                    <a:lnTo>
                      <a:pt x="289" y="516"/>
                    </a:lnTo>
                    <a:lnTo>
                      <a:pt x="284" y="514"/>
                    </a:lnTo>
                    <a:lnTo>
                      <a:pt x="282" y="521"/>
                    </a:lnTo>
                    <a:lnTo>
                      <a:pt x="279" y="521"/>
                    </a:lnTo>
                    <a:lnTo>
                      <a:pt x="276" y="519"/>
                    </a:lnTo>
                    <a:lnTo>
                      <a:pt x="272" y="517"/>
                    </a:lnTo>
                    <a:lnTo>
                      <a:pt x="271" y="513"/>
                    </a:lnTo>
                    <a:lnTo>
                      <a:pt x="271" y="510"/>
                    </a:lnTo>
                    <a:lnTo>
                      <a:pt x="271" y="516"/>
                    </a:lnTo>
                    <a:lnTo>
                      <a:pt x="273" y="523"/>
                    </a:lnTo>
                    <a:lnTo>
                      <a:pt x="273" y="530"/>
                    </a:lnTo>
                    <a:lnTo>
                      <a:pt x="272" y="536"/>
                    </a:lnTo>
                    <a:lnTo>
                      <a:pt x="273" y="537"/>
                    </a:lnTo>
                    <a:lnTo>
                      <a:pt x="272" y="540"/>
                    </a:lnTo>
                    <a:lnTo>
                      <a:pt x="269" y="546"/>
                    </a:lnTo>
                    <a:lnTo>
                      <a:pt x="266" y="548"/>
                    </a:lnTo>
                    <a:lnTo>
                      <a:pt x="266" y="549"/>
                    </a:lnTo>
                    <a:lnTo>
                      <a:pt x="258" y="546"/>
                    </a:lnTo>
                    <a:lnTo>
                      <a:pt x="254" y="544"/>
                    </a:lnTo>
                    <a:lnTo>
                      <a:pt x="254" y="554"/>
                    </a:lnTo>
                    <a:lnTo>
                      <a:pt x="256" y="560"/>
                    </a:lnTo>
                    <a:lnTo>
                      <a:pt x="261" y="566"/>
                    </a:lnTo>
                    <a:lnTo>
                      <a:pt x="261" y="570"/>
                    </a:lnTo>
                    <a:lnTo>
                      <a:pt x="258" y="579"/>
                    </a:lnTo>
                    <a:lnTo>
                      <a:pt x="255" y="594"/>
                    </a:lnTo>
                    <a:lnTo>
                      <a:pt x="257" y="602"/>
                    </a:lnTo>
                    <a:lnTo>
                      <a:pt x="259" y="609"/>
                    </a:lnTo>
                    <a:lnTo>
                      <a:pt x="259" y="615"/>
                    </a:lnTo>
                    <a:lnTo>
                      <a:pt x="248" y="609"/>
                    </a:lnTo>
                    <a:lnTo>
                      <a:pt x="249" y="614"/>
                    </a:lnTo>
                    <a:lnTo>
                      <a:pt x="247" y="619"/>
                    </a:lnTo>
                    <a:lnTo>
                      <a:pt x="246" y="624"/>
                    </a:lnTo>
                    <a:lnTo>
                      <a:pt x="247" y="631"/>
                    </a:lnTo>
                    <a:lnTo>
                      <a:pt x="247" y="635"/>
                    </a:lnTo>
                    <a:lnTo>
                      <a:pt x="249" y="641"/>
                    </a:lnTo>
                    <a:lnTo>
                      <a:pt x="248" y="654"/>
                    </a:lnTo>
                    <a:lnTo>
                      <a:pt x="250" y="664"/>
                    </a:lnTo>
                    <a:lnTo>
                      <a:pt x="251" y="674"/>
                    </a:lnTo>
                    <a:lnTo>
                      <a:pt x="254" y="680"/>
                    </a:lnTo>
                    <a:lnTo>
                      <a:pt x="254" y="688"/>
                    </a:lnTo>
                    <a:lnTo>
                      <a:pt x="251" y="694"/>
                    </a:lnTo>
                    <a:lnTo>
                      <a:pt x="258" y="695"/>
                    </a:lnTo>
                    <a:lnTo>
                      <a:pt x="258" y="704"/>
                    </a:lnTo>
                    <a:lnTo>
                      <a:pt x="256" y="711"/>
                    </a:lnTo>
                    <a:lnTo>
                      <a:pt x="250" y="717"/>
                    </a:lnTo>
                    <a:lnTo>
                      <a:pt x="244" y="723"/>
                    </a:lnTo>
                    <a:lnTo>
                      <a:pt x="237" y="727"/>
                    </a:lnTo>
                    <a:lnTo>
                      <a:pt x="230" y="733"/>
                    </a:lnTo>
                    <a:lnTo>
                      <a:pt x="221" y="736"/>
                    </a:lnTo>
                    <a:lnTo>
                      <a:pt x="215" y="740"/>
                    </a:lnTo>
                    <a:lnTo>
                      <a:pt x="221" y="742"/>
                    </a:lnTo>
                    <a:lnTo>
                      <a:pt x="229" y="739"/>
                    </a:lnTo>
                    <a:lnTo>
                      <a:pt x="236" y="739"/>
                    </a:lnTo>
                    <a:lnTo>
                      <a:pt x="241" y="735"/>
                    </a:lnTo>
                    <a:lnTo>
                      <a:pt x="247" y="729"/>
                    </a:lnTo>
                    <a:lnTo>
                      <a:pt x="254" y="724"/>
                    </a:lnTo>
                    <a:lnTo>
                      <a:pt x="260" y="716"/>
                    </a:lnTo>
                    <a:lnTo>
                      <a:pt x="262" y="709"/>
                    </a:lnTo>
                    <a:lnTo>
                      <a:pt x="264" y="701"/>
                    </a:lnTo>
                    <a:lnTo>
                      <a:pt x="264" y="699"/>
                    </a:lnTo>
                    <a:lnTo>
                      <a:pt x="266" y="699"/>
                    </a:lnTo>
                    <a:lnTo>
                      <a:pt x="268" y="703"/>
                    </a:lnTo>
                    <a:lnTo>
                      <a:pt x="272" y="707"/>
                    </a:lnTo>
                    <a:lnTo>
                      <a:pt x="278" y="705"/>
                    </a:lnTo>
                    <a:lnTo>
                      <a:pt x="284" y="704"/>
                    </a:lnTo>
                    <a:lnTo>
                      <a:pt x="287" y="711"/>
                    </a:lnTo>
                    <a:lnTo>
                      <a:pt x="289" y="719"/>
                    </a:lnTo>
                    <a:lnTo>
                      <a:pt x="296" y="722"/>
                    </a:lnTo>
                    <a:lnTo>
                      <a:pt x="305" y="726"/>
                    </a:lnTo>
                    <a:lnTo>
                      <a:pt x="306" y="728"/>
                    </a:lnTo>
                    <a:lnTo>
                      <a:pt x="300" y="729"/>
                    </a:lnTo>
                    <a:lnTo>
                      <a:pt x="303" y="732"/>
                    </a:lnTo>
                    <a:lnTo>
                      <a:pt x="308" y="739"/>
                    </a:lnTo>
                    <a:lnTo>
                      <a:pt x="318" y="746"/>
                    </a:lnTo>
                    <a:lnTo>
                      <a:pt x="321" y="752"/>
                    </a:lnTo>
                    <a:lnTo>
                      <a:pt x="323" y="757"/>
                    </a:lnTo>
                    <a:lnTo>
                      <a:pt x="321" y="764"/>
                    </a:lnTo>
                    <a:lnTo>
                      <a:pt x="320" y="769"/>
                    </a:lnTo>
                    <a:lnTo>
                      <a:pt x="317" y="774"/>
                    </a:lnTo>
                    <a:lnTo>
                      <a:pt x="313" y="781"/>
                    </a:lnTo>
                    <a:lnTo>
                      <a:pt x="309" y="788"/>
                    </a:lnTo>
                    <a:lnTo>
                      <a:pt x="303" y="791"/>
                    </a:lnTo>
                    <a:lnTo>
                      <a:pt x="286" y="802"/>
                    </a:lnTo>
                    <a:lnTo>
                      <a:pt x="280" y="800"/>
                    </a:lnTo>
                    <a:lnTo>
                      <a:pt x="276" y="792"/>
                    </a:lnTo>
                    <a:lnTo>
                      <a:pt x="273" y="790"/>
                    </a:lnTo>
                    <a:lnTo>
                      <a:pt x="271" y="795"/>
                    </a:lnTo>
                    <a:lnTo>
                      <a:pt x="266" y="793"/>
                    </a:lnTo>
                    <a:lnTo>
                      <a:pt x="261" y="788"/>
                    </a:lnTo>
                    <a:lnTo>
                      <a:pt x="260" y="791"/>
                    </a:lnTo>
                    <a:lnTo>
                      <a:pt x="255" y="794"/>
                    </a:lnTo>
                    <a:lnTo>
                      <a:pt x="247" y="787"/>
                    </a:lnTo>
                    <a:lnTo>
                      <a:pt x="237" y="787"/>
                    </a:lnTo>
                    <a:lnTo>
                      <a:pt x="231" y="789"/>
                    </a:lnTo>
                    <a:lnTo>
                      <a:pt x="226" y="787"/>
                    </a:lnTo>
                    <a:lnTo>
                      <a:pt x="224" y="793"/>
                    </a:lnTo>
                    <a:lnTo>
                      <a:pt x="219" y="795"/>
                    </a:lnTo>
                    <a:lnTo>
                      <a:pt x="224" y="797"/>
                    </a:lnTo>
                    <a:lnTo>
                      <a:pt x="234" y="795"/>
                    </a:lnTo>
                    <a:lnTo>
                      <a:pt x="244" y="799"/>
                    </a:lnTo>
                    <a:lnTo>
                      <a:pt x="253" y="803"/>
                    </a:lnTo>
                    <a:lnTo>
                      <a:pt x="257" y="806"/>
                    </a:lnTo>
                    <a:lnTo>
                      <a:pt x="260" y="812"/>
                    </a:lnTo>
                    <a:lnTo>
                      <a:pt x="263" y="809"/>
                    </a:lnTo>
                    <a:lnTo>
                      <a:pt x="272" y="811"/>
                    </a:lnTo>
                    <a:lnTo>
                      <a:pt x="300" y="804"/>
                    </a:lnTo>
                    <a:lnTo>
                      <a:pt x="308" y="801"/>
                    </a:lnTo>
                    <a:lnTo>
                      <a:pt x="312" y="800"/>
                    </a:lnTo>
                    <a:lnTo>
                      <a:pt x="313" y="804"/>
                    </a:lnTo>
                    <a:lnTo>
                      <a:pt x="308" y="808"/>
                    </a:lnTo>
                    <a:lnTo>
                      <a:pt x="308" y="812"/>
                    </a:lnTo>
                    <a:lnTo>
                      <a:pt x="304" y="812"/>
                    </a:lnTo>
                    <a:lnTo>
                      <a:pt x="300" y="809"/>
                    </a:lnTo>
                    <a:lnTo>
                      <a:pt x="302" y="819"/>
                    </a:lnTo>
                    <a:lnTo>
                      <a:pt x="292" y="828"/>
                    </a:lnTo>
                    <a:lnTo>
                      <a:pt x="287" y="838"/>
                    </a:lnTo>
                    <a:lnTo>
                      <a:pt x="280" y="840"/>
                    </a:lnTo>
                    <a:lnTo>
                      <a:pt x="277" y="840"/>
                    </a:lnTo>
                    <a:lnTo>
                      <a:pt x="277" y="831"/>
                    </a:lnTo>
                    <a:lnTo>
                      <a:pt x="271" y="828"/>
                    </a:lnTo>
                    <a:lnTo>
                      <a:pt x="271" y="838"/>
                    </a:lnTo>
                    <a:lnTo>
                      <a:pt x="267" y="844"/>
                    </a:lnTo>
                    <a:lnTo>
                      <a:pt x="263" y="849"/>
                    </a:lnTo>
                    <a:lnTo>
                      <a:pt x="259" y="853"/>
                    </a:lnTo>
                    <a:lnTo>
                      <a:pt x="253" y="852"/>
                    </a:lnTo>
                    <a:lnTo>
                      <a:pt x="248" y="853"/>
                    </a:lnTo>
                    <a:lnTo>
                      <a:pt x="247" y="861"/>
                    </a:lnTo>
                    <a:lnTo>
                      <a:pt x="242" y="864"/>
                    </a:lnTo>
                    <a:lnTo>
                      <a:pt x="232" y="861"/>
                    </a:lnTo>
                    <a:lnTo>
                      <a:pt x="214" y="863"/>
                    </a:lnTo>
                    <a:lnTo>
                      <a:pt x="213" y="865"/>
                    </a:lnTo>
                    <a:lnTo>
                      <a:pt x="224" y="866"/>
                    </a:lnTo>
                    <a:lnTo>
                      <a:pt x="235" y="868"/>
                    </a:lnTo>
                    <a:lnTo>
                      <a:pt x="242" y="874"/>
                    </a:lnTo>
                    <a:lnTo>
                      <a:pt x="240" y="878"/>
                    </a:lnTo>
                    <a:lnTo>
                      <a:pt x="233" y="880"/>
                    </a:lnTo>
                    <a:lnTo>
                      <a:pt x="226" y="878"/>
                    </a:lnTo>
                    <a:lnTo>
                      <a:pt x="224" y="878"/>
                    </a:lnTo>
                    <a:lnTo>
                      <a:pt x="232" y="882"/>
                    </a:lnTo>
                    <a:lnTo>
                      <a:pt x="238" y="887"/>
                    </a:lnTo>
                    <a:lnTo>
                      <a:pt x="239" y="891"/>
                    </a:lnTo>
                    <a:lnTo>
                      <a:pt x="238" y="899"/>
                    </a:lnTo>
                    <a:lnTo>
                      <a:pt x="237" y="904"/>
                    </a:lnTo>
                    <a:lnTo>
                      <a:pt x="238" y="909"/>
                    </a:lnTo>
                    <a:lnTo>
                      <a:pt x="235" y="913"/>
                    </a:lnTo>
                    <a:lnTo>
                      <a:pt x="235" y="916"/>
                    </a:lnTo>
                    <a:lnTo>
                      <a:pt x="237" y="921"/>
                    </a:lnTo>
                    <a:lnTo>
                      <a:pt x="234" y="922"/>
                    </a:lnTo>
                    <a:lnTo>
                      <a:pt x="229" y="920"/>
                    </a:lnTo>
                    <a:lnTo>
                      <a:pt x="228" y="924"/>
                    </a:lnTo>
                    <a:lnTo>
                      <a:pt x="229" y="928"/>
                    </a:lnTo>
                    <a:lnTo>
                      <a:pt x="233" y="933"/>
                    </a:lnTo>
                    <a:lnTo>
                      <a:pt x="235" y="940"/>
                    </a:lnTo>
                    <a:lnTo>
                      <a:pt x="230" y="949"/>
                    </a:lnTo>
                    <a:lnTo>
                      <a:pt x="234" y="954"/>
                    </a:lnTo>
                    <a:lnTo>
                      <a:pt x="235" y="962"/>
                    </a:lnTo>
                    <a:lnTo>
                      <a:pt x="230" y="971"/>
                    </a:lnTo>
                    <a:lnTo>
                      <a:pt x="227" y="981"/>
                    </a:lnTo>
                    <a:lnTo>
                      <a:pt x="228" y="992"/>
                    </a:lnTo>
                    <a:lnTo>
                      <a:pt x="225" y="1003"/>
                    </a:lnTo>
                    <a:lnTo>
                      <a:pt x="224" y="1019"/>
                    </a:lnTo>
                    <a:lnTo>
                      <a:pt x="217" y="1034"/>
                    </a:lnTo>
                    <a:lnTo>
                      <a:pt x="210" y="1053"/>
                    </a:lnTo>
                    <a:lnTo>
                      <a:pt x="206" y="1069"/>
                    </a:lnTo>
                    <a:lnTo>
                      <a:pt x="196" y="1069"/>
                    </a:lnTo>
                    <a:lnTo>
                      <a:pt x="186" y="1066"/>
                    </a:lnTo>
                    <a:lnTo>
                      <a:pt x="177" y="1069"/>
                    </a:lnTo>
                    <a:lnTo>
                      <a:pt x="170" y="1066"/>
                    </a:lnTo>
                    <a:lnTo>
                      <a:pt x="157" y="1066"/>
                    </a:lnTo>
                    <a:lnTo>
                      <a:pt x="149" y="1071"/>
                    </a:lnTo>
                    <a:lnTo>
                      <a:pt x="146" y="1080"/>
                    </a:lnTo>
                    <a:lnTo>
                      <a:pt x="137" y="1077"/>
                    </a:lnTo>
                    <a:lnTo>
                      <a:pt x="132" y="1087"/>
                    </a:lnTo>
                    <a:lnTo>
                      <a:pt x="128" y="1098"/>
                    </a:lnTo>
                    <a:lnTo>
                      <a:pt x="130" y="1116"/>
                    </a:lnTo>
                    <a:lnTo>
                      <a:pt x="127" y="1128"/>
                    </a:lnTo>
                    <a:lnTo>
                      <a:pt x="123" y="1131"/>
                    </a:lnTo>
                    <a:lnTo>
                      <a:pt x="114" y="1127"/>
                    </a:lnTo>
                    <a:lnTo>
                      <a:pt x="99" y="1127"/>
                    </a:lnTo>
                    <a:lnTo>
                      <a:pt x="84" y="1133"/>
                    </a:lnTo>
                    <a:lnTo>
                      <a:pt x="74" y="1129"/>
                    </a:lnTo>
                    <a:lnTo>
                      <a:pt x="63" y="1129"/>
                    </a:lnTo>
                    <a:lnTo>
                      <a:pt x="65" y="1126"/>
                    </a:lnTo>
                    <a:lnTo>
                      <a:pt x="67" y="1124"/>
                    </a:lnTo>
                    <a:lnTo>
                      <a:pt x="68" y="1120"/>
                    </a:lnTo>
                    <a:lnTo>
                      <a:pt x="69" y="1115"/>
                    </a:lnTo>
                    <a:lnTo>
                      <a:pt x="72" y="1110"/>
                    </a:lnTo>
                    <a:lnTo>
                      <a:pt x="68" y="1102"/>
                    </a:lnTo>
                    <a:lnTo>
                      <a:pt x="62" y="1092"/>
                    </a:lnTo>
                    <a:lnTo>
                      <a:pt x="57" y="1080"/>
                    </a:lnTo>
                    <a:lnTo>
                      <a:pt x="54" y="1072"/>
                    </a:lnTo>
                    <a:lnTo>
                      <a:pt x="50" y="1062"/>
                    </a:lnTo>
                    <a:lnTo>
                      <a:pt x="51" y="1057"/>
                    </a:lnTo>
                    <a:lnTo>
                      <a:pt x="56" y="1061"/>
                    </a:lnTo>
                    <a:lnTo>
                      <a:pt x="62" y="1061"/>
                    </a:lnTo>
                    <a:lnTo>
                      <a:pt x="57" y="1047"/>
                    </a:lnTo>
                    <a:lnTo>
                      <a:pt x="59" y="1045"/>
                    </a:lnTo>
                    <a:lnTo>
                      <a:pt x="65" y="1045"/>
                    </a:lnTo>
                    <a:lnTo>
                      <a:pt x="70" y="1043"/>
                    </a:lnTo>
                    <a:lnTo>
                      <a:pt x="70" y="1036"/>
                    </a:lnTo>
                    <a:lnTo>
                      <a:pt x="65" y="1027"/>
                    </a:lnTo>
                    <a:lnTo>
                      <a:pt x="55" y="1021"/>
                    </a:lnTo>
                    <a:lnTo>
                      <a:pt x="51" y="1011"/>
                    </a:lnTo>
                    <a:lnTo>
                      <a:pt x="43" y="1003"/>
                    </a:lnTo>
                    <a:lnTo>
                      <a:pt x="38" y="987"/>
                    </a:lnTo>
                    <a:lnTo>
                      <a:pt x="37" y="978"/>
                    </a:lnTo>
                    <a:lnTo>
                      <a:pt x="33" y="967"/>
                    </a:lnTo>
                    <a:lnTo>
                      <a:pt x="30" y="965"/>
                    </a:lnTo>
                    <a:lnTo>
                      <a:pt x="26" y="966"/>
                    </a:lnTo>
                    <a:lnTo>
                      <a:pt x="28" y="957"/>
                    </a:lnTo>
                    <a:lnTo>
                      <a:pt x="26" y="951"/>
                    </a:lnTo>
                    <a:lnTo>
                      <a:pt x="26" y="945"/>
                    </a:lnTo>
                    <a:lnTo>
                      <a:pt x="32" y="938"/>
                    </a:lnTo>
                    <a:lnTo>
                      <a:pt x="30" y="928"/>
                    </a:lnTo>
                    <a:lnTo>
                      <a:pt x="21" y="929"/>
                    </a:lnTo>
                    <a:lnTo>
                      <a:pt x="25" y="917"/>
                    </a:lnTo>
                    <a:lnTo>
                      <a:pt x="22" y="909"/>
                    </a:lnTo>
                    <a:lnTo>
                      <a:pt x="10" y="903"/>
                    </a:lnTo>
                    <a:lnTo>
                      <a:pt x="16" y="895"/>
                    </a:lnTo>
                    <a:lnTo>
                      <a:pt x="20" y="893"/>
                    </a:lnTo>
                    <a:lnTo>
                      <a:pt x="19" y="891"/>
                    </a:lnTo>
                    <a:lnTo>
                      <a:pt x="15" y="891"/>
                    </a:lnTo>
                    <a:lnTo>
                      <a:pt x="18" y="884"/>
                    </a:lnTo>
                    <a:lnTo>
                      <a:pt x="15" y="880"/>
                    </a:lnTo>
                    <a:lnTo>
                      <a:pt x="13" y="886"/>
                    </a:lnTo>
                    <a:lnTo>
                      <a:pt x="8" y="891"/>
                    </a:lnTo>
                    <a:lnTo>
                      <a:pt x="9" y="889"/>
                    </a:lnTo>
                    <a:lnTo>
                      <a:pt x="9" y="882"/>
                    </a:lnTo>
                    <a:lnTo>
                      <a:pt x="8" y="878"/>
                    </a:lnTo>
                    <a:lnTo>
                      <a:pt x="4" y="878"/>
                    </a:lnTo>
                    <a:lnTo>
                      <a:pt x="3" y="873"/>
                    </a:lnTo>
                    <a:lnTo>
                      <a:pt x="3" y="866"/>
                    </a:lnTo>
                    <a:lnTo>
                      <a:pt x="1" y="855"/>
                    </a:lnTo>
                    <a:lnTo>
                      <a:pt x="1" y="849"/>
                    </a:lnTo>
                    <a:lnTo>
                      <a:pt x="0" y="841"/>
                    </a:lnTo>
                    <a:lnTo>
                      <a:pt x="1" y="833"/>
                    </a:lnTo>
                    <a:lnTo>
                      <a:pt x="5" y="826"/>
                    </a:lnTo>
                    <a:lnTo>
                      <a:pt x="7" y="824"/>
                    </a:lnTo>
                    <a:lnTo>
                      <a:pt x="7" y="844"/>
                    </a:lnTo>
                    <a:lnTo>
                      <a:pt x="19" y="837"/>
                    </a:lnTo>
                    <a:lnTo>
                      <a:pt x="27" y="808"/>
                    </a:lnTo>
                    <a:lnTo>
                      <a:pt x="28" y="780"/>
                    </a:lnTo>
                    <a:lnTo>
                      <a:pt x="43" y="757"/>
                    </a:lnTo>
                    <a:lnTo>
                      <a:pt x="55" y="752"/>
                    </a:lnTo>
                    <a:lnTo>
                      <a:pt x="59" y="727"/>
                    </a:lnTo>
                    <a:lnTo>
                      <a:pt x="64" y="699"/>
                    </a:lnTo>
                    <a:lnTo>
                      <a:pt x="55" y="666"/>
                    </a:lnTo>
                    <a:lnTo>
                      <a:pt x="74" y="654"/>
                    </a:lnTo>
                    <a:lnTo>
                      <a:pt x="77" y="626"/>
                    </a:lnTo>
                    <a:lnTo>
                      <a:pt x="56" y="604"/>
                    </a:lnTo>
                    <a:lnTo>
                      <a:pt x="57" y="573"/>
                    </a:lnTo>
                    <a:lnTo>
                      <a:pt x="54" y="546"/>
                    </a:lnTo>
                    <a:lnTo>
                      <a:pt x="57" y="517"/>
                    </a:lnTo>
                    <a:lnTo>
                      <a:pt x="62" y="492"/>
                    </a:lnTo>
                    <a:lnTo>
                      <a:pt x="57" y="471"/>
                    </a:lnTo>
                    <a:lnTo>
                      <a:pt x="65" y="447"/>
                    </a:lnTo>
                    <a:lnTo>
                      <a:pt x="82" y="428"/>
                    </a:lnTo>
                    <a:lnTo>
                      <a:pt x="93" y="421"/>
                    </a:lnTo>
                    <a:lnTo>
                      <a:pt x="107" y="417"/>
                    </a:lnTo>
                    <a:lnTo>
                      <a:pt x="119" y="420"/>
                    </a:lnTo>
                    <a:lnTo>
                      <a:pt x="135" y="413"/>
                    </a:lnTo>
                    <a:lnTo>
                      <a:pt x="133" y="385"/>
                    </a:lnTo>
                    <a:lnTo>
                      <a:pt x="123" y="368"/>
                    </a:lnTo>
                    <a:lnTo>
                      <a:pt x="136" y="348"/>
                    </a:lnTo>
                    <a:lnTo>
                      <a:pt x="147" y="325"/>
                    </a:lnTo>
                    <a:lnTo>
                      <a:pt x="157" y="250"/>
                    </a:lnTo>
                    <a:lnTo>
                      <a:pt x="172" y="245"/>
                    </a:lnTo>
                    <a:lnTo>
                      <a:pt x="180" y="223"/>
                    </a:lnTo>
                    <a:lnTo>
                      <a:pt x="190" y="205"/>
                    </a:lnTo>
                    <a:lnTo>
                      <a:pt x="201" y="187"/>
                    </a:lnTo>
                    <a:lnTo>
                      <a:pt x="213" y="158"/>
                    </a:lnTo>
                    <a:lnTo>
                      <a:pt x="207" y="138"/>
                    </a:lnTo>
                    <a:lnTo>
                      <a:pt x="219" y="114"/>
                    </a:lnTo>
                    <a:lnTo>
                      <a:pt x="226" y="98"/>
                    </a:lnTo>
                    <a:lnTo>
                      <a:pt x="237" y="87"/>
                    </a:lnTo>
                    <a:lnTo>
                      <a:pt x="251" y="89"/>
                    </a:lnTo>
                    <a:lnTo>
                      <a:pt x="264" y="87"/>
                    </a:lnTo>
                    <a:lnTo>
                      <a:pt x="266" y="57"/>
                    </a:lnTo>
                    <a:lnTo>
                      <a:pt x="276" y="48"/>
                    </a:lnTo>
                    <a:lnTo>
                      <a:pt x="288" y="48"/>
                    </a:lnTo>
                    <a:lnTo>
                      <a:pt x="300" y="50"/>
                    </a:lnTo>
                    <a:lnTo>
                      <a:pt x="315" y="54"/>
                    </a:lnTo>
                    <a:lnTo>
                      <a:pt x="327" y="49"/>
                    </a:lnTo>
                    <a:lnTo>
                      <a:pt x="324" y="24"/>
                    </a:lnTo>
                    <a:lnTo>
                      <a:pt x="329" y="1"/>
                    </a:lnTo>
                    <a:lnTo>
                      <a:pt x="338" y="0"/>
                    </a:lnTo>
                    <a:lnTo>
                      <a:pt x="341" y="3"/>
                    </a:lnTo>
                    <a:lnTo>
                      <a:pt x="345" y="7"/>
                    </a:lnTo>
                    <a:lnTo>
                      <a:pt x="351" y="11"/>
                    </a:lnTo>
                    <a:lnTo>
                      <a:pt x="366" y="26"/>
                    </a:lnTo>
                    <a:lnTo>
                      <a:pt x="375" y="32"/>
                    </a:lnTo>
                    <a:lnTo>
                      <a:pt x="385" y="41"/>
                    </a:lnTo>
                    <a:lnTo>
                      <a:pt x="405" y="44"/>
                    </a:lnTo>
                    <a:lnTo>
                      <a:pt x="417" y="52"/>
                    </a:lnTo>
                    <a:lnTo>
                      <a:pt x="425" y="63"/>
                    </a:lnTo>
                    <a:lnTo>
                      <a:pt x="432" y="73"/>
                    </a:lnTo>
                    <a:lnTo>
                      <a:pt x="438" y="82"/>
                    </a:lnTo>
                    <a:lnTo>
                      <a:pt x="441" y="85"/>
                    </a:lnTo>
                    <a:lnTo>
                      <a:pt x="438" y="93"/>
                    </a:lnTo>
                    <a:lnTo>
                      <a:pt x="438" y="102"/>
                    </a:lnTo>
                    <a:lnTo>
                      <a:pt x="440" y="114"/>
                    </a:lnTo>
                    <a:lnTo>
                      <a:pt x="442" y="122"/>
                    </a:lnTo>
                    <a:lnTo>
                      <a:pt x="446" y="126"/>
                    </a:lnTo>
                    <a:lnTo>
                      <a:pt x="448" y="134"/>
                    </a:lnTo>
                    <a:lnTo>
                      <a:pt x="447" y="139"/>
                    </a:lnTo>
                    <a:lnTo>
                      <a:pt x="446" y="146"/>
                    </a:lnTo>
                    <a:lnTo>
                      <a:pt x="449" y="156"/>
                    </a:lnTo>
                    <a:lnTo>
                      <a:pt x="454" y="166"/>
                    </a:lnTo>
                    <a:lnTo>
                      <a:pt x="460" y="174"/>
                    </a:lnTo>
                    <a:lnTo>
                      <a:pt x="464" y="181"/>
                    </a:lnTo>
                    <a:lnTo>
                      <a:pt x="465" y="188"/>
                    </a:lnTo>
                    <a:lnTo>
                      <a:pt x="465" y="194"/>
                    </a:lnTo>
                    <a:lnTo>
                      <a:pt x="461" y="203"/>
                    </a:lnTo>
                    <a:lnTo>
                      <a:pt x="460" y="214"/>
                    </a:lnTo>
                    <a:lnTo>
                      <a:pt x="464" y="225"/>
                    </a:lnTo>
                    <a:lnTo>
                      <a:pt x="471" y="238"/>
                    </a:lnTo>
                    <a:lnTo>
                      <a:pt x="475" y="245"/>
                    </a:lnTo>
                    <a:lnTo>
                      <a:pt x="478" y="252"/>
                    </a:lnTo>
                    <a:lnTo>
                      <a:pt x="475" y="254"/>
                    </a:lnTo>
                    <a:lnTo>
                      <a:pt x="474" y="260"/>
                    </a:lnTo>
                    <a:lnTo>
                      <a:pt x="470" y="255"/>
                    </a:lnTo>
                    <a:lnTo>
                      <a:pt x="463" y="252"/>
                    </a:lnTo>
                    <a:lnTo>
                      <a:pt x="459" y="254"/>
                    </a:lnTo>
                    <a:lnTo>
                      <a:pt x="447" y="255"/>
                    </a:lnTo>
                    <a:lnTo>
                      <a:pt x="445" y="263"/>
                    </a:lnTo>
                    <a:lnTo>
                      <a:pt x="441" y="261"/>
                    </a:lnTo>
                    <a:lnTo>
                      <a:pt x="439" y="261"/>
                    </a:lnTo>
                    <a:lnTo>
                      <a:pt x="436" y="258"/>
                    </a:lnTo>
                    <a:lnTo>
                      <a:pt x="435" y="255"/>
                    </a:lnTo>
                    <a:lnTo>
                      <a:pt x="431" y="253"/>
                    </a:lnTo>
                    <a:lnTo>
                      <a:pt x="430" y="256"/>
                    </a:lnTo>
                    <a:lnTo>
                      <a:pt x="428" y="261"/>
                    </a:lnTo>
                    <a:lnTo>
                      <a:pt x="426" y="261"/>
                    </a:lnTo>
                    <a:lnTo>
                      <a:pt x="423" y="257"/>
                    </a:lnTo>
                    <a:lnTo>
                      <a:pt x="423" y="254"/>
                    </a:lnTo>
                    <a:lnTo>
                      <a:pt x="421" y="254"/>
                    </a:lnTo>
                    <a:lnTo>
                      <a:pt x="418" y="255"/>
                    </a:lnTo>
                    <a:lnTo>
                      <a:pt x="418" y="261"/>
                    </a:lnTo>
                    <a:lnTo>
                      <a:pt x="418" y="268"/>
                    </a:lnTo>
                    <a:lnTo>
                      <a:pt x="417" y="270"/>
                    </a:lnTo>
                    <a:lnTo>
                      <a:pt x="417" y="275"/>
                    </a:lnTo>
                    <a:lnTo>
                      <a:pt x="417" y="279"/>
                    </a:lnTo>
                    <a:lnTo>
                      <a:pt x="415" y="279"/>
                    </a:lnTo>
                    <a:lnTo>
                      <a:pt x="412" y="274"/>
                    </a:lnTo>
                    <a:lnTo>
                      <a:pt x="404" y="270"/>
                    </a:lnTo>
                    <a:lnTo>
                      <a:pt x="404" y="272"/>
                    </a:lnTo>
                    <a:lnTo>
                      <a:pt x="408" y="277"/>
                    </a:lnTo>
                    <a:lnTo>
                      <a:pt x="412" y="281"/>
                    </a:lnTo>
                    <a:lnTo>
                      <a:pt x="412" y="284"/>
                    </a:lnTo>
                    <a:lnTo>
                      <a:pt x="406" y="285"/>
                    </a:lnTo>
                    <a:lnTo>
                      <a:pt x="407" y="289"/>
                    </a:lnTo>
                    <a:lnTo>
                      <a:pt x="407" y="293"/>
                    </a:lnTo>
                    <a:lnTo>
                      <a:pt x="402" y="293"/>
                    </a:lnTo>
                    <a:lnTo>
                      <a:pt x="400" y="292"/>
                    </a:lnTo>
                    <a:lnTo>
                      <a:pt x="397" y="293"/>
                    </a:lnTo>
                    <a:lnTo>
                      <a:pt x="397" y="298"/>
                    </a:lnTo>
                    <a:lnTo>
                      <a:pt x="395" y="300"/>
                    </a:lnTo>
                    <a:lnTo>
                      <a:pt x="391" y="303"/>
                    </a:lnTo>
                    <a:lnTo>
                      <a:pt x="394" y="308"/>
                    </a:lnTo>
                    <a:lnTo>
                      <a:pt x="396" y="312"/>
                    </a:lnTo>
                    <a:lnTo>
                      <a:pt x="398" y="315"/>
                    </a:lnTo>
                    <a:lnTo>
                      <a:pt x="397" y="319"/>
                    </a:lnTo>
                    <a:lnTo>
                      <a:pt x="396" y="324"/>
                    </a:lnTo>
                    <a:lnTo>
                      <a:pt x="395" y="328"/>
                    </a:lnTo>
                    <a:lnTo>
                      <a:pt x="392" y="335"/>
                    </a:lnTo>
                    <a:lnTo>
                      <a:pt x="387" y="338"/>
                    </a:lnTo>
                    <a:lnTo>
                      <a:pt x="387" y="342"/>
                    </a:lnTo>
                    <a:lnTo>
                      <a:pt x="384" y="345"/>
                    </a:lnTo>
                    <a:lnTo>
                      <a:pt x="384" y="348"/>
                    </a:lnTo>
                    <a:lnTo>
                      <a:pt x="387" y="351"/>
                    </a:lnTo>
                    <a:lnTo>
                      <a:pt x="389" y="355"/>
                    </a:lnTo>
                    <a:lnTo>
                      <a:pt x="387" y="356"/>
                    </a:lnTo>
                    <a:lnTo>
                      <a:pt x="389" y="360"/>
                    </a:lnTo>
                    <a:lnTo>
                      <a:pt x="391" y="363"/>
                    </a:lnTo>
                    <a:lnTo>
                      <a:pt x="396" y="367"/>
                    </a:lnTo>
                    <a:lnTo>
                      <a:pt x="399" y="370"/>
                    </a:lnTo>
                    <a:lnTo>
                      <a:pt x="400" y="373"/>
                    </a:lnTo>
                    <a:lnTo>
                      <a:pt x="403" y="376"/>
                    </a:lnTo>
                    <a:lnTo>
                      <a:pt x="402" y="380"/>
                    </a:lnTo>
                    <a:lnTo>
                      <a:pt x="400" y="385"/>
                    </a:lnTo>
                    <a:lnTo>
                      <a:pt x="398" y="388"/>
                    </a:lnTo>
                    <a:lnTo>
                      <a:pt x="398" y="382"/>
                    </a:lnTo>
                    <a:lnTo>
                      <a:pt x="396" y="378"/>
                    </a:lnTo>
                    <a:lnTo>
                      <a:pt x="394" y="382"/>
                    </a:lnTo>
                    <a:lnTo>
                      <a:pt x="391" y="391"/>
                    </a:lnTo>
                    <a:lnTo>
                      <a:pt x="389" y="395"/>
                    </a:lnTo>
                    <a:lnTo>
                      <a:pt x="387" y="399"/>
                    </a:lnTo>
                    <a:lnTo>
                      <a:pt x="383" y="404"/>
                    </a:lnTo>
                    <a:lnTo>
                      <a:pt x="381" y="409"/>
                    </a:lnTo>
                    <a:lnTo>
                      <a:pt x="380" y="415"/>
                    </a:lnTo>
                    <a:lnTo>
                      <a:pt x="376" y="426"/>
                    </a:lnTo>
                    <a:lnTo>
                      <a:pt x="371" y="428"/>
                    </a:lnTo>
                    <a:lnTo>
                      <a:pt x="369" y="432"/>
                    </a:lnTo>
                    <a:lnTo>
                      <a:pt x="367" y="434"/>
                    </a:lnTo>
                    <a:lnTo>
                      <a:pt x="365" y="438"/>
                    </a:lnTo>
                    <a:lnTo>
                      <a:pt x="360" y="440"/>
                    </a:lnTo>
                    <a:lnTo>
                      <a:pt x="358" y="443"/>
                    </a:lnTo>
                    <a:lnTo>
                      <a:pt x="352" y="442"/>
                    </a:lnTo>
                    <a:lnTo>
                      <a:pt x="348" y="446"/>
                    </a:lnTo>
                    <a:lnTo>
                      <a:pt x="346" y="453"/>
                    </a:lnTo>
                    <a:lnTo>
                      <a:pt x="342" y="456"/>
                    </a:lnTo>
                    <a:lnTo>
                      <a:pt x="339" y="459"/>
                    </a:lnTo>
                    <a:lnTo>
                      <a:pt x="334" y="454"/>
                    </a:lnTo>
                    <a:lnTo>
                      <a:pt x="331" y="458"/>
                    </a:lnTo>
                    <a:lnTo>
                      <a:pt x="325" y="463"/>
                    </a:lnTo>
                    <a:lnTo>
                      <a:pt x="323" y="470"/>
                    </a:lnTo>
                    <a:lnTo>
                      <a:pt x="316" y="477"/>
                    </a:lnTo>
                    <a:lnTo>
                      <a:pt x="309" y="475"/>
                    </a:lnTo>
                    <a:lnTo>
                      <a:pt x="304" y="477"/>
                    </a:lnTo>
                    <a:lnTo>
                      <a:pt x="304" y="485"/>
                    </a:lnTo>
                    <a:lnTo>
                      <a:pt x="301" y="486"/>
                    </a:lnTo>
                    <a:lnTo>
                      <a:pt x="300" y="493"/>
                    </a:lnTo>
                    <a:lnTo>
                      <a:pt x="295" y="496"/>
                    </a:lnTo>
                    <a:lnTo>
                      <a:pt x="295" y="499"/>
                    </a:lnTo>
                    <a:lnTo>
                      <a:pt x="293" y="501"/>
                    </a:lnTo>
                    <a:lnTo>
                      <a:pt x="290" y="504"/>
                    </a:lnTo>
                    <a:lnTo>
                      <a:pt x="286" y="503"/>
                    </a:lnTo>
                    <a:lnTo>
                      <a:pt x="290" y="505"/>
                    </a:lnTo>
                    <a:close/>
                    <a:moveTo>
                      <a:pt x="303" y="1001"/>
                    </a:moveTo>
                    <a:lnTo>
                      <a:pt x="305" y="998"/>
                    </a:lnTo>
                    <a:lnTo>
                      <a:pt x="308" y="993"/>
                    </a:lnTo>
                    <a:lnTo>
                      <a:pt x="308" y="988"/>
                    </a:lnTo>
                    <a:lnTo>
                      <a:pt x="305" y="989"/>
                    </a:lnTo>
                    <a:lnTo>
                      <a:pt x="304" y="989"/>
                    </a:lnTo>
                    <a:lnTo>
                      <a:pt x="304" y="983"/>
                    </a:lnTo>
                    <a:lnTo>
                      <a:pt x="302" y="979"/>
                    </a:lnTo>
                    <a:lnTo>
                      <a:pt x="301" y="974"/>
                    </a:lnTo>
                    <a:lnTo>
                      <a:pt x="302" y="966"/>
                    </a:lnTo>
                    <a:lnTo>
                      <a:pt x="302" y="959"/>
                    </a:lnTo>
                    <a:lnTo>
                      <a:pt x="303" y="951"/>
                    </a:lnTo>
                    <a:lnTo>
                      <a:pt x="307" y="941"/>
                    </a:lnTo>
                    <a:lnTo>
                      <a:pt x="322" y="921"/>
                    </a:lnTo>
                    <a:lnTo>
                      <a:pt x="329" y="924"/>
                    </a:lnTo>
                    <a:lnTo>
                      <a:pt x="333" y="919"/>
                    </a:lnTo>
                    <a:lnTo>
                      <a:pt x="338" y="920"/>
                    </a:lnTo>
                    <a:lnTo>
                      <a:pt x="337" y="926"/>
                    </a:lnTo>
                    <a:lnTo>
                      <a:pt x="338" y="931"/>
                    </a:lnTo>
                    <a:lnTo>
                      <a:pt x="334" y="934"/>
                    </a:lnTo>
                    <a:lnTo>
                      <a:pt x="331" y="937"/>
                    </a:lnTo>
                    <a:lnTo>
                      <a:pt x="333" y="954"/>
                    </a:lnTo>
                    <a:lnTo>
                      <a:pt x="334" y="961"/>
                    </a:lnTo>
                    <a:lnTo>
                      <a:pt x="327" y="968"/>
                    </a:lnTo>
                    <a:lnTo>
                      <a:pt x="327" y="972"/>
                    </a:lnTo>
                    <a:lnTo>
                      <a:pt x="322" y="978"/>
                    </a:lnTo>
                    <a:lnTo>
                      <a:pt x="315" y="984"/>
                    </a:lnTo>
                    <a:lnTo>
                      <a:pt x="312" y="991"/>
                    </a:lnTo>
                    <a:lnTo>
                      <a:pt x="308" y="997"/>
                    </a:lnTo>
                    <a:lnTo>
                      <a:pt x="303" y="1001"/>
                    </a:lnTo>
                    <a:close/>
                  </a:path>
                </a:pathLst>
              </a:custGeom>
              <a:solidFill>
                <a:srgbClr val="848FA0"/>
              </a:solidFill>
              <a:ln w="6350" cmpd="sng">
                <a:solidFill>
                  <a:schemeClr val="bg1"/>
                </a:solidFill>
                <a:round/>
                <a:headEnd/>
                <a:tailEnd/>
              </a:ln>
            </p:spPr>
            <p:txBody>
              <a:bodyPr/>
              <a:lstStyle/>
              <a:p>
                <a:endParaRPr lang="en-GB" dirty="0"/>
              </a:p>
            </p:txBody>
          </p:sp>
          <p:sp>
            <p:nvSpPr>
              <p:cNvPr id="1390" name="Freeform 1389"/>
              <p:cNvSpPr>
                <a:spLocks noEditPoints="1"/>
              </p:cNvSpPr>
              <p:nvPr/>
            </p:nvSpPr>
            <p:spPr bwMode="auto">
              <a:xfrm>
                <a:off x="2108" y="1608"/>
                <a:ext cx="852" cy="765"/>
              </a:xfrm>
              <a:custGeom>
                <a:avLst/>
                <a:gdLst>
                  <a:gd name="T0" fmla="*/ 16 w 852"/>
                  <a:gd name="T1" fmla="*/ 0 h 765"/>
                  <a:gd name="T2" fmla="*/ 23 w 852"/>
                  <a:gd name="T3" fmla="*/ 29 h 765"/>
                  <a:gd name="T4" fmla="*/ 850 w 852"/>
                  <a:gd name="T5" fmla="*/ 718 h 765"/>
                  <a:gd name="T6" fmla="*/ 665 w 852"/>
                  <a:gd name="T7" fmla="*/ 726 h 765"/>
                  <a:gd name="T8" fmla="*/ 653 w 852"/>
                  <a:gd name="T9" fmla="*/ 748 h 765"/>
                  <a:gd name="T10" fmla="*/ 657 w 852"/>
                  <a:gd name="T11" fmla="*/ 725 h 765"/>
                  <a:gd name="T12" fmla="*/ 639 w 852"/>
                  <a:gd name="T13" fmla="*/ 677 h 765"/>
                  <a:gd name="T14" fmla="*/ 656 w 852"/>
                  <a:gd name="T15" fmla="*/ 684 h 765"/>
                  <a:gd name="T16" fmla="*/ 662 w 852"/>
                  <a:gd name="T17" fmla="*/ 705 h 765"/>
                  <a:gd name="T18" fmla="*/ 649 w 852"/>
                  <a:gd name="T19" fmla="*/ 723 h 765"/>
                  <a:gd name="T20" fmla="*/ 626 w 852"/>
                  <a:gd name="T21" fmla="*/ 716 h 765"/>
                  <a:gd name="T22" fmla="*/ 613 w 852"/>
                  <a:gd name="T23" fmla="*/ 698 h 765"/>
                  <a:gd name="T24" fmla="*/ 617 w 852"/>
                  <a:gd name="T25" fmla="*/ 684 h 765"/>
                  <a:gd name="T26" fmla="*/ 689 w 852"/>
                  <a:gd name="T27" fmla="*/ 741 h 765"/>
                  <a:gd name="T28" fmla="*/ 700 w 852"/>
                  <a:gd name="T29" fmla="*/ 744 h 765"/>
                  <a:gd name="T30" fmla="*/ 692 w 852"/>
                  <a:gd name="T31" fmla="*/ 755 h 765"/>
                  <a:gd name="T32" fmla="*/ 672 w 852"/>
                  <a:gd name="T33" fmla="*/ 749 h 765"/>
                  <a:gd name="T34" fmla="*/ 672 w 852"/>
                  <a:gd name="T35" fmla="*/ 732 h 765"/>
                  <a:gd name="T36" fmla="*/ 715 w 852"/>
                  <a:gd name="T37" fmla="*/ 739 h 765"/>
                  <a:gd name="T38" fmla="*/ 712 w 852"/>
                  <a:gd name="T39" fmla="*/ 759 h 765"/>
                  <a:gd name="T40" fmla="*/ 704 w 852"/>
                  <a:gd name="T41" fmla="*/ 741 h 765"/>
                  <a:gd name="T42" fmla="*/ 708 w 852"/>
                  <a:gd name="T43" fmla="*/ 649 h 765"/>
                  <a:gd name="T44" fmla="*/ 705 w 852"/>
                  <a:gd name="T45" fmla="*/ 669 h 765"/>
                  <a:gd name="T46" fmla="*/ 711 w 852"/>
                  <a:gd name="T47" fmla="*/ 666 h 765"/>
                  <a:gd name="T48" fmla="*/ 717 w 852"/>
                  <a:gd name="T49" fmla="*/ 662 h 765"/>
                  <a:gd name="T50" fmla="*/ 718 w 852"/>
                  <a:gd name="T51" fmla="*/ 651 h 765"/>
                  <a:gd name="T52" fmla="*/ 732 w 852"/>
                  <a:gd name="T53" fmla="*/ 637 h 765"/>
                  <a:gd name="T54" fmla="*/ 746 w 852"/>
                  <a:gd name="T55" fmla="*/ 663 h 765"/>
                  <a:gd name="T56" fmla="*/ 730 w 852"/>
                  <a:gd name="T57" fmla="*/ 685 h 765"/>
                  <a:gd name="T58" fmla="*/ 736 w 852"/>
                  <a:gd name="T59" fmla="*/ 710 h 765"/>
                  <a:gd name="T60" fmla="*/ 723 w 852"/>
                  <a:gd name="T61" fmla="*/ 723 h 765"/>
                  <a:gd name="T62" fmla="*/ 705 w 852"/>
                  <a:gd name="T63" fmla="*/ 725 h 765"/>
                  <a:gd name="T64" fmla="*/ 704 w 852"/>
                  <a:gd name="T65" fmla="*/ 718 h 765"/>
                  <a:gd name="T66" fmla="*/ 683 w 852"/>
                  <a:gd name="T67" fmla="*/ 713 h 765"/>
                  <a:gd name="T68" fmla="*/ 678 w 852"/>
                  <a:gd name="T69" fmla="*/ 693 h 765"/>
                  <a:gd name="T70" fmla="*/ 682 w 852"/>
                  <a:gd name="T71" fmla="*/ 667 h 765"/>
                  <a:gd name="T72" fmla="*/ 690 w 852"/>
                  <a:gd name="T73" fmla="*/ 648 h 765"/>
                  <a:gd name="T74" fmla="*/ 554 w 852"/>
                  <a:gd name="T75" fmla="*/ 683 h 765"/>
                  <a:gd name="T76" fmla="*/ 537 w 852"/>
                  <a:gd name="T77" fmla="*/ 637 h 765"/>
                  <a:gd name="T78" fmla="*/ 581 w 852"/>
                  <a:gd name="T79" fmla="*/ 545 h 765"/>
                  <a:gd name="T80" fmla="*/ 652 w 852"/>
                  <a:gd name="T81" fmla="*/ 503 h 765"/>
                  <a:gd name="T82" fmla="*/ 642 w 852"/>
                  <a:gd name="T83" fmla="*/ 556 h 765"/>
                  <a:gd name="T84" fmla="*/ 638 w 852"/>
                  <a:gd name="T85" fmla="*/ 591 h 765"/>
                  <a:gd name="T86" fmla="*/ 659 w 852"/>
                  <a:gd name="T87" fmla="*/ 603 h 765"/>
                  <a:gd name="T88" fmla="*/ 642 w 852"/>
                  <a:gd name="T89" fmla="*/ 629 h 765"/>
                  <a:gd name="T90" fmla="*/ 620 w 852"/>
                  <a:gd name="T91" fmla="*/ 660 h 765"/>
                  <a:gd name="T92" fmla="*/ 601 w 852"/>
                  <a:gd name="T93" fmla="*/ 685 h 765"/>
                  <a:gd name="T94" fmla="*/ 591 w 852"/>
                  <a:gd name="T95" fmla="*/ 716 h 765"/>
                  <a:gd name="T96" fmla="*/ 594 w 852"/>
                  <a:gd name="T97" fmla="*/ 729 h 765"/>
                  <a:gd name="T98" fmla="*/ 8 w 852"/>
                  <a:gd name="T99" fmla="*/ 12 h 765"/>
                  <a:gd name="T100" fmla="*/ 8 w 852"/>
                  <a:gd name="T101" fmla="*/ 74 h 765"/>
                  <a:gd name="T102" fmla="*/ 20 w 852"/>
                  <a:gd name="T103" fmla="*/ 44 h 765"/>
                  <a:gd name="T104" fmla="*/ 42 w 852"/>
                  <a:gd name="T105" fmla="*/ 9 h 765"/>
                  <a:gd name="T106" fmla="*/ 39 w 852"/>
                  <a:gd name="T107" fmla="*/ 6 h 765"/>
                  <a:gd name="T108" fmla="*/ 23 w 852"/>
                  <a:gd name="T109" fmla="*/ 1 h 765"/>
                  <a:gd name="T110" fmla="*/ 32 w 852"/>
                  <a:gd name="T111" fmla="*/ 2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2" h="765">
                    <a:moveTo>
                      <a:pt x="23" y="29"/>
                    </a:moveTo>
                    <a:lnTo>
                      <a:pt x="19" y="29"/>
                    </a:lnTo>
                    <a:lnTo>
                      <a:pt x="21" y="22"/>
                    </a:lnTo>
                    <a:lnTo>
                      <a:pt x="16" y="15"/>
                    </a:lnTo>
                    <a:lnTo>
                      <a:pt x="13" y="12"/>
                    </a:lnTo>
                    <a:lnTo>
                      <a:pt x="10" y="9"/>
                    </a:lnTo>
                    <a:lnTo>
                      <a:pt x="11" y="6"/>
                    </a:lnTo>
                    <a:lnTo>
                      <a:pt x="16" y="0"/>
                    </a:lnTo>
                    <a:lnTo>
                      <a:pt x="18" y="2"/>
                    </a:lnTo>
                    <a:lnTo>
                      <a:pt x="21" y="7"/>
                    </a:lnTo>
                    <a:lnTo>
                      <a:pt x="23" y="11"/>
                    </a:lnTo>
                    <a:lnTo>
                      <a:pt x="25" y="17"/>
                    </a:lnTo>
                    <a:lnTo>
                      <a:pt x="25" y="24"/>
                    </a:lnTo>
                    <a:lnTo>
                      <a:pt x="24" y="28"/>
                    </a:lnTo>
                    <a:lnTo>
                      <a:pt x="24" y="30"/>
                    </a:lnTo>
                    <a:lnTo>
                      <a:pt x="23" y="29"/>
                    </a:lnTo>
                    <a:close/>
                    <a:moveTo>
                      <a:pt x="852" y="732"/>
                    </a:moveTo>
                    <a:lnTo>
                      <a:pt x="849" y="731"/>
                    </a:lnTo>
                    <a:lnTo>
                      <a:pt x="844" y="731"/>
                    </a:lnTo>
                    <a:lnTo>
                      <a:pt x="838" y="729"/>
                    </a:lnTo>
                    <a:lnTo>
                      <a:pt x="834" y="724"/>
                    </a:lnTo>
                    <a:lnTo>
                      <a:pt x="837" y="710"/>
                    </a:lnTo>
                    <a:lnTo>
                      <a:pt x="843" y="713"/>
                    </a:lnTo>
                    <a:lnTo>
                      <a:pt x="850" y="718"/>
                    </a:lnTo>
                    <a:lnTo>
                      <a:pt x="852" y="729"/>
                    </a:lnTo>
                    <a:lnTo>
                      <a:pt x="852" y="732"/>
                    </a:lnTo>
                    <a:close/>
                    <a:moveTo>
                      <a:pt x="661" y="723"/>
                    </a:moveTo>
                    <a:lnTo>
                      <a:pt x="661" y="716"/>
                    </a:lnTo>
                    <a:lnTo>
                      <a:pt x="663" y="713"/>
                    </a:lnTo>
                    <a:lnTo>
                      <a:pt x="665" y="714"/>
                    </a:lnTo>
                    <a:lnTo>
                      <a:pt x="666" y="717"/>
                    </a:lnTo>
                    <a:lnTo>
                      <a:pt x="665" y="726"/>
                    </a:lnTo>
                    <a:lnTo>
                      <a:pt x="664" y="728"/>
                    </a:lnTo>
                    <a:lnTo>
                      <a:pt x="663" y="730"/>
                    </a:lnTo>
                    <a:lnTo>
                      <a:pt x="660" y="734"/>
                    </a:lnTo>
                    <a:lnTo>
                      <a:pt x="660" y="739"/>
                    </a:lnTo>
                    <a:lnTo>
                      <a:pt x="658" y="742"/>
                    </a:lnTo>
                    <a:lnTo>
                      <a:pt x="655" y="749"/>
                    </a:lnTo>
                    <a:lnTo>
                      <a:pt x="653" y="750"/>
                    </a:lnTo>
                    <a:lnTo>
                      <a:pt x="653" y="748"/>
                    </a:lnTo>
                    <a:lnTo>
                      <a:pt x="653" y="743"/>
                    </a:lnTo>
                    <a:lnTo>
                      <a:pt x="652" y="742"/>
                    </a:lnTo>
                    <a:lnTo>
                      <a:pt x="651" y="740"/>
                    </a:lnTo>
                    <a:lnTo>
                      <a:pt x="650" y="738"/>
                    </a:lnTo>
                    <a:lnTo>
                      <a:pt x="653" y="735"/>
                    </a:lnTo>
                    <a:lnTo>
                      <a:pt x="653" y="731"/>
                    </a:lnTo>
                    <a:lnTo>
                      <a:pt x="654" y="728"/>
                    </a:lnTo>
                    <a:lnTo>
                      <a:pt x="657" y="725"/>
                    </a:lnTo>
                    <a:lnTo>
                      <a:pt x="657" y="723"/>
                    </a:lnTo>
                    <a:lnTo>
                      <a:pt x="659" y="723"/>
                    </a:lnTo>
                    <a:lnTo>
                      <a:pt x="661" y="723"/>
                    </a:lnTo>
                    <a:close/>
                    <a:moveTo>
                      <a:pt x="624" y="681"/>
                    </a:moveTo>
                    <a:lnTo>
                      <a:pt x="628" y="678"/>
                    </a:lnTo>
                    <a:lnTo>
                      <a:pt x="630" y="678"/>
                    </a:lnTo>
                    <a:lnTo>
                      <a:pt x="634" y="677"/>
                    </a:lnTo>
                    <a:lnTo>
                      <a:pt x="639" y="677"/>
                    </a:lnTo>
                    <a:lnTo>
                      <a:pt x="643" y="680"/>
                    </a:lnTo>
                    <a:lnTo>
                      <a:pt x="645" y="683"/>
                    </a:lnTo>
                    <a:lnTo>
                      <a:pt x="648" y="682"/>
                    </a:lnTo>
                    <a:lnTo>
                      <a:pt x="648" y="677"/>
                    </a:lnTo>
                    <a:lnTo>
                      <a:pt x="650" y="675"/>
                    </a:lnTo>
                    <a:lnTo>
                      <a:pt x="653" y="677"/>
                    </a:lnTo>
                    <a:lnTo>
                      <a:pt x="653" y="682"/>
                    </a:lnTo>
                    <a:lnTo>
                      <a:pt x="656" y="684"/>
                    </a:lnTo>
                    <a:lnTo>
                      <a:pt x="657" y="687"/>
                    </a:lnTo>
                    <a:lnTo>
                      <a:pt x="657" y="689"/>
                    </a:lnTo>
                    <a:lnTo>
                      <a:pt x="656" y="694"/>
                    </a:lnTo>
                    <a:lnTo>
                      <a:pt x="657" y="696"/>
                    </a:lnTo>
                    <a:lnTo>
                      <a:pt x="657" y="699"/>
                    </a:lnTo>
                    <a:lnTo>
                      <a:pt x="658" y="701"/>
                    </a:lnTo>
                    <a:lnTo>
                      <a:pt x="663" y="703"/>
                    </a:lnTo>
                    <a:lnTo>
                      <a:pt x="662" y="705"/>
                    </a:lnTo>
                    <a:lnTo>
                      <a:pt x="659" y="705"/>
                    </a:lnTo>
                    <a:lnTo>
                      <a:pt x="658" y="712"/>
                    </a:lnTo>
                    <a:lnTo>
                      <a:pt x="658" y="718"/>
                    </a:lnTo>
                    <a:lnTo>
                      <a:pt x="657" y="720"/>
                    </a:lnTo>
                    <a:lnTo>
                      <a:pt x="656" y="720"/>
                    </a:lnTo>
                    <a:lnTo>
                      <a:pt x="652" y="721"/>
                    </a:lnTo>
                    <a:lnTo>
                      <a:pt x="650" y="721"/>
                    </a:lnTo>
                    <a:lnTo>
                      <a:pt x="649" y="723"/>
                    </a:lnTo>
                    <a:lnTo>
                      <a:pt x="645" y="723"/>
                    </a:lnTo>
                    <a:lnTo>
                      <a:pt x="641" y="723"/>
                    </a:lnTo>
                    <a:lnTo>
                      <a:pt x="639" y="721"/>
                    </a:lnTo>
                    <a:lnTo>
                      <a:pt x="635" y="718"/>
                    </a:lnTo>
                    <a:lnTo>
                      <a:pt x="631" y="718"/>
                    </a:lnTo>
                    <a:lnTo>
                      <a:pt x="628" y="719"/>
                    </a:lnTo>
                    <a:lnTo>
                      <a:pt x="625" y="719"/>
                    </a:lnTo>
                    <a:lnTo>
                      <a:pt x="626" y="716"/>
                    </a:lnTo>
                    <a:lnTo>
                      <a:pt x="628" y="713"/>
                    </a:lnTo>
                    <a:lnTo>
                      <a:pt x="625" y="712"/>
                    </a:lnTo>
                    <a:lnTo>
                      <a:pt x="622" y="709"/>
                    </a:lnTo>
                    <a:lnTo>
                      <a:pt x="620" y="709"/>
                    </a:lnTo>
                    <a:lnTo>
                      <a:pt x="617" y="707"/>
                    </a:lnTo>
                    <a:lnTo>
                      <a:pt x="617" y="704"/>
                    </a:lnTo>
                    <a:lnTo>
                      <a:pt x="616" y="700"/>
                    </a:lnTo>
                    <a:lnTo>
                      <a:pt x="613" y="698"/>
                    </a:lnTo>
                    <a:lnTo>
                      <a:pt x="613" y="695"/>
                    </a:lnTo>
                    <a:lnTo>
                      <a:pt x="614" y="692"/>
                    </a:lnTo>
                    <a:lnTo>
                      <a:pt x="611" y="688"/>
                    </a:lnTo>
                    <a:lnTo>
                      <a:pt x="612" y="687"/>
                    </a:lnTo>
                    <a:lnTo>
                      <a:pt x="610" y="684"/>
                    </a:lnTo>
                    <a:lnTo>
                      <a:pt x="611" y="681"/>
                    </a:lnTo>
                    <a:lnTo>
                      <a:pt x="615" y="681"/>
                    </a:lnTo>
                    <a:lnTo>
                      <a:pt x="617" y="684"/>
                    </a:lnTo>
                    <a:lnTo>
                      <a:pt x="619" y="684"/>
                    </a:lnTo>
                    <a:lnTo>
                      <a:pt x="624" y="681"/>
                    </a:lnTo>
                    <a:close/>
                    <a:moveTo>
                      <a:pt x="679" y="731"/>
                    </a:moveTo>
                    <a:lnTo>
                      <a:pt x="681" y="733"/>
                    </a:lnTo>
                    <a:lnTo>
                      <a:pt x="682" y="736"/>
                    </a:lnTo>
                    <a:lnTo>
                      <a:pt x="684" y="736"/>
                    </a:lnTo>
                    <a:lnTo>
                      <a:pt x="686" y="739"/>
                    </a:lnTo>
                    <a:lnTo>
                      <a:pt x="689" y="741"/>
                    </a:lnTo>
                    <a:lnTo>
                      <a:pt x="691" y="742"/>
                    </a:lnTo>
                    <a:lnTo>
                      <a:pt x="691" y="739"/>
                    </a:lnTo>
                    <a:lnTo>
                      <a:pt x="694" y="739"/>
                    </a:lnTo>
                    <a:lnTo>
                      <a:pt x="696" y="737"/>
                    </a:lnTo>
                    <a:lnTo>
                      <a:pt x="697" y="738"/>
                    </a:lnTo>
                    <a:lnTo>
                      <a:pt x="698" y="740"/>
                    </a:lnTo>
                    <a:lnTo>
                      <a:pt x="699" y="742"/>
                    </a:lnTo>
                    <a:lnTo>
                      <a:pt x="700" y="744"/>
                    </a:lnTo>
                    <a:lnTo>
                      <a:pt x="701" y="746"/>
                    </a:lnTo>
                    <a:lnTo>
                      <a:pt x="702" y="749"/>
                    </a:lnTo>
                    <a:lnTo>
                      <a:pt x="702" y="750"/>
                    </a:lnTo>
                    <a:lnTo>
                      <a:pt x="703" y="754"/>
                    </a:lnTo>
                    <a:lnTo>
                      <a:pt x="703" y="756"/>
                    </a:lnTo>
                    <a:lnTo>
                      <a:pt x="701" y="757"/>
                    </a:lnTo>
                    <a:lnTo>
                      <a:pt x="697" y="757"/>
                    </a:lnTo>
                    <a:lnTo>
                      <a:pt x="692" y="755"/>
                    </a:lnTo>
                    <a:lnTo>
                      <a:pt x="691" y="757"/>
                    </a:lnTo>
                    <a:lnTo>
                      <a:pt x="685" y="759"/>
                    </a:lnTo>
                    <a:lnTo>
                      <a:pt x="682" y="756"/>
                    </a:lnTo>
                    <a:lnTo>
                      <a:pt x="682" y="754"/>
                    </a:lnTo>
                    <a:lnTo>
                      <a:pt x="679" y="753"/>
                    </a:lnTo>
                    <a:lnTo>
                      <a:pt x="678" y="751"/>
                    </a:lnTo>
                    <a:lnTo>
                      <a:pt x="676" y="751"/>
                    </a:lnTo>
                    <a:lnTo>
                      <a:pt x="672" y="749"/>
                    </a:lnTo>
                    <a:lnTo>
                      <a:pt x="670" y="747"/>
                    </a:lnTo>
                    <a:lnTo>
                      <a:pt x="667" y="744"/>
                    </a:lnTo>
                    <a:lnTo>
                      <a:pt x="670" y="743"/>
                    </a:lnTo>
                    <a:lnTo>
                      <a:pt x="673" y="739"/>
                    </a:lnTo>
                    <a:lnTo>
                      <a:pt x="670" y="739"/>
                    </a:lnTo>
                    <a:lnTo>
                      <a:pt x="668" y="736"/>
                    </a:lnTo>
                    <a:lnTo>
                      <a:pt x="668" y="734"/>
                    </a:lnTo>
                    <a:lnTo>
                      <a:pt x="672" y="732"/>
                    </a:lnTo>
                    <a:lnTo>
                      <a:pt x="678" y="732"/>
                    </a:lnTo>
                    <a:lnTo>
                      <a:pt x="679" y="731"/>
                    </a:lnTo>
                    <a:close/>
                    <a:moveTo>
                      <a:pt x="705" y="733"/>
                    </a:moveTo>
                    <a:lnTo>
                      <a:pt x="707" y="732"/>
                    </a:lnTo>
                    <a:lnTo>
                      <a:pt x="710" y="734"/>
                    </a:lnTo>
                    <a:lnTo>
                      <a:pt x="711" y="738"/>
                    </a:lnTo>
                    <a:lnTo>
                      <a:pt x="713" y="738"/>
                    </a:lnTo>
                    <a:lnTo>
                      <a:pt x="715" y="739"/>
                    </a:lnTo>
                    <a:lnTo>
                      <a:pt x="717" y="740"/>
                    </a:lnTo>
                    <a:lnTo>
                      <a:pt x="719" y="742"/>
                    </a:lnTo>
                    <a:lnTo>
                      <a:pt x="719" y="746"/>
                    </a:lnTo>
                    <a:lnTo>
                      <a:pt x="717" y="749"/>
                    </a:lnTo>
                    <a:lnTo>
                      <a:pt x="714" y="750"/>
                    </a:lnTo>
                    <a:lnTo>
                      <a:pt x="714" y="752"/>
                    </a:lnTo>
                    <a:lnTo>
                      <a:pt x="713" y="754"/>
                    </a:lnTo>
                    <a:lnTo>
                      <a:pt x="712" y="759"/>
                    </a:lnTo>
                    <a:lnTo>
                      <a:pt x="712" y="765"/>
                    </a:lnTo>
                    <a:lnTo>
                      <a:pt x="710" y="764"/>
                    </a:lnTo>
                    <a:lnTo>
                      <a:pt x="709" y="761"/>
                    </a:lnTo>
                    <a:lnTo>
                      <a:pt x="710" y="750"/>
                    </a:lnTo>
                    <a:lnTo>
                      <a:pt x="707" y="747"/>
                    </a:lnTo>
                    <a:lnTo>
                      <a:pt x="706" y="745"/>
                    </a:lnTo>
                    <a:lnTo>
                      <a:pt x="705" y="742"/>
                    </a:lnTo>
                    <a:lnTo>
                      <a:pt x="704" y="741"/>
                    </a:lnTo>
                    <a:lnTo>
                      <a:pt x="704" y="739"/>
                    </a:lnTo>
                    <a:lnTo>
                      <a:pt x="701" y="734"/>
                    </a:lnTo>
                    <a:lnTo>
                      <a:pt x="705" y="733"/>
                    </a:lnTo>
                    <a:close/>
                    <a:moveTo>
                      <a:pt x="690" y="648"/>
                    </a:moveTo>
                    <a:lnTo>
                      <a:pt x="692" y="648"/>
                    </a:lnTo>
                    <a:lnTo>
                      <a:pt x="696" y="649"/>
                    </a:lnTo>
                    <a:lnTo>
                      <a:pt x="704" y="650"/>
                    </a:lnTo>
                    <a:lnTo>
                      <a:pt x="708" y="649"/>
                    </a:lnTo>
                    <a:lnTo>
                      <a:pt x="708" y="653"/>
                    </a:lnTo>
                    <a:lnTo>
                      <a:pt x="705" y="655"/>
                    </a:lnTo>
                    <a:lnTo>
                      <a:pt x="705" y="662"/>
                    </a:lnTo>
                    <a:lnTo>
                      <a:pt x="703" y="663"/>
                    </a:lnTo>
                    <a:lnTo>
                      <a:pt x="703" y="665"/>
                    </a:lnTo>
                    <a:lnTo>
                      <a:pt x="704" y="663"/>
                    </a:lnTo>
                    <a:lnTo>
                      <a:pt x="705" y="666"/>
                    </a:lnTo>
                    <a:lnTo>
                      <a:pt x="705" y="669"/>
                    </a:lnTo>
                    <a:lnTo>
                      <a:pt x="704" y="670"/>
                    </a:lnTo>
                    <a:lnTo>
                      <a:pt x="705" y="670"/>
                    </a:lnTo>
                    <a:lnTo>
                      <a:pt x="706" y="672"/>
                    </a:lnTo>
                    <a:lnTo>
                      <a:pt x="705" y="674"/>
                    </a:lnTo>
                    <a:lnTo>
                      <a:pt x="708" y="673"/>
                    </a:lnTo>
                    <a:lnTo>
                      <a:pt x="710" y="670"/>
                    </a:lnTo>
                    <a:lnTo>
                      <a:pt x="710" y="667"/>
                    </a:lnTo>
                    <a:lnTo>
                      <a:pt x="711" y="666"/>
                    </a:lnTo>
                    <a:lnTo>
                      <a:pt x="711" y="663"/>
                    </a:lnTo>
                    <a:lnTo>
                      <a:pt x="713" y="662"/>
                    </a:lnTo>
                    <a:lnTo>
                      <a:pt x="714" y="656"/>
                    </a:lnTo>
                    <a:lnTo>
                      <a:pt x="714" y="655"/>
                    </a:lnTo>
                    <a:lnTo>
                      <a:pt x="715" y="655"/>
                    </a:lnTo>
                    <a:lnTo>
                      <a:pt x="715" y="656"/>
                    </a:lnTo>
                    <a:lnTo>
                      <a:pt x="717" y="660"/>
                    </a:lnTo>
                    <a:lnTo>
                      <a:pt x="717" y="662"/>
                    </a:lnTo>
                    <a:lnTo>
                      <a:pt x="718" y="664"/>
                    </a:lnTo>
                    <a:lnTo>
                      <a:pt x="718" y="669"/>
                    </a:lnTo>
                    <a:lnTo>
                      <a:pt x="715" y="671"/>
                    </a:lnTo>
                    <a:lnTo>
                      <a:pt x="716" y="674"/>
                    </a:lnTo>
                    <a:lnTo>
                      <a:pt x="719" y="674"/>
                    </a:lnTo>
                    <a:lnTo>
                      <a:pt x="721" y="655"/>
                    </a:lnTo>
                    <a:lnTo>
                      <a:pt x="720" y="653"/>
                    </a:lnTo>
                    <a:lnTo>
                      <a:pt x="718" y="651"/>
                    </a:lnTo>
                    <a:lnTo>
                      <a:pt x="715" y="650"/>
                    </a:lnTo>
                    <a:lnTo>
                      <a:pt x="714" y="647"/>
                    </a:lnTo>
                    <a:lnTo>
                      <a:pt x="717" y="644"/>
                    </a:lnTo>
                    <a:lnTo>
                      <a:pt x="720" y="641"/>
                    </a:lnTo>
                    <a:lnTo>
                      <a:pt x="723" y="640"/>
                    </a:lnTo>
                    <a:lnTo>
                      <a:pt x="725" y="639"/>
                    </a:lnTo>
                    <a:lnTo>
                      <a:pt x="728" y="638"/>
                    </a:lnTo>
                    <a:lnTo>
                      <a:pt x="732" y="637"/>
                    </a:lnTo>
                    <a:lnTo>
                      <a:pt x="734" y="637"/>
                    </a:lnTo>
                    <a:lnTo>
                      <a:pt x="739" y="642"/>
                    </a:lnTo>
                    <a:lnTo>
                      <a:pt x="739" y="645"/>
                    </a:lnTo>
                    <a:lnTo>
                      <a:pt x="742" y="653"/>
                    </a:lnTo>
                    <a:lnTo>
                      <a:pt x="744" y="654"/>
                    </a:lnTo>
                    <a:lnTo>
                      <a:pt x="743" y="658"/>
                    </a:lnTo>
                    <a:lnTo>
                      <a:pt x="744" y="662"/>
                    </a:lnTo>
                    <a:lnTo>
                      <a:pt x="746" y="663"/>
                    </a:lnTo>
                    <a:lnTo>
                      <a:pt x="746" y="668"/>
                    </a:lnTo>
                    <a:lnTo>
                      <a:pt x="746" y="670"/>
                    </a:lnTo>
                    <a:lnTo>
                      <a:pt x="748" y="676"/>
                    </a:lnTo>
                    <a:lnTo>
                      <a:pt x="742" y="676"/>
                    </a:lnTo>
                    <a:lnTo>
                      <a:pt x="739" y="679"/>
                    </a:lnTo>
                    <a:lnTo>
                      <a:pt x="735" y="679"/>
                    </a:lnTo>
                    <a:lnTo>
                      <a:pt x="731" y="684"/>
                    </a:lnTo>
                    <a:lnTo>
                      <a:pt x="730" y="685"/>
                    </a:lnTo>
                    <a:lnTo>
                      <a:pt x="728" y="688"/>
                    </a:lnTo>
                    <a:lnTo>
                      <a:pt x="727" y="693"/>
                    </a:lnTo>
                    <a:lnTo>
                      <a:pt x="727" y="695"/>
                    </a:lnTo>
                    <a:lnTo>
                      <a:pt x="732" y="695"/>
                    </a:lnTo>
                    <a:lnTo>
                      <a:pt x="734" y="697"/>
                    </a:lnTo>
                    <a:lnTo>
                      <a:pt x="735" y="699"/>
                    </a:lnTo>
                    <a:lnTo>
                      <a:pt x="736" y="702"/>
                    </a:lnTo>
                    <a:lnTo>
                      <a:pt x="736" y="710"/>
                    </a:lnTo>
                    <a:lnTo>
                      <a:pt x="730" y="712"/>
                    </a:lnTo>
                    <a:lnTo>
                      <a:pt x="727" y="710"/>
                    </a:lnTo>
                    <a:lnTo>
                      <a:pt x="724" y="713"/>
                    </a:lnTo>
                    <a:lnTo>
                      <a:pt x="721" y="715"/>
                    </a:lnTo>
                    <a:lnTo>
                      <a:pt x="721" y="718"/>
                    </a:lnTo>
                    <a:lnTo>
                      <a:pt x="723" y="718"/>
                    </a:lnTo>
                    <a:lnTo>
                      <a:pt x="724" y="721"/>
                    </a:lnTo>
                    <a:lnTo>
                      <a:pt x="723" y="723"/>
                    </a:lnTo>
                    <a:lnTo>
                      <a:pt x="721" y="724"/>
                    </a:lnTo>
                    <a:lnTo>
                      <a:pt x="721" y="730"/>
                    </a:lnTo>
                    <a:lnTo>
                      <a:pt x="716" y="731"/>
                    </a:lnTo>
                    <a:lnTo>
                      <a:pt x="716" y="729"/>
                    </a:lnTo>
                    <a:lnTo>
                      <a:pt x="714" y="728"/>
                    </a:lnTo>
                    <a:lnTo>
                      <a:pt x="711" y="727"/>
                    </a:lnTo>
                    <a:lnTo>
                      <a:pt x="708" y="727"/>
                    </a:lnTo>
                    <a:lnTo>
                      <a:pt x="705" y="725"/>
                    </a:lnTo>
                    <a:lnTo>
                      <a:pt x="701" y="725"/>
                    </a:lnTo>
                    <a:lnTo>
                      <a:pt x="699" y="723"/>
                    </a:lnTo>
                    <a:lnTo>
                      <a:pt x="699" y="721"/>
                    </a:lnTo>
                    <a:lnTo>
                      <a:pt x="700" y="722"/>
                    </a:lnTo>
                    <a:lnTo>
                      <a:pt x="703" y="723"/>
                    </a:lnTo>
                    <a:lnTo>
                      <a:pt x="703" y="720"/>
                    </a:lnTo>
                    <a:lnTo>
                      <a:pt x="702" y="718"/>
                    </a:lnTo>
                    <a:lnTo>
                      <a:pt x="704" y="718"/>
                    </a:lnTo>
                    <a:lnTo>
                      <a:pt x="704" y="715"/>
                    </a:lnTo>
                    <a:lnTo>
                      <a:pt x="701" y="715"/>
                    </a:lnTo>
                    <a:lnTo>
                      <a:pt x="696" y="713"/>
                    </a:lnTo>
                    <a:lnTo>
                      <a:pt x="694" y="713"/>
                    </a:lnTo>
                    <a:lnTo>
                      <a:pt x="692" y="712"/>
                    </a:lnTo>
                    <a:lnTo>
                      <a:pt x="687" y="712"/>
                    </a:lnTo>
                    <a:lnTo>
                      <a:pt x="685" y="713"/>
                    </a:lnTo>
                    <a:lnTo>
                      <a:pt x="683" y="713"/>
                    </a:lnTo>
                    <a:lnTo>
                      <a:pt x="681" y="709"/>
                    </a:lnTo>
                    <a:lnTo>
                      <a:pt x="681" y="705"/>
                    </a:lnTo>
                    <a:lnTo>
                      <a:pt x="678" y="703"/>
                    </a:lnTo>
                    <a:lnTo>
                      <a:pt x="676" y="702"/>
                    </a:lnTo>
                    <a:lnTo>
                      <a:pt x="675" y="699"/>
                    </a:lnTo>
                    <a:lnTo>
                      <a:pt x="675" y="698"/>
                    </a:lnTo>
                    <a:lnTo>
                      <a:pt x="676" y="697"/>
                    </a:lnTo>
                    <a:lnTo>
                      <a:pt x="678" y="693"/>
                    </a:lnTo>
                    <a:lnTo>
                      <a:pt x="679" y="679"/>
                    </a:lnTo>
                    <a:lnTo>
                      <a:pt x="676" y="676"/>
                    </a:lnTo>
                    <a:lnTo>
                      <a:pt x="670" y="675"/>
                    </a:lnTo>
                    <a:lnTo>
                      <a:pt x="669" y="673"/>
                    </a:lnTo>
                    <a:lnTo>
                      <a:pt x="671" y="671"/>
                    </a:lnTo>
                    <a:lnTo>
                      <a:pt x="668" y="669"/>
                    </a:lnTo>
                    <a:lnTo>
                      <a:pt x="670" y="666"/>
                    </a:lnTo>
                    <a:lnTo>
                      <a:pt x="682" y="667"/>
                    </a:lnTo>
                    <a:lnTo>
                      <a:pt x="685" y="666"/>
                    </a:lnTo>
                    <a:lnTo>
                      <a:pt x="687" y="666"/>
                    </a:lnTo>
                    <a:lnTo>
                      <a:pt x="689" y="660"/>
                    </a:lnTo>
                    <a:lnTo>
                      <a:pt x="693" y="659"/>
                    </a:lnTo>
                    <a:lnTo>
                      <a:pt x="695" y="658"/>
                    </a:lnTo>
                    <a:lnTo>
                      <a:pt x="696" y="653"/>
                    </a:lnTo>
                    <a:lnTo>
                      <a:pt x="692" y="648"/>
                    </a:lnTo>
                    <a:lnTo>
                      <a:pt x="690" y="648"/>
                    </a:lnTo>
                    <a:close/>
                    <a:moveTo>
                      <a:pt x="594" y="732"/>
                    </a:moveTo>
                    <a:lnTo>
                      <a:pt x="588" y="732"/>
                    </a:lnTo>
                    <a:lnTo>
                      <a:pt x="582" y="735"/>
                    </a:lnTo>
                    <a:lnTo>
                      <a:pt x="563" y="728"/>
                    </a:lnTo>
                    <a:lnTo>
                      <a:pt x="556" y="728"/>
                    </a:lnTo>
                    <a:lnTo>
                      <a:pt x="555" y="719"/>
                    </a:lnTo>
                    <a:lnTo>
                      <a:pt x="558" y="692"/>
                    </a:lnTo>
                    <a:lnTo>
                      <a:pt x="554" y="683"/>
                    </a:lnTo>
                    <a:lnTo>
                      <a:pt x="549" y="676"/>
                    </a:lnTo>
                    <a:lnTo>
                      <a:pt x="541" y="670"/>
                    </a:lnTo>
                    <a:lnTo>
                      <a:pt x="538" y="672"/>
                    </a:lnTo>
                    <a:lnTo>
                      <a:pt x="534" y="671"/>
                    </a:lnTo>
                    <a:lnTo>
                      <a:pt x="535" y="667"/>
                    </a:lnTo>
                    <a:lnTo>
                      <a:pt x="538" y="658"/>
                    </a:lnTo>
                    <a:lnTo>
                      <a:pt x="538" y="646"/>
                    </a:lnTo>
                    <a:lnTo>
                      <a:pt x="537" y="637"/>
                    </a:lnTo>
                    <a:lnTo>
                      <a:pt x="537" y="613"/>
                    </a:lnTo>
                    <a:lnTo>
                      <a:pt x="538" y="603"/>
                    </a:lnTo>
                    <a:lnTo>
                      <a:pt x="544" y="592"/>
                    </a:lnTo>
                    <a:lnTo>
                      <a:pt x="546" y="582"/>
                    </a:lnTo>
                    <a:lnTo>
                      <a:pt x="554" y="561"/>
                    </a:lnTo>
                    <a:lnTo>
                      <a:pt x="559" y="554"/>
                    </a:lnTo>
                    <a:lnTo>
                      <a:pt x="567" y="546"/>
                    </a:lnTo>
                    <a:lnTo>
                      <a:pt x="581" y="545"/>
                    </a:lnTo>
                    <a:lnTo>
                      <a:pt x="593" y="544"/>
                    </a:lnTo>
                    <a:lnTo>
                      <a:pt x="602" y="543"/>
                    </a:lnTo>
                    <a:lnTo>
                      <a:pt x="611" y="536"/>
                    </a:lnTo>
                    <a:lnTo>
                      <a:pt x="614" y="528"/>
                    </a:lnTo>
                    <a:lnTo>
                      <a:pt x="621" y="521"/>
                    </a:lnTo>
                    <a:lnTo>
                      <a:pt x="628" y="514"/>
                    </a:lnTo>
                    <a:lnTo>
                      <a:pt x="646" y="507"/>
                    </a:lnTo>
                    <a:lnTo>
                      <a:pt x="652" y="503"/>
                    </a:lnTo>
                    <a:lnTo>
                      <a:pt x="653" y="505"/>
                    </a:lnTo>
                    <a:lnTo>
                      <a:pt x="650" y="510"/>
                    </a:lnTo>
                    <a:lnTo>
                      <a:pt x="648" y="518"/>
                    </a:lnTo>
                    <a:lnTo>
                      <a:pt x="650" y="525"/>
                    </a:lnTo>
                    <a:lnTo>
                      <a:pt x="652" y="535"/>
                    </a:lnTo>
                    <a:lnTo>
                      <a:pt x="651" y="541"/>
                    </a:lnTo>
                    <a:lnTo>
                      <a:pt x="645" y="550"/>
                    </a:lnTo>
                    <a:lnTo>
                      <a:pt x="642" y="556"/>
                    </a:lnTo>
                    <a:lnTo>
                      <a:pt x="638" y="566"/>
                    </a:lnTo>
                    <a:lnTo>
                      <a:pt x="638" y="573"/>
                    </a:lnTo>
                    <a:lnTo>
                      <a:pt x="638" y="577"/>
                    </a:lnTo>
                    <a:lnTo>
                      <a:pt x="636" y="585"/>
                    </a:lnTo>
                    <a:lnTo>
                      <a:pt x="629" y="587"/>
                    </a:lnTo>
                    <a:lnTo>
                      <a:pt x="629" y="591"/>
                    </a:lnTo>
                    <a:lnTo>
                      <a:pt x="636" y="589"/>
                    </a:lnTo>
                    <a:lnTo>
                      <a:pt x="638" y="591"/>
                    </a:lnTo>
                    <a:lnTo>
                      <a:pt x="632" y="597"/>
                    </a:lnTo>
                    <a:lnTo>
                      <a:pt x="631" y="601"/>
                    </a:lnTo>
                    <a:lnTo>
                      <a:pt x="632" y="605"/>
                    </a:lnTo>
                    <a:lnTo>
                      <a:pt x="637" y="600"/>
                    </a:lnTo>
                    <a:lnTo>
                      <a:pt x="642" y="601"/>
                    </a:lnTo>
                    <a:lnTo>
                      <a:pt x="645" y="606"/>
                    </a:lnTo>
                    <a:lnTo>
                      <a:pt x="652" y="604"/>
                    </a:lnTo>
                    <a:lnTo>
                      <a:pt x="659" y="603"/>
                    </a:lnTo>
                    <a:lnTo>
                      <a:pt x="664" y="605"/>
                    </a:lnTo>
                    <a:lnTo>
                      <a:pt x="664" y="612"/>
                    </a:lnTo>
                    <a:lnTo>
                      <a:pt x="664" y="620"/>
                    </a:lnTo>
                    <a:lnTo>
                      <a:pt x="655" y="629"/>
                    </a:lnTo>
                    <a:lnTo>
                      <a:pt x="651" y="631"/>
                    </a:lnTo>
                    <a:lnTo>
                      <a:pt x="650" y="628"/>
                    </a:lnTo>
                    <a:lnTo>
                      <a:pt x="645" y="634"/>
                    </a:lnTo>
                    <a:lnTo>
                      <a:pt x="642" y="629"/>
                    </a:lnTo>
                    <a:lnTo>
                      <a:pt x="642" y="624"/>
                    </a:lnTo>
                    <a:lnTo>
                      <a:pt x="638" y="626"/>
                    </a:lnTo>
                    <a:lnTo>
                      <a:pt x="633" y="636"/>
                    </a:lnTo>
                    <a:lnTo>
                      <a:pt x="635" y="646"/>
                    </a:lnTo>
                    <a:lnTo>
                      <a:pt x="630" y="651"/>
                    </a:lnTo>
                    <a:lnTo>
                      <a:pt x="620" y="650"/>
                    </a:lnTo>
                    <a:lnTo>
                      <a:pt x="616" y="652"/>
                    </a:lnTo>
                    <a:lnTo>
                      <a:pt x="620" y="660"/>
                    </a:lnTo>
                    <a:lnTo>
                      <a:pt x="618" y="665"/>
                    </a:lnTo>
                    <a:lnTo>
                      <a:pt x="607" y="663"/>
                    </a:lnTo>
                    <a:lnTo>
                      <a:pt x="602" y="665"/>
                    </a:lnTo>
                    <a:lnTo>
                      <a:pt x="607" y="670"/>
                    </a:lnTo>
                    <a:lnTo>
                      <a:pt x="607" y="673"/>
                    </a:lnTo>
                    <a:lnTo>
                      <a:pt x="603" y="677"/>
                    </a:lnTo>
                    <a:lnTo>
                      <a:pt x="599" y="681"/>
                    </a:lnTo>
                    <a:lnTo>
                      <a:pt x="601" y="685"/>
                    </a:lnTo>
                    <a:lnTo>
                      <a:pt x="600" y="687"/>
                    </a:lnTo>
                    <a:lnTo>
                      <a:pt x="598" y="694"/>
                    </a:lnTo>
                    <a:lnTo>
                      <a:pt x="598" y="701"/>
                    </a:lnTo>
                    <a:lnTo>
                      <a:pt x="600" y="702"/>
                    </a:lnTo>
                    <a:lnTo>
                      <a:pt x="600" y="705"/>
                    </a:lnTo>
                    <a:lnTo>
                      <a:pt x="596" y="707"/>
                    </a:lnTo>
                    <a:lnTo>
                      <a:pt x="591" y="709"/>
                    </a:lnTo>
                    <a:lnTo>
                      <a:pt x="591" y="716"/>
                    </a:lnTo>
                    <a:lnTo>
                      <a:pt x="591" y="721"/>
                    </a:lnTo>
                    <a:lnTo>
                      <a:pt x="596" y="721"/>
                    </a:lnTo>
                    <a:lnTo>
                      <a:pt x="600" y="724"/>
                    </a:lnTo>
                    <a:lnTo>
                      <a:pt x="602" y="728"/>
                    </a:lnTo>
                    <a:lnTo>
                      <a:pt x="602" y="732"/>
                    </a:lnTo>
                    <a:lnTo>
                      <a:pt x="598" y="731"/>
                    </a:lnTo>
                    <a:lnTo>
                      <a:pt x="596" y="729"/>
                    </a:lnTo>
                    <a:lnTo>
                      <a:pt x="594" y="729"/>
                    </a:lnTo>
                    <a:lnTo>
                      <a:pt x="594" y="732"/>
                    </a:lnTo>
                    <a:close/>
                    <a:moveTo>
                      <a:pt x="15" y="18"/>
                    </a:moveTo>
                    <a:lnTo>
                      <a:pt x="11" y="18"/>
                    </a:lnTo>
                    <a:lnTo>
                      <a:pt x="6" y="17"/>
                    </a:lnTo>
                    <a:lnTo>
                      <a:pt x="1" y="14"/>
                    </a:lnTo>
                    <a:lnTo>
                      <a:pt x="0" y="11"/>
                    </a:lnTo>
                    <a:lnTo>
                      <a:pt x="2" y="10"/>
                    </a:lnTo>
                    <a:lnTo>
                      <a:pt x="8" y="12"/>
                    </a:lnTo>
                    <a:lnTo>
                      <a:pt x="12" y="15"/>
                    </a:lnTo>
                    <a:lnTo>
                      <a:pt x="15" y="18"/>
                    </a:lnTo>
                    <a:close/>
                    <a:moveTo>
                      <a:pt x="10" y="55"/>
                    </a:moveTo>
                    <a:lnTo>
                      <a:pt x="11" y="59"/>
                    </a:lnTo>
                    <a:lnTo>
                      <a:pt x="12" y="64"/>
                    </a:lnTo>
                    <a:lnTo>
                      <a:pt x="12" y="69"/>
                    </a:lnTo>
                    <a:lnTo>
                      <a:pt x="10" y="72"/>
                    </a:lnTo>
                    <a:lnTo>
                      <a:pt x="8" y="74"/>
                    </a:lnTo>
                    <a:lnTo>
                      <a:pt x="6" y="72"/>
                    </a:lnTo>
                    <a:lnTo>
                      <a:pt x="6" y="67"/>
                    </a:lnTo>
                    <a:lnTo>
                      <a:pt x="8" y="56"/>
                    </a:lnTo>
                    <a:lnTo>
                      <a:pt x="10" y="53"/>
                    </a:lnTo>
                    <a:lnTo>
                      <a:pt x="10" y="55"/>
                    </a:lnTo>
                    <a:close/>
                    <a:moveTo>
                      <a:pt x="24" y="47"/>
                    </a:moveTo>
                    <a:lnTo>
                      <a:pt x="21" y="47"/>
                    </a:lnTo>
                    <a:lnTo>
                      <a:pt x="20" y="44"/>
                    </a:lnTo>
                    <a:lnTo>
                      <a:pt x="20" y="42"/>
                    </a:lnTo>
                    <a:lnTo>
                      <a:pt x="17" y="39"/>
                    </a:lnTo>
                    <a:lnTo>
                      <a:pt x="19" y="37"/>
                    </a:lnTo>
                    <a:lnTo>
                      <a:pt x="21" y="36"/>
                    </a:lnTo>
                    <a:lnTo>
                      <a:pt x="27" y="39"/>
                    </a:lnTo>
                    <a:lnTo>
                      <a:pt x="26" y="43"/>
                    </a:lnTo>
                    <a:lnTo>
                      <a:pt x="24" y="47"/>
                    </a:lnTo>
                    <a:close/>
                    <a:moveTo>
                      <a:pt x="42" y="9"/>
                    </a:moveTo>
                    <a:lnTo>
                      <a:pt x="41" y="11"/>
                    </a:lnTo>
                    <a:lnTo>
                      <a:pt x="40" y="14"/>
                    </a:lnTo>
                    <a:lnTo>
                      <a:pt x="39" y="15"/>
                    </a:lnTo>
                    <a:lnTo>
                      <a:pt x="37" y="15"/>
                    </a:lnTo>
                    <a:lnTo>
                      <a:pt x="34" y="12"/>
                    </a:lnTo>
                    <a:lnTo>
                      <a:pt x="34" y="7"/>
                    </a:lnTo>
                    <a:lnTo>
                      <a:pt x="35" y="4"/>
                    </a:lnTo>
                    <a:lnTo>
                      <a:pt x="39" y="6"/>
                    </a:lnTo>
                    <a:lnTo>
                      <a:pt x="44" y="9"/>
                    </a:lnTo>
                    <a:lnTo>
                      <a:pt x="42" y="9"/>
                    </a:lnTo>
                    <a:close/>
                    <a:moveTo>
                      <a:pt x="30" y="24"/>
                    </a:moveTo>
                    <a:lnTo>
                      <a:pt x="27" y="22"/>
                    </a:lnTo>
                    <a:lnTo>
                      <a:pt x="27" y="17"/>
                    </a:lnTo>
                    <a:lnTo>
                      <a:pt x="25" y="12"/>
                    </a:lnTo>
                    <a:lnTo>
                      <a:pt x="23" y="7"/>
                    </a:lnTo>
                    <a:lnTo>
                      <a:pt x="23" y="1"/>
                    </a:lnTo>
                    <a:lnTo>
                      <a:pt x="26" y="1"/>
                    </a:lnTo>
                    <a:lnTo>
                      <a:pt x="27" y="3"/>
                    </a:lnTo>
                    <a:lnTo>
                      <a:pt x="27" y="7"/>
                    </a:lnTo>
                    <a:lnTo>
                      <a:pt x="30" y="10"/>
                    </a:lnTo>
                    <a:lnTo>
                      <a:pt x="31" y="13"/>
                    </a:lnTo>
                    <a:lnTo>
                      <a:pt x="32" y="17"/>
                    </a:lnTo>
                    <a:lnTo>
                      <a:pt x="32" y="21"/>
                    </a:lnTo>
                    <a:lnTo>
                      <a:pt x="32" y="23"/>
                    </a:lnTo>
                    <a:lnTo>
                      <a:pt x="30" y="24"/>
                    </a:lnTo>
                    <a:close/>
                  </a:path>
                </a:pathLst>
              </a:custGeom>
              <a:solidFill>
                <a:srgbClr val="848FA0"/>
              </a:solidFill>
              <a:ln w="6350" cmpd="sng">
                <a:solidFill>
                  <a:schemeClr val="bg1"/>
                </a:solidFill>
                <a:round/>
                <a:headEnd/>
                <a:tailEnd/>
              </a:ln>
            </p:spPr>
            <p:txBody>
              <a:bodyPr/>
              <a:lstStyle/>
              <a:p>
                <a:endParaRPr lang="en-GB" dirty="0"/>
              </a:p>
            </p:txBody>
          </p:sp>
          <p:sp>
            <p:nvSpPr>
              <p:cNvPr id="1391" name="Freeform 1390"/>
              <p:cNvSpPr>
                <a:spLocks noEditPoints="1"/>
              </p:cNvSpPr>
              <p:nvPr/>
            </p:nvSpPr>
            <p:spPr bwMode="auto">
              <a:xfrm>
                <a:off x="3253" y="1921"/>
                <a:ext cx="268" cy="176"/>
              </a:xfrm>
              <a:custGeom>
                <a:avLst/>
                <a:gdLst>
                  <a:gd name="T0" fmla="*/ 250 w 268"/>
                  <a:gd name="T1" fmla="*/ 169 h 176"/>
                  <a:gd name="T2" fmla="*/ 232 w 268"/>
                  <a:gd name="T3" fmla="*/ 172 h 176"/>
                  <a:gd name="T4" fmla="*/ 200 w 268"/>
                  <a:gd name="T5" fmla="*/ 164 h 176"/>
                  <a:gd name="T6" fmla="*/ 189 w 268"/>
                  <a:gd name="T7" fmla="*/ 155 h 176"/>
                  <a:gd name="T8" fmla="*/ 171 w 268"/>
                  <a:gd name="T9" fmla="*/ 148 h 176"/>
                  <a:gd name="T10" fmla="*/ 151 w 268"/>
                  <a:gd name="T11" fmla="*/ 149 h 176"/>
                  <a:gd name="T12" fmla="*/ 132 w 268"/>
                  <a:gd name="T13" fmla="*/ 157 h 176"/>
                  <a:gd name="T14" fmla="*/ 113 w 268"/>
                  <a:gd name="T15" fmla="*/ 157 h 176"/>
                  <a:gd name="T16" fmla="*/ 114 w 268"/>
                  <a:gd name="T17" fmla="*/ 127 h 176"/>
                  <a:gd name="T18" fmla="*/ 109 w 268"/>
                  <a:gd name="T19" fmla="*/ 113 h 176"/>
                  <a:gd name="T20" fmla="*/ 95 w 268"/>
                  <a:gd name="T21" fmla="*/ 125 h 176"/>
                  <a:gd name="T22" fmla="*/ 80 w 268"/>
                  <a:gd name="T23" fmla="*/ 118 h 176"/>
                  <a:gd name="T24" fmla="*/ 68 w 268"/>
                  <a:gd name="T25" fmla="*/ 96 h 176"/>
                  <a:gd name="T26" fmla="*/ 77 w 268"/>
                  <a:gd name="T27" fmla="*/ 86 h 176"/>
                  <a:gd name="T28" fmla="*/ 65 w 268"/>
                  <a:gd name="T29" fmla="*/ 81 h 176"/>
                  <a:gd name="T30" fmla="*/ 65 w 268"/>
                  <a:gd name="T31" fmla="*/ 67 h 176"/>
                  <a:gd name="T32" fmla="*/ 62 w 268"/>
                  <a:gd name="T33" fmla="*/ 57 h 176"/>
                  <a:gd name="T34" fmla="*/ 74 w 268"/>
                  <a:gd name="T35" fmla="*/ 44 h 176"/>
                  <a:gd name="T36" fmla="*/ 85 w 268"/>
                  <a:gd name="T37" fmla="*/ 35 h 176"/>
                  <a:gd name="T38" fmla="*/ 98 w 268"/>
                  <a:gd name="T39" fmla="*/ 24 h 176"/>
                  <a:gd name="T40" fmla="*/ 117 w 268"/>
                  <a:gd name="T41" fmla="*/ 17 h 176"/>
                  <a:gd name="T42" fmla="*/ 137 w 268"/>
                  <a:gd name="T43" fmla="*/ 14 h 176"/>
                  <a:gd name="T44" fmla="*/ 143 w 268"/>
                  <a:gd name="T45" fmla="*/ 6 h 176"/>
                  <a:gd name="T46" fmla="*/ 154 w 268"/>
                  <a:gd name="T47" fmla="*/ 6 h 176"/>
                  <a:gd name="T48" fmla="*/ 160 w 268"/>
                  <a:gd name="T49" fmla="*/ 3 h 176"/>
                  <a:gd name="T50" fmla="*/ 185 w 268"/>
                  <a:gd name="T51" fmla="*/ 5 h 176"/>
                  <a:gd name="T52" fmla="*/ 204 w 268"/>
                  <a:gd name="T53" fmla="*/ 11 h 176"/>
                  <a:gd name="T54" fmla="*/ 246 w 268"/>
                  <a:gd name="T55" fmla="*/ 0 h 176"/>
                  <a:gd name="T56" fmla="*/ 262 w 268"/>
                  <a:gd name="T57" fmla="*/ 12 h 176"/>
                  <a:gd name="T58" fmla="*/ 247 w 268"/>
                  <a:gd name="T59" fmla="*/ 50 h 176"/>
                  <a:gd name="T60" fmla="*/ 221 w 268"/>
                  <a:gd name="T61" fmla="*/ 71 h 176"/>
                  <a:gd name="T62" fmla="*/ 245 w 268"/>
                  <a:gd name="T63" fmla="*/ 106 h 176"/>
                  <a:gd name="T64" fmla="*/ 265 w 268"/>
                  <a:gd name="T65" fmla="*/ 136 h 176"/>
                  <a:gd name="T66" fmla="*/ 256 w 268"/>
                  <a:gd name="T67" fmla="*/ 164 h 176"/>
                  <a:gd name="T68" fmla="*/ 52 w 268"/>
                  <a:gd name="T69" fmla="*/ 107 h 176"/>
                  <a:gd name="T70" fmla="*/ 52 w 268"/>
                  <a:gd name="T71" fmla="*/ 115 h 176"/>
                  <a:gd name="T72" fmla="*/ 39 w 268"/>
                  <a:gd name="T73" fmla="*/ 131 h 176"/>
                  <a:gd name="T74" fmla="*/ 26 w 268"/>
                  <a:gd name="T75" fmla="*/ 132 h 176"/>
                  <a:gd name="T76" fmla="*/ 20 w 268"/>
                  <a:gd name="T77" fmla="*/ 140 h 176"/>
                  <a:gd name="T78" fmla="*/ 10 w 268"/>
                  <a:gd name="T79" fmla="*/ 154 h 176"/>
                  <a:gd name="T80" fmla="*/ 8 w 268"/>
                  <a:gd name="T81" fmla="*/ 139 h 176"/>
                  <a:gd name="T82" fmla="*/ 2 w 268"/>
                  <a:gd name="T83" fmla="*/ 127 h 176"/>
                  <a:gd name="T84" fmla="*/ 8 w 268"/>
                  <a:gd name="T85" fmla="*/ 117 h 176"/>
                  <a:gd name="T86" fmla="*/ 20 w 268"/>
                  <a:gd name="T87" fmla="*/ 106 h 176"/>
                  <a:gd name="T88" fmla="*/ 47 w 268"/>
                  <a:gd name="T89" fmla="*/ 102 h 176"/>
                  <a:gd name="T90" fmla="*/ 24 w 268"/>
                  <a:gd name="T91" fmla="*/ 66 h 176"/>
                  <a:gd name="T92" fmla="*/ 37 w 268"/>
                  <a:gd name="T93" fmla="*/ 71 h 176"/>
                  <a:gd name="T94" fmla="*/ 36 w 268"/>
                  <a:gd name="T95" fmla="*/ 83 h 176"/>
                  <a:gd name="T96" fmla="*/ 21 w 268"/>
                  <a:gd name="T97" fmla="*/ 96 h 176"/>
                  <a:gd name="T98" fmla="*/ 7 w 268"/>
                  <a:gd name="T99" fmla="*/ 84 h 176"/>
                  <a:gd name="T100" fmla="*/ 12 w 268"/>
                  <a:gd name="T101" fmla="*/ 78 h 176"/>
                  <a:gd name="T102" fmla="*/ 21 w 268"/>
                  <a:gd name="T103" fmla="*/ 7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176">
                    <a:moveTo>
                      <a:pt x="256" y="164"/>
                    </a:moveTo>
                    <a:lnTo>
                      <a:pt x="258" y="169"/>
                    </a:lnTo>
                    <a:lnTo>
                      <a:pt x="250" y="169"/>
                    </a:lnTo>
                    <a:lnTo>
                      <a:pt x="244" y="168"/>
                    </a:lnTo>
                    <a:lnTo>
                      <a:pt x="238" y="169"/>
                    </a:lnTo>
                    <a:lnTo>
                      <a:pt x="232" y="172"/>
                    </a:lnTo>
                    <a:lnTo>
                      <a:pt x="226" y="176"/>
                    </a:lnTo>
                    <a:lnTo>
                      <a:pt x="220" y="176"/>
                    </a:lnTo>
                    <a:lnTo>
                      <a:pt x="200" y="164"/>
                    </a:lnTo>
                    <a:lnTo>
                      <a:pt x="199" y="162"/>
                    </a:lnTo>
                    <a:lnTo>
                      <a:pt x="195" y="157"/>
                    </a:lnTo>
                    <a:lnTo>
                      <a:pt x="189" y="155"/>
                    </a:lnTo>
                    <a:lnTo>
                      <a:pt x="182" y="154"/>
                    </a:lnTo>
                    <a:lnTo>
                      <a:pt x="177" y="151"/>
                    </a:lnTo>
                    <a:lnTo>
                      <a:pt x="171" y="148"/>
                    </a:lnTo>
                    <a:lnTo>
                      <a:pt x="164" y="147"/>
                    </a:lnTo>
                    <a:lnTo>
                      <a:pt x="157" y="147"/>
                    </a:lnTo>
                    <a:lnTo>
                      <a:pt x="151" y="149"/>
                    </a:lnTo>
                    <a:lnTo>
                      <a:pt x="144" y="151"/>
                    </a:lnTo>
                    <a:lnTo>
                      <a:pt x="137" y="153"/>
                    </a:lnTo>
                    <a:lnTo>
                      <a:pt x="132" y="157"/>
                    </a:lnTo>
                    <a:lnTo>
                      <a:pt x="128" y="162"/>
                    </a:lnTo>
                    <a:lnTo>
                      <a:pt x="115" y="165"/>
                    </a:lnTo>
                    <a:lnTo>
                      <a:pt x="113" y="157"/>
                    </a:lnTo>
                    <a:lnTo>
                      <a:pt x="114" y="147"/>
                    </a:lnTo>
                    <a:lnTo>
                      <a:pt x="114" y="137"/>
                    </a:lnTo>
                    <a:lnTo>
                      <a:pt x="114" y="127"/>
                    </a:lnTo>
                    <a:lnTo>
                      <a:pt x="115" y="118"/>
                    </a:lnTo>
                    <a:lnTo>
                      <a:pt x="114" y="114"/>
                    </a:lnTo>
                    <a:lnTo>
                      <a:pt x="109" y="113"/>
                    </a:lnTo>
                    <a:lnTo>
                      <a:pt x="103" y="114"/>
                    </a:lnTo>
                    <a:lnTo>
                      <a:pt x="101" y="120"/>
                    </a:lnTo>
                    <a:lnTo>
                      <a:pt x="95" y="125"/>
                    </a:lnTo>
                    <a:lnTo>
                      <a:pt x="90" y="118"/>
                    </a:lnTo>
                    <a:lnTo>
                      <a:pt x="86" y="119"/>
                    </a:lnTo>
                    <a:lnTo>
                      <a:pt x="80" y="118"/>
                    </a:lnTo>
                    <a:lnTo>
                      <a:pt x="75" y="110"/>
                    </a:lnTo>
                    <a:lnTo>
                      <a:pt x="70" y="104"/>
                    </a:lnTo>
                    <a:lnTo>
                      <a:pt x="68" y="96"/>
                    </a:lnTo>
                    <a:lnTo>
                      <a:pt x="70" y="88"/>
                    </a:lnTo>
                    <a:lnTo>
                      <a:pt x="73" y="88"/>
                    </a:lnTo>
                    <a:lnTo>
                      <a:pt x="77" y="86"/>
                    </a:lnTo>
                    <a:lnTo>
                      <a:pt x="76" y="83"/>
                    </a:lnTo>
                    <a:lnTo>
                      <a:pt x="65" y="83"/>
                    </a:lnTo>
                    <a:lnTo>
                      <a:pt x="65" y="81"/>
                    </a:lnTo>
                    <a:lnTo>
                      <a:pt x="65" y="73"/>
                    </a:lnTo>
                    <a:lnTo>
                      <a:pt x="67" y="71"/>
                    </a:lnTo>
                    <a:lnTo>
                      <a:pt x="65" y="67"/>
                    </a:lnTo>
                    <a:lnTo>
                      <a:pt x="62" y="67"/>
                    </a:lnTo>
                    <a:lnTo>
                      <a:pt x="62" y="61"/>
                    </a:lnTo>
                    <a:lnTo>
                      <a:pt x="62" y="57"/>
                    </a:lnTo>
                    <a:lnTo>
                      <a:pt x="62" y="50"/>
                    </a:lnTo>
                    <a:lnTo>
                      <a:pt x="65" y="47"/>
                    </a:lnTo>
                    <a:lnTo>
                      <a:pt x="74" y="44"/>
                    </a:lnTo>
                    <a:lnTo>
                      <a:pt x="80" y="40"/>
                    </a:lnTo>
                    <a:lnTo>
                      <a:pt x="85" y="39"/>
                    </a:lnTo>
                    <a:lnTo>
                      <a:pt x="85" y="35"/>
                    </a:lnTo>
                    <a:lnTo>
                      <a:pt x="87" y="32"/>
                    </a:lnTo>
                    <a:lnTo>
                      <a:pt x="93" y="29"/>
                    </a:lnTo>
                    <a:lnTo>
                      <a:pt x="98" y="24"/>
                    </a:lnTo>
                    <a:lnTo>
                      <a:pt x="113" y="23"/>
                    </a:lnTo>
                    <a:lnTo>
                      <a:pt x="114" y="15"/>
                    </a:lnTo>
                    <a:lnTo>
                      <a:pt x="117" y="17"/>
                    </a:lnTo>
                    <a:lnTo>
                      <a:pt x="122" y="19"/>
                    </a:lnTo>
                    <a:lnTo>
                      <a:pt x="131" y="16"/>
                    </a:lnTo>
                    <a:lnTo>
                      <a:pt x="137" y="14"/>
                    </a:lnTo>
                    <a:lnTo>
                      <a:pt x="141" y="11"/>
                    </a:lnTo>
                    <a:lnTo>
                      <a:pt x="139" y="6"/>
                    </a:lnTo>
                    <a:lnTo>
                      <a:pt x="143" y="6"/>
                    </a:lnTo>
                    <a:lnTo>
                      <a:pt x="146" y="6"/>
                    </a:lnTo>
                    <a:lnTo>
                      <a:pt x="147" y="1"/>
                    </a:lnTo>
                    <a:lnTo>
                      <a:pt x="154" y="6"/>
                    </a:lnTo>
                    <a:lnTo>
                      <a:pt x="156" y="5"/>
                    </a:lnTo>
                    <a:lnTo>
                      <a:pt x="159" y="5"/>
                    </a:lnTo>
                    <a:lnTo>
                      <a:pt x="160" y="3"/>
                    </a:lnTo>
                    <a:lnTo>
                      <a:pt x="166" y="3"/>
                    </a:lnTo>
                    <a:lnTo>
                      <a:pt x="176" y="6"/>
                    </a:lnTo>
                    <a:lnTo>
                      <a:pt x="185" y="5"/>
                    </a:lnTo>
                    <a:lnTo>
                      <a:pt x="191" y="5"/>
                    </a:lnTo>
                    <a:lnTo>
                      <a:pt x="195" y="9"/>
                    </a:lnTo>
                    <a:lnTo>
                      <a:pt x="204" y="11"/>
                    </a:lnTo>
                    <a:lnTo>
                      <a:pt x="227" y="7"/>
                    </a:lnTo>
                    <a:lnTo>
                      <a:pt x="238" y="6"/>
                    </a:lnTo>
                    <a:lnTo>
                      <a:pt x="246" y="0"/>
                    </a:lnTo>
                    <a:lnTo>
                      <a:pt x="248" y="1"/>
                    </a:lnTo>
                    <a:lnTo>
                      <a:pt x="257" y="6"/>
                    </a:lnTo>
                    <a:lnTo>
                      <a:pt x="262" y="12"/>
                    </a:lnTo>
                    <a:lnTo>
                      <a:pt x="264" y="23"/>
                    </a:lnTo>
                    <a:lnTo>
                      <a:pt x="253" y="46"/>
                    </a:lnTo>
                    <a:lnTo>
                      <a:pt x="247" y="50"/>
                    </a:lnTo>
                    <a:lnTo>
                      <a:pt x="225" y="60"/>
                    </a:lnTo>
                    <a:lnTo>
                      <a:pt x="220" y="65"/>
                    </a:lnTo>
                    <a:lnTo>
                      <a:pt x="221" y="71"/>
                    </a:lnTo>
                    <a:lnTo>
                      <a:pt x="232" y="87"/>
                    </a:lnTo>
                    <a:lnTo>
                      <a:pt x="238" y="105"/>
                    </a:lnTo>
                    <a:lnTo>
                      <a:pt x="245" y="106"/>
                    </a:lnTo>
                    <a:lnTo>
                      <a:pt x="249" y="118"/>
                    </a:lnTo>
                    <a:lnTo>
                      <a:pt x="264" y="130"/>
                    </a:lnTo>
                    <a:lnTo>
                      <a:pt x="265" y="136"/>
                    </a:lnTo>
                    <a:lnTo>
                      <a:pt x="268" y="142"/>
                    </a:lnTo>
                    <a:lnTo>
                      <a:pt x="262" y="145"/>
                    </a:lnTo>
                    <a:lnTo>
                      <a:pt x="256" y="164"/>
                    </a:lnTo>
                    <a:close/>
                    <a:moveTo>
                      <a:pt x="47" y="102"/>
                    </a:moveTo>
                    <a:lnTo>
                      <a:pt x="50" y="104"/>
                    </a:lnTo>
                    <a:lnTo>
                      <a:pt x="52" y="107"/>
                    </a:lnTo>
                    <a:lnTo>
                      <a:pt x="57" y="110"/>
                    </a:lnTo>
                    <a:lnTo>
                      <a:pt x="58" y="113"/>
                    </a:lnTo>
                    <a:lnTo>
                      <a:pt x="52" y="115"/>
                    </a:lnTo>
                    <a:lnTo>
                      <a:pt x="49" y="120"/>
                    </a:lnTo>
                    <a:lnTo>
                      <a:pt x="41" y="125"/>
                    </a:lnTo>
                    <a:lnTo>
                      <a:pt x="39" y="131"/>
                    </a:lnTo>
                    <a:lnTo>
                      <a:pt x="35" y="133"/>
                    </a:lnTo>
                    <a:lnTo>
                      <a:pt x="31" y="133"/>
                    </a:lnTo>
                    <a:lnTo>
                      <a:pt x="26" y="132"/>
                    </a:lnTo>
                    <a:lnTo>
                      <a:pt x="22" y="131"/>
                    </a:lnTo>
                    <a:lnTo>
                      <a:pt x="21" y="134"/>
                    </a:lnTo>
                    <a:lnTo>
                      <a:pt x="20" y="140"/>
                    </a:lnTo>
                    <a:lnTo>
                      <a:pt x="15" y="151"/>
                    </a:lnTo>
                    <a:lnTo>
                      <a:pt x="10" y="160"/>
                    </a:lnTo>
                    <a:lnTo>
                      <a:pt x="10" y="154"/>
                    </a:lnTo>
                    <a:lnTo>
                      <a:pt x="14" y="147"/>
                    </a:lnTo>
                    <a:lnTo>
                      <a:pt x="12" y="141"/>
                    </a:lnTo>
                    <a:lnTo>
                      <a:pt x="8" y="139"/>
                    </a:lnTo>
                    <a:lnTo>
                      <a:pt x="2" y="133"/>
                    </a:lnTo>
                    <a:lnTo>
                      <a:pt x="1" y="129"/>
                    </a:lnTo>
                    <a:lnTo>
                      <a:pt x="2" y="127"/>
                    </a:lnTo>
                    <a:lnTo>
                      <a:pt x="1" y="122"/>
                    </a:lnTo>
                    <a:lnTo>
                      <a:pt x="0" y="115"/>
                    </a:lnTo>
                    <a:lnTo>
                      <a:pt x="8" y="117"/>
                    </a:lnTo>
                    <a:lnTo>
                      <a:pt x="11" y="114"/>
                    </a:lnTo>
                    <a:lnTo>
                      <a:pt x="16" y="114"/>
                    </a:lnTo>
                    <a:lnTo>
                      <a:pt x="20" y="106"/>
                    </a:lnTo>
                    <a:lnTo>
                      <a:pt x="30" y="105"/>
                    </a:lnTo>
                    <a:lnTo>
                      <a:pt x="42" y="101"/>
                    </a:lnTo>
                    <a:lnTo>
                      <a:pt x="47" y="102"/>
                    </a:lnTo>
                    <a:close/>
                    <a:moveTo>
                      <a:pt x="21" y="71"/>
                    </a:moveTo>
                    <a:lnTo>
                      <a:pt x="22" y="69"/>
                    </a:lnTo>
                    <a:lnTo>
                      <a:pt x="24" y="66"/>
                    </a:lnTo>
                    <a:lnTo>
                      <a:pt x="28" y="66"/>
                    </a:lnTo>
                    <a:lnTo>
                      <a:pt x="33" y="69"/>
                    </a:lnTo>
                    <a:lnTo>
                      <a:pt x="37" y="71"/>
                    </a:lnTo>
                    <a:lnTo>
                      <a:pt x="42" y="74"/>
                    </a:lnTo>
                    <a:lnTo>
                      <a:pt x="43" y="81"/>
                    </a:lnTo>
                    <a:lnTo>
                      <a:pt x="36" y="83"/>
                    </a:lnTo>
                    <a:lnTo>
                      <a:pt x="30" y="88"/>
                    </a:lnTo>
                    <a:lnTo>
                      <a:pt x="27" y="95"/>
                    </a:lnTo>
                    <a:lnTo>
                      <a:pt x="21" y="96"/>
                    </a:lnTo>
                    <a:lnTo>
                      <a:pt x="18" y="89"/>
                    </a:lnTo>
                    <a:lnTo>
                      <a:pt x="14" y="83"/>
                    </a:lnTo>
                    <a:lnTo>
                      <a:pt x="7" y="84"/>
                    </a:lnTo>
                    <a:lnTo>
                      <a:pt x="4" y="82"/>
                    </a:lnTo>
                    <a:lnTo>
                      <a:pt x="7" y="79"/>
                    </a:lnTo>
                    <a:lnTo>
                      <a:pt x="12" y="78"/>
                    </a:lnTo>
                    <a:lnTo>
                      <a:pt x="17" y="77"/>
                    </a:lnTo>
                    <a:lnTo>
                      <a:pt x="19" y="77"/>
                    </a:lnTo>
                    <a:lnTo>
                      <a:pt x="21" y="71"/>
                    </a:lnTo>
                    <a:close/>
                  </a:path>
                </a:pathLst>
              </a:custGeom>
              <a:solidFill>
                <a:srgbClr val="848FA0"/>
              </a:solidFill>
              <a:ln w="6350" cmpd="sng">
                <a:solidFill>
                  <a:schemeClr val="bg1"/>
                </a:solidFill>
                <a:round/>
                <a:headEnd/>
                <a:tailEnd/>
              </a:ln>
            </p:spPr>
            <p:txBody>
              <a:bodyPr/>
              <a:lstStyle/>
              <a:p>
                <a:endParaRPr lang="en-GB" dirty="0"/>
              </a:p>
            </p:txBody>
          </p:sp>
          <p:sp>
            <p:nvSpPr>
              <p:cNvPr id="1392" name="Freeform 1391"/>
              <p:cNvSpPr>
                <a:spLocks noEditPoints="1"/>
              </p:cNvSpPr>
              <p:nvPr/>
            </p:nvSpPr>
            <p:spPr bwMode="auto">
              <a:xfrm>
                <a:off x="2876" y="3018"/>
                <a:ext cx="352" cy="342"/>
              </a:xfrm>
              <a:custGeom>
                <a:avLst/>
                <a:gdLst>
                  <a:gd name="T0" fmla="*/ 186 w 352"/>
                  <a:gd name="T1" fmla="*/ 278 h 342"/>
                  <a:gd name="T2" fmla="*/ 197 w 352"/>
                  <a:gd name="T3" fmla="*/ 284 h 342"/>
                  <a:gd name="T4" fmla="*/ 184 w 352"/>
                  <a:gd name="T5" fmla="*/ 286 h 342"/>
                  <a:gd name="T6" fmla="*/ 171 w 352"/>
                  <a:gd name="T7" fmla="*/ 281 h 342"/>
                  <a:gd name="T8" fmla="*/ 166 w 352"/>
                  <a:gd name="T9" fmla="*/ 8 h 342"/>
                  <a:gd name="T10" fmla="*/ 199 w 352"/>
                  <a:gd name="T11" fmla="*/ 42 h 342"/>
                  <a:gd name="T12" fmla="*/ 238 w 352"/>
                  <a:gd name="T13" fmla="*/ 67 h 342"/>
                  <a:gd name="T14" fmla="*/ 286 w 352"/>
                  <a:gd name="T15" fmla="*/ 70 h 342"/>
                  <a:gd name="T16" fmla="*/ 309 w 352"/>
                  <a:gd name="T17" fmla="*/ 86 h 342"/>
                  <a:gd name="T18" fmla="*/ 352 w 352"/>
                  <a:gd name="T19" fmla="*/ 122 h 342"/>
                  <a:gd name="T20" fmla="*/ 319 w 352"/>
                  <a:gd name="T21" fmla="*/ 146 h 342"/>
                  <a:gd name="T22" fmla="*/ 290 w 352"/>
                  <a:gd name="T23" fmla="*/ 130 h 342"/>
                  <a:gd name="T24" fmla="*/ 265 w 352"/>
                  <a:gd name="T25" fmla="*/ 125 h 342"/>
                  <a:gd name="T26" fmla="*/ 232 w 352"/>
                  <a:gd name="T27" fmla="*/ 129 h 342"/>
                  <a:gd name="T28" fmla="*/ 213 w 352"/>
                  <a:gd name="T29" fmla="*/ 125 h 342"/>
                  <a:gd name="T30" fmla="*/ 172 w 352"/>
                  <a:gd name="T31" fmla="*/ 116 h 342"/>
                  <a:gd name="T32" fmla="*/ 136 w 352"/>
                  <a:gd name="T33" fmla="*/ 112 h 342"/>
                  <a:gd name="T34" fmla="*/ 143 w 352"/>
                  <a:gd name="T35" fmla="*/ 163 h 342"/>
                  <a:gd name="T36" fmla="*/ 150 w 352"/>
                  <a:gd name="T37" fmla="*/ 202 h 342"/>
                  <a:gd name="T38" fmla="*/ 175 w 352"/>
                  <a:gd name="T39" fmla="*/ 216 h 342"/>
                  <a:gd name="T40" fmla="*/ 201 w 352"/>
                  <a:gd name="T41" fmla="*/ 254 h 342"/>
                  <a:gd name="T42" fmla="*/ 218 w 352"/>
                  <a:gd name="T43" fmla="*/ 275 h 342"/>
                  <a:gd name="T44" fmla="*/ 248 w 352"/>
                  <a:gd name="T45" fmla="*/ 302 h 342"/>
                  <a:gd name="T46" fmla="*/ 290 w 352"/>
                  <a:gd name="T47" fmla="*/ 342 h 342"/>
                  <a:gd name="T48" fmla="*/ 253 w 352"/>
                  <a:gd name="T49" fmla="*/ 322 h 342"/>
                  <a:gd name="T50" fmla="*/ 212 w 352"/>
                  <a:gd name="T51" fmla="*/ 308 h 342"/>
                  <a:gd name="T52" fmla="*/ 235 w 352"/>
                  <a:gd name="T53" fmla="*/ 313 h 342"/>
                  <a:gd name="T54" fmla="*/ 230 w 352"/>
                  <a:gd name="T55" fmla="*/ 302 h 342"/>
                  <a:gd name="T56" fmla="*/ 179 w 352"/>
                  <a:gd name="T57" fmla="*/ 268 h 342"/>
                  <a:gd name="T58" fmla="*/ 146 w 352"/>
                  <a:gd name="T59" fmla="*/ 268 h 342"/>
                  <a:gd name="T60" fmla="*/ 127 w 352"/>
                  <a:gd name="T61" fmla="*/ 244 h 342"/>
                  <a:gd name="T62" fmla="*/ 96 w 352"/>
                  <a:gd name="T63" fmla="*/ 215 h 342"/>
                  <a:gd name="T64" fmla="*/ 110 w 352"/>
                  <a:gd name="T65" fmla="*/ 202 h 342"/>
                  <a:gd name="T66" fmla="*/ 79 w 352"/>
                  <a:gd name="T67" fmla="*/ 165 h 342"/>
                  <a:gd name="T68" fmla="*/ 72 w 352"/>
                  <a:gd name="T69" fmla="*/ 133 h 342"/>
                  <a:gd name="T70" fmla="*/ 47 w 352"/>
                  <a:gd name="T71" fmla="*/ 118 h 342"/>
                  <a:gd name="T72" fmla="*/ 21 w 352"/>
                  <a:gd name="T73" fmla="*/ 159 h 342"/>
                  <a:gd name="T74" fmla="*/ 2 w 352"/>
                  <a:gd name="T75" fmla="*/ 127 h 342"/>
                  <a:gd name="T76" fmla="*/ 16 w 352"/>
                  <a:gd name="T77" fmla="*/ 106 h 342"/>
                  <a:gd name="T78" fmla="*/ 47 w 352"/>
                  <a:gd name="T79" fmla="*/ 91 h 342"/>
                  <a:gd name="T80" fmla="*/ 85 w 352"/>
                  <a:gd name="T81" fmla="*/ 103 h 342"/>
                  <a:gd name="T82" fmla="*/ 95 w 352"/>
                  <a:gd name="T83" fmla="*/ 79 h 342"/>
                  <a:gd name="T84" fmla="*/ 106 w 352"/>
                  <a:gd name="T85" fmla="*/ 38 h 342"/>
                  <a:gd name="T86" fmla="*/ 149 w 352"/>
                  <a:gd name="T87" fmla="*/ 19 h 342"/>
                  <a:gd name="T88" fmla="*/ 186 w 352"/>
                  <a:gd name="T89" fmla="*/ 313 h 342"/>
                  <a:gd name="T90" fmla="*/ 212 w 352"/>
                  <a:gd name="T91" fmla="*/ 311 h 342"/>
                  <a:gd name="T92" fmla="*/ 202 w 352"/>
                  <a:gd name="T93" fmla="*/ 316 h 342"/>
                  <a:gd name="T94" fmla="*/ 186 w 352"/>
                  <a:gd name="T95" fmla="*/ 313 h 342"/>
                  <a:gd name="T96" fmla="*/ 63 w 352"/>
                  <a:gd name="T97" fmla="*/ 140 h 342"/>
                  <a:gd name="T98" fmla="*/ 66 w 352"/>
                  <a:gd name="T99" fmla="*/ 146 h 342"/>
                  <a:gd name="T100" fmla="*/ 52 w 352"/>
                  <a:gd name="T101" fmla="*/ 140 h 342"/>
                  <a:gd name="T102" fmla="*/ 44 w 352"/>
                  <a:gd name="T103" fmla="*/ 133 h 342"/>
                  <a:gd name="T104" fmla="*/ 47 w 352"/>
                  <a:gd name="T105" fmla="*/ 135 h 342"/>
                  <a:gd name="T106" fmla="*/ 49 w 352"/>
                  <a:gd name="T107" fmla="*/ 149 h 342"/>
                  <a:gd name="T108" fmla="*/ 45 w 352"/>
                  <a:gd name="T109" fmla="*/ 161 h 342"/>
                  <a:gd name="T110" fmla="*/ 44 w 352"/>
                  <a:gd name="T111" fmla="*/ 153 h 342"/>
                  <a:gd name="T112" fmla="*/ 45 w 352"/>
                  <a:gd name="T113" fmla="*/ 13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2" h="342">
                    <a:moveTo>
                      <a:pt x="170" y="277"/>
                    </a:moveTo>
                    <a:lnTo>
                      <a:pt x="171" y="276"/>
                    </a:lnTo>
                    <a:lnTo>
                      <a:pt x="186" y="278"/>
                    </a:lnTo>
                    <a:lnTo>
                      <a:pt x="192" y="281"/>
                    </a:lnTo>
                    <a:lnTo>
                      <a:pt x="195" y="281"/>
                    </a:lnTo>
                    <a:lnTo>
                      <a:pt x="197" y="284"/>
                    </a:lnTo>
                    <a:lnTo>
                      <a:pt x="195" y="285"/>
                    </a:lnTo>
                    <a:lnTo>
                      <a:pt x="190" y="285"/>
                    </a:lnTo>
                    <a:lnTo>
                      <a:pt x="184" y="286"/>
                    </a:lnTo>
                    <a:lnTo>
                      <a:pt x="178" y="286"/>
                    </a:lnTo>
                    <a:lnTo>
                      <a:pt x="172" y="285"/>
                    </a:lnTo>
                    <a:lnTo>
                      <a:pt x="171" y="281"/>
                    </a:lnTo>
                    <a:lnTo>
                      <a:pt x="170" y="277"/>
                    </a:lnTo>
                    <a:close/>
                    <a:moveTo>
                      <a:pt x="163" y="0"/>
                    </a:moveTo>
                    <a:lnTo>
                      <a:pt x="166" y="8"/>
                    </a:lnTo>
                    <a:lnTo>
                      <a:pt x="175" y="21"/>
                    </a:lnTo>
                    <a:lnTo>
                      <a:pt x="188" y="26"/>
                    </a:lnTo>
                    <a:lnTo>
                      <a:pt x="199" y="42"/>
                    </a:lnTo>
                    <a:lnTo>
                      <a:pt x="214" y="49"/>
                    </a:lnTo>
                    <a:lnTo>
                      <a:pt x="226" y="64"/>
                    </a:lnTo>
                    <a:lnTo>
                      <a:pt x="238" y="67"/>
                    </a:lnTo>
                    <a:lnTo>
                      <a:pt x="254" y="77"/>
                    </a:lnTo>
                    <a:lnTo>
                      <a:pt x="272" y="75"/>
                    </a:lnTo>
                    <a:lnTo>
                      <a:pt x="286" y="70"/>
                    </a:lnTo>
                    <a:lnTo>
                      <a:pt x="299" y="62"/>
                    </a:lnTo>
                    <a:lnTo>
                      <a:pt x="309" y="73"/>
                    </a:lnTo>
                    <a:lnTo>
                      <a:pt x="309" y="86"/>
                    </a:lnTo>
                    <a:lnTo>
                      <a:pt x="317" y="90"/>
                    </a:lnTo>
                    <a:lnTo>
                      <a:pt x="316" y="103"/>
                    </a:lnTo>
                    <a:lnTo>
                      <a:pt x="352" y="122"/>
                    </a:lnTo>
                    <a:lnTo>
                      <a:pt x="334" y="122"/>
                    </a:lnTo>
                    <a:lnTo>
                      <a:pt x="330" y="143"/>
                    </a:lnTo>
                    <a:lnTo>
                      <a:pt x="319" y="146"/>
                    </a:lnTo>
                    <a:lnTo>
                      <a:pt x="311" y="138"/>
                    </a:lnTo>
                    <a:lnTo>
                      <a:pt x="302" y="125"/>
                    </a:lnTo>
                    <a:lnTo>
                      <a:pt x="290" y="130"/>
                    </a:lnTo>
                    <a:lnTo>
                      <a:pt x="279" y="126"/>
                    </a:lnTo>
                    <a:lnTo>
                      <a:pt x="269" y="129"/>
                    </a:lnTo>
                    <a:lnTo>
                      <a:pt x="265" y="125"/>
                    </a:lnTo>
                    <a:lnTo>
                      <a:pt x="255" y="130"/>
                    </a:lnTo>
                    <a:lnTo>
                      <a:pt x="244" y="126"/>
                    </a:lnTo>
                    <a:lnTo>
                      <a:pt x="232" y="129"/>
                    </a:lnTo>
                    <a:lnTo>
                      <a:pt x="229" y="124"/>
                    </a:lnTo>
                    <a:lnTo>
                      <a:pt x="219" y="121"/>
                    </a:lnTo>
                    <a:lnTo>
                      <a:pt x="213" y="125"/>
                    </a:lnTo>
                    <a:lnTo>
                      <a:pt x="197" y="113"/>
                    </a:lnTo>
                    <a:lnTo>
                      <a:pt x="189" y="120"/>
                    </a:lnTo>
                    <a:lnTo>
                      <a:pt x="172" y="116"/>
                    </a:lnTo>
                    <a:lnTo>
                      <a:pt x="166" y="130"/>
                    </a:lnTo>
                    <a:lnTo>
                      <a:pt x="159" y="135"/>
                    </a:lnTo>
                    <a:lnTo>
                      <a:pt x="136" y="112"/>
                    </a:lnTo>
                    <a:lnTo>
                      <a:pt x="125" y="132"/>
                    </a:lnTo>
                    <a:lnTo>
                      <a:pt x="125" y="150"/>
                    </a:lnTo>
                    <a:lnTo>
                      <a:pt x="143" y="163"/>
                    </a:lnTo>
                    <a:lnTo>
                      <a:pt x="154" y="191"/>
                    </a:lnTo>
                    <a:lnTo>
                      <a:pt x="149" y="197"/>
                    </a:lnTo>
                    <a:lnTo>
                      <a:pt x="150" y="202"/>
                    </a:lnTo>
                    <a:lnTo>
                      <a:pt x="156" y="201"/>
                    </a:lnTo>
                    <a:lnTo>
                      <a:pt x="161" y="209"/>
                    </a:lnTo>
                    <a:lnTo>
                      <a:pt x="175" y="216"/>
                    </a:lnTo>
                    <a:lnTo>
                      <a:pt x="187" y="232"/>
                    </a:lnTo>
                    <a:lnTo>
                      <a:pt x="199" y="239"/>
                    </a:lnTo>
                    <a:lnTo>
                      <a:pt x="201" y="254"/>
                    </a:lnTo>
                    <a:lnTo>
                      <a:pt x="211" y="256"/>
                    </a:lnTo>
                    <a:lnTo>
                      <a:pt x="219" y="260"/>
                    </a:lnTo>
                    <a:lnTo>
                      <a:pt x="218" y="275"/>
                    </a:lnTo>
                    <a:lnTo>
                      <a:pt x="240" y="289"/>
                    </a:lnTo>
                    <a:lnTo>
                      <a:pt x="244" y="301"/>
                    </a:lnTo>
                    <a:lnTo>
                      <a:pt x="248" y="302"/>
                    </a:lnTo>
                    <a:lnTo>
                      <a:pt x="269" y="315"/>
                    </a:lnTo>
                    <a:lnTo>
                      <a:pt x="294" y="336"/>
                    </a:lnTo>
                    <a:lnTo>
                      <a:pt x="290" y="342"/>
                    </a:lnTo>
                    <a:lnTo>
                      <a:pt x="284" y="338"/>
                    </a:lnTo>
                    <a:lnTo>
                      <a:pt x="262" y="323"/>
                    </a:lnTo>
                    <a:lnTo>
                      <a:pt x="253" y="322"/>
                    </a:lnTo>
                    <a:lnTo>
                      <a:pt x="244" y="321"/>
                    </a:lnTo>
                    <a:lnTo>
                      <a:pt x="226" y="311"/>
                    </a:lnTo>
                    <a:lnTo>
                      <a:pt x="212" y="308"/>
                    </a:lnTo>
                    <a:lnTo>
                      <a:pt x="216" y="303"/>
                    </a:lnTo>
                    <a:lnTo>
                      <a:pt x="228" y="306"/>
                    </a:lnTo>
                    <a:lnTo>
                      <a:pt x="235" y="313"/>
                    </a:lnTo>
                    <a:lnTo>
                      <a:pt x="240" y="313"/>
                    </a:lnTo>
                    <a:lnTo>
                      <a:pt x="239" y="308"/>
                    </a:lnTo>
                    <a:lnTo>
                      <a:pt x="230" y="302"/>
                    </a:lnTo>
                    <a:lnTo>
                      <a:pt x="215" y="286"/>
                    </a:lnTo>
                    <a:lnTo>
                      <a:pt x="199" y="275"/>
                    </a:lnTo>
                    <a:lnTo>
                      <a:pt x="179" y="268"/>
                    </a:lnTo>
                    <a:lnTo>
                      <a:pt x="165" y="267"/>
                    </a:lnTo>
                    <a:lnTo>
                      <a:pt x="150" y="268"/>
                    </a:lnTo>
                    <a:lnTo>
                      <a:pt x="146" y="268"/>
                    </a:lnTo>
                    <a:lnTo>
                      <a:pt x="143" y="260"/>
                    </a:lnTo>
                    <a:lnTo>
                      <a:pt x="139" y="250"/>
                    </a:lnTo>
                    <a:lnTo>
                      <a:pt x="127" y="244"/>
                    </a:lnTo>
                    <a:lnTo>
                      <a:pt x="120" y="238"/>
                    </a:lnTo>
                    <a:lnTo>
                      <a:pt x="108" y="230"/>
                    </a:lnTo>
                    <a:lnTo>
                      <a:pt x="96" y="215"/>
                    </a:lnTo>
                    <a:lnTo>
                      <a:pt x="95" y="209"/>
                    </a:lnTo>
                    <a:lnTo>
                      <a:pt x="99" y="204"/>
                    </a:lnTo>
                    <a:lnTo>
                      <a:pt x="110" y="202"/>
                    </a:lnTo>
                    <a:lnTo>
                      <a:pt x="98" y="191"/>
                    </a:lnTo>
                    <a:lnTo>
                      <a:pt x="88" y="184"/>
                    </a:lnTo>
                    <a:lnTo>
                      <a:pt x="79" y="165"/>
                    </a:lnTo>
                    <a:lnTo>
                      <a:pt x="79" y="150"/>
                    </a:lnTo>
                    <a:lnTo>
                      <a:pt x="76" y="139"/>
                    </a:lnTo>
                    <a:lnTo>
                      <a:pt x="72" y="133"/>
                    </a:lnTo>
                    <a:lnTo>
                      <a:pt x="68" y="133"/>
                    </a:lnTo>
                    <a:lnTo>
                      <a:pt x="59" y="122"/>
                    </a:lnTo>
                    <a:lnTo>
                      <a:pt x="47" y="118"/>
                    </a:lnTo>
                    <a:lnTo>
                      <a:pt x="39" y="137"/>
                    </a:lnTo>
                    <a:lnTo>
                      <a:pt x="27" y="158"/>
                    </a:lnTo>
                    <a:lnTo>
                      <a:pt x="21" y="159"/>
                    </a:lnTo>
                    <a:lnTo>
                      <a:pt x="16" y="155"/>
                    </a:lnTo>
                    <a:lnTo>
                      <a:pt x="8" y="136"/>
                    </a:lnTo>
                    <a:lnTo>
                      <a:pt x="2" y="127"/>
                    </a:lnTo>
                    <a:lnTo>
                      <a:pt x="0" y="107"/>
                    </a:lnTo>
                    <a:lnTo>
                      <a:pt x="12" y="109"/>
                    </a:lnTo>
                    <a:lnTo>
                      <a:pt x="16" y="106"/>
                    </a:lnTo>
                    <a:lnTo>
                      <a:pt x="30" y="106"/>
                    </a:lnTo>
                    <a:lnTo>
                      <a:pt x="41" y="100"/>
                    </a:lnTo>
                    <a:lnTo>
                      <a:pt x="47" y="91"/>
                    </a:lnTo>
                    <a:lnTo>
                      <a:pt x="67" y="103"/>
                    </a:lnTo>
                    <a:lnTo>
                      <a:pt x="72" y="99"/>
                    </a:lnTo>
                    <a:lnTo>
                      <a:pt x="85" y="103"/>
                    </a:lnTo>
                    <a:lnTo>
                      <a:pt x="94" y="100"/>
                    </a:lnTo>
                    <a:lnTo>
                      <a:pt x="91" y="91"/>
                    </a:lnTo>
                    <a:lnTo>
                      <a:pt x="95" y="79"/>
                    </a:lnTo>
                    <a:lnTo>
                      <a:pt x="88" y="71"/>
                    </a:lnTo>
                    <a:lnTo>
                      <a:pt x="102" y="66"/>
                    </a:lnTo>
                    <a:lnTo>
                      <a:pt x="106" y="38"/>
                    </a:lnTo>
                    <a:lnTo>
                      <a:pt x="130" y="33"/>
                    </a:lnTo>
                    <a:lnTo>
                      <a:pt x="136" y="26"/>
                    </a:lnTo>
                    <a:lnTo>
                      <a:pt x="149" y="19"/>
                    </a:lnTo>
                    <a:lnTo>
                      <a:pt x="150" y="5"/>
                    </a:lnTo>
                    <a:lnTo>
                      <a:pt x="163" y="0"/>
                    </a:lnTo>
                    <a:close/>
                    <a:moveTo>
                      <a:pt x="186" y="313"/>
                    </a:moveTo>
                    <a:lnTo>
                      <a:pt x="188" y="310"/>
                    </a:lnTo>
                    <a:lnTo>
                      <a:pt x="208" y="310"/>
                    </a:lnTo>
                    <a:lnTo>
                      <a:pt x="212" y="311"/>
                    </a:lnTo>
                    <a:lnTo>
                      <a:pt x="214" y="315"/>
                    </a:lnTo>
                    <a:lnTo>
                      <a:pt x="207" y="315"/>
                    </a:lnTo>
                    <a:lnTo>
                      <a:pt x="202" y="316"/>
                    </a:lnTo>
                    <a:lnTo>
                      <a:pt x="187" y="316"/>
                    </a:lnTo>
                    <a:lnTo>
                      <a:pt x="186" y="314"/>
                    </a:lnTo>
                    <a:lnTo>
                      <a:pt x="186" y="313"/>
                    </a:lnTo>
                    <a:close/>
                    <a:moveTo>
                      <a:pt x="57" y="127"/>
                    </a:moveTo>
                    <a:lnTo>
                      <a:pt x="60" y="138"/>
                    </a:lnTo>
                    <a:lnTo>
                      <a:pt x="63" y="140"/>
                    </a:lnTo>
                    <a:lnTo>
                      <a:pt x="67" y="143"/>
                    </a:lnTo>
                    <a:lnTo>
                      <a:pt x="69" y="146"/>
                    </a:lnTo>
                    <a:lnTo>
                      <a:pt x="66" y="146"/>
                    </a:lnTo>
                    <a:lnTo>
                      <a:pt x="61" y="143"/>
                    </a:lnTo>
                    <a:lnTo>
                      <a:pt x="55" y="143"/>
                    </a:lnTo>
                    <a:lnTo>
                      <a:pt x="52" y="140"/>
                    </a:lnTo>
                    <a:lnTo>
                      <a:pt x="54" y="130"/>
                    </a:lnTo>
                    <a:lnTo>
                      <a:pt x="57" y="127"/>
                    </a:lnTo>
                    <a:close/>
                    <a:moveTo>
                      <a:pt x="44" y="133"/>
                    </a:moveTo>
                    <a:lnTo>
                      <a:pt x="43" y="131"/>
                    </a:lnTo>
                    <a:lnTo>
                      <a:pt x="45" y="131"/>
                    </a:lnTo>
                    <a:lnTo>
                      <a:pt x="47" y="135"/>
                    </a:lnTo>
                    <a:lnTo>
                      <a:pt x="47" y="142"/>
                    </a:lnTo>
                    <a:lnTo>
                      <a:pt x="48" y="144"/>
                    </a:lnTo>
                    <a:lnTo>
                      <a:pt x="49" y="149"/>
                    </a:lnTo>
                    <a:lnTo>
                      <a:pt x="48" y="159"/>
                    </a:lnTo>
                    <a:lnTo>
                      <a:pt x="52" y="172"/>
                    </a:lnTo>
                    <a:lnTo>
                      <a:pt x="45" y="161"/>
                    </a:lnTo>
                    <a:lnTo>
                      <a:pt x="42" y="155"/>
                    </a:lnTo>
                    <a:lnTo>
                      <a:pt x="42" y="154"/>
                    </a:lnTo>
                    <a:lnTo>
                      <a:pt x="44" y="153"/>
                    </a:lnTo>
                    <a:lnTo>
                      <a:pt x="47" y="149"/>
                    </a:lnTo>
                    <a:lnTo>
                      <a:pt x="47" y="143"/>
                    </a:lnTo>
                    <a:lnTo>
                      <a:pt x="45" y="139"/>
                    </a:lnTo>
                    <a:lnTo>
                      <a:pt x="44" y="135"/>
                    </a:lnTo>
                    <a:lnTo>
                      <a:pt x="44" y="133"/>
                    </a:lnTo>
                    <a:close/>
                  </a:path>
                </a:pathLst>
              </a:custGeom>
              <a:solidFill>
                <a:srgbClr val="848FA0"/>
              </a:solidFill>
              <a:ln w="6350" cmpd="sng">
                <a:solidFill>
                  <a:schemeClr val="bg1"/>
                </a:solidFill>
                <a:round/>
                <a:headEnd/>
                <a:tailEnd/>
              </a:ln>
            </p:spPr>
            <p:txBody>
              <a:bodyPr/>
              <a:lstStyle/>
              <a:p>
                <a:endParaRPr lang="en-GB" dirty="0"/>
              </a:p>
            </p:txBody>
          </p:sp>
          <p:sp>
            <p:nvSpPr>
              <p:cNvPr id="1393" name="Freeform 1392"/>
              <p:cNvSpPr>
                <a:spLocks/>
              </p:cNvSpPr>
              <p:nvPr/>
            </p:nvSpPr>
            <p:spPr bwMode="auto">
              <a:xfrm>
                <a:off x="3178" y="2270"/>
                <a:ext cx="151" cy="116"/>
              </a:xfrm>
              <a:custGeom>
                <a:avLst/>
                <a:gdLst>
                  <a:gd name="T0" fmla="*/ 150 w 151"/>
                  <a:gd name="T1" fmla="*/ 99 h 116"/>
                  <a:gd name="T2" fmla="*/ 133 w 151"/>
                  <a:gd name="T3" fmla="*/ 103 h 116"/>
                  <a:gd name="T4" fmla="*/ 111 w 151"/>
                  <a:gd name="T5" fmla="*/ 111 h 116"/>
                  <a:gd name="T6" fmla="*/ 97 w 151"/>
                  <a:gd name="T7" fmla="*/ 113 h 116"/>
                  <a:gd name="T8" fmla="*/ 85 w 151"/>
                  <a:gd name="T9" fmla="*/ 114 h 116"/>
                  <a:gd name="T10" fmla="*/ 69 w 151"/>
                  <a:gd name="T11" fmla="*/ 116 h 116"/>
                  <a:gd name="T12" fmla="*/ 52 w 151"/>
                  <a:gd name="T13" fmla="*/ 114 h 116"/>
                  <a:gd name="T14" fmla="*/ 39 w 151"/>
                  <a:gd name="T15" fmla="*/ 113 h 116"/>
                  <a:gd name="T16" fmla="*/ 27 w 151"/>
                  <a:gd name="T17" fmla="*/ 112 h 116"/>
                  <a:gd name="T18" fmla="*/ 12 w 151"/>
                  <a:gd name="T19" fmla="*/ 110 h 116"/>
                  <a:gd name="T20" fmla="*/ 0 w 151"/>
                  <a:gd name="T21" fmla="*/ 107 h 116"/>
                  <a:gd name="T22" fmla="*/ 1 w 151"/>
                  <a:gd name="T23" fmla="*/ 104 h 116"/>
                  <a:gd name="T24" fmla="*/ 10 w 151"/>
                  <a:gd name="T25" fmla="*/ 97 h 116"/>
                  <a:gd name="T26" fmla="*/ 11 w 151"/>
                  <a:gd name="T27" fmla="*/ 92 h 116"/>
                  <a:gd name="T28" fmla="*/ 12 w 151"/>
                  <a:gd name="T29" fmla="*/ 88 h 116"/>
                  <a:gd name="T30" fmla="*/ 15 w 151"/>
                  <a:gd name="T31" fmla="*/ 80 h 116"/>
                  <a:gd name="T32" fmla="*/ 15 w 151"/>
                  <a:gd name="T33" fmla="*/ 69 h 116"/>
                  <a:gd name="T34" fmla="*/ 18 w 151"/>
                  <a:gd name="T35" fmla="*/ 64 h 116"/>
                  <a:gd name="T36" fmla="*/ 25 w 151"/>
                  <a:gd name="T37" fmla="*/ 64 h 116"/>
                  <a:gd name="T38" fmla="*/ 37 w 151"/>
                  <a:gd name="T39" fmla="*/ 62 h 116"/>
                  <a:gd name="T40" fmla="*/ 43 w 151"/>
                  <a:gd name="T41" fmla="*/ 56 h 116"/>
                  <a:gd name="T42" fmla="*/ 49 w 151"/>
                  <a:gd name="T43" fmla="*/ 50 h 116"/>
                  <a:gd name="T44" fmla="*/ 53 w 151"/>
                  <a:gd name="T45" fmla="*/ 43 h 116"/>
                  <a:gd name="T46" fmla="*/ 60 w 151"/>
                  <a:gd name="T47" fmla="*/ 28 h 116"/>
                  <a:gd name="T48" fmla="*/ 62 w 151"/>
                  <a:gd name="T49" fmla="*/ 19 h 116"/>
                  <a:gd name="T50" fmla="*/ 63 w 151"/>
                  <a:gd name="T51" fmla="*/ 12 h 116"/>
                  <a:gd name="T52" fmla="*/ 63 w 151"/>
                  <a:gd name="T53" fmla="*/ 4 h 116"/>
                  <a:gd name="T54" fmla="*/ 64 w 151"/>
                  <a:gd name="T55" fmla="*/ 0 h 116"/>
                  <a:gd name="T56" fmla="*/ 65 w 151"/>
                  <a:gd name="T57" fmla="*/ 12 h 116"/>
                  <a:gd name="T58" fmla="*/ 62 w 151"/>
                  <a:gd name="T59" fmla="*/ 23 h 116"/>
                  <a:gd name="T60" fmla="*/ 60 w 151"/>
                  <a:gd name="T61" fmla="*/ 32 h 116"/>
                  <a:gd name="T62" fmla="*/ 56 w 151"/>
                  <a:gd name="T63" fmla="*/ 40 h 116"/>
                  <a:gd name="T64" fmla="*/ 51 w 151"/>
                  <a:gd name="T65" fmla="*/ 48 h 116"/>
                  <a:gd name="T66" fmla="*/ 46 w 151"/>
                  <a:gd name="T67" fmla="*/ 56 h 116"/>
                  <a:gd name="T68" fmla="*/ 49 w 151"/>
                  <a:gd name="T69" fmla="*/ 63 h 116"/>
                  <a:gd name="T70" fmla="*/ 54 w 151"/>
                  <a:gd name="T71" fmla="*/ 61 h 116"/>
                  <a:gd name="T72" fmla="*/ 62 w 151"/>
                  <a:gd name="T73" fmla="*/ 65 h 116"/>
                  <a:gd name="T74" fmla="*/ 72 w 151"/>
                  <a:gd name="T75" fmla="*/ 63 h 116"/>
                  <a:gd name="T76" fmla="*/ 73 w 151"/>
                  <a:gd name="T77" fmla="*/ 56 h 116"/>
                  <a:gd name="T78" fmla="*/ 72 w 151"/>
                  <a:gd name="T79" fmla="*/ 42 h 116"/>
                  <a:gd name="T80" fmla="*/ 74 w 151"/>
                  <a:gd name="T81" fmla="*/ 39 h 116"/>
                  <a:gd name="T82" fmla="*/ 75 w 151"/>
                  <a:gd name="T83" fmla="*/ 39 h 116"/>
                  <a:gd name="T84" fmla="*/ 82 w 151"/>
                  <a:gd name="T85" fmla="*/ 38 h 116"/>
                  <a:gd name="T86" fmla="*/ 87 w 151"/>
                  <a:gd name="T87" fmla="*/ 43 h 116"/>
                  <a:gd name="T88" fmla="*/ 94 w 151"/>
                  <a:gd name="T89" fmla="*/ 44 h 116"/>
                  <a:gd name="T90" fmla="*/ 100 w 151"/>
                  <a:gd name="T91" fmla="*/ 48 h 116"/>
                  <a:gd name="T92" fmla="*/ 106 w 151"/>
                  <a:gd name="T93" fmla="*/ 50 h 116"/>
                  <a:gd name="T94" fmla="*/ 113 w 151"/>
                  <a:gd name="T95" fmla="*/ 50 h 116"/>
                  <a:gd name="T96" fmla="*/ 121 w 151"/>
                  <a:gd name="T97" fmla="*/ 50 h 116"/>
                  <a:gd name="T98" fmla="*/ 127 w 151"/>
                  <a:gd name="T99" fmla="*/ 49 h 116"/>
                  <a:gd name="T100" fmla="*/ 134 w 151"/>
                  <a:gd name="T101" fmla="*/ 47 h 116"/>
                  <a:gd name="T102" fmla="*/ 140 w 151"/>
                  <a:gd name="T103" fmla="*/ 51 h 116"/>
                  <a:gd name="T104" fmla="*/ 148 w 151"/>
                  <a:gd name="T105" fmla="*/ 63 h 116"/>
                  <a:gd name="T106" fmla="*/ 151 w 151"/>
                  <a:gd name="T107" fmla="*/ 69 h 116"/>
                  <a:gd name="T108" fmla="*/ 150 w 151"/>
                  <a:gd name="T109" fmla="*/ 76 h 116"/>
                  <a:gd name="T110" fmla="*/ 148 w 151"/>
                  <a:gd name="T111" fmla="*/ 83 h 116"/>
                  <a:gd name="T112" fmla="*/ 148 w 151"/>
                  <a:gd name="T113" fmla="*/ 90 h 116"/>
                  <a:gd name="T114" fmla="*/ 150 w 151"/>
                  <a:gd name="T115" fmla="*/ 97 h 116"/>
                  <a:gd name="T116" fmla="*/ 150 w 151"/>
                  <a:gd name="T117" fmla="*/ 9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116">
                    <a:moveTo>
                      <a:pt x="150" y="99"/>
                    </a:moveTo>
                    <a:lnTo>
                      <a:pt x="133" y="103"/>
                    </a:lnTo>
                    <a:lnTo>
                      <a:pt x="111" y="111"/>
                    </a:lnTo>
                    <a:lnTo>
                      <a:pt x="97" y="113"/>
                    </a:lnTo>
                    <a:lnTo>
                      <a:pt x="85" y="114"/>
                    </a:lnTo>
                    <a:lnTo>
                      <a:pt x="69" y="116"/>
                    </a:lnTo>
                    <a:lnTo>
                      <a:pt x="52" y="114"/>
                    </a:lnTo>
                    <a:lnTo>
                      <a:pt x="39" y="113"/>
                    </a:lnTo>
                    <a:lnTo>
                      <a:pt x="27" y="112"/>
                    </a:lnTo>
                    <a:lnTo>
                      <a:pt x="12" y="110"/>
                    </a:lnTo>
                    <a:lnTo>
                      <a:pt x="0" y="107"/>
                    </a:lnTo>
                    <a:lnTo>
                      <a:pt x="1" y="104"/>
                    </a:lnTo>
                    <a:lnTo>
                      <a:pt x="10" y="97"/>
                    </a:lnTo>
                    <a:lnTo>
                      <a:pt x="11" y="92"/>
                    </a:lnTo>
                    <a:lnTo>
                      <a:pt x="12" y="88"/>
                    </a:lnTo>
                    <a:lnTo>
                      <a:pt x="15" y="80"/>
                    </a:lnTo>
                    <a:lnTo>
                      <a:pt x="15" y="69"/>
                    </a:lnTo>
                    <a:lnTo>
                      <a:pt x="18" y="64"/>
                    </a:lnTo>
                    <a:lnTo>
                      <a:pt x="25" y="64"/>
                    </a:lnTo>
                    <a:lnTo>
                      <a:pt x="37" y="62"/>
                    </a:lnTo>
                    <a:lnTo>
                      <a:pt x="43" y="56"/>
                    </a:lnTo>
                    <a:lnTo>
                      <a:pt x="49" y="50"/>
                    </a:lnTo>
                    <a:lnTo>
                      <a:pt x="53" y="43"/>
                    </a:lnTo>
                    <a:lnTo>
                      <a:pt x="60" y="28"/>
                    </a:lnTo>
                    <a:lnTo>
                      <a:pt x="62" y="19"/>
                    </a:lnTo>
                    <a:lnTo>
                      <a:pt x="63" y="12"/>
                    </a:lnTo>
                    <a:lnTo>
                      <a:pt x="63" y="4"/>
                    </a:lnTo>
                    <a:lnTo>
                      <a:pt x="64" y="0"/>
                    </a:lnTo>
                    <a:lnTo>
                      <a:pt x="65" y="12"/>
                    </a:lnTo>
                    <a:lnTo>
                      <a:pt x="62" y="23"/>
                    </a:lnTo>
                    <a:lnTo>
                      <a:pt x="60" y="32"/>
                    </a:lnTo>
                    <a:lnTo>
                      <a:pt x="56" y="40"/>
                    </a:lnTo>
                    <a:lnTo>
                      <a:pt x="51" y="48"/>
                    </a:lnTo>
                    <a:lnTo>
                      <a:pt x="46" y="56"/>
                    </a:lnTo>
                    <a:lnTo>
                      <a:pt x="49" y="63"/>
                    </a:lnTo>
                    <a:lnTo>
                      <a:pt x="54" y="61"/>
                    </a:lnTo>
                    <a:lnTo>
                      <a:pt x="62" y="65"/>
                    </a:lnTo>
                    <a:lnTo>
                      <a:pt x="72" y="63"/>
                    </a:lnTo>
                    <a:lnTo>
                      <a:pt x="73" y="56"/>
                    </a:lnTo>
                    <a:lnTo>
                      <a:pt x="72" y="42"/>
                    </a:lnTo>
                    <a:lnTo>
                      <a:pt x="74" y="39"/>
                    </a:lnTo>
                    <a:lnTo>
                      <a:pt x="75" y="39"/>
                    </a:lnTo>
                    <a:lnTo>
                      <a:pt x="82" y="38"/>
                    </a:lnTo>
                    <a:lnTo>
                      <a:pt x="87" y="43"/>
                    </a:lnTo>
                    <a:lnTo>
                      <a:pt x="94" y="44"/>
                    </a:lnTo>
                    <a:lnTo>
                      <a:pt x="100" y="48"/>
                    </a:lnTo>
                    <a:lnTo>
                      <a:pt x="106" y="50"/>
                    </a:lnTo>
                    <a:lnTo>
                      <a:pt x="113" y="50"/>
                    </a:lnTo>
                    <a:lnTo>
                      <a:pt x="121" y="50"/>
                    </a:lnTo>
                    <a:lnTo>
                      <a:pt x="127" y="49"/>
                    </a:lnTo>
                    <a:lnTo>
                      <a:pt x="134" y="47"/>
                    </a:lnTo>
                    <a:lnTo>
                      <a:pt x="140" y="51"/>
                    </a:lnTo>
                    <a:lnTo>
                      <a:pt x="148" y="63"/>
                    </a:lnTo>
                    <a:lnTo>
                      <a:pt x="151" y="69"/>
                    </a:lnTo>
                    <a:lnTo>
                      <a:pt x="150" y="76"/>
                    </a:lnTo>
                    <a:lnTo>
                      <a:pt x="148" y="83"/>
                    </a:lnTo>
                    <a:lnTo>
                      <a:pt x="148" y="90"/>
                    </a:lnTo>
                    <a:lnTo>
                      <a:pt x="150" y="97"/>
                    </a:lnTo>
                    <a:lnTo>
                      <a:pt x="150" y="99"/>
                    </a:lnTo>
                    <a:close/>
                  </a:path>
                </a:pathLst>
              </a:custGeom>
              <a:solidFill>
                <a:srgbClr val="848FA0"/>
              </a:solidFill>
              <a:ln w="6350" cmpd="sng">
                <a:solidFill>
                  <a:schemeClr val="bg1"/>
                </a:solidFill>
                <a:round/>
                <a:headEnd/>
                <a:tailEnd/>
              </a:ln>
            </p:spPr>
            <p:txBody>
              <a:bodyPr/>
              <a:lstStyle/>
              <a:p>
                <a:endParaRPr lang="en-GB" dirty="0"/>
              </a:p>
            </p:txBody>
          </p:sp>
          <p:sp>
            <p:nvSpPr>
              <p:cNvPr id="1394" name="Freeform 1393"/>
              <p:cNvSpPr>
                <a:spLocks/>
              </p:cNvSpPr>
              <p:nvPr/>
            </p:nvSpPr>
            <p:spPr bwMode="auto">
              <a:xfrm>
                <a:off x="3166" y="3270"/>
                <a:ext cx="120" cy="143"/>
              </a:xfrm>
              <a:custGeom>
                <a:avLst/>
                <a:gdLst>
                  <a:gd name="T0" fmla="*/ 49 w 120"/>
                  <a:gd name="T1" fmla="*/ 2 h 143"/>
                  <a:gd name="T2" fmla="*/ 52 w 120"/>
                  <a:gd name="T3" fmla="*/ 6 h 143"/>
                  <a:gd name="T4" fmla="*/ 54 w 120"/>
                  <a:gd name="T5" fmla="*/ 11 h 143"/>
                  <a:gd name="T6" fmla="*/ 59 w 120"/>
                  <a:gd name="T7" fmla="*/ 14 h 143"/>
                  <a:gd name="T8" fmla="*/ 66 w 120"/>
                  <a:gd name="T9" fmla="*/ 19 h 143"/>
                  <a:gd name="T10" fmla="*/ 69 w 120"/>
                  <a:gd name="T11" fmla="*/ 22 h 143"/>
                  <a:gd name="T12" fmla="*/ 72 w 120"/>
                  <a:gd name="T13" fmla="*/ 28 h 143"/>
                  <a:gd name="T14" fmla="*/ 75 w 120"/>
                  <a:gd name="T15" fmla="*/ 30 h 143"/>
                  <a:gd name="T16" fmla="*/ 79 w 120"/>
                  <a:gd name="T17" fmla="*/ 30 h 143"/>
                  <a:gd name="T18" fmla="*/ 82 w 120"/>
                  <a:gd name="T19" fmla="*/ 29 h 143"/>
                  <a:gd name="T20" fmla="*/ 85 w 120"/>
                  <a:gd name="T21" fmla="*/ 32 h 143"/>
                  <a:gd name="T22" fmla="*/ 87 w 120"/>
                  <a:gd name="T23" fmla="*/ 34 h 143"/>
                  <a:gd name="T24" fmla="*/ 91 w 120"/>
                  <a:gd name="T25" fmla="*/ 34 h 143"/>
                  <a:gd name="T26" fmla="*/ 95 w 120"/>
                  <a:gd name="T27" fmla="*/ 34 h 143"/>
                  <a:gd name="T28" fmla="*/ 99 w 120"/>
                  <a:gd name="T29" fmla="*/ 37 h 143"/>
                  <a:gd name="T30" fmla="*/ 109 w 120"/>
                  <a:gd name="T31" fmla="*/ 45 h 143"/>
                  <a:gd name="T32" fmla="*/ 117 w 120"/>
                  <a:gd name="T33" fmla="*/ 47 h 143"/>
                  <a:gd name="T34" fmla="*/ 120 w 120"/>
                  <a:gd name="T35" fmla="*/ 50 h 143"/>
                  <a:gd name="T36" fmla="*/ 120 w 120"/>
                  <a:gd name="T37" fmla="*/ 55 h 143"/>
                  <a:gd name="T38" fmla="*/ 117 w 120"/>
                  <a:gd name="T39" fmla="*/ 59 h 143"/>
                  <a:gd name="T40" fmla="*/ 114 w 120"/>
                  <a:gd name="T41" fmla="*/ 60 h 143"/>
                  <a:gd name="T42" fmla="*/ 110 w 120"/>
                  <a:gd name="T43" fmla="*/ 60 h 143"/>
                  <a:gd name="T44" fmla="*/ 104 w 120"/>
                  <a:gd name="T45" fmla="*/ 63 h 143"/>
                  <a:gd name="T46" fmla="*/ 110 w 120"/>
                  <a:gd name="T47" fmla="*/ 87 h 143"/>
                  <a:gd name="T48" fmla="*/ 94 w 120"/>
                  <a:gd name="T49" fmla="*/ 86 h 143"/>
                  <a:gd name="T50" fmla="*/ 78 w 120"/>
                  <a:gd name="T51" fmla="*/ 90 h 143"/>
                  <a:gd name="T52" fmla="*/ 66 w 120"/>
                  <a:gd name="T53" fmla="*/ 113 h 143"/>
                  <a:gd name="T54" fmla="*/ 65 w 120"/>
                  <a:gd name="T55" fmla="*/ 143 h 143"/>
                  <a:gd name="T56" fmla="*/ 50 w 120"/>
                  <a:gd name="T57" fmla="*/ 125 h 143"/>
                  <a:gd name="T58" fmla="*/ 27 w 120"/>
                  <a:gd name="T59" fmla="*/ 107 h 143"/>
                  <a:gd name="T60" fmla="*/ 15 w 120"/>
                  <a:gd name="T61" fmla="*/ 98 h 143"/>
                  <a:gd name="T62" fmla="*/ 0 w 120"/>
                  <a:gd name="T63" fmla="*/ 90 h 143"/>
                  <a:gd name="T64" fmla="*/ 5 w 120"/>
                  <a:gd name="T65" fmla="*/ 81 h 143"/>
                  <a:gd name="T66" fmla="*/ 10 w 120"/>
                  <a:gd name="T67" fmla="*/ 75 h 143"/>
                  <a:gd name="T68" fmla="*/ 5 w 120"/>
                  <a:gd name="T69" fmla="*/ 56 h 143"/>
                  <a:gd name="T70" fmla="*/ 10 w 120"/>
                  <a:gd name="T71" fmla="*/ 44 h 143"/>
                  <a:gd name="T72" fmla="*/ 24 w 120"/>
                  <a:gd name="T73" fmla="*/ 37 h 143"/>
                  <a:gd name="T74" fmla="*/ 12 w 120"/>
                  <a:gd name="T75" fmla="*/ 14 h 143"/>
                  <a:gd name="T76" fmla="*/ 19 w 120"/>
                  <a:gd name="T77" fmla="*/ 6 h 143"/>
                  <a:gd name="T78" fmla="*/ 42 w 120"/>
                  <a:gd name="T79" fmla="*/ 23 h 143"/>
                  <a:gd name="T80" fmla="*/ 35 w 120"/>
                  <a:gd name="T81" fmla="*/ 4 h 143"/>
                  <a:gd name="T82" fmla="*/ 46 w 120"/>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43">
                    <a:moveTo>
                      <a:pt x="46" y="0"/>
                    </a:moveTo>
                    <a:lnTo>
                      <a:pt x="49" y="2"/>
                    </a:lnTo>
                    <a:lnTo>
                      <a:pt x="51" y="3"/>
                    </a:lnTo>
                    <a:lnTo>
                      <a:pt x="52" y="6"/>
                    </a:lnTo>
                    <a:lnTo>
                      <a:pt x="53" y="9"/>
                    </a:lnTo>
                    <a:lnTo>
                      <a:pt x="54" y="11"/>
                    </a:lnTo>
                    <a:lnTo>
                      <a:pt x="56" y="12"/>
                    </a:lnTo>
                    <a:lnTo>
                      <a:pt x="59" y="14"/>
                    </a:lnTo>
                    <a:lnTo>
                      <a:pt x="62" y="16"/>
                    </a:lnTo>
                    <a:lnTo>
                      <a:pt x="66" y="19"/>
                    </a:lnTo>
                    <a:lnTo>
                      <a:pt x="68" y="21"/>
                    </a:lnTo>
                    <a:lnTo>
                      <a:pt x="69" y="22"/>
                    </a:lnTo>
                    <a:lnTo>
                      <a:pt x="71" y="26"/>
                    </a:lnTo>
                    <a:lnTo>
                      <a:pt x="72" y="28"/>
                    </a:lnTo>
                    <a:lnTo>
                      <a:pt x="73" y="29"/>
                    </a:lnTo>
                    <a:lnTo>
                      <a:pt x="75" y="30"/>
                    </a:lnTo>
                    <a:lnTo>
                      <a:pt x="77" y="30"/>
                    </a:lnTo>
                    <a:lnTo>
                      <a:pt x="79" y="30"/>
                    </a:lnTo>
                    <a:lnTo>
                      <a:pt x="81" y="29"/>
                    </a:lnTo>
                    <a:lnTo>
                      <a:pt x="82" y="29"/>
                    </a:lnTo>
                    <a:lnTo>
                      <a:pt x="84" y="30"/>
                    </a:lnTo>
                    <a:lnTo>
                      <a:pt x="85" y="32"/>
                    </a:lnTo>
                    <a:lnTo>
                      <a:pt x="85" y="33"/>
                    </a:lnTo>
                    <a:lnTo>
                      <a:pt x="87" y="34"/>
                    </a:lnTo>
                    <a:lnTo>
                      <a:pt x="89" y="35"/>
                    </a:lnTo>
                    <a:lnTo>
                      <a:pt x="91" y="34"/>
                    </a:lnTo>
                    <a:lnTo>
                      <a:pt x="93" y="34"/>
                    </a:lnTo>
                    <a:lnTo>
                      <a:pt x="95" y="34"/>
                    </a:lnTo>
                    <a:lnTo>
                      <a:pt x="97" y="35"/>
                    </a:lnTo>
                    <a:lnTo>
                      <a:pt x="99" y="37"/>
                    </a:lnTo>
                    <a:lnTo>
                      <a:pt x="101" y="40"/>
                    </a:lnTo>
                    <a:lnTo>
                      <a:pt x="109" y="45"/>
                    </a:lnTo>
                    <a:lnTo>
                      <a:pt x="114" y="46"/>
                    </a:lnTo>
                    <a:lnTo>
                      <a:pt x="117" y="47"/>
                    </a:lnTo>
                    <a:lnTo>
                      <a:pt x="118" y="48"/>
                    </a:lnTo>
                    <a:lnTo>
                      <a:pt x="120" y="50"/>
                    </a:lnTo>
                    <a:lnTo>
                      <a:pt x="120" y="53"/>
                    </a:lnTo>
                    <a:lnTo>
                      <a:pt x="120" y="55"/>
                    </a:lnTo>
                    <a:lnTo>
                      <a:pt x="119" y="56"/>
                    </a:lnTo>
                    <a:lnTo>
                      <a:pt x="117" y="59"/>
                    </a:lnTo>
                    <a:lnTo>
                      <a:pt x="116" y="60"/>
                    </a:lnTo>
                    <a:lnTo>
                      <a:pt x="114" y="60"/>
                    </a:lnTo>
                    <a:lnTo>
                      <a:pt x="112" y="60"/>
                    </a:lnTo>
                    <a:lnTo>
                      <a:pt x="110" y="60"/>
                    </a:lnTo>
                    <a:lnTo>
                      <a:pt x="107" y="61"/>
                    </a:lnTo>
                    <a:lnTo>
                      <a:pt x="104" y="63"/>
                    </a:lnTo>
                    <a:lnTo>
                      <a:pt x="105" y="73"/>
                    </a:lnTo>
                    <a:lnTo>
                      <a:pt x="110" y="87"/>
                    </a:lnTo>
                    <a:lnTo>
                      <a:pt x="96" y="86"/>
                    </a:lnTo>
                    <a:lnTo>
                      <a:pt x="94" y="86"/>
                    </a:lnTo>
                    <a:lnTo>
                      <a:pt x="85" y="79"/>
                    </a:lnTo>
                    <a:lnTo>
                      <a:pt x="78" y="90"/>
                    </a:lnTo>
                    <a:lnTo>
                      <a:pt x="71" y="97"/>
                    </a:lnTo>
                    <a:lnTo>
                      <a:pt x="66" y="113"/>
                    </a:lnTo>
                    <a:lnTo>
                      <a:pt x="70" y="125"/>
                    </a:lnTo>
                    <a:lnTo>
                      <a:pt x="65" y="143"/>
                    </a:lnTo>
                    <a:lnTo>
                      <a:pt x="58" y="138"/>
                    </a:lnTo>
                    <a:lnTo>
                      <a:pt x="50" y="125"/>
                    </a:lnTo>
                    <a:lnTo>
                      <a:pt x="40" y="118"/>
                    </a:lnTo>
                    <a:lnTo>
                      <a:pt x="27" y="107"/>
                    </a:lnTo>
                    <a:lnTo>
                      <a:pt x="19" y="102"/>
                    </a:lnTo>
                    <a:lnTo>
                      <a:pt x="15" y="98"/>
                    </a:lnTo>
                    <a:lnTo>
                      <a:pt x="5" y="93"/>
                    </a:lnTo>
                    <a:lnTo>
                      <a:pt x="0" y="90"/>
                    </a:lnTo>
                    <a:lnTo>
                      <a:pt x="4" y="84"/>
                    </a:lnTo>
                    <a:lnTo>
                      <a:pt x="5" y="81"/>
                    </a:lnTo>
                    <a:lnTo>
                      <a:pt x="10" y="79"/>
                    </a:lnTo>
                    <a:lnTo>
                      <a:pt x="10" y="75"/>
                    </a:lnTo>
                    <a:lnTo>
                      <a:pt x="3" y="64"/>
                    </a:lnTo>
                    <a:lnTo>
                      <a:pt x="5" y="56"/>
                    </a:lnTo>
                    <a:lnTo>
                      <a:pt x="3" y="49"/>
                    </a:lnTo>
                    <a:lnTo>
                      <a:pt x="10" y="44"/>
                    </a:lnTo>
                    <a:lnTo>
                      <a:pt x="15" y="44"/>
                    </a:lnTo>
                    <a:lnTo>
                      <a:pt x="24" y="37"/>
                    </a:lnTo>
                    <a:lnTo>
                      <a:pt x="20" y="28"/>
                    </a:lnTo>
                    <a:lnTo>
                      <a:pt x="12" y="14"/>
                    </a:lnTo>
                    <a:lnTo>
                      <a:pt x="13" y="6"/>
                    </a:lnTo>
                    <a:lnTo>
                      <a:pt x="19" y="6"/>
                    </a:lnTo>
                    <a:lnTo>
                      <a:pt x="26" y="15"/>
                    </a:lnTo>
                    <a:lnTo>
                      <a:pt x="42" y="23"/>
                    </a:lnTo>
                    <a:lnTo>
                      <a:pt x="44" y="19"/>
                    </a:lnTo>
                    <a:lnTo>
                      <a:pt x="35" y="4"/>
                    </a:lnTo>
                    <a:lnTo>
                      <a:pt x="42" y="2"/>
                    </a:lnTo>
                    <a:lnTo>
                      <a:pt x="46" y="0"/>
                    </a:lnTo>
                    <a:close/>
                  </a:path>
                </a:pathLst>
              </a:custGeom>
              <a:solidFill>
                <a:srgbClr val="848FA0"/>
              </a:solidFill>
              <a:ln w="6350" cmpd="sng">
                <a:solidFill>
                  <a:schemeClr val="bg1"/>
                </a:solidFill>
                <a:round/>
                <a:headEnd/>
                <a:tailEnd/>
              </a:ln>
            </p:spPr>
            <p:txBody>
              <a:bodyPr/>
              <a:lstStyle/>
              <a:p>
                <a:endParaRPr lang="en-GB" dirty="0"/>
              </a:p>
            </p:txBody>
          </p:sp>
          <p:sp>
            <p:nvSpPr>
              <p:cNvPr id="1395" name="Freeform 1394"/>
              <p:cNvSpPr>
                <a:spLocks/>
              </p:cNvSpPr>
              <p:nvPr/>
            </p:nvSpPr>
            <p:spPr bwMode="auto">
              <a:xfrm>
                <a:off x="3376" y="953"/>
                <a:ext cx="944" cy="2033"/>
              </a:xfrm>
              <a:custGeom>
                <a:avLst/>
                <a:gdLst>
                  <a:gd name="T0" fmla="*/ 438 w 944"/>
                  <a:gd name="T1" fmla="*/ 1533 h 2033"/>
                  <a:gd name="T2" fmla="*/ 404 w 944"/>
                  <a:gd name="T3" fmla="*/ 1484 h 2033"/>
                  <a:gd name="T4" fmla="*/ 392 w 944"/>
                  <a:gd name="T5" fmla="*/ 1445 h 2033"/>
                  <a:gd name="T6" fmla="*/ 453 w 944"/>
                  <a:gd name="T7" fmla="*/ 1415 h 2033"/>
                  <a:gd name="T8" fmla="*/ 415 w 944"/>
                  <a:gd name="T9" fmla="*/ 1391 h 2033"/>
                  <a:gd name="T10" fmla="*/ 374 w 944"/>
                  <a:gd name="T11" fmla="*/ 1369 h 2033"/>
                  <a:gd name="T12" fmla="*/ 338 w 944"/>
                  <a:gd name="T13" fmla="*/ 1310 h 2033"/>
                  <a:gd name="T14" fmla="*/ 317 w 944"/>
                  <a:gd name="T15" fmla="*/ 1263 h 2033"/>
                  <a:gd name="T16" fmla="*/ 265 w 944"/>
                  <a:gd name="T17" fmla="*/ 1260 h 2033"/>
                  <a:gd name="T18" fmla="*/ 216 w 944"/>
                  <a:gd name="T19" fmla="*/ 1247 h 2033"/>
                  <a:gd name="T20" fmla="*/ 169 w 944"/>
                  <a:gd name="T21" fmla="*/ 1197 h 2033"/>
                  <a:gd name="T22" fmla="*/ 151 w 944"/>
                  <a:gd name="T23" fmla="*/ 1150 h 2033"/>
                  <a:gd name="T24" fmla="*/ 145 w 944"/>
                  <a:gd name="T25" fmla="*/ 1110 h 2033"/>
                  <a:gd name="T26" fmla="*/ 98 w 944"/>
                  <a:gd name="T27" fmla="*/ 1039 h 2033"/>
                  <a:gd name="T28" fmla="*/ 134 w 944"/>
                  <a:gd name="T29" fmla="*/ 974 h 2033"/>
                  <a:gd name="T30" fmla="*/ 132 w 944"/>
                  <a:gd name="T31" fmla="*/ 950 h 2033"/>
                  <a:gd name="T32" fmla="*/ 175 w 944"/>
                  <a:gd name="T33" fmla="*/ 917 h 2033"/>
                  <a:gd name="T34" fmla="*/ 193 w 944"/>
                  <a:gd name="T35" fmla="*/ 901 h 2033"/>
                  <a:gd name="T36" fmla="*/ 125 w 944"/>
                  <a:gd name="T37" fmla="*/ 878 h 2033"/>
                  <a:gd name="T38" fmla="*/ 97 w 944"/>
                  <a:gd name="T39" fmla="*/ 883 h 2033"/>
                  <a:gd name="T40" fmla="*/ 173 w 944"/>
                  <a:gd name="T41" fmla="*/ 760 h 2033"/>
                  <a:gd name="T42" fmla="*/ 154 w 944"/>
                  <a:gd name="T43" fmla="*/ 627 h 2033"/>
                  <a:gd name="T44" fmla="*/ 96 w 944"/>
                  <a:gd name="T45" fmla="*/ 485 h 2033"/>
                  <a:gd name="T46" fmla="*/ 58 w 944"/>
                  <a:gd name="T47" fmla="*/ 323 h 2033"/>
                  <a:gd name="T48" fmla="*/ 11 w 944"/>
                  <a:gd name="T49" fmla="*/ 188 h 2033"/>
                  <a:gd name="T50" fmla="*/ 52 w 944"/>
                  <a:gd name="T51" fmla="*/ 120 h 2033"/>
                  <a:gd name="T52" fmla="*/ 75 w 944"/>
                  <a:gd name="T53" fmla="*/ 115 h 2033"/>
                  <a:gd name="T54" fmla="*/ 87 w 944"/>
                  <a:gd name="T55" fmla="*/ 101 h 2033"/>
                  <a:gd name="T56" fmla="*/ 113 w 944"/>
                  <a:gd name="T57" fmla="*/ 107 h 2033"/>
                  <a:gd name="T58" fmla="*/ 96 w 944"/>
                  <a:gd name="T59" fmla="*/ 122 h 2033"/>
                  <a:gd name="T60" fmla="*/ 101 w 944"/>
                  <a:gd name="T61" fmla="*/ 133 h 2033"/>
                  <a:gd name="T62" fmla="*/ 116 w 944"/>
                  <a:gd name="T63" fmla="*/ 134 h 2033"/>
                  <a:gd name="T64" fmla="*/ 132 w 944"/>
                  <a:gd name="T65" fmla="*/ 141 h 2033"/>
                  <a:gd name="T66" fmla="*/ 157 w 944"/>
                  <a:gd name="T67" fmla="*/ 136 h 2033"/>
                  <a:gd name="T68" fmla="*/ 191 w 944"/>
                  <a:gd name="T69" fmla="*/ 132 h 2033"/>
                  <a:gd name="T70" fmla="*/ 361 w 944"/>
                  <a:gd name="T71" fmla="*/ 178 h 2033"/>
                  <a:gd name="T72" fmla="*/ 324 w 944"/>
                  <a:gd name="T73" fmla="*/ 343 h 2033"/>
                  <a:gd name="T74" fmla="*/ 172 w 944"/>
                  <a:gd name="T75" fmla="*/ 352 h 2033"/>
                  <a:gd name="T76" fmla="*/ 263 w 944"/>
                  <a:gd name="T77" fmla="*/ 434 h 2033"/>
                  <a:gd name="T78" fmla="*/ 322 w 944"/>
                  <a:gd name="T79" fmla="*/ 509 h 2033"/>
                  <a:gd name="T80" fmla="*/ 335 w 944"/>
                  <a:gd name="T81" fmla="*/ 462 h 2033"/>
                  <a:gd name="T82" fmla="*/ 401 w 944"/>
                  <a:gd name="T83" fmla="*/ 443 h 2033"/>
                  <a:gd name="T84" fmla="*/ 441 w 944"/>
                  <a:gd name="T85" fmla="*/ 343 h 2033"/>
                  <a:gd name="T86" fmla="*/ 527 w 944"/>
                  <a:gd name="T87" fmla="*/ 281 h 2033"/>
                  <a:gd name="T88" fmla="*/ 501 w 944"/>
                  <a:gd name="T89" fmla="*/ 195 h 2033"/>
                  <a:gd name="T90" fmla="*/ 476 w 944"/>
                  <a:gd name="T91" fmla="*/ 86 h 2033"/>
                  <a:gd name="T92" fmla="*/ 545 w 944"/>
                  <a:gd name="T93" fmla="*/ 171 h 2033"/>
                  <a:gd name="T94" fmla="*/ 631 w 944"/>
                  <a:gd name="T95" fmla="*/ 88 h 2033"/>
                  <a:gd name="T96" fmla="*/ 944 w 944"/>
                  <a:gd name="T97" fmla="*/ 1524 h 2033"/>
                  <a:gd name="T98" fmla="*/ 833 w 944"/>
                  <a:gd name="T99" fmla="*/ 1996 h 2033"/>
                  <a:gd name="T100" fmla="*/ 895 w 944"/>
                  <a:gd name="T101" fmla="*/ 1886 h 2033"/>
                  <a:gd name="T102" fmla="*/ 872 w 944"/>
                  <a:gd name="T103" fmla="*/ 1814 h 2033"/>
                  <a:gd name="T104" fmla="*/ 907 w 944"/>
                  <a:gd name="T105" fmla="*/ 1758 h 2033"/>
                  <a:gd name="T106" fmla="*/ 923 w 944"/>
                  <a:gd name="T107" fmla="*/ 1696 h 2033"/>
                  <a:gd name="T108" fmla="*/ 908 w 944"/>
                  <a:gd name="T109" fmla="*/ 1658 h 2033"/>
                  <a:gd name="T110" fmla="*/ 899 w 944"/>
                  <a:gd name="T111" fmla="*/ 1601 h 2033"/>
                  <a:gd name="T112" fmla="*/ 833 w 944"/>
                  <a:gd name="T113" fmla="*/ 1605 h 2033"/>
                  <a:gd name="T114" fmla="*/ 788 w 944"/>
                  <a:gd name="T115" fmla="*/ 1611 h 2033"/>
                  <a:gd name="T116" fmla="*/ 698 w 944"/>
                  <a:gd name="T117" fmla="*/ 1610 h 2033"/>
                  <a:gd name="T118" fmla="*/ 645 w 944"/>
                  <a:gd name="T119" fmla="*/ 1594 h 2033"/>
                  <a:gd name="T120" fmla="*/ 576 w 944"/>
                  <a:gd name="T121" fmla="*/ 1564 h 2033"/>
                  <a:gd name="T122" fmla="*/ 545 w 944"/>
                  <a:gd name="T123" fmla="*/ 1507 h 2033"/>
                  <a:gd name="T124" fmla="*/ 496 w 944"/>
                  <a:gd name="T125" fmla="*/ 1497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4" h="2033">
                    <a:moveTo>
                      <a:pt x="475" y="1507"/>
                    </a:moveTo>
                    <a:lnTo>
                      <a:pt x="460" y="1508"/>
                    </a:lnTo>
                    <a:lnTo>
                      <a:pt x="454" y="1514"/>
                    </a:lnTo>
                    <a:lnTo>
                      <a:pt x="454" y="1522"/>
                    </a:lnTo>
                    <a:lnTo>
                      <a:pt x="451" y="1528"/>
                    </a:lnTo>
                    <a:lnTo>
                      <a:pt x="446" y="1534"/>
                    </a:lnTo>
                    <a:lnTo>
                      <a:pt x="438" y="1533"/>
                    </a:lnTo>
                    <a:lnTo>
                      <a:pt x="432" y="1530"/>
                    </a:lnTo>
                    <a:lnTo>
                      <a:pt x="423" y="1511"/>
                    </a:lnTo>
                    <a:lnTo>
                      <a:pt x="422" y="1504"/>
                    </a:lnTo>
                    <a:lnTo>
                      <a:pt x="417" y="1498"/>
                    </a:lnTo>
                    <a:lnTo>
                      <a:pt x="410" y="1495"/>
                    </a:lnTo>
                    <a:lnTo>
                      <a:pt x="410" y="1488"/>
                    </a:lnTo>
                    <a:lnTo>
                      <a:pt x="404" y="1484"/>
                    </a:lnTo>
                    <a:lnTo>
                      <a:pt x="405" y="1477"/>
                    </a:lnTo>
                    <a:lnTo>
                      <a:pt x="402" y="1470"/>
                    </a:lnTo>
                    <a:lnTo>
                      <a:pt x="395" y="1467"/>
                    </a:lnTo>
                    <a:lnTo>
                      <a:pt x="389" y="1463"/>
                    </a:lnTo>
                    <a:lnTo>
                      <a:pt x="386" y="1456"/>
                    </a:lnTo>
                    <a:lnTo>
                      <a:pt x="392" y="1452"/>
                    </a:lnTo>
                    <a:lnTo>
                      <a:pt x="392" y="1445"/>
                    </a:lnTo>
                    <a:lnTo>
                      <a:pt x="397" y="1441"/>
                    </a:lnTo>
                    <a:lnTo>
                      <a:pt x="404" y="1440"/>
                    </a:lnTo>
                    <a:lnTo>
                      <a:pt x="417" y="1446"/>
                    </a:lnTo>
                    <a:lnTo>
                      <a:pt x="432" y="1444"/>
                    </a:lnTo>
                    <a:lnTo>
                      <a:pt x="446" y="1427"/>
                    </a:lnTo>
                    <a:lnTo>
                      <a:pt x="448" y="1420"/>
                    </a:lnTo>
                    <a:lnTo>
                      <a:pt x="453" y="1415"/>
                    </a:lnTo>
                    <a:lnTo>
                      <a:pt x="449" y="1403"/>
                    </a:lnTo>
                    <a:lnTo>
                      <a:pt x="440" y="1404"/>
                    </a:lnTo>
                    <a:lnTo>
                      <a:pt x="435" y="1400"/>
                    </a:lnTo>
                    <a:lnTo>
                      <a:pt x="435" y="1393"/>
                    </a:lnTo>
                    <a:lnTo>
                      <a:pt x="428" y="1392"/>
                    </a:lnTo>
                    <a:lnTo>
                      <a:pt x="422" y="1389"/>
                    </a:lnTo>
                    <a:lnTo>
                      <a:pt x="415" y="1391"/>
                    </a:lnTo>
                    <a:lnTo>
                      <a:pt x="402" y="1397"/>
                    </a:lnTo>
                    <a:lnTo>
                      <a:pt x="397" y="1391"/>
                    </a:lnTo>
                    <a:lnTo>
                      <a:pt x="396" y="1384"/>
                    </a:lnTo>
                    <a:lnTo>
                      <a:pt x="394" y="1378"/>
                    </a:lnTo>
                    <a:lnTo>
                      <a:pt x="388" y="1373"/>
                    </a:lnTo>
                    <a:lnTo>
                      <a:pt x="381" y="1372"/>
                    </a:lnTo>
                    <a:lnTo>
                      <a:pt x="374" y="1369"/>
                    </a:lnTo>
                    <a:lnTo>
                      <a:pt x="369" y="1364"/>
                    </a:lnTo>
                    <a:lnTo>
                      <a:pt x="352" y="1342"/>
                    </a:lnTo>
                    <a:lnTo>
                      <a:pt x="348" y="1336"/>
                    </a:lnTo>
                    <a:lnTo>
                      <a:pt x="337" y="1328"/>
                    </a:lnTo>
                    <a:lnTo>
                      <a:pt x="333" y="1322"/>
                    </a:lnTo>
                    <a:lnTo>
                      <a:pt x="333" y="1315"/>
                    </a:lnTo>
                    <a:lnTo>
                      <a:pt x="338" y="1310"/>
                    </a:lnTo>
                    <a:lnTo>
                      <a:pt x="337" y="1296"/>
                    </a:lnTo>
                    <a:lnTo>
                      <a:pt x="334" y="1290"/>
                    </a:lnTo>
                    <a:lnTo>
                      <a:pt x="328" y="1286"/>
                    </a:lnTo>
                    <a:lnTo>
                      <a:pt x="327" y="1279"/>
                    </a:lnTo>
                    <a:lnTo>
                      <a:pt x="327" y="1272"/>
                    </a:lnTo>
                    <a:lnTo>
                      <a:pt x="324" y="1263"/>
                    </a:lnTo>
                    <a:lnTo>
                      <a:pt x="317" y="1263"/>
                    </a:lnTo>
                    <a:lnTo>
                      <a:pt x="301" y="1250"/>
                    </a:lnTo>
                    <a:lnTo>
                      <a:pt x="295" y="1248"/>
                    </a:lnTo>
                    <a:lnTo>
                      <a:pt x="288" y="1249"/>
                    </a:lnTo>
                    <a:lnTo>
                      <a:pt x="281" y="1250"/>
                    </a:lnTo>
                    <a:lnTo>
                      <a:pt x="275" y="1253"/>
                    </a:lnTo>
                    <a:lnTo>
                      <a:pt x="271" y="1258"/>
                    </a:lnTo>
                    <a:lnTo>
                      <a:pt x="265" y="1260"/>
                    </a:lnTo>
                    <a:lnTo>
                      <a:pt x="260" y="1266"/>
                    </a:lnTo>
                    <a:lnTo>
                      <a:pt x="255" y="1269"/>
                    </a:lnTo>
                    <a:lnTo>
                      <a:pt x="252" y="1252"/>
                    </a:lnTo>
                    <a:lnTo>
                      <a:pt x="249" y="1251"/>
                    </a:lnTo>
                    <a:lnTo>
                      <a:pt x="241" y="1247"/>
                    </a:lnTo>
                    <a:lnTo>
                      <a:pt x="222" y="1252"/>
                    </a:lnTo>
                    <a:lnTo>
                      <a:pt x="216" y="1247"/>
                    </a:lnTo>
                    <a:lnTo>
                      <a:pt x="210" y="1245"/>
                    </a:lnTo>
                    <a:lnTo>
                      <a:pt x="196" y="1250"/>
                    </a:lnTo>
                    <a:lnTo>
                      <a:pt x="194" y="1244"/>
                    </a:lnTo>
                    <a:lnTo>
                      <a:pt x="190" y="1224"/>
                    </a:lnTo>
                    <a:lnTo>
                      <a:pt x="186" y="1219"/>
                    </a:lnTo>
                    <a:lnTo>
                      <a:pt x="183" y="1212"/>
                    </a:lnTo>
                    <a:lnTo>
                      <a:pt x="169" y="1197"/>
                    </a:lnTo>
                    <a:lnTo>
                      <a:pt x="168" y="1191"/>
                    </a:lnTo>
                    <a:lnTo>
                      <a:pt x="162" y="1188"/>
                    </a:lnTo>
                    <a:lnTo>
                      <a:pt x="155" y="1187"/>
                    </a:lnTo>
                    <a:lnTo>
                      <a:pt x="157" y="1174"/>
                    </a:lnTo>
                    <a:lnTo>
                      <a:pt x="157" y="1161"/>
                    </a:lnTo>
                    <a:lnTo>
                      <a:pt x="155" y="1155"/>
                    </a:lnTo>
                    <a:lnTo>
                      <a:pt x="151" y="1150"/>
                    </a:lnTo>
                    <a:lnTo>
                      <a:pt x="145" y="1147"/>
                    </a:lnTo>
                    <a:lnTo>
                      <a:pt x="141" y="1142"/>
                    </a:lnTo>
                    <a:lnTo>
                      <a:pt x="135" y="1137"/>
                    </a:lnTo>
                    <a:lnTo>
                      <a:pt x="133" y="1132"/>
                    </a:lnTo>
                    <a:lnTo>
                      <a:pt x="135" y="1126"/>
                    </a:lnTo>
                    <a:lnTo>
                      <a:pt x="139" y="1113"/>
                    </a:lnTo>
                    <a:lnTo>
                      <a:pt x="145" y="1110"/>
                    </a:lnTo>
                    <a:lnTo>
                      <a:pt x="142" y="1104"/>
                    </a:lnTo>
                    <a:lnTo>
                      <a:pt x="141" y="1098"/>
                    </a:lnTo>
                    <a:lnTo>
                      <a:pt x="126" y="1086"/>
                    </a:lnTo>
                    <a:lnTo>
                      <a:pt x="122" y="1074"/>
                    </a:lnTo>
                    <a:lnTo>
                      <a:pt x="115" y="1073"/>
                    </a:lnTo>
                    <a:lnTo>
                      <a:pt x="109" y="1055"/>
                    </a:lnTo>
                    <a:lnTo>
                      <a:pt x="98" y="1039"/>
                    </a:lnTo>
                    <a:lnTo>
                      <a:pt x="97" y="1033"/>
                    </a:lnTo>
                    <a:lnTo>
                      <a:pt x="102" y="1028"/>
                    </a:lnTo>
                    <a:lnTo>
                      <a:pt x="124" y="1018"/>
                    </a:lnTo>
                    <a:lnTo>
                      <a:pt x="130" y="1014"/>
                    </a:lnTo>
                    <a:lnTo>
                      <a:pt x="141" y="991"/>
                    </a:lnTo>
                    <a:lnTo>
                      <a:pt x="139" y="980"/>
                    </a:lnTo>
                    <a:lnTo>
                      <a:pt x="134" y="974"/>
                    </a:lnTo>
                    <a:lnTo>
                      <a:pt x="125" y="969"/>
                    </a:lnTo>
                    <a:lnTo>
                      <a:pt x="123" y="968"/>
                    </a:lnTo>
                    <a:lnTo>
                      <a:pt x="123" y="963"/>
                    </a:lnTo>
                    <a:lnTo>
                      <a:pt x="119" y="952"/>
                    </a:lnTo>
                    <a:lnTo>
                      <a:pt x="120" y="945"/>
                    </a:lnTo>
                    <a:lnTo>
                      <a:pt x="126" y="946"/>
                    </a:lnTo>
                    <a:lnTo>
                      <a:pt x="132" y="950"/>
                    </a:lnTo>
                    <a:lnTo>
                      <a:pt x="135" y="946"/>
                    </a:lnTo>
                    <a:lnTo>
                      <a:pt x="137" y="939"/>
                    </a:lnTo>
                    <a:lnTo>
                      <a:pt x="141" y="935"/>
                    </a:lnTo>
                    <a:lnTo>
                      <a:pt x="148" y="938"/>
                    </a:lnTo>
                    <a:lnTo>
                      <a:pt x="157" y="930"/>
                    </a:lnTo>
                    <a:lnTo>
                      <a:pt x="161" y="919"/>
                    </a:lnTo>
                    <a:lnTo>
                      <a:pt x="175" y="917"/>
                    </a:lnTo>
                    <a:lnTo>
                      <a:pt x="182" y="918"/>
                    </a:lnTo>
                    <a:lnTo>
                      <a:pt x="196" y="918"/>
                    </a:lnTo>
                    <a:lnTo>
                      <a:pt x="202" y="917"/>
                    </a:lnTo>
                    <a:lnTo>
                      <a:pt x="206" y="913"/>
                    </a:lnTo>
                    <a:lnTo>
                      <a:pt x="204" y="909"/>
                    </a:lnTo>
                    <a:lnTo>
                      <a:pt x="194" y="908"/>
                    </a:lnTo>
                    <a:lnTo>
                      <a:pt x="193" y="901"/>
                    </a:lnTo>
                    <a:lnTo>
                      <a:pt x="184" y="898"/>
                    </a:lnTo>
                    <a:lnTo>
                      <a:pt x="177" y="897"/>
                    </a:lnTo>
                    <a:lnTo>
                      <a:pt x="156" y="904"/>
                    </a:lnTo>
                    <a:lnTo>
                      <a:pt x="136" y="894"/>
                    </a:lnTo>
                    <a:lnTo>
                      <a:pt x="132" y="895"/>
                    </a:lnTo>
                    <a:lnTo>
                      <a:pt x="127" y="889"/>
                    </a:lnTo>
                    <a:lnTo>
                      <a:pt x="125" y="878"/>
                    </a:lnTo>
                    <a:lnTo>
                      <a:pt x="128" y="879"/>
                    </a:lnTo>
                    <a:lnTo>
                      <a:pt x="132" y="884"/>
                    </a:lnTo>
                    <a:lnTo>
                      <a:pt x="131" y="866"/>
                    </a:lnTo>
                    <a:lnTo>
                      <a:pt x="129" y="862"/>
                    </a:lnTo>
                    <a:lnTo>
                      <a:pt x="117" y="872"/>
                    </a:lnTo>
                    <a:lnTo>
                      <a:pt x="111" y="882"/>
                    </a:lnTo>
                    <a:lnTo>
                      <a:pt x="97" y="883"/>
                    </a:lnTo>
                    <a:lnTo>
                      <a:pt x="92" y="883"/>
                    </a:lnTo>
                    <a:lnTo>
                      <a:pt x="104" y="874"/>
                    </a:lnTo>
                    <a:lnTo>
                      <a:pt x="115" y="858"/>
                    </a:lnTo>
                    <a:lnTo>
                      <a:pt x="143" y="816"/>
                    </a:lnTo>
                    <a:lnTo>
                      <a:pt x="154" y="799"/>
                    </a:lnTo>
                    <a:lnTo>
                      <a:pt x="164" y="778"/>
                    </a:lnTo>
                    <a:lnTo>
                      <a:pt x="173" y="760"/>
                    </a:lnTo>
                    <a:lnTo>
                      <a:pt x="181" y="741"/>
                    </a:lnTo>
                    <a:lnTo>
                      <a:pt x="195" y="708"/>
                    </a:lnTo>
                    <a:lnTo>
                      <a:pt x="200" y="680"/>
                    </a:lnTo>
                    <a:lnTo>
                      <a:pt x="195" y="654"/>
                    </a:lnTo>
                    <a:lnTo>
                      <a:pt x="183" y="648"/>
                    </a:lnTo>
                    <a:lnTo>
                      <a:pt x="171" y="634"/>
                    </a:lnTo>
                    <a:lnTo>
                      <a:pt x="154" y="627"/>
                    </a:lnTo>
                    <a:lnTo>
                      <a:pt x="140" y="609"/>
                    </a:lnTo>
                    <a:lnTo>
                      <a:pt x="145" y="587"/>
                    </a:lnTo>
                    <a:lnTo>
                      <a:pt x="143" y="562"/>
                    </a:lnTo>
                    <a:lnTo>
                      <a:pt x="124" y="545"/>
                    </a:lnTo>
                    <a:lnTo>
                      <a:pt x="115" y="523"/>
                    </a:lnTo>
                    <a:lnTo>
                      <a:pt x="101" y="510"/>
                    </a:lnTo>
                    <a:lnTo>
                      <a:pt x="96" y="485"/>
                    </a:lnTo>
                    <a:lnTo>
                      <a:pt x="95" y="461"/>
                    </a:lnTo>
                    <a:lnTo>
                      <a:pt x="96" y="433"/>
                    </a:lnTo>
                    <a:lnTo>
                      <a:pt x="84" y="414"/>
                    </a:lnTo>
                    <a:lnTo>
                      <a:pt x="72" y="400"/>
                    </a:lnTo>
                    <a:lnTo>
                      <a:pt x="62" y="380"/>
                    </a:lnTo>
                    <a:lnTo>
                      <a:pt x="53" y="350"/>
                    </a:lnTo>
                    <a:lnTo>
                      <a:pt x="58" y="323"/>
                    </a:lnTo>
                    <a:lnTo>
                      <a:pt x="60" y="288"/>
                    </a:lnTo>
                    <a:lnTo>
                      <a:pt x="44" y="272"/>
                    </a:lnTo>
                    <a:lnTo>
                      <a:pt x="28" y="260"/>
                    </a:lnTo>
                    <a:lnTo>
                      <a:pt x="10" y="254"/>
                    </a:lnTo>
                    <a:lnTo>
                      <a:pt x="0" y="226"/>
                    </a:lnTo>
                    <a:lnTo>
                      <a:pt x="1" y="201"/>
                    </a:lnTo>
                    <a:lnTo>
                      <a:pt x="11" y="188"/>
                    </a:lnTo>
                    <a:lnTo>
                      <a:pt x="16" y="170"/>
                    </a:lnTo>
                    <a:lnTo>
                      <a:pt x="31" y="157"/>
                    </a:lnTo>
                    <a:lnTo>
                      <a:pt x="34" y="140"/>
                    </a:lnTo>
                    <a:lnTo>
                      <a:pt x="42" y="139"/>
                    </a:lnTo>
                    <a:lnTo>
                      <a:pt x="51" y="139"/>
                    </a:lnTo>
                    <a:lnTo>
                      <a:pt x="54" y="121"/>
                    </a:lnTo>
                    <a:lnTo>
                      <a:pt x="52" y="120"/>
                    </a:lnTo>
                    <a:lnTo>
                      <a:pt x="59" y="121"/>
                    </a:lnTo>
                    <a:lnTo>
                      <a:pt x="64" y="122"/>
                    </a:lnTo>
                    <a:lnTo>
                      <a:pt x="68" y="123"/>
                    </a:lnTo>
                    <a:lnTo>
                      <a:pt x="71" y="126"/>
                    </a:lnTo>
                    <a:lnTo>
                      <a:pt x="76" y="125"/>
                    </a:lnTo>
                    <a:lnTo>
                      <a:pt x="78" y="121"/>
                    </a:lnTo>
                    <a:lnTo>
                      <a:pt x="75" y="115"/>
                    </a:lnTo>
                    <a:lnTo>
                      <a:pt x="75" y="111"/>
                    </a:lnTo>
                    <a:lnTo>
                      <a:pt x="79" y="114"/>
                    </a:lnTo>
                    <a:lnTo>
                      <a:pt x="83" y="112"/>
                    </a:lnTo>
                    <a:lnTo>
                      <a:pt x="81" y="104"/>
                    </a:lnTo>
                    <a:lnTo>
                      <a:pt x="77" y="100"/>
                    </a:lnTo>
                    <a:lnTo>
                      <a:pt x="80" y="101"/>
                    </a:lnTo>
                    <a:lnTo>
                      <a:pt x="87" y="101"/>
                    </a:lnTo>
                    <a:lnTo>
                      <a:pt x="95" y="104"/>
                    </a:lnTo>
                    <a:lnTo>
                      <a:pt x="97" y="106"/>
                    </a:lnTo>
                    <a:lnTo>
                      <a:pt x="101" y="108"/>
                    </a:lnTo>
                    <a:lnTo>
                      <a:pt x="105" y="107"/>
                    </a:lnTo>
                    <a:lnTo>
                      <a:pt x="109" y="107"/>
                    </a:lnTo>
                    <a:lnTo>
                      <a:pt x="110" y="108"/>
                    </a:lnTo>
                    <a:lnTo>
                      <a:pt x="113" y="107"/>
                    </a:lnTo>
                    <a:lnTo>
                      <a:pt x="116" y="108"/>
                    </a:lnTo>
                    <a:lnTo>
                      <a:pt x="116" y="113"/>
                    </a:lnTo>
                    <a:lnTo>
                      <a:pt x="113" y="122"/>
                    </a:lnTo>
                    <a:lnTo>
                      <a:pt x="109" y="122"/>
                    </a:lnTo>
                    <a:lnTo>
                      <a:pt x="103" y="123"/>
                    </a:lnTo>
                    <a:lnTo>
                      <a:pt x="99" y="121"/>
                    </a:lnTo>
                    <a:lnTo>
                      <a:pt x="96" y="122"/>
                    </a:lnTo>
                    <a:lnTo>
                      <a:pt x="92" y="120"/>
                    </a:lnTo>
                    <a:lnTo>
                      <a:pt x="89" y="114"/>
                    </a:lnTo>
                    <a:lnTo>
                      <a:pt x="88" y="123"/>
                    </a:lnTo>
                    <a:lnTo>
                      <a:pt x="89" y="130"/>
                    </a:lnTo>
                    <a:lnTo>
                      <a:pt x="97" y="127"/>
                    </a:lnTo>
                    <a:lnTo>
                      <a:pt x="100" y="130"/>
                    </a:lnTo>
                    <a:lnTo>
                      <a:pt x="101" y="133"/>
                    </a:lnTo>
                    <a:lnTo>
                      <a:pt x="101" y="137"/>
                    </a:lnTo>
                    <a:lnTo>
                      <a:pt x="105" y="134"/>
                    </a:lnTo>
                    <a:lnTo>
                      <a:pt x="108" y="132"/>
                    </a:lnTo>
                    <a:lnTo>
                      <a:pt x="112" y="131"/>
                    </a:lnTo>
                    <a:lnTo>
                      <a:pt x="113" y="132"/>
                    </a:lnTo>
                    <a:lnTo>
                      <a:pt x="114" y="137"/>
                    </a:lnTo>
                    <a:lnTo>
                      <a:pt x="116" y="134"/>
                    </a:lnTo>
                    <a:lnTo>
                      <a:pt x="119" y="132"/>
                    </a:lnTo>
                    <a:lnTo>
                      <a:pt x="119" y="143"/>
                    </a:lnTo>
                    <a:lnTo>
                      <a:pt x="123" y="138"/>
                    </a:lnTo>
                    <a:lnTo>
                      <a:pt x="127" y="132"/>
                    </a:lnTo>
                    <a:lnTo>
                      <a:pt x="129" y="133"/>
                    </a:lnTo>
                    <a:lnTo>
                      <a:pt x="129" y="140"/>
                    </a:lnTo>
                    <a:lnTo>
                      <a:pt x="132" y="141"/>
                    </a:lnTo>
                    <a:lnTo>
                      <a:pt x="134" y="144"/>
                    </a:lnTo>
                    <a:lnTo>
                      <a:pt x="135" y="145"/>
                    </a:lnTo>
                    <a:lnTo>
                      <a:pt x="138" y="141"/>
                    </a:lnTo>
                    <a:lnTo>
                      <a:pt x="143" y="140"/>
                    </a:lnTo>
                    <a:lnTo>
                      <a:pt x="147" y="138"/>
                    </a:lnTo>
                    <a:lnTo>
                      <a:pt x="148" y="134"/>
                    </a:lnTo>
                    <a:lnTo>
                      <a:pt x="157" y="136"/>
                    </a:lnTo>
                    <a:lnTo>
                      <a:pt x="163" y="135"/>
                    </a:lnTo>
                    <a:lnTo>
                      <a:pt x="170" y="135"/>
                    </a:lnTo>
                    <a:lnTo>
                      <a:pt x="177" y="134"/>
                    </a:lnTo>
                    <a:lnTo>
                      <a:pt x="182" y="135"/>
                    </a:lnTo>
                    <a:lnTo>
                      <a:pt x="187" y="136"/>
                    </a:lnTo>
                    <a:lnTo>
                      <a:pt x="190" y="135"/>
                    </a:lnTo>
                    <a:lnTo>
                      <a:pt x="191" y="132"/>
                    </a:lnTo>
                    <a:lnTo>
                      <a:pt x="189" y="130"/>
                    </a:lnTo>
                    <a:lnTo>
                      <a:pt x="207" y="128"/>
                    </a:lnTo>
                    <a:lnTo>
                      <a:pt x="248" y="137"/>
                    </a:lnTo>
                    <a:lnTo>
                      <a:pt x="286" y="153"/>
                    </a:lnTo>
                    <a:lnTo>
                      <a:pt x="309" y="172"/>
                    </a:lnTo>
                    <a:lnTo>
                      <a:pt x="325" y="169"/>
                    </a:lnTo>
                    <a:lnTo>
                      <a:pt x="361" y="178"/>
                    </a:lnTo>
                    <a:lnTo>
                      <a:pt x="398" y="193"/>
                    </a:lnTo>
                    <a:lnTo>
                      <a:pt x="421" y="221"/>
                    </a:lnTo>
                    <a:lnTo>
                      <a:pt x="436" y="259"/>
                    </a:lnTo>
                    <a:lnTo>
                      <a:pt x="425" y="293"/>
                    </a:lnTo>
                    <a:lnTo>
                      <a:pt x="398" y="325"/>
                    </a:lnTo>
                    <a:lnTo>
                      <a:pt x="363" y="344"/>
                    </a:lnTo>
                    <a:lnTo>
                      <a:pt x="324" y="343"/>
                    </a:lnTo>
                    <a:lnTo>
                      <a:pt x="290" y="347"/>
                    </a:lnTo>
                    <a:lnTo>
                      <a:pt x="259" y="349"/>
                    </a:lnTo>
                    <a:lnTo>
                      <a:pt x="221" y="339"/>
                    </a:lnTo>
                    <a:lnTo>
                      <a:pt x="179" y="336"/>
                    </a:lnTo>
                    <a:lnTo>
                      <a:pt x="143" y="317"/>
                    </a:lnTo>
                    <a:lnTo>
                      <a:pt x="137" y="328"/>
                    </a:lnTo>
                    <a:lnTo>
                      <a:pt x="172" y="352"/>
                    </a:lnTo>
                    <a:lnTo>
                      <a:pt x="191" y="364"/>
                    </a:lnTo>
                    <a:lnTo>
                      <a:pt x="199" y="364"/>
                    </a:lnTo>
                    <a:lnTo>
                      <a:pt x="205" y="375"/>
                    </a:lnTo>
                    <a:lnTo>
                      <a:pt x="222" y="377"/>
                    </a:lnTo>
                    <a:lnTo>
                      <a:pt x="247" y="389"/>
                    </a:lnTo>
                    <a:lnTo>
                      <a:pt x="255" y="401"/>
                    </a:lnTo>
                    <a:lnTo>
                      <a:pt x="263" y="434"/>
                    </a:lnTo>
                    <a:lnTo>
                      <a:pt x="254" y="440"/>
                    </a:lnTo>
                    <a:lnTo>
                      <a:pt x="254" y="445"/>
                    </a:lnTo>
                    <a:lnTo>
                      <a:pt x="280" y="477"/>
                    </a:lnTo>
                    <a:lnTo>
                      <a:pt x="291" y="506"/>
                    </a:lnTo>
                    <a:lnTo>
                      <a:pt x="300" y="514"/>
                    </a:lnTo>
                    <a:lnTo>
                      <a:pt x="314" y="516"/>
                    </a:lnTo>
                    <a:lnTo>
                      <a:pt x="322" y="509"/>
                    </a:lnTo>
                    <a:lnTo>
                      <a:pt x="349" y="528"/>
                    </a:lnTo>
                    <a:lnTo>
                      <a:pt x="399" y="532"/>
                    </a:lnTo>
                    <a:lnTo>
                      <a:pt x="407" y="517"/>
                    </a:lnTo>
                    <a:lnTo>
                      <a:pt x="419" y="517"/>
                    </a:lnTo>
                    <a:lnTo>
                      <a:pt x="397" y="478"/>
                    </a:lnTo>
                    <a:lnTo>
                      <a:pt x="377" y="492"/>
                    </a:lnTo>
                    <a:lnTo>
                      <a:pt x="335" y="462"/>
                    </a:lnTo>
                    <a:lnTo>
                      <a:pt x="341" y="456"/>
                    </a:lnTo>
                    <a:lnTo>
                      <a:pt x="344" y="441"/>
                    </a:lnTo>
                    <a:lnTo>
                      <a:pt x="341" y="431"/>
                    </a:lnTo>
                    <a:lnTo>
                      <a:pt x="364" y="433"/>
                    </a:lnTo>
                    <a:lnTo>
                      <a:pt x="377" y="437"/>
                    </a:lnTo>
                    <a:lnTo>
                      <a:pt x="379" y="444"/>
                    </a:lnTo>
                    <a:lnTo>
                      <a:pt x="401" y="443"/>
                    </a:lnTo>
                    <a:lnTo>
                      <a:pt x="450" y="448"/>
                    </a:lnTo>
                    <a:lnTo>
                      <a:pt x="479" y="438"/>
                    </a:lnTo>
                    <a:lnTo>
                      <a:pt x="485" y="429"/>
                    </a:lnTo>
                    <a:lnTo>
                      <a:pt x="451" y="400"/>
                    </a:lnTo>
                    <a:lnTo>
                      <a:pt x="436" y="386"/>
                    </a:lnTo>
                    <a:lnTo>
                      <a:pt x="425" y="366"/>
                    </a:lnTo>
                    <a:lnTo>
                      <a:pt x="441" y="343"/>
                    </a:lnTo>
                    <a:lnTo>
                      <a:pt x="444" y="327"/>
                    </a:lnTo>
                    <a:lnTo>
                      <a:pt x="464" y="307"/>
                    </a:lnTo>
                    <a:lnTo>
                      <a:pt x="474" y="273"/>
                    </a:lnTo>
                    <a:lnTo>
                      <a:pt x="479" y="265"/>
                    </a:lnTo>
                    <a:lnTo>
                      <a:pt x="507" y="263"/>
                    </a:lnTo>
                    <a:lnTo>
                      <a:pt x="524" y="266"/>
                    </a:lnTo>
                    <a:lnTo>
                      <a:pt x="527" y="281"/>
                    </a:lnTo>
                    <a:lnTo>
                      <a:pt x="537" y="269"/>
                    </a:lnTo>
                    <a:lnTo>
                      <a:pt x="551" y="286"/>
                    </a:lnTo>
                    <a:lnTo>
                      <a:pt x="553" y="279"/>
                    </a:lnTo>
                    <a:lnTo>
                      <a:pt x="540" y="258"/>
                    </a:lnTo>
                    <a:lnTo>
                      <a:pt x="544" y="236"/>
                    </a:lnTo>
                    <a:lnTo>
                      <a:pt x="521" y="194"/>
                    </a:lnTo>
                    <a:lnTo>
                      <a:pt x="501" y="195"/>
                    </a:lnTo>
                    <a:lnTo>
                      <a:pt x="494" y="176"/>
                    </a:lnTo>
                    <a:lnTo>
                      <a:pt x="495" y="153"/>
                    </a:lnTo>
                    <a:lnTo>
                      <a:pt x="475" y="109"/>
                    </a:lnTo>
                    <a:lnTo>
                      <a:pt x="441" y="95"/>
                    </a:lnTo>
                    <a:lnTo>
                      <a:pt x="435" y="89"/>
                    </a:lnTo>
                    <a:lnTo>
                      <a:pt x="464" y="90"/>
                    </a:lnTo>
                    <a:lnTo>
                      <a:pt x="476" y="86"/>
                    </a:lnTo>
                    <a:lnTo>
                      <a:pt x="509" y="71"/>
                    </a:lnTo>
                    <a:lnTo>
                      <a:pt x="525" y="78"/>
                    </a:lnTo>
                    <a:lnTo>
                      <a:pt x="556" y="99"/>
                    </a:lnTo>
                    <a:lnTo>
                      <a:pt x="561" y="107"/>
                    </a:lnTo>
                    <a:lnTo>
                      <a:pt x="531" y="134"/>
                    </a:lnTo>
                    <a:lnTo>
                      <a:pt x="525" y="156"/>
                    </a:lnTo>
                    <a:lnTo>
                      <a:pt x="545" y="171"/>
                    </a:lnTo>
                    <a:lnTo>
                      <a:pt x="562" y="176"/>
                    </a:lnTo>
                    <a:lnTo>
                      <a:pt x="571" y="185"/>
                    </a:lnTo>
                    <a:lnTo>
                      <a:pt x="587" y="186"/>
                    </a:lnTo>
                    <a:lnTo>
                      <a:pt x="608" y="176"/>
                    </a:lnTo>
                    <a:lnTo>
                      <a:pt x="623" y="153"/>
                    </a:lnTo>
                    <a:lnTo>
                      <a:pt x="610" y="108"/>
                    </a:lnTo>
                    <a:lnTo>
                      <a:pt x="631" y="88"/>
                    </a:lnTo>
                    <a:lnTo>
                      <a:pt x="625" y="78"/>
                    </a:lnTo>
                    <a:lnTo>
                      <a:pt x="650" y="37"/>
                    </a:lnTo>
                    <a:lnTo>
                      <a:pt x="662" y="0"/>
                    </a:lnTo>
                    <a:lnTo>
                      <a:pt x="944" y="0"/>
                    </a:lnTo>
                    <a:lnTo>
                      <a:pt x="944" y="507"/>
                    </a:lnTo>
                    <a:lnTo>
                      <a:pt x="944" y="1016"/>
                    </a:lnTo>
                    <a:lnTo>
                      <a:pt x="944" y="1524"/>
                    </a:lnTo>
                    <a:lnTo>
                      <a:pt x="944" y="2032"/>
                    </a:lnTo>
                    <a:lnTo>
                      <a:pt x="931" y="2033"/>
                    </a:lnTo>
                    <a:lnTo>
                      <a:pt x="907" y="2027"/>
                    </a:lnTo>
                    <a:lnTo>
                      <a:pt x="880" y="2022"/>
                    </a:lnTo>
                    <a:lnTo>
                      <a:pt x="857" y="2000"/>
                    </a:lnTo>
                    <a:lnTo>
                      <a:pt x="839" y="2006"/>
                    </a:lnTo>
                    <a:lnTo>
                      <a:pt x="833" y="1996"/>
                    </a:lnTo>
                    <a:lnTo>
                      <a:pt x="842" y="1989"/>
                    </a:lnTo>
                    <a:lnTo>
                      <a:pt x="840" y="1983"/>
                    </a:lnTo>
                    <a:lnTo>
                      <a:pt x="842" y="1977"/>
                    </a:lnTo>
                    <a:lnTo>
                      <a:pt x="844" y="1976"/>
                    </a:lnTo>
                    <a:lnTo>
                      <a:pt x="869" y="1974"/>
                    </a:lnTo>
                    <a:lnTo>
                      <a:pt x="879" y="1928"/>
                    </a:lnTo>
                    <a:lnTo>
                      <a:pt x="895" y="1886"/>
                    </a:lnTo>
                    <a:lnTo>
                      <a:pt x="873" y="1879"/>
                    </a:lnTo>
                    <a:lnTo>
                      <a:pt x="853" y="1864"/>
                    </a:lnTo>
                    <a:lnTo>
                      <a:pt x="880" y="1855"/>
                    </a:lnTo>
                    <a:lnTo>
                      <a:pt x="902" y="1818"/>
                    </a:lnTo>
                    <a:lnTo>
                      <a:pt x="931" y="1801"/>
                    </a:lnTo>
                    <a:lnTo>
                      <a:pt x="908" y="1794"/>
                    </a:lnTo>
                    <a:lnTo>
                      <a:pt x="872" y="1814"/>
                    </a:lnTo>
                    <a:lnTo>
                      <a:pt x="868" y="1806"/>
                    </a:lnTo>
                    <a:lnTo>
                      <a:pt x="870" y="1790"/>
                    </a:lnTo>
                    <a:lnTo>
                      <a:pt x="876" y="1784"/>
                    </a:lnTo>
                    <a:lnTo>
                      <a:pt x="883" y="1779"/>
                    </a:lnTo>
                    <a:lnTo>
                      <a:pt x="891" y="1756"/>
                    </a:lnTo>
                    <a:lnTo>
                      <a:pt x="899" y="1757"/>
                    </a:lnTo>
                    <a:lnTo>
                      <a:pt x="907" y="1758"/>
                    </a:lnTo>
                    <a:lnTo>
                      <a:pt x="914" y="1754"/>
                    </a:lnTo>
                    <a:lnTo>
                      <a:pt x="922" y="1752"/>
                    </a:lnTo>
                    <a:lnTo>
                      <a:pt x="930" y="1752"/>
                    </a:lnTo>
                    <a:lnTo>
                      <a:pt x="936" y="1747"/>
                    </a:lnTo>
                    <a:lnTo>
                      <a:pt x="932" y="1706"/>
                    </a:lnTo>
                    <a:lnTo>
                      <a:pt x="924" y="1704"/>
                    </a:lnTo>
                    <a:lnTo>
                      <a:pt x="923" y="1696"/>
                    </a:lnTo>
                    <a:lnTo>
                      <a:pt x="918" y="1690"/>
                    </a:lnTo>
                    <a:lnTo>
                      <a:pt x="911" y="1686"/>
                    </a:lnTo>
                    <a:lnTo>
                      <a:pt x="910" y="1670"/>
                    </a:lnTo>
                    <a:lnTo>
                      <a:pt x="916" y="1666"/>
                    </a:lnTo>
                    <a:lnTo>
                      <a:pt x="923" y="1661"/>
                    </a:lnTo>
                    <a:lnTo>
                      <a:pt x="916" y="1656"/>
                    </a:lnTo>
                    <a:lnTo>
                      <a:pt x="908" y="1658"/>
                    </a:lnTo>
                    <a:lnTo>
                      <a:pt x="901" y="1653"/>
                    </a:lnTo>
                    <a:lnTo>
                      <a:pt x="908" y="1648"/>
                    </a:lnTo>
                    <a:lnTo>
                      <a:pt x="915" y="1644"/>
                    </a:lnTo>
                    <a:lnTo>
                      <a:pt x="917" y="1628"/>
                    </a:lnTo>
                    <a:lnTo>
                      <a:pt x="902" y="1609"/>
                    </a:lnTo>
                    <a:lnTo>
                      <a:pt x="907" y="1603"/>
                    </a:lnTo>
                    <a:lnTo>
                      <a:pt x="899" y="1601"/>
                    </a:lnTo>
                    <a:lnTo>
                      <a:pt x="892" y="1604"/>
                    </a:lnTo>
                    <a:lnTo>
                      <a:pt x="884" y="1606"/>
                    </a:lnTo>
                    <a:lnTo>
                      <a:pt x="869" y="1600"/>
                    </a:lnTo>
                    <a:lnTo>
                      <a:pt x="862" y="1603"/>
                    </a:lnTo>
                    <a:lnTo>
                      <a:pt x="847" y="1599"/>
                    </a:lnTo>
                    <a:lnTo>
                      <a:pt x="841" y="1602"/>
                    </a:lnTo>
                    <a:lnTo>
                      <a:pt x="833" y="1605"/>
                    </a:lnTo>
                    <a:lnTo>
                      <a:pt x="826" y="1601"/>
                    </a:lnTo>
                    <a:lnTo>
                      <a:pt x="818" y="1600"/>
                    </a:lnTo>
                    <a:lnTo>
                      <a:pt x="811" y="1602"/>
                    </a:lnTo>
                    <a:lnTo>
                      <a:pt x="804" y="1597"/>
                    </a:lnTo>
                    <a:lnTo>
                      <a:pt x="796" y="1600"/>
                    </a:lnTo>
                    <a:lnTo>
                      <a:pt x="795" y="1608"/>
                    </a:lnTo>
                    <a:lnTo>
                      <a:pt x="788" y="1611"/>
                    </a:lnTo>
                    <a:lnTo>
                      <a:pt x="775" y="1603"/>
                    </a:lnTo>
                    <a:lnTo>
                      <a:pt x="751" y="1581"/>
                    </a:lnTo>
                    <a:lnTo>
                      <a:pt x="743" y="1582"/>
                    </a:lnTo>
                    <a:lnTo>
                      <a:pt x="719" y="1603"/>
                    </a:lnTo>
                    <a:lnTo>
                      <a:pt x="712" y="1607"/>
                    </a:lnTo>
                    <a:lnTo>
                      <a:pt x="704" y="1606"/>
                    </a:lnTo>
                    <a:lnTo>
                      <a:pt x="698" y="1610"/>
                    </a:lnTo>
                    <a:lnTo>
                      <a:pt x="684" y="1604"/>
                    </a:lnTo>
                    <a:lnTo>
                      <a:pt x="677" y="1604"/>
                    </a:lnTo>
                    <a:lnTo>
                      <a:pt x="670" y="1608"/>
                    </a:lnTo>
                    <a:lnTo>
                      <a:pt x="664" y="1614"/>
                    </a:lnTo>
                    <a:lnTo>
                      <a:pt x="649" y="1608"/>
                    </a:lnTo>
                    <a:lnTo>
                      <a:pt x="644" y="1602"/>
                    </a:lnTo>
                    <a:lnTo>
                      <a:pt x="645" y="1594"/>
                    </a:lnTo>
                    <a:lnTo>
                      <a:pt x="630" y="1571"/>
                    </a:lnTo>
                    <a:lnTo>
                      <a:pt x="624" y="1567"/>
                    </a:lnTo>
                    <a:lnTo>
                      <a:pt x="617" y="1563"/>
                    </a:lnTo>
                    <a:lnTo>
                      <a:pt x="613" y="1557"/>
                    </a:lnTo>
                    <a:lnTo>
                      <a:pt x="605" y="1559"/>
                    </a:lnTo>
                    <a:lnTo>
                      <a:pt x="599" y="1564"/>
                    </a:lnTo>
                    <a:lnTo>
                      <a:pt x="576" y="1564"/>
                    </a:lnTo>
                    <a:lnTo>
                      <a:pt x="569" y="1561"/>
                    </a:lnTo>
                    <a:lnTo>
                      <a:pt x="559" y="1541"/>
                    </a:lnTo>
                    <a:lnTo>
                      <a:pt x="554" y="1535"/>
                    </a:lnTo>
                    <a:lnTo>
                      <a:pt x="561" y="1532"/>
                    </a:lnTo>
                    <a:lnTo>
                      <a:pt x="567" y="1527"/>
                    </a:lnTo>
                    <a:lnTo>
                      <a:pt x="565" y="1519"/>
                    </a:lnTo>
                    <a:lnTo>
                      <a:pt x="545" y="1507"/>
                    </a:lnTo>
                    <a:lnTo>
                      <a:pt x="543" y="1500"/>
                    </a:lnTo>
                    <a:lnTo>
                      <a:pt x="537" y="1494"/>
                    </a:lnTo>
                    <a:lnTo>
                      <a:pt x="523" y="1488"/>
                    </a:lnTo>
                    <a:lnTo>
                      <a:pt x="516" y="1491"/>
                    </a:lnTo>
                    <a:lnTo>
                      <a:pt x="511" y="1495"/>
                    </a:lnTo>
                    <a:lnTo>
                      <a:pt x="503" y="1497"/>
                    </a:lnTo>
                    <a:lnTo>
                      <a:pt x="496" y="1497"/>
                    </a:lnTo>
                    <a:lnTo>
                      <a:pt x="489" y="1501"/>
                    </a:lnTo>
                    <a:lnTo>
                      <a:pt x="483" y="1505"/>
                    </a:lnTo>
                    <a:lnTo>
                      <a:pt x="475" y="1507"/>
                    </a:lnTo>
                    <a:close/>
                  </a:path>
                </a:pathLst>
              </a:custGeom>
              <a:solidFill>
                <a:srgbClr val="848FA0"/>
              </a:solidFill>
              <a:ln w="6350" cmpd="sng">
                <a:solidFill>
                  <a:schemeClr val="bg1"/>
                </a:solidFill>
                <a:round/>
                <a:headEnd/>
                <a:tailEnd/>
              </a:ln>
            </p:spPr>
            <p:txBody>
              <a:bodyPr/>
              <a:lstStyle/>
              <a:p>
                <a:endParaRPr lang="en-GB" dirty="0"/>
              </a:p>
            </p:txBody>
          </p:sp>
        </p:grpSp>
      </p:grpSp>
      <p:sp>
        <p:nvSpPr>
          <p:cNvPr id="1402" name="Oval 1401"/>
          <p:cNvSpPr/>
          <p:nvPr>
            <p:custDataLst>
              <p:tags r:id="rId7"/>
            </p:custDataLst>
          </p:nvPr>
        </p:nvSpPr>
        <p:spPr bwMode="auto">
          <a:xfrm>
            <a:off x="3674902" y="3747712"/>
            <a:ext cx="302842" cy="282496"/>
          </a:xfrm>
          <a:prstGeom prst="ellipse">
            <a:avLst/>
          </a:prstGeom>
          <a:solidFill>
            <a:srgbClr val="92D050"/>
          </a:solidFill>
          <a:ln w="9525">
            <a:solidFill>
              <a:srgbClr val="92D050"/>
            </a:solid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03" name="Oval 1402"/>
          <p:cNvSpPr/>
          <p:nvPr>
            <p:custDataLst>
              <p:tags r:id="rId8"/>
            </p:custDataLst>
          </p:nvPr>
        </p:nvSpPr>
        <p:spPr bwMode="auto">
          <a:xfrm>
            <a:off x="4098423" y="3746260"/>
            <a:ext cx="302842" cy="282496"/>
          </a:xfrm>
          <a:prstGeom prst="ellipse">
            <a:avLst/>
          </a:prstGeom>
          <a:solidFill>
            <a:srgbClr val="92D050"/>
          </a:solidFill>
          <a:ln w="9525">
            <a:solidFill>
              <a:srgbClr val="92D050"/>
            </a:solid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04" name="Oval 1403"/>
          <p:cNvSpPr/>
          <p:nvPr>
            <p:custDataLst>
              <p:tags r:id="rId9"/>
            </p:custDataLst>
          </p:nvPr>
        </p:nvSpPr>
        <p:spPr bwMode="auto">
          <a:xfrm>
            <a:off x="6904967" y="3746260"/>
            <a:ext cx="302842" cy="282496"/>
          </a:xfrm>
          <a:prstGeom prst="ellipse">
            <a:avLst/>
          </a:prstGeom>
          <a:solidFill>
            <a:srgbClr val="92D050"/>
          </a:solidFill>
          <a:ln w="9525">
            <a:solidFill>
              <a:srgbClr val="92D050"/>
            </a:solid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05" name="Oval 1404"/>
          <p:cNvSpPr/>
          <p:nvPr>
            <p:custDataLst>
              <p:tags r:id="rId10"/>
            </p:custDataLst>
          </p:nvPr>
        </p:nvSpPr>
        <p:spPr bwMode="auto">
          <a:xfrm>
            <a:off x="5458901" y="3755505"/>
            <a:ext cx="302842" cy="282496"/>
          </a:xfrm>
          <a:prstGeom prst="ellipse">
            <a:avLst/>
          </a:prstGeom>
          <a:solidFill>
            <a:srgbClr val="848FA0"/>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06" name="Oval 1405"/>
          <p:cNvSpPr/>
          <p:nvPr>
            <p:custDataLst>
              <p:tags r:id="rId11"/>
            </p:custDataLst>
          </p:nvPr>
        </p:nvSpPr>
        <p:spPr bwMode="auto">
          <a:xfrm>
            <a:off x="8337767" y="3755505"/>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a:solidFill>
                  <a:schemeClr val="bg1"/>
                </a:solidFill>
                <a:latin typeface="+mn-lt"/>
              </a:rPr>
              <a:t>-</a:t>
            </a:r>
          </a:p>
        </p:txBody>
      </p:sp>
      <p:sp>
        <p:nvSpPr>
          <p:cNvPr id="1407" name="Oval 1406"/>
          <p:cNvSpPr/>
          <p:nvPr>
            <p:custDataLst>
              <p:tags r:id="rId12"/>
            </p:custDataLst>
          </p:nvPr>
        </p:nvSpPr>
        <p:spPr bwMode="auto">
          <a:xfrm>
            <a:off x="8341994" y="4476633"/>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a:solidFill>
                  <a:schemeClr val="bg1"/>
                </a:solidFill>
                <a:latin typeface="+mn-lt"/>
              </a:rPr>
              <a:t>-</a:t>
            </a:r>
          </a:p>
        </p:txBody>
      </p:sp>
      <p:sp>
        <p:nvSpPr>
          <p:cNvPr id="1408" name="Oval 1407"/>
          <p:cNvSpPr/>
          <p:nvPr>
            <p:custDataLst>
              <p:tags r:id="rId13"/>
            </p:custDataLst>
          </p:nvPr>
        </p:nvSpPr>
        <p:spPr bwMode="auto">
          <a:xfrm>
            <a:off x="8335666" y="5193275"/>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a:solidFill>
                  <a:schemeClr val="bg1"/>
                </a:solidFill>
                <a:latin typeface="+mn-lt"/>
              </a:rPr>
              <a:t>-</a:t>
            </a:r>
          </a:p>
        </p:txBody>
      </p:sp>
      <p:sp>
        <p:nvSpPr>
          <p:cNvPr id="1409" name="Oval 1408"/>
          <p:cNvSpPr/>
          <p:nvPr>
            <p:custDataLst>
              <p:tags r:id="rId14"/>
            </p:custDataLst>
          </p:nvPr>
        </p:nvSpPr>
        <p:spPr bwMode="auto">
          <a:xfrm>
            <a:off x="6903831" y="4476633"/>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a:solidFill>
                  <a:schemeClr val="bg1"/>
                </a:solidFill>
                <a:latin typeface="+mn-lt"/>
              </a:rPr>
              <a:t>-</a:t>
            </a:r>
          </a:p>
        </p:txBody>
      </p:sp>
      <p:sp>
        <p:nvSpPr>
          <p:cNvPr id="1410" name="Oval 1409"/>
          <p:cNvSpPr/>
          <p:nvPr>
            <p:custDataLst>
              <p:tags r:id="rId15"/>
            </p:custDataLst>
          </p:nvPr>
        </p:nvSpPr>
        <p:spPr bwMode="auto">
          <a:xfrm>
            <a:off x="5478500" y="4473137"/>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a:solidFill>
                  <a:schemeClr val="bg1"/>
                </a:solidFill>
                <a:latin typeface="+mn-lt"/>
              </a:rPr>
              <a:t>-</a:t>
            </a:r>
          </a:p>
        </p:txBody>
      </p:sp>
      <p:sp>
        <p:nvSpPr>
          <p:cNvPr id="1411" name="Oval 1410"/>
          <p:cNvSpPr/>
          <p:nvPr>
            <p:custDataLst>
              <p:tags r:id="rId16"/>
            </p:custDataLst>
          </p:nvPr>
        </p:nvSpPr>
        <p:spPr bwMode="auto">
          <a:xfrm>
            <a:off x="3870364" y="4495100"/>
            <a:ext cx="302842" cy="282496"/>
          </a:xfrm>
          <a:prstGeom prst="ellipse">
            <a:avLst/>
          </a:prstGeom>
          <a:solidFill>
            <a:srgbClr val="FFA028"/>
          </a:solidFill>
          <a:ln w="9525">
            <a:noFill/>
            <a:miter lim="800000"/>
            <a:headEnd/>
            <a:tailEnd/>
          </a:ln>
        </p:spPr>
        <p:txBody>
          <a:bodyPr lIns="0" tIns="0" rIns="0" bIns="0" anchor="ctr"/>
          <a:lstStyle/>
          <a:p>
            <a:pPr algn="ctr"/>
            <a:r>
              <a:rPr lang="fr-FR" sz="1400" b="1" dirty="0">
                <a:solidFill>
                  <a:schemeClr val="bg1"/>
                </a:solidFill>
                <a:latin typeface="+mn-lt"/>
              </a:rPr>
              <a:t>-</a:t>
            </a:r>
          </a:p>
        </p:txBody>
      </p:sp>
      <p:sp>
        <p:nvSpPr>
          <p:cNvPr id="1412" name="Oval 1411"/>
          <p:cNvSpPr/>
          <p:nvPr>
            <p:custDataLst>
              <p:tags r:id="rId17"/>
            </p:custDataLst>
          </p:nvPr>
        </p:nvSpPr>
        <p:spPr bwMode="auto">
          <a:xfrm>
            <a:off x="6908832" y="5193275"/>
            <a:ext cx="302842" cy="282496"/>
          </a:xfrm>
          <a:prstGeom prst="ellipse">
            <a:avLst/>
          </a:prstGeom>
          <a:solidFill>
            <a:srgbClr val="848FA0"/>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13" name="Oval 1412"/>
          <p:cNvSpPr/>
          <p:nvPr>
            <p:custDataLst>
              <p:tags r:id="rId18"/>
            </p:custDataLst>
          </p:nvPr>
        </p:nvSpPr>
        <p:spPr bwMode="auto">
          <a:xfrm>
            <a:off x="5469811" y="5187234"/>
            <a:ext cx="302842" cy="282496"/>
          </a:xfrm>
          <a:prstGeom prst="ellipse">
            <a:avLst/>
          </a:prstGeom>
          <a:solidFill>
            <a:srgbClr val="848FA0"/>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14" name="Oval 1413"/>
          <p:cNvSpPr/>
          <p:nvPr>
            <p:custDataLst>
              <p:tags r:id="rId19"/>
            </p:custDataLst>
          </p:nvPr>
        </p:nvSpPr>
        <p:spPr bwMode="auto">
          <a:xfrm>
            <a:off x="3862042" y="5191023"/>
            <a:ext cx="302842" cy="282496"/>
          </a:xfrm>
          <a:prstGeom prst="ellipse">
            <a:avLst/>
          </a:prstGeom>
          <a:solidFill>
            <a:srgbClr val="848FA0"/>
          </a:solidFill>
          <a:ln w="9525">
            <a:noFill/>
            <a:miter lim="800000"/>
            <a:headEnd/>
            <a:tailEnd/>
          </a:ln>
        </p:spPr>
        <p:txBody>
          <a:bodyPr lIns="0" tIns="0" rIns="0" bIns="0" anchor="ctr"/>
          <a:lstStyle/>
          <a:p>
            <a:pPr algn="ctr"/>
            <a:r>
              <a:rPr lang="fr-FR" sz="1400" b="1" dirty="0" smtClean="0">
                <a:solidFill>
                  <a:schemeClr val="bg1"/>
                </a:solidFill>
                <a:latin typeface="+mn-lt"/>
              </a:rPr>
              <a:t>=</a:t>
            </a:r>
            <a:endParaRPr lang="fr-FR" sz="1400" b="1" dirty="0">
              <a:solidFill>
                <a:schemeClr val="bg1"/>
              </a:solidFill>
              <a:latin typeface="+mn-lt"/>
            </a:endParaRPr>
          </a:p>
        </p:txBody>
      </p:sp>
      <p:sp>
        <p:nvSpPr>
          <p:cNvPr id="1415" name="Rectangle 1414"/>
          <p:cNvSpPr/>
          <p:nvPr>
            <p:custDataLst>
              <p:tags r:id="rId20"/>
            </p:custDataLst>
          </p:nvPr>
        </p:nvSpPr>
        <p:spPr>
          <a:xfrm>
            <a:off x="2059274" y="6510728"/>
            <a:ext cx="1941557" cy="200055"/>
          </a:xfrm>
          <a:prstGeom prst="rect">
            <a:avLst/>
          </a:prstGeom>
        </p:spPr>
        <p:txBody>
          <a:bodyPr wrap="none">
            <a:spAutoFit/>
          </a:bodyPr>
          <a:lstStyle/>
          <a:p>
            <a:r>
              <a:rPr lang="fr-FR" sz="700" dirty="0" smtClean="0"/>
              <a:t>Source : Rothschild &amp; Cie Gestion, 11/2013 </a:t>
            </a:r>
            <a:endParaRPr lang="fr-FR" sz="700" dirty="0"/>
          </a:p>
        </p:txBody>
      </p:sp>
      <p:sp>
        <p:nvSpPr>
          <p:cNvPr id="1450" name="shpChapterHeading"/>
          <p:cNvSpPr txBox="1"/>
          <p:nvPr>
            <p:custDataLst>
              <p:tags r:id="rId2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3. Conclusion &amp; Illustrations</a:t>
            </a:r>
            <a:endParaRPr lang="fil-PH" dirty="0">
              <a:ea typeface="LF_Kai"/>
            </a:endParaRPr>
          </a:p>
        </p:txBody>
      </p:sp>
      <p:sp>
        <p:nvSpPr>
          <p:cNvPr id="1451" name="TextBox 4"/>
          <p:cNvSpPr txBox="1"/>
          <p:nvPr>
            <p:custDataLst>
              <p:tags r:id="rId2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30</a:t>
            </a:r>
            <a:endParaRPr lang="fil-PH" b="0" dirty="0">
              <a:ea typeface="LF_Kai"/>
            </a:endParaRPr>
          </a:p>
        </p:txBody>
      </p:sp>
    </p:spTree>
    <p:custDataLst>
      <p:tags r:id="rId1"/>
    </p:custDataLst>
    <p:extLst>
      <p:ext uri="{BB962C8B-B14F-4D97-AF65-F5344CB8AC3E}">
        <p14:creationId xmlns:p14="http://schemas.microsoft.com/office/powerpoint/2010/main" val="2386622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custDataLst>
              <p:tags r:id="rId2"/>
            </p:custDataLst>
          </p:nvPr>
        </p:nvGrpSpPr>
        <p:grpSpPr>
          <a:xfrm>
            <a:off x="580968" y="1744648"/>
            <a:ext cx="4408487" cy="3637970"/>
            <a:chOff x="496888" y="1502918"/>
            <a:chExt cx="4408487" cy="3637970"/>
          </a:xfrm>
        </p:grpSpPr>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888" y="1502918"/>
              <a:ext cx="4408487" cy="363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923544" y="4105656"/>
              <a:ext cx="1481328" cy="402336"/>
            </a:xfrm>
            <a:prstGeom prst="rect">
              <a:avLst/>
            </a:prstGeom>
            <a:solidFill>
              <a:schemeClr val="bg1"/>
            </a:solidFill>
            <a:ln w="3175" cap="flat" cmpd="sng" algn="ctr">
              <a:no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sz="800">
                <a:latin typeface="Arial" pitchFamily="-112" charset="0"/>
              </a:endParaRPr>
            </a:p>
          </p:txBody>
        </p:sp>
        <p:sp>
          <p:nvSpPr>
            <p:cNvPr id="11" name="Rectangle 10"/>
            <p:cNvSpPr/>
            <p:nvPr/>
          </p:nvSpPr>
          <p:spPr bwMode="auto">
            <a:xfrm>
              <a:off x="3163824" y="1769428"/>
              <a:ext cx="1598867" cy="278828"/>
            </a:xfrm>
            <a:prstGeom prst="rect">
              <a:avLst/>
            </a:prstGeom>
            <a:solidFill>
              <a:schemeClr val="bg1"/>
            </a:solidFill>
            <a:ln w="3175" cap="flat" cmpd="sng" algn="ctr">
              <a:noFill/>
              <a:prstDash val="sys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sz="800">
                <a:latin typeface="Arial" pitchFamily="-112" charset="0"/>
              </a:endParaRPr>
            </a:p>
          </p:txBody>
        </p:sp>
      </p:grpSp>
      <p:pic>
        <p:nvPicPr>
          <p:cNvPr id="49154" name="Picture 2"/>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5108518" y="1709438"/>
            <a:ext cx="4424415" cy="363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4"/>
            </p:custDataLst>
          </p:nvPr>
        </p:nvSpPr>
        <p:spPr/>
        <p:txBody>
          <a:bodyPr/>
          <a:lstStyle/>
          <a:p>
            <a:r>
              <a:rPr lang="fr-FR" smtClean="0"/>
              <a:t>1.1 Poursuite d’une croissance modérée</a:t>
            </a:r>
            <a:endParaRPr lang="fr-FR" dirty="0"/>
          </a:p>
        </p:txBody>
      </p:sp>
      <p:sp>
        <p:nvSpPr>
          <p:cNvPr id="3" name="Text Placeholder 2"/>
          <p:cNvSpPr>
            <a:spLocks noGrp="1"/>
          </p:cNvSpPr>
          <p:nvPr>
            <p:ph type="body" sz="quarter" idx="13"/>
            <p:custDataLst>
              <p:tags r:id="rId5"/>
            </p:custDataLst>
          </p:nvPr>
        </p:nvSpPr>
        <p:spPr>
          <a:xfrm>
            <a:off x="580968" y="1782590"/>
            <a:ext cx="4408487" cy="223837"/>
          </a:xfrm>
        </p:spPr>
        <p:txBody>
          <a:bodyPr/>
          <a:lstStyle/>
          <a:p>
            <a:r>
              <a:rPr lang="fr-FR" dirty="0" smtClean="0"/>
              <a:t>Croissance mondiale satisfaisante</a:t>
            </a:r>
            <a:endParaRPr lang="fr-FR" dirty="0"/>
          </a:p>
        </p:txBody>
      </p:sp>
      <p:sp>
        <p:nvSpPr>
          <p:cNvPr id="7" name="Espace réservé du texte 6"/>
          <p:cNvSpPr>
            <a:spLocks noGrp="1"/>
          </p:cNvSpPr>
          <p:nvPr>
            <p:ph type="body" sz="quarter" idx="10"/>
            <p:custDataLst>
              <p:tags r:id="rId6"/>
            </p:custDataLst>
          </p:nvPr>
        </p:nvSpPr>
        <p:spPr/>
        <p:txBody>
          <a:bodyPr/>
          <a:lstStyle/>
          <a:p>
            <a:endParaRPr lang="fr-FR" dirty="0"/>
          </a:p>
        </p:txBody>
      </p:sp>
      <p:sp>
        <p:nvSpPr>
          <p:cNvPr id="9" name="Text Placeholder 2"/>
          <p:cNvSpPr>
            <a:spLocks noGrp="1"/>
          </p:cNvSpPr>
          <p:nvPr>
            <p:ph type="body" sz="quarter" idx="13"/>
            <p:custDataLst>
              <p:tags r:id="rId7"/>
            </p:custDataLst>
          </p:nvPr>
        </p:nvSpPr>
        <p:spPr>
          <a:xfrm>
            <a:off x="5114614" y="1782591"/>
            <a:ext cx="4408487" cy="223837"/>
          </a:xfrm>
        </p:spPr>
        <p:txBody>
          <a:bodyPr/>
          <a:lstStyle/>
          <a:p>
            <a:r>
              <a:rPr lang="fr-FR" dirty="0" smtClean="0"/>
              <a:t>Avec un redressement dans les pays développés - PMI</a:t>
            </a:r>
            <a:endParaRPr lang="fr-FR" dirty="0"/>
          </a:p>
        </p:txBody>
      </p:sp>
      <p:sp>
        <p:nvSpPr>
          <p:cNvPr id="14" name="shpStrapLine"/>
          <p:cNvSpPr>
            <a:spLocks noChangeArrowheads="1"/>
          </p:cNvSpPr>
          <p:nvPr>
            <p:custDataLst>
              <p:tags r:id="rId8"/>
            </p:custDataLst>
          </p:nvPr>
        </p:nvSpPr>
        <p:spPr bwMode="gray">
          <a:xfrm>
            <a:off x="1476720" y="5613801"/>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spAutoFit/>
          </a:bodyPr>
          <a:lstStyle/>
          <a:p>
            <a:pPr marL="0" lvl="2" eaLnBrk="0" hangingPunct="0"/>
            <a:r>
              <a:rPr lang="fr-FR" sz="1600" dirty="0" smtClean="0">
                <a:solidFill>
                  <a:srgbClr val="73B200"/>
                </a:solidFill>
                <a:latin typeface="Georgia" pitchFamily="18" charset="0"/>
                <a:ea typeface="LF_Kai"/>
                <a:cs typeface="+mn-cs"/>
              </a:rPr>
              <a:t>Amélioration des indicateurs économiques, notamment dans les pays développés</a:t>
            </a:r>
            <a:endParaRPr lang="fr-FR" sz="1600" dirty="0">
              <a:solidFill>
                <a:srgbClr val="73B200"/>
              </a:solidFill>
              <a:latin typeface="Georgia" pitchFamily="18" charset="0"/>
              <a:ea typeface="LF_Kai"/>
              <a:cs typeface="+mn-cs"/>
            </a:endParaRPr>
          </a:p>
        </p:txBody>
      </p:sp>
      <p:sp>
        <p:nvSpPr>
          <p:cNvPr id="17" name="Rectangle 16"/>
          <p:cNvSpPr/>
          <p:nvPr>
            <p:custDataLst>
              <p:tags r:id="rId9"/>
            </p:custDataLst>
          </p:nvPr>
        </p:nvSpPr>
        <p:spPr>
          <a:xfrm>
            <a:off x="6704059" y="5838087"/>
            <a:ext cx="2754280" cy="200055"/>
          </a:xfrm>
          <a:prstGeom prst="rect">
            <a:avLst/>
          </a:prstGeom>
        </p:spPr>
        <p:txBody>
          <a:bodyPr wrap="none">
            <a:spAutoFit/>
          </a:bodyPr>
          <a:lstStyle/>
          <a:p>
            <a:r>
              <a:rPr lang="fr-FR" sz="700" dirty="0" smtClean="0"/>
              <a:t>Source : Rothschild &amp; Cie Gestion, JP Morgan, </a:t>
            </a:r>
            <a:r>
              <a:rPr lang="fr-FR" sz="700" dirty="0" err="1" smtClean="0"/>
              <a:t>Markit</a:t>
            </a:r>
            <a:r>
              <a:rPr lang="fr-FR" sz="700" dirty="0" smtClean="0"/>
              <a:t> - 11/2013 </a:t>
            </a:r>
            <a:endParaRPr lang="fr-FR" sz="700" dirty="0"/>
          </a:p>
        </p:txBody>
      </p:sp>
      <p:sp>
        <p:nvSpPr>
          <p:cNvPr id="53"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4" name="TextBox 4"/>
          <p:cNvSpPr txBox="1"/>
          <p:nvPr>
            <p:custDataLst>
              <p:tags r:id="rId1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3</a:t>
            </a:r>
            <a:endParaRPr lang="fil-PH" b="0" dirty="0">
              <a:ea typeface="LF_Kai"/>
            </a:endParaRPr>
          </a:p>
        </p:txBody>
      </p:sp>
    </p:spTree>
    <p:custDataLst>
      <p:tags r:id="rId1"/>
    </p:custDataLst>
    <p:extLst>
      <p:ext uri="{BB962C8B-B14F-4D97-AF65-F5344CB8AC3E}">
        <p14:creationId xmlns:p14="http://schemas.microsoft.com/office/powerpoint/2010/main" val="195343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custDataLst>
              <p:tags r:id="rId3"/>
            </p:custDataLst>
            <p:extLst>
              <p:ext uri="{D42A27DB-BD31-4B8C-83A1-F6EECF244321}">
                <p14:modId xmlns:p14="http://schemas.microsoft.com/office/powerpoint/2010/main" val="42592199"/>
              </p:ext>
            </p:extLst>
          </p:nvPr>
        </p:nvGraphicFramePr>
        <p:xfrm>
          <a:off x="457201" y="1714930"/>
          <a:ext cx="4433888" cy="3352800"/>
        </p:xfrm>
        <a:graphic>
          <a:graphicData uri="http://schemas.openxmlformats.org/presentationml/2006/ole">
            <mc:AlternateContent xmlns:mc="http://schemas.openxmlformats.org/markup-compatibility/2006">
              <mc:Choice xmlns:v="urn:schemas-microsoft-com:vml" Requires="v">
                <p:oleObj spid="_x0000_s56356" name="Worksheet" r:id="rId14" imgW="5394960" imgH="3352872" progId="Excel.Sheet.8">
                  <p:link updateAutomatic="1"/>
                </p:oleObj>
              </mc:Choice>
              <mc:Fallback>
                <p:oleObj name="Worksheet" r:id="rId14" imgW="5394960" imgH="3352872" progId="Excel.Sheet.8">
                  <p:link updateAutomatic="1"/>
                  <p:pic>
                    <p:nvPicPr>
                      <p:cNvPr id="0" name=""/>
                      <p:cNvPicPr/>
                      <p:nvPr/>
                    </p:nvPicPr>
                    <p:blipFill>
                      <a:blip r:embed="rId15"/>
                      <a:stretch>
                        <a:fillRect/>
                      </a:stretch>
                    </p:blipFill>
                    <p:spPr>
                      <a:xfrm>
                        <a:off x="457201" y="1714930"/>
                        <a:ext cx="4433888" cy="3352800"/>
                      </a:xfrm>
                      <a:prstGeom prst="rect">
                        <a:avLst/>
                      </a:prstGeom>
                    </p:spPr>
                  </p:pic>
                </p:oleObj>
              </mc:Fallback>
            </mc:AlternateContent>
          </a:graphicData>
        </a:graphic>
      </p:graphicFrame>
      <p:graphicFrame>
        <p:nvGraphicFramePr>
          <p:cNvPr id="3" name="Objet 2"/>
          <p:cNvGraphicFramePr>
            <a:graphicFrameLocks noChangeAspect="1"/>
          </p:cNvGraphicFramePr>
          <p:nvPr>
            <p:custDataLst>
              <p:tags r:id="rId4"/>
            </p:custDataLst>
            <p:extLst>
              <p:ext uri="{D42A27DB-BD31-4B8C-83A1-F6EECF244321}">
                <p14:modId xmlns:p14="http://schemas.microsoft.com/office/powerpoint/2010/main" val="3845007712"/>
              </p:ext>
            </p:extLst>
          </p:nvPr>
        </p:nvGraphicFramePr>
        <p:xfrm>
          <a:off x="5008563" y="1755570"/>
          <a:ext cx="4437062" cy="3375025"/>
        </p:xfrm>
        <a:graphic>
          <a:graphicData uri="http://schemas.openxmlformats.org/presentationml/2006/ole">
            <mc:AlternateContent xmlns:mc="http://schemas.openxmlformats.org/markup-compatibility/2006">
              <mc:Choice xmlns:v="urn:schemas-microsoft-com:vml" Requires="v">
                <p:oleObj spid="_x0000_s56357" name="Worksheet" r:id="rId16" imgW="5402520" imgH="3375720" progId="Excel.Sheet.12">
                  <p:link updateAutomatic="1"/>
                </p:oleObj>
              </mc:Choice>
              <mc:Fallback>
                <p:oleObj name="Worksheet" r:id="rId16" imgW="5402520" imgH="3375720" progId="Excel.Sheet.12">
                  <p:link updateAutomatic="1"/>
                  <p:pic>
                    <p:nvPicPr>
                      <p:cNvPr id="0" name=""/>
                      <p:cNvPicPr/>
                      <p:nvPr/>
                    </p:nvPicPr>
                    <p:blipFill>
                      <a:blip r:embed="rId17"/>
                      <a:stretch>
                        <a:fillRect/>
                      </a:stretch>
                    </p:blipFill>
                    <p:spPr>
                      <a:xfrm>
                        <a:off x="5008563" y="1755570"/>
                        <a:ext cx="4437062" cy="3375025"/>
                      </a:xfrm>
                      <a:prstGeom prst="rect">
                        <a:avLst/>
                      </a:prstGeom>
                    </p:spPr>
                  </p:pic>
                </p:oleObj>
              </mc:Fallback>
            </mc:AlternateContent>
          </a:graphicData>
        </a:graphic>
      </p:graphicFrame>
      <p:sp>
        <p:nvSpPr>
          <p:cNvPr id="2" name="Titre 1"/>
          <p:cNvSpPr>
            <a:spLocks noGrp="1"/>
          </p:cNvSpPr>
          <p:nvPr>
            <p:ph type="title"/>
            <p:custDataLst>
              <p:tags r:id="rId5"/>
            </p:custDataLst>
          </p:nvPr>
        </p:nvSpPr>
        <p:spPr/>
        <p:txBody>
          <a:bodyPr/>
          <a:lstStyle/>
          <a:p>
            <a:r>
              <a:rPr lang="fr-FR" smtClean="0"/>
              <a:t>1.1 Poursuite d’une croissance modérée</a:t>
            </a:r>
            <a:endParaRPr lang="fr-FR" dirty="0"/>
          </a:p>
        </p:txBody>
      </p:sp>
      <p:sp>
        <p:nvSpPr>
          <p:cNvPr id="6" name="Text Placeholder 5"/>
          <p:cNvSpPr>
            <a:spLocks noGrp="1"/>
          </p:cNvSpPr>
          <p:nvPr>
            <p:ph type="body" sz="quarter" idx="13"/>
            <p:custDataLst>
              <p:tags r:id="rId6"/>
            </p:custDataLst>
          </p:nvPr>
        </p:nvSpPr>
        <p:spPr>
          <a:xfrm>
            <a:off x="469837" y="1776240"/>
            <a:ext cx="4410000" cy="230188"/>
          </a:xfrm>
        </p:spPr>
        <p:txBody>
          <a:bodyPr/>
          <a:lstStyle/>
          <a:p>
            <a:r>
              <a:rPr lang="fr-FR" dirty="0" smtClean="0"/>
              <a:t>PMI manufacturier - 2013</a:t>
            </a:r>
            <a:endParaRPr lang="fr-FR" dirty="0"/>
          </a:p>
        </p:txBody>
      </p:sp>
      <p:sp>
        <p:nvSpPr>
          <p:cNvPr id="13" name="Text Placeholder 12"/>
          <p:cNvSpPr>
            <a:spLocks noGrp="1"/>
          </p:cNvSpPr>
          <p:nvPr>
            <p:ph type="body" sz="quarter" idx="14"/>
            <p:custDataLst>
              <p:tags r:id="rId7"/>
            </p:custDataLst>
          </p:nvPr>
        </p:nvSpPr>
        <p:spPr>
          <a:xfrm>
            <a:off x="5030643" y="1765730"/>
            <a:ext cx="4410000" cy="230188"/>
          </a:xfrm>
        </p:spPr>
        <p:txBody>
          <a:bodyPr/>
          <a:lstStyle/>
          <a:p>
            <a:r>
              <a:rPr lang="fr-FR" dirty="0" smtClean="0"/>
              <a:t>Zone Euro – Enquêtes PMI manufacturier</a:t>
            </a:r>
            <a:endParaRPr lang="fr-FR" dirty="0"/>
          </a:p>
        </p:txBody>
      </p:sp>
      <p:sp>
        <p:nvSpPr>
          <p:cNvPr id="4" name="Espace réservé du texte 3"/>
          <p:cNvSpPr>
            <a:spLocks noGrp="1"/>
          </p:cNvSpPr>
          <p:nvPr>
            <p:ph type="body" sz="quarter" idx="10"/>
            <p:custDataLst>
              <p:tags r:id="rId8"/>
            </p:custDataLst>
          </p:nvPr>
        </p:nvSpPr>
        <p:spPr>
          <a:xfrm>
            <a:off x="1978025" y="868364"/>
            <a:ext cx="7467600" cy="320675"/>
          </a:xfrm>
        </p:spPr>
        <p:txBody>
          <a:bodyPr/>
          <a:lstStyle/>
          <a:p>
            <a:r>
              <a:rPr lang="fr-FR" dirty="0" smtClean="0"/>
              <a:t>Et reprise en Eurozone</a:t>
            </a:r>
            <a:endParaRPr lang="fr-FR" dirty="0"/>
          </a:p>
        </p:txBody>
      </p:sp>
      <p:sp>
        <p:nvSpPr>
          <p:cNvPr id="11" name="Isosceles Triangle 10"/>
          <p:cNvSpPr/>
          <p:nvPr>
            <p:custDataLst>
              <p:tags r:id="rId9"/>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29" name="Rectangle 28"/>
          <p:cNvSpPr/>
          <p:nvPr>
            <p:custDataLst>
              <p:tags r:id="rId10"/>
            </p:custDataLst>
          </p:nvPr>
        </p:nvSpPr>
        <p:spPr>
          <a:xfrm>
            <a:off x="2059274" y="6510728"/>
            <a:ext cx="1972015" cy="200055"/>
          </a:xfrm>
          <a:prstGeom prst="rect">
            <a:avLst/>
          </a:prstGeom>
        </p:spPr>
        <p:txBody>
          <a:bodyPr wrap="none">
            <a:spAutoFit/>
          </a:bodyPr>
          <a:lstStyle/>
          <a:p>
            <a:r>
              <a:rPr lang="fr-FR" sz="700" dirty="0" smtClean="0"/>
              <a:t>Source : Rothschild &amp; Cie Gestion - 11/2013 </a:t>
            </a:r>
            <a:endParaRPr lang="fr-FR" sz="700" dirty="0"/>
          </a:p>
        </p:txBody>
      </p:sp>
      <p:sp>
        <p:nvSpPr>
          <p:cNvPr id="51" name="shpChapterHeading"/>
          <p:cNvSpPr txBox="1"/>
          <p:nvPr>
            <p:custDataLst>
              <p:tags r:id="rId11"/>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2" name="TextBox 4"/>
          <p:cNvSpPr txBox="1"/>
          <p:nvPr>
            <p:custDataLst>
              <p:tags r:id="rId12"/>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4</a:t>
            </a:r>
            <a:endParaRPr lang="fil-PH" b="0" dirty="0">
              <a:ea typeface="LF_Kai"/>
            </a:endParaRPr>
          </a:p>
        </p:txBody>
      </p:sp>
    </p:spTree>
    <p:custDataLst>
      <p:tags r:id="rId2"/>
    </p:custDataLst>
    <p:extLst>
      <p:ext uri="{BB962C8B-B14F-4D97-AF65-F5344CB8AC3E}">
        <p14:creationId xmlns:p14="http://schemas.microsoft.com/office/powerpoint/2010/main" val="211427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1.1 Poursuite d’une croissance modérée</a:t>
            </a:r>
            <a:endParaRPr lang="fr-FR" dirty="0"/>
          </a:p>
        </p:txBody>
      </p:sp>
      <p:sp>
        <p:nvSpPr>
          <p:cNvPr id="4" name="Espace réservé du texte 3"/>
          <p:cNvSpPr>
            <a:spLocks noGrp="1"/>
          </p:cNvSpPr>
          <p:nvPr>
            <p:ph type="body" sz="quarter" idx="10"/>
            <p:custDataLst>
              <p:tags r:id="rId3"/>
            </p:custDataLst>
          </p:nvPr>
        </p:nvSpPr>
        <p:spPr/>
        <p:txBody>
          <a:bodyPr/>
          <a:lstStyle/>
          <a:p>
            <a:r>
              <a:rPr lang="fr-FR" dirty="0"/>
              <a:t>Avec un potentiel de rattrapage de l’Europe</a:t>
            </a:r>
          </a:p>
        </p:txBody>
      </p:sp>
      <p:pic>
        <p:nvPicPr>
          <p:cNvPr id="3" name="Image 2" descr="&lt;Chart&gt;&lt;ImageInfo Version=&quot;5.1.0.1431&quot; GUID=&quot;5e48bf91538b43959c4dadcb03278bb6&quot; DsId=&quot;ZROH001&quot; T1SubID=&quot;&quot; Width=&quot;1040&quot; Height=&quot;720&quot; Format=&quot;emf&quot; ChartGroupUID=&quot;dac2ac3a-ceca-43b3-a139-a10d0a3915d6&quot; GroupName=&quot;Allemagne&quot; ChartName=&quot;ALL- Labor Emploi &amp;amp; Consommation des ménages&quot; ChartStyleName=&quot;1E 12 courbes&quot; GroupNameEncoded=&quot;Allemagne&quot; ChartNameEncoded=&quot;ALL-+Labor+Emploi+%26+Consommation+des+m%c3%a9nages&quot; ChartStyleNameEncoded=&quot;1E+12+courbes&quot; ShortCode=&quot;USLM3&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Allemagne&quot; /&gt;&lt;/Chart&gt;"/>
          <p:cNvPicPr>
            <a:picLocks noChangeAspect="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a:xfrm>
            <a:off x="321365" y="1808638"/>
            <a:ext cx="4569723" cy="3396889"/>
          </a:xfrm>
          <a:prstGeom prst="rect">
            <a:avLst/>
          </a:prstGeom>
          <a:solidFill>
            <a:srgbClr val="FFFFFF"/>
          </a:solidFill>
          <a:ln>
            <a:noFill/>
          </a:ln>
        </p:spPr>
      </p:pic>
      <p:pic>
        <p:nvPicPr>
          <p:cNvPr id="7" name="Image 6" descr="&lt;Chart&gt;&lt;ImageInfo Version=&quot;5.1.0.1431&quot; GUID=&quot;b50b54ab7b6e4232b0baa3bf16af2bcb&quot; DsId=&quot;ZROH001&quot; T1SubID=&quot;&quot; Width=&quot;1040&quot; Height=&quot;720&quot; Format=&quot;emf&quot; ChartGroupUID=&quot;9d1e067c-460e-434d-841d-dfd30731f630&quot; GroupName=&quot;EMU&quot; ChartName=&quot;EMU- Consommation des ménages &amp;amp; Enquête sur la situation financière future&quot; ChartStyleName=&quot;&quot; GroupNameEncoded=&quot;EMU&quot; ChartNameEncoded=&quot;EMU-+Consommation+des+m%c3%a9nages+%26+Enqu%c3%aate+sur+la+situation+financi%c3%a8re+future&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Eurozone - Consommation des ménages&quot; /&gt;&lt;/Chart&gt;"/>
          <p:cNvPicPr>
            <a:picLocks noChangeAspect="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a:xfrm>
            <a:off x="5029197" y="1739063"/>
            <a:ext cx="4416428" cy="3478202"/>
          </a:xfrm>
          <a:prstGeom prst="rect">
            <a:avLst/>
          </a:prstGeom>
          <a:solidFill>
            <a:srgbClr val="FFFFFF"/>
          </a:solidFill>
          <a:ln>
            <a:noFill/>
          </a:ln>
        </p:spPr>
      </p:pic>
      <p:sp>
        <p:nvSpPr>
          <p:cNvPr id="9" name="Rectangle 8"/>
          <p:cNvSpPr/>
          <p:nvPr>
            <p:custDataLst>
              <p:tags r:id="rId6"/>
            </p:custDataLst>
          </p:nvPr>
        </p:nvSpPr>
        <p:spPr bwMode="auto">
          <a:xfrm>
            <a:off x="496956" y="1783433"/>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smtClean="0">
                <a:solidFill>
                  <a:srgbClr val="FFFFFF"/>
                </a:solidFill>
                <a:latin typeface="Arial" pitchFamily="-112" charset="0"/>
              </a:rPr>
              <a:t>Allemagne – Emploi + salaires </a:t>
            </a:r>
            <a:r>
              <a:rPr lang="fr-FR" b="1" dirty="0">
                <a:solidFill>
                  <a:srgbClr val="FFFFFF"/>
                </a:solidFill>
                <a:latin typeface="Arial" pitchFamily="-112" charset="0"/>
              </a:rPr>
              <a:t>réels &amp; </a:t>
            </a:r>
            <a:r>
              <a:rPr lang="fr-FR" b="1" dirty="0" smtClean="0">
                <a:solidFill>
                  <a:srgbClr val="FFFFFF"/>
                </a:solidFill>
                <a:latin typeface="Arial" pitchFamily="-112" charset="0"/>
              </a:rPr>
              <a:t>consommation </a:t>
            </a:r>
            <a:r>
              <a:rPr lang="fr-FR" b="1" dirty="0">
                <a:solidFill>
                  <a:srgbClr val="FFFFFF"/>
                </a:solidFill>
                <a:latin typeface="Arial" pitchFamily="-112" charset="0"/>
              </a:rPr>
              <a:t>des ménages</a:t>
            </a:r>
            <a:r>
              <a:rPr lang="fr-FR" b="1" dirty="0" smtClean="0">
                <a:solidFill>
                  <a:srgbClr val="FFFFFF"/>
                </a:solidFill>
                <a:latin typeface="Arial" pitchFamily="-112" charset="0"/>
              </a:rPr>
              <a:t> </a:t>
            </a:r>
            <a:endParaRPr lang="fr-FR" b="1" dirty="0">
              <a:solidFill>
                <a:srgbClr val="FFFFFF"/>
              </a:solidFill>
              <a:latin typeface="Arial" pitchFamily="-112" charset="0"/>
            </a:endParaRPr>
          </a:p>
        </p:txBody>
      </p:sp>
      <p:sp>
        <p:nvSpPr>
          <p:cNvPr id="10" name="Rectangle 9"/>
          <p:cNvSpPr/>
          <p:nvPr>
            <p:custDataLst>
              <p:tags r:id="rId7"/>
            </p:custDataLst>
          </p:nvPr>
        </p:nvSpPr>
        <p:spPr bwMode="auto">
          <a:xfrm>
            <a:off x="5029199" y="1783433"/>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err="1" smtClean="0">
                <a:solidFill>
                  <a:srgbClr val="FFFFFF"/>
                </a:solidFill>
                <a:latin typeface="Arial" pitchFamily="-112" charset="0"/>
              </a:rPr>
              <a:t>Eurozone</a:t>
            </a:r>
            <a:r>
              <a:rPr lang="fr-FR" b="1" dirty="0" smtClean="0">
                <a:solidFill>
                  <a:srgbClr val="FFFFFF"/>
                </a:solidFill>
                <a:latin typeface="Arial" pitchFamily="-112" charset="0"/>
              </a:rPr>
              <a:t> – Consommation des ménages</a:t>
            </a:r>
            <a:endParaRPr lang="fr-FR" b="1" dirty="0">
              <a:solidFill>
                <a:srgbClr val="FFFFFF"/>
              </a:solidFill>
              <a:latin typeface="Arial" pitchFamily="-112" charset="0"/>
            </a:endParaRPr>
          </a:p>
        </p:txBody>
      </p:sp>
      <p:sp>
        <p:nvSpPr>
          <p:cNvPr id="12" name="Isosceles Triangle 11"/>
          <p:cNvSpPr/>
          <p:nvPr>
            <p:custDataLst>
              <p:tags r:id="rId8"/>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49" name="shpChapterHeading"/>
          <p:cNvSpPr txBox="1"/>
          <p:nvPr>
            <p:custDataLst>
              <p:tags r:id="rId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0" name="TextBox 4"/>
          <p:cNvSpPr txBox="1"/>
          <p:nvPr>
            <p:custDataLst>
              <p:tags r:id="rId1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5</a:t>
            </a:r>
            <a:endParaRPr lang="fil-PH" b="0" dirty="0">
              <a:ea typeface="LF_Kai"/>
            </a:endParaRPr>
          </a:p>
        </p:txBody>
      </p:sp>
    </p:spTree>
    <p:custDataLst>
      <p:tags r:id="rId1"/>
    </p:custDataLst>
    <p:extLst>
      <p:ext uri="{BB962C8B-B14F-4D97-AF65-F5344CB8AC3E}">
        <p14:creationId xmlns:p14="http://schemas.microsoft.com/office/powerpoint/2010/main" val="3757714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1.1 Poursuite d’une croissance modérée</a:t>
            </a:r>
            <a:endParaRPr lang="fr-FR" dirty="0"/>
          </a:p>
        </p:txBody>
      </p:sp>
      <p:sp>
        <p:nvSpPr>
          <p:cNvPr id="4" name="Espace réservé du texte 3"/>
          <p:cNvSpPr>
            <a:spLocks noGrp="1"/>
          </p:cNvSpPr>
          <p:nvPr>
            <p:ph type="body" sz="quarter" idx="10"/>
            <p:custDataLst>
              <p:tags r:id="rId3"/>
            </p:custDataLst>
          </p:nvPr>
        </p:nvSpPr>
        <p:spPr/>
        <p:txBody>
          <a:bodyPr/>
          <a:lstStyle/>
          <a:p>
            <a:r>
              <a:rPr lang="fr-FR" dirty="0"/>
              <a:t>Avec un potentiel de rattrapage de l’Europe</a:t>
            </a:r>
          </a:p>
        </p:txBody>
      </p:sp>
      <p:pic>
        <p:nvPicPr>
          <p:cNvPr id="3" name="Image 2" descr="&lt;Chart&gt;&lt;ImageInfo Version=&quot;5.1.0.1431&quot; GUID=&quot;5ef14c8b1b6d49f19c2b0dc1570681a4&quot; DsId=&quot;ZROH001&quot; T1SubID=&quot;&quot; Width=&quot;1040&quot; Height=&quot;720&quot; Format=&quot;emf&quot; ChartGroupUID=&quot;5e23e7cf-3caa-4cfb-af0d-eb8e505ea9b0&quot; GroupName=&quot;International&quot; ChartName=&quot;INT- Housing - Mises en chantier et Permis de construire US &amp;amp; Eurozone&quot; ChartStyleName=&quot;&quot; GroupNameEncoded=&quot;International&quot; ChartNameEncoded=&quot;INT-+Housing+-+Mises+en+chantier+et+Permis+de+construire+US+%26+Eurozone&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Immobilier - Permis de construire&quot; /&gt;&lt;/Chart&gt;"/>
          <p:cNvPicPr>
            <a:picLocks noChangeAspect="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a:xfrm>
            <a:off x="383159" y="1825930"/>
            <a:ext cx="4507928" cy="3246788"/>
          </a:xfrm>
          <a:prstGeom prst="rect">
            <a:avLst/>
          </a:prstGeom>
          <a:solidFill>
            <a:srgbClr val="FFFFFF"/>
          </a:solidFill>
          <a:ln>
            <a:noFill/>
          </a:ln>
        </p:spPr>
      </p:pic>
      <p:sp>
        <p:nvSpPr>
          <p:cNvPr id="8" name="Rectangle 7"/>
          <p:cNvSpPr/>
          <p:nvPr>
            <p:custDataLst>
              <p:tags r:id="rId5"/>
            </p:custDataLst>
          </p:nvPr>
        </p:nvSpPr>
        <p:spPr bwMode="auto">
          <a:xfrm>
            <a:off x="496956" y="1772923"/>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err="1">
                <a:solidFill>
                  <a:srgbClr val="FFFFFF"/>
                </a:solidFill>
                <a:latin typeface="Arial" pitchFamily="-112" charset="0"/>
              </a:rPr>
              <a:t>Eurozone</a:t>
            </a:r>
            <a:r>
              <a:rPr lang="fr-FR" b="1" dirty="0">
                <a:solidFill>
                  <a:srgbClr val="FFFFFF"/>
                </a:solidFill>
                <a:latin typeface="Arial" pitchFamily="-112" charset="0"/>
              </a:rPr>
              <a:t> / US – </a:t>
            </a:r>
            <a:r>
              <a:rPr lang="fr-FR" b="1" dirty="0" smtClean="0">
                <a:solidFill>
                  <a:srgbClr val="FFFFFF"/>
                </a:solidFill>
                <a:latin typeface="Arial" pitchFamily="-112" charset="0"/>
              </a:rPr>
              <a:t> Permis de construire</a:t>
            </a:r>
            <a:endParaRPr lang="fr-FR" b="1" dirty="0">
              <a:solidFill>
                <a:srgbClr val="FFFFFF"/>
              </a:solidFill>
              <a:latin typeface="Arial" pitchFamily="-112" charset="0"/>
            </a:endParaRPr>
          </a:p>
        </p:txBody>
      </p:sp>
      <p:pic>
        <p:nvPicPr>
          <p:cNvPr id="10" name="Image 9" descr="&lt;Chart&gt;&lt;ImageInfo Version=&quot;5.1.0.1431&quot; GUID=&quot;f26948d5b853480c827a4f0ed6766291&quot; DsId=&quot;ZROH001&quot; T1SubID=&quot;&quot; Width=&quot;1040&quot; Height=&quot;720&quot; Format=&quot;emf&quot; ChartGroupUID=&quot;fb491023-c5a9-4b46-8947-843cf1bf1316&quot; GroupName=&quot;International&quot; ChartName=&quot;INT- Consumer Immatriculations auto JP US EURO&quot; ChartStyleName=&quot;&quot; GroupNameEncoded=&quot;International&quot; ChartNameEncoded=&quot;INT-+Consumer+Immatriculations+auto+JP+US+EURO&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Immatriculations de véhicules neufs&quot; /&gt;&lt;/Chart&gt;"/>
          <p:cNvPicPr>
            <a:picLocks noChangeAspect="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a:xfrm>
            <a:off x="4978745" y="1776235"/>
            <a:ext cx="4460454" cy="3326302"/>
          </a:xfrm>
          <a:prstGeom prst="rect">
            <a:avLst/>
          </a:prstGeom>
          <a:solidFill>
            <a:srgbClr val="FFFFFF"/>
          </a:solidFill>
          <a:ln>
            <a:noFill/>
          </a:ln>
        </p:spPr>
      </p:pic>
      <p:sp>
        <p:nvSpPr>
          <p:cNvPr id="11" name="Rectangle 10"/>
          <p:cNvSpPr/>
          <p:nvPr>
            <p:custDataLst>
              <p:tags r:id="rId7"/>
            </p:custDataLst>
          </p:nvPr>
        </p:nvSpPr>
        <p:spPr bwMode="auto">
          <a:xfrm>
            <a:off x="5029199" y="1772923"/>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smtClean="0">
                <a:ln>
                  <a:noFill/>
                </a:ln>
                <a:solidFill>
                  <a:schemeClr val="bg1"/>
                </a:solidFill>
                <a:effectLst/>
                <a:latin typeface="Arial" pitchFamily="-112" charset="0"/>
              </a:rPr>
              <a:t>Eurozone</a:t>
            </a:r>
            <a:r>
              <a:rPr kumimoji="0" lang="fr-FR" sz="1000" b="1" i="0" u="none" strike="noStrike" cap="none" normalizeH="0" baseline="0" dirty="0" smtClean="0">
                <a:ln>
                  <a:noFill/>
                </a:ln>
                <a:solidFill>
                  <a:schemeClr val="bg1"/>
                </a:solidFill>
                <a:effectLst/>
                <a:latin typeface="Arial" pitchFamily="-112" charset="0"/>
              </a:rPr>
              <a:t> / US – Immatriculation</a:t>
            </a:r>
            <a:r>
              <a:rPr kumimoji="0" lang="fr-FR" sz="1000" b="1" i="0" u="none" strike="noStrike" cap="none" normalizeH="0" dirty="0" smtClean="0">
                <a:ln>
                  <a:noFill/>
                </a:ln>
                <a:solidFill>
                  <a:schemeClr val="bg1"/>
                </a:solidFill>
                <a:effectLst/>
                <a:latin typeface="Arial" pitchFamily="-112" charset="0"/>
              </a:rPr>
              <a:t> des véhicules neufs</a:t>
            </a:r>
            <a:endParaRPr kumimoji="0" lang="fr-FR" sz="1000" b="1" i="0" u="none" strike="noStrike" cap="none" normalizeH="0" baseline="0" dirty="0">
              <a:ln>
                <a:noFill/>
              </a:ln>
              <a:solidFill>
                <a:schemeClr val="bg1"/>
              </a:solidFill>
              <a:effectLst/>
              <a:latin typeface="Arial" pitchFamily="-112" charset="0"/>
            </a:endParaRPr>
          </a:p>
        </p:txBody>
      </p:sp>
      <p:sp>
        <p:nvSpPr>
          <p:cNvPr id="13" name="Isosceles Triangle 12"/>
          <p:cNvSpPr/>
          <p:nvPr>
            <p:custDataLst>
              <p:tags r:id="rId8"/>
            </p:custDataLst>
          </p:nvPr>
        </p:nvSpPr>
        <p:spPr bwMode="auto">
          <a:xfrm rot="5400000">
            <a:off x="1590108" y="909251"/>
            <a:ext cx="313366" cy="180045"/>
          </a:xfrm>
          <a:prstGeom prst="triangle">
            <a:avLst>
              <a:gd name="adj" fmla="val 47849"/>
            </a:avLst>
          </a:prstGeom>
          <a:solidFill>
            <a:srgbClr val="A3D400"/>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endParaRPr lang="fr-FR" dirty="0">
              <a:solidFill>
                <a:srgbClr val="A3D400"/>
              </a:solidFill>
              <a:latin typeface="Arial" pitchFamily="-112" charset="0"/>
            </a:endParaRPr>
          </a:p>
        </p:txBody>
      </p:sp>
      <p:sp>
        <p:nvSpPr>
          <p:cNvPr id="50" name="shpChapterHeading"/>
          <p:cNvSpPr txBox="1"/>
          <p:nvPr>
            <p:custDataLst>
              <p:tags r:id="rId9"/>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1" name="TextBox 4"/>
          <p:cNvSpPr txBox="1"/>
          <p:nvPr>
            <p:custDataLst>
              <p:tags r:id="rId10"/>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6</a:t>
            </a:r>
            <a:endParaRPr lang="fil-PH" b="0" dirty="0">
              <a:ea typeface="LF_Kai"/>
            </a:endParaRPr>
          </a:p>
        </p:txBody>
      </p:sp>
    </p:spTree>
    <p:custDataLst>
      <p:tags r:id="rId1"/>
    </p:custDataLst>
    <p:extLst>
      <p:ext uri="{BB962C8B-B14F-4D97-AF65-F5344CB8AC3E}">
        <p14:creationId xmlns:p14="http://schemas.microsoft.com/office/powerpoint/2010/main" val="288251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lt;Chart&gt;&lt;ImageInfo Version=&quot;5.1.0.1431&quot; GUID=&quot;7c0370823998423f846331e7d56bac5b&quot; DsId=&quot;ZROH001&quot; T1SubID=&quot;&quot; Width=&quot;960&quot; Height=&quot;720&quot; Format=&quot;emf&quot; ChartGroupUID=&quot;9dd059a5-92ab-483c-b754-e01c82c58b07&quot; GroupName=&quot;International&quot; ChartName=&quot;INT- Comex Current account balance (per cent of GDP)&quot; ChartStyleName=&quot;&quot; GroupNameEncoded=&quot;International&quot; ChartNameEncoded=&quot;INT-+Comex+Current+account+balance+(per+cent+of+GDP)&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Balance courante&quot; /&gt;&lt;/Chart&gt;"/>
          <p:cNvPicPr>
            <a:picLocks/>
          </p:cNvPicPr>
          <p:nvPr/>
        </p:nvPicPr>
        <p:blipFill>
          <a:blip r:embed="rId11">
            <a:extLst>
              <a:ext uri="{28A0092B-C50C-407E-A947-70E740481C1C}">
                <a14:useLocalDpi xmlns:a14="http://schemas.microsoft.com/office/drawing/2010/main" val="0"/>
              </a:ext>
            </a:extLst>
          </a:blip>
          <a:stretch>
            <a:fillRect/>
          </a:stretch>
        </p:blipFill>
        <p:spPr>
          <a:xfrm>
            <a:off x="448608" y="2090171"/>
            <a:ext cx="4800990" cy="3284539"/>
          </a:xfrm>
          <a:prstGeom prst="rect">
            <a:avLst/>
          </a:prstGeom>
        </p:spPr>
      </p:pic>
      <p:pic>
        <p:nvPicPr>
          <p:cNvPr id="4" name="Image 3" descr="&lt;Chart&gt;&lt;ImageInfo Version=&quot;5.1.0.1431&quot; GUID=&quot;c0e1d0e452ad4a86aa15b2075fb42d32&quot; DsId=&quot;ZROH001&quot; T1SubID=&quot;&quot; Width=&quot;960&quot; Height=&quot;720&quot; Format=&quot;emf&quot; ChartGroupUID=&quot;66830196-d9ef-4209-8758-6de00165a9c5&quot; GroupName=&quot;International&quot; ChartName=&quot;INT- Gvt Déficit public en % du PIB&quot; ChartStyleName=&quot;&quot; GroupNameEncoded=&quot;International&quot; ChartNameEncoded=&quot;INT-+Gvt+D%c3%a9ficit+public+en+%25+du+PIB&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Déficit public en % du PIB&quot; /&gt;&lt;/Chart&gt;"/>
          <p:cNvPicPr>
            <a:picLocks noChangeAspect="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a:xfrm>
            <a:off x="4742206" y="2117452"/>
            <a:ext cx="4703419" cy="3257258"/>
          </a:xfrm>
          <a:prstGeom prst="rect">
            <a:avLst/>
          </a:prstGeom>
          <a:solidFill>
            <a:srgbClr val="FFFFFF"/>
          </a:solidFill>
          <a:ln>
            <a:noFill/>
          </a:ln>
        </p:spPr>
      </p:pic>
      <p:sp>
        <p:nvSpPr>
          <p:cNvPr id="2" name="Title 1"/>
          <p:cNvSpPr>
            <a:spLocks noGrp="1"/>
          </p:cNvSpPr>
          <p:nvPr>
            <p:ph type="title"/>
            <p:custDataLst>
              <p:tags r:id="rId3"/>
            </p:custDataLst>
          </p:nvPr>
        </p:nvSpPr>
        <p:spPr/>
        <p:txBody>
          <a:bodyPr/>
          <a:lstStyle/>
          <a:p>
            <a:r>
              <a:rPr lang="fr-FR" smtClean="0"/>
              <a:t>1.2 Une croissance plus équilibrée</a:t>
            </a:r>
            <a:endParaRPr lang="fr-FR" dirty="0"/>
          </a:p>
        </p:txBody>
      </p:sp>
      <p:sp>
        <p:nvSpPr>
          <p:cNvPr id="7" name="Espace réservé du texte 6"/>
          <p:cNvSpPr>
            <a:spLocks noGrp="1"/>
          </p:cNvSpPr>
          <p:nvPr>
            <p:ph type="body" sz="quarter" idx="10"/>
            <p:custDataLst>
              <p:tags r:id="rId4"/>
            </p:custDataLst>
          </p:nvPr>
        </p:nvSpPr>
        <p:spPr>
          <a:xfrm>
            <a:off x="5034947" y="1776393"/>
            <a:ext cx="4408487" cy="320675"/>
          </a:xfrm>
        </p:spPr>
        <p:txBody>
          <a:bodyPr/>
          <a:lstStyle/>
          <a:p>
            <a:r>
              <a:rPr lang="fr-FR" dirty="0" smtClean="0"/>
              <a:t>Légère réduction des déficits publics</a:t>
            </a:r>
            <a:endParaRPr lang="fr-FR" dirty="0"/>
          </a:p>
        </p:txBody>
      </p:sp>
      <p:sp>
        <p:nvSpPr>
          <p:cNvPr id="11" name="Text Placeholder 2"/>
          <p:cNvSpPr>
            <a:spLocks noGrp="1"/>
          </p:cNvSpPr>
          <p:nvPr>
            <p:ph type="body" sz="quarter" idx="13"/>
            <p:custDataLst>
              <p:tags r:id="rId5"/>
            </p:custDataLst>
          </p:nvPr>
        </p:nvSpPr>
        <p:spPr>
          <a:xfrm>
            <a:off x="496888" y="2066360"/>
            <a:ext cx="4408487" cy="223837"/>
          </a:xfrm>
        </p:spPr>
        <p:txBody>
          <a:bodyPr/>
          <a:lstStyle/>
          <a:p>
            <a:r>
              <a:rPr lang="fr-FR" dirty="0" smtClean="0"/>
              <a:t>Balances courantes</a:t>
            </a:r>
            <a:endParaRPr lang="fr-FR" dirty="0"/>
          </a:p>
        </p:txBody>
      </p:sp>
      <p:sp>
        <p:nvSpPr>
          <p:cNvPr id="12" name="Text Placeholder 2"/>
          <p:cNvSpPr>
            <a:spLocks noGrp="1"/>
          </p:cNvSpPr>
          <p:nvPr>
            <p:ph type="body" sz="quarter" idx="13"/>
            <p:custDataLst>
              <p:tags r:id="rId6"/>
            </p:custDataLst>
          </p:nvPr>
        </p:nvSpPr>
        <p:spPr>
          <a:xfrm>
            <a:off x="5030534" y="2066361"/>
            <a:ext cx="4408487" cy="223837"/>
          </a:xfrm>
        </p:spPr>
        <p:txBody>
          <a:bodyPr/>
          <a:lstStyle/>
          <a:p>
            <a:r>
              <a:rPr lang="fr-FR" dirty="0" smtClean="0"/>
              <a:t>Déficit public en % du PIB</a:t>
            </a:r>
            <a:endParaRPr lang="fr-FR" dirty="0"/>
          </a:p>
        </p:txBody>
      </p:sp>
      <p:sp>
        <p:nvSpPr>
          <p:cNvPr id="10" name="Espace réservé du texte 6"/>
          <p:cNvSpPr>
            <a:spLocks noGrp="1"/>
          </p:cNvSpPr>
          <p:nvPr>
            <p:ph type="body" sz="quarter" idx="10"/>
            <p:custDataLst>
              <p:tags r:id="rId7"/>
            </p:custDataLst>
          </p:nvPr>
        </p:nvSpPr>
        <p:spPr>
          <a:xfrm>
            <a:off x="496888" y="1786903"/>
            <a:ext cx="4408487" cy="320675"/>
          </a:xfrm>
        </p:spPr>
        <p:txBody>
          <a:bodyPr/>
          <a:lstStyle/>
          <a:p>
            <a:r>
              <a:rPr lang="fr-FR" dirty="0" smtClean="0"/>
              <a:t>Rééquilibrage des balances courantes</a:t>
            </a:r>
            <a:endParaRPr lang="fr-FR" dirty="0"/>
          </a:p>
        </p:txBody>
      </p:sp>
      <p:sp>
        <p:nvSpPr>
          <p:cNvPr id="51" name="shpChapterHeading"/>
          <p:cNvSpPr txBox="1"/>
          <p:nvPr>
            <p:custDataLst>
              <p:tags r:id="rId8"/>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2" name="TextBox 4"/>
          <p:cNvSpPr txBox="1"/>
          <p:nvPr>
            <p:custDataLst>
              <p:tags r:id="rId9"/>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7</a:t>
            </a:r>
            <a:endParaRPr lang="fil-PH" b="0" dirty="0">
              <a:ea typeface="LF_Kai"/>
            </a:endParaRPr>
          </a:p>
        </p:txBody>
      </p:sp>
    </p:spTree>
    <p:custDataLst>
      <p:tags r:id="rId1"/>
    </p:custDataLst>
    <p:extLst>
      <p:ext uri="{BB962C8B-B14F-4D97-AF65-F5344CB8AC3E}">
        <p14:creationId xmlns:p14="http://schemas.microsoft.com/office/powerpoint/2010/main" val="329650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1.2 Une croissance plus équilibrée</a:t>
            </a:r>
            <a:endParaRPr lang="fr-FR" dirty="0"/>
          </a:p>
        </p:txBody>
      </p:sp>
      <p:sp>
        <p:nvSpPr>
          <p:cNvPr id="4" name="Espace réservé du texte 3"/>
          <p:cNvSpPr>
            <a:spLocks noGrp="1"/>
          </p:cNvSpPr>
          <p:nvPr>
            <p:ph type="body" sz="quarter" idx="10"/>
            <p:custDataLst>
              <p:tags r:id="rId3"/>
            </p:custDataLst>
          </p:nvPr>
        </p:nvSpPr>
        <p:spPr/>
        <p:txBody>
          <a:bodyPr/>
          <a:lstStyle/>
          <a:p>
            <a:endParaRPr lang="fr-FR" dirty="0"/>
          </a:p>
        </p:txBody>
      </p:sp>
      <p:pic>
        <p:nvPicPr>
          <p:cNvPr id="5" name="Image 4" descr="&lt;Chart&gt;&lt;ImageInfo Version=&quot;5.1.0.1431&quot; GUID=&quot;ed1bdfbf136a48f784c0a23171beb580&quot; DsId=&quot;ZROH001&quot; T1SubID=&quot;&quot; Width=&quot;1040&quot; Height=&quot;720&quot; Format=&quot;emf&quot; ChartGroupUID=&quot;4127e714-7092-4673-9539-5e20c07694b7&quot; GroupName=&quot;EMU&quot; ChartName=&quot;EMU- Comex Current account balances % GDP&quot; ChartStyleName=&quot;&quot; GroupNameEncoded=&quot;EMU&quot; ChartNameEncoded=&quot;EMU-+Comex+Current+account+balances+%25+GDP&quot; ChartStyleNameEncoded=&quot;&quot; ShortCode=&quot;&quot; ChartOwner=&quot;ZROH001&quot; TemplateId=&quot;&quot; TemplateName=&quot;&quot; TemplateNameEncoded=&quot;&quot; EditionId=&quot;&quot; EditionGenerationDate=&quot;&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Eurozone - Balances courantes en % du PIB&quot; /&gt;&lt;/Chart&gt;"/>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a:xfrm>
            <a:off x="457200" y="1847936"/>
            <a:ext cx="4567238" cy="2690764"/>
          </a:xfrm>
          <a:prstGeom prst="rect">
            <a:avLst/>
          </a:prstGeom>
          <a:solidFill>
            <a:srgbClr val="FFFFFF"/>
          </a:solidFill>
          <a:ln>
            <a:noFill/>
          </a:ln>
        </p:spPr>
      </p:pic>
      <p:sp>
        <p:nvSpPr>
          <p:cNvPr id="10" name="Rectangle 9"/>
          <p:cNvSpPr/>
          <p:nvPr>
            <p:custDataLst>
              <p:tags r:id="rId5"/>
            </p:custDataLst>
          </p:nvPr>
        </p:nvSpPr>
        <p:spPr bwMode="auto">
          <a:xfrm>
            <a:off x="495375" y="1772080"/>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err="1" smtClean="0">
                <a:solidFill>
                  <a:srgbClr val="FFFFFF"/>
                </a:solidFill>
                <a:latin typeface="Arial" pitchFamily="-112" charset="0"/>
              </a:rPr>
              <a:t>Eurozone</a:t>
            </a:r>
            <a:r>
              <a:rPr lang="fr-FR" b="1" dirty="0" smtClean="0">
                <a:solidFill>
                  <a:srgbClr val="FFFFFF"/>
                </a:solidFill>
                <a:latin typeface="Arial" pitchFamily="-112" charset="0"/>
              </a:rPr>
              <a:t> – </a:t>
            </a:r>
            <a:r>
              <a:rPr lang="fr-FR" b="1" dirty="0">
                <a:solidFill>
                  <a:srgbClr val="FFFFFF"/>
                </a:solidFill>
                <a:latin typeface="Arial" pitchFamily="-112" charset="0"/>
              </a:rPr>
              <a:t>Balances courantes en % du PIB</a:t>
            </a:r>
          </a:p>
        </p:txBody>
      </p:sp>
      <p:sp>
        <p:nvSpPr>
          <p:cNvPr id="12" name="Rectangle 11"/>
          <p:cNvSpPr/>
          <p:nvPr>
            <p:custDataLst>
              <p:tags r:id="rId6"/>
            </p:custDataLst>
          </p:nvPr>
        </p:nvSpPr>
        <p:spPr bwMode="auto">
          <a:xfrm>
            <a:off x="5024438" y="1772080"/>
            <a:ext cx="4410000" cy="228600"/>
          </a:xfrm>
          <a:prstGeom prst="rect">
            <a:avLst/>
          </a:prstGeom>
          <a:solidFill>
            <a:srgbClr val="848FA0"/>
          </a:solidFill>
          <a:ln w="6350" cap="flat" cmpd="sng" algn="ctr">
            <a:noFill/>
            <a:prstDash val="solid"/>
            <a:round/>
            <a:headEnd type="none" w="med" len="med"/>
            <a:tailEnd type="none" w="sm" len="sm"/>
          </a:ln>
          <a:effectLst/>
        </p:spPr>
        <p:txBody>
          <a:bodyPr vert="horz" wrap="square" lIns="72000" tIns="36000" rIns="36000" bIns="36000" numCol="1" rtlCol="0" anchor="ctr" anchorCtr="0" compatLnSpc="1">
            <a:prstTxWarp prst="textNoShape">
              <a:avLst/>
            </a:prstTxWarp>
            <a:noAutofit/>
          </a:bodyPr>
          <a:lstStyle/>
          <a:p>
            <a:pPr eaLnBrk="0" hangingPunct="0">
              <a:spcBef>
                <a:spcPct val="50000"/>
              </a:spcBef>
            </a:pPr>
            <a:r>
              <a:rPr lang="fr-FR" b="1" dirty="0" smtClean="0">
                <a:solidFill>
                  <a:srgbClr val="FFFFFF"/>
                </a:solidFill>
                <a:latin typeface="Arial" pitchFamily="-112" charset="0"/>
              </a:rPr>
              <a:t>Amélioration des comptes courants </a:t>
            </a:r>
            <a:r>
              <a:rPr lang="fr-FR" sz="750" dirty="0" smtClean="0">
                <a:solidFill>
                  <a:srgbClr val="FFFFFF"/>
                </a:solidFill>
                <a:latin typeface="Arial" pitchFamily="-112" charset="0"/>
              </a:rPr>
              <a:t>(2007-2012, en % de PIB)</a:t>
            </a:r>
            <a:endParaRPr lang="fr-FR" sz="750" dirty="0">
              <a:solidFill>
                <a:srgbClr val="FFFFFF"/>
              </a:solidFill>
              <a:latin typeface="Arial" pitchFamily="-112" charset="0"/>
            </a:endParaRPr>
          </a:p>
        </p:txBody>
      </p:sp>
      <p:pic>
        <p:nvPicPr>
          <p:cNvPr id="58371" name="Picture 2" descr="ac39642a-d17b-404e-a3d7-4530aeb1da2b"/>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5011361" y="2025245"/>
            <a:ext cx="47815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hpStrapLine"/>
          <p:cNvSpPr>
            <a:spLocks noChangeArrowheads="1"/>
          </p:cNvSpPr>
          <p:nvPr>
            <p:custDataLst>
              <p:tags r:id="rId8"/>
            </p:custDataLst>
          </p:nvPr>
        </p:nvSpPr>
        <p:spPr bwMode="gray">
          <a:xfrm>
            <a:off x="1361089" y="5277453"/>
            <a:ext cx="7718981"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tIns="0" rIns="0" bIns="0">
            <a:spAutoFit/>
          </a:bodyPr>
          <a:lstStyle/>
          <a:p>
            <a:pPr marL="0" lvl="2" eaLnBrk="0" hangingPunct="0"/>
            <a:r>
              <a:rPr lang="fr-FR" sz="1600" dirty="0" smtClean="0">
                <a:solidFill>
                  <a:srgbClr val="73B200"/>
                </a:solidFill>
                <a:latin typeface="Georgia" pitchFamily="18" charset="0"/>
                <a:ea typeface="LF_Kai"/>
                <a:cs typeface="+mn-cs"/>
              </a:rPr>
              <a:t>Amélioration </a:t>
            </a:r>
            <a:r>
              <a:rPr lang="fr-FR" sz="1600" dirty="0">
                <a:solidFill>
                  <a:srgbClr val="73B200"/>
                </a:solidFill>
                <a:latin typeface="Georgia" pitchFamily="18" charset="0"/>
                <a:ea typeface="LF_Kai"/>
                <a:cs typeface="+mn-cs"/>
              </a:rPr>
              <a:t>spectaculaire des </a:t>
            </a:r>
            <a:r>
              <a:rPr lang="fr-FR" sz="1600" dirty="0" smtClean="0">
                <a:solidFill>
                  <a:srgbClr val="73B200"/>
                </a:solidFill>
                <a:latin typeface="Georgia" pitchFamily="18" charset="0"/>
                <a:ea typeface="LF_Kai"/>
                <a:cs typeface="+mn-cs"/>
              </a:rPr>
              <a:t>comptes courants pour les périphériques en </a:t>
            </a:r>
            <a:r>
              <a:rPr lang="fr-FR" sz="1600" dirty="0" err="1" smtClean="0">
                <a:solidFill>
                  <a:srgbClr val="73B200"/>
                </a:solidFill>
                <a:latin typeface="Georgia" pitchFamily="18" charset="0"/>
                <a:ea typeface="LF_Kai"/>
                <a:cs typeface="+mn-cs"/>
              </a:rPr>
              <a:t>Eurozone</a:t>
            </a:r>
            <a:endParaRPr lang="fr-FR" sz="1600" dirty="0">
              <a:solidFill>
                <a:srgbClr val="73B200"/>
              </a:solidFill>
              <a:latin typeface="Georgia" pitchFamily="18" charset="0"/>
              <a:ea typeface="LF_Kai"/>
              <a:cs typeface="+mn-cs"/>
            </a:endParaRPr>
          </a:p>
        </p:txBody>
      </p:sp>
      <p:sp>
        <p:nvSpPr>
          <p:cNvPr id="29" name="Rectangle 28"/>
          <p:cNvSpPr/>
          <p:nvPr>
            <p:custDataLst>
              <p:tags r:id="rId9"/>
            </p:custDataLst>
          </p:nvPr>
        </p:nvSpPr>
        <p:spPr>
          <a:xfrm>
            <a:off x="2059274" y="6510728"/>
            <a:ext cx="1997663" cy="200055"/>
          </a:xfrm>
          <a:prstGeom prst="rect">
            <a:avLst/>
          </a:prstGeom>
        </p:spPr>
        <p:txBody>
          <a:bodyPr wrap="none">
            <a:spAutoFit/>
          </a:bodyPr>
          <a:lstStyle/>
          <a:p>
            <a:r>
              <a:rPr lang="fr-FR" sz="700" dirty="0" smtClean="0"/>
              <a:t>Source : Rothschild &amp; Cie Gestion</a:t>
            </a:r>
            <a:r>
              <a:rPr lang="fr-FR" sz="700" dirty="0"/>
              <a:t> </a:t>
            </a:r>
            <a:r>
              <a:rPr lang="fr-FR" sz="700" dirty="0" smtClean="0"/>
              <a:t>- 11/2013 </a:t>
            </a:r>
            <a:endParaRPr lang="fr-FR" sz="700" dirty="0"/>
          </a:p>
        </p:txBody>
      </p:sp>
      <p:sp>
        <p:nvSpPr>
          <p:cNvPr id="52"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smtClean="0">
                <a:ea typeface="LF_Kai"/>
              </a:rPr>
              <a:t>1. L’Environnement Economique</a:t>
            </a:r>
            <a:endParaRPr lang="fil-PH" dirty="0">
              <a:ea typeface="LF_Kai"/>
            </a:endParaRPr>
          </a:p>
        </p:txBody>
      </p:sp>
      <p:sp>
        <p:nvSpPr>
          <p:cNvPr id="53" name="TextBox 4"/>
          <p:cNvSpPr txBox="1"/>
          <p:nvPr>
            <p:custDataLst>
              <p:tags r:id="rId11"/>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smtClean="0">
                <a:ea typeface="LF_Kai"/>
              </a:rPr>
              <a:t>8</a:t>
            </a:r>
            <a:endParaRPr lang="fil-PH" b="0" dirty="0">
              <a:ea typeface="LF_Kai"/>
            </a:endParaRPr>
          </a:p>
        </p:txBody>
      </p:sp>
    </p:spTree>
    <p:custDataLst>
      <p:tags r:id="rId1"/>
    </p:custDataLst>
    <p:extLst>
      <p:ext uri="{BB962C8B-B14F-4D97-AF65-F5344CB8AC3E}">
        <p14:creationId xmlns:p14="http://schemas.microsoft.com/office/powerpoint/2010/main" val="31843619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 (x86)\CalientTech\ProPitch\PowerPoint\Template Files\Rothschild - A4.potx"/>
  <p:tag name="PROLASTID" val="415"/>
  <p:tag name="TOCDELIMITER" val="16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00.xml><?xml version="1.0" encoding="utf-8"?>
<p:tagLst xmlns:a="http://schemas.openxmlformats.org/drawingml/2006/main" xmlns:r="http://schemas.openxmlformats.org/officeDocument/2006/relationships" xmlns:p="http://schemas.openxmlformats.org/presentationml/2006/main">
  <p:tag name="DEFAULTTOP" val="308.25"/>
  <p:tag name="DEFAULTLEFT" val="550.75"/>
  <p:tag name="DEFAULTHEIGHT" val="57.12504"/>
  <p:tag name="DEFAULTWIDTH" val="35.87504"/>
</p:tagLst>
</file>

<file path=ppt/tags/tag1001.xml><?xml version="1.0" encoding="utf-8"?>
<p:tagLst xmlns:a="http://schemas.openxmlformats.org/drawingml/2006/main" xmlns:r="http://schemas.openxmlformats.org/officeDocument/2006/relationships" xmlns:p="http://schemas.openxmlformats.org/presentationml/2006/main">
  <p:tag name="DEFAULTTOP" val="351.75"/>
  <p:tag name="DEFAULTLEFT" val="560.75"/>
  <p:tag name="DEFAULTHEIGHT" val="64.25"/>
  <p:tag name="DEFAULTWIDTH" val="85"/>
</p:tagLst>
</file>

<file path=ppt/tags/tag1002.xml><?xml version="1.0" encoding="utf-8"?>
<p:tagLst xmlns:a="http://schemas.openxmlformats.org/drawingml/2006/main" xmlns:r="http://schemas.openxmlformats.org/officeDocument/2006/relationships" xmlns:p="http://schemas.openxmlformats.org/presentationml/2006/main">
  <p:tag name="DEFAULTTOP" val="305.125"/>
  <p:tag name="DEFAULTLEFT" val="575.5"/>
  <p:tag name="DEFAULTHEIGHT" val="52.5"/>
  <p:tag name="DEFAULTWIDTH" val="50.87504"/>
</p:tagLst>
</file>

<file path=ppt/tags/tag1003.xml><?xml version="1.0" encoding="utf-8"?>
<p:tagLst xmlns:a="http://schemas.openxmlformats.org/drawingml/2006/main" xmlns:r="http://schemas.openxmlformats.org/officeDocument/2006/relationships" xmlns:p="http://schemas.openxmlformats.org/presentationml/2006/main">
  <p:tag name="DEFAULTTOP" val="300.25"/>
  <p:tag name="DEFAULTLEFT" val="597"/>
  <p:tag name="DEFAULTHEIGHT" val="35.87504"/>
  <p:tag name="DEFAULTWIDTH" val="47.87504"/>
</p:tagLst>
</file>

<file path=ppt/tags/tag1004.xml><?xml version="1.0" encoding="utf-8"?>
<p:tagLst xmlns:a="http://schemas.openxmlformats.org/drawingml/2006/main" xmlns:r="http://schemas.openxmlformats.org/officeDocument/2006/relationships" xmlns:p="http://schemas.openxmlformats.org/presentationml/2006/main">
  <p:tag name="DEFAULTTOP" val="275.875"/>
  <p:tag name="DEFAULTLEFT" val="585"/>
  <p:tag name="DEFAULTHEIGHT" val="35.37496"/>
  <p:tag name="DEFAULTWIDTH" val="81.87504"/>
</p:tagLst>
</file>

<file path=ppt/tags/tag1005.xml><?xml version="1.0" encoding="utf-8"?>
<p:tagLst xmlns:a="http://schemas.openxmlformats.org/drawingml/2006/main" xmlns:r="http://schemas.openxmlformats.org/officeDocument/2006/relationships" xmlns:p="http://schemas.openxmlformats.org/presentationml/2006/main">
  <p:tag name="DEFAULTTOP" val="236"/>
  <p:tag name="DEFAULTLEFT" val="598.5"/>
  <p:tag name="DEFAULTHEIGHT" val="41.25"/>
  <p:tag name="DEFAULTWIDTH" val="42"/>
</p:tagLst>
</file>

<file path=ppt/tags/tag1006.xml><?xml version="1.0" encoding="utf-8"?>
<p:tagLst xmlns:a="http://schemas.openxmlformats.org/drawingml/2006/main" xmlns:r="http://schemas.openxmlformats.org/officeDocument/2006/relationships" xmlns:p="http://schemas.openxmlformats.org/presentationml/2006/main">
  <p:tag name="DEFAULTTOP" val="220.5"/>
  <p:tag name="DEFAULTLEFT" val="573.75"/>
  <p:tag name="DEFAULTHEIGHT" val="43.87504"/>
  <p:tag name="DEFAULTWIDTH" val="39"/>
</p:tagLst>
</file>

<file path=ppt/tags/tag1007.xml><?xml version="1.0" encoding="utf-8"?>
<p:tagLst xmlns:a="http://schemas.openxmlformats.org/drawingml/2006/main" xmlns:r="http://schemas.openxmlformats.org/officeDocument/2006/relationships" xmlns:p="http://schemas.openxmlformats.org/presentationml/2006/main">
  <p:tag name="DEFAULTTOP" val="238.5"/>
  <p:tag name="DEFAULTLEFT" val="623.6251"/>
  <p:tag name="DEFAULTHEIGHT" val="20.5"/>
  <p:tag name="DEFAULTWIDTH" val="42.75"/>
</p:tagLst>
</file>

<file path=ppt/tags/tag1008.xml><?xml version="1.0" encoding="utf-8"?>
<p:tagLst xmlns:a="http://schemas.openxmlformats.org/drawingml/2006/main" xmlns:r="http://schemas.openxmlformats.org/officeDocument/2006/relationships" xmlns:p="http://schemas.openxmlformats.org/presentationml/2006/main">
  <p:tag name="DEFAULTTOP" val="236.5"/>
  <p:tag name="DEFAULTLEFT" val="656.1251"/>
  <p:tag name="DEFAULTHEIGHT" val="16.5"/>
  <p:tag name="DEFAULTWIDTH" val="10.12496"/>
</p:tagLst>
</file>

<file path=ppt/tags/tag1009.xml><?xml version="1.0" encoding="utf-8"?>
<p:tagLst xmlns:a="http://schemas.openxmlformats.org/drawingml/2006/main" xmlns:r="http://schemas.openxmlformats.org/officeDocument/2006/relationships" xmlns:p="http://schemas.openxmlformats.org/presentationml/2006/main">
  <p:tag name="DEFAULTTOP" val="217.5"/>
  <p:tag name="DEFAULTLEFT" val="658.6251"/>
  <p:tag name="DEFAULTHEIGHT" val="28.5"/>
  <p:tag name="DEFAULTWIDTH" val="12.75"/>
</p:tagLst>
</file>

<file path=ppt/tags/tag101.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10.xml><?xml version="1.0" encoding="utf-8"?>
<p:tagLst xmlns:a="http://schemas.openxmlformats.org/drawingml/2006/main" xmlns:r="http://schemas.openxmlformats.org/officeDocument/2006/relationships" xmlns:p="http://schemas.openxmlformats.org/presentationml/2006/main">
  <p:tag name="DEFAULTTOP" val="173.125"/>
  <p:tag name="DEFAULTLEFT" val="615.8751"/>
  <p:tag name="DEFAULTHEIGHT" val="53.87496"/>
  <p:tag name="DEFAULTWIDTH" val="70.25"/>
</p:tagLst>
</file>

<file path=ppt/tags/tag1011.xml><?xml version="1.0" encoding="utf-8"?>
<p:tagLst xmlns:a="http://schemas.openxmlformats.org/drawingml/2006/main" xmlns:r="http://schemas.openxmlformats.org/officeDocument/2006/relationships" xmlns:p="http://schemas.openxmlformats.org/presentationml/2006/main">
  <p:tag name="DEFAULTTOP" val="203.75"/>
  <p:tag name="DEFAULTLEFT" val="670.25"/>
  <p:tag name="DEFAULTHEIGHT" val="15.75"/>
  <p:tag name="DEFAULTWIDTH" val="15.87504"/>
</p:tagLst>
</file>

<file path=ppt/tags/tag1012.xml><?xml version="1.0" encoding="utf-8"?>
<p:tagLst xmlns:a="http://schemas.openxmlformats.org/drawingml/2006/main" xmlns:r="http://schemas.openxmlformats.org/officeDocument/2006/relationships" xmlns:p="http://schemas.openxmlformats.org/presentationml/2006/main">
  <p:tag name="DEFAULTTOP" val="202.875"/>
  <p:tag name="DEFAULTLEFT" val="684.3751"/>
  <p:tag name="DEFAULTHEIGHT" val="9.124961"/>
  <p:tag name="DEFAULTWIDTH" val="8"/>
</p:tagLst>
</file>

<file path=ppt/tags/tag1013.xml><?xml version="1.0" encoding="utf-8"?>
<p:tagLst xmlns:a="http://schemas.openxmlformats.org/drawingml/2006/main" xmlns:r="http://schemas.openxmlformats.org/officeDocument/2006/relationships" xmlns:p="http://schemas.openxmlformats.org/presentationml/2006/main">
  <p:tag name="DEFAULTTOP" val="192"/>
  <p:tag name="DEFAULTLEFT" val="669.8751"/>
  <p:tag name="DEFAULTHEIGHT" val="16"/>
  <p:tag name="DEFAULTWIDTH" val="30.87496"/>
</p:tagLst>
</file>

<file path=ppt/tags/tag1014.xml><?xml version="1.0" encoding="utf-8"?>
<p:tagLst xmlns:a="http://schemas.openxmlformats.org/drawingml/2006/main" xmlns:r="http://schemas.openxmlformats.org/officeDocument/2006/relationships" xmlns:p="http://schemas.openxmlformats.org/presentationml/2006/main">
  <p:tag name="DEFAULTTOP" val="169.25"/>
  <p:tag name="DEFAULTLEFT" val="662.5"/>
  <p:tag name="DEFAULTHEIGHT" val="29.37504"/>
  <p:tag name="DEFAULTWIDTH" val="16.25"/>
</p:tagLst>
</file>

<file path=ppt/tags/tag1015.xml><?xml version="1.0" encoding="utf-8"?>
<p:tagLst xmlns:a="http://schemas.openxmlformats.org/drawingml/2006/main" xmlns:r="http://schemas.openxmlformats.org/officeDocument/2006/relationships" xmlns:p="http://schemas.openxmlformats.org/presentationml/2006/main">
  <p:tag name="DEFAULTTOP" val="165.125"/>
  <p:tag name="DEFAULTLEFT" val="675"/>
  <p:tag name="DEFAULTHEIGHT" val="32.25"/>
  <p:tag name="DEFAULTWIDTH" val="14.87504"/>
</p:tagLst>
</file>

<file path=ppt/tags/tag1016.xml><?xml version="1.0" encoding="utf-8"?>
<p:tagLst xmlns:a="http://schemas.openxmlformats.org/drawingml/2006/main" xmlns:r="http://schemas.openxmlformats.org/officeDocument/2006/relationships" xmlns:p="http://schemas.openxmlformats.org/presentationml/2006/main">
  <p:tag name="DEFAULTTOP" val="135.75"/>
  <p:tag name="DEFAULTLEFT" val="680.1251"/>
  <p:tag name="DEFAULTHEIGHT" val="54.62504"/>
  <p:tag name="DEFAULTWIDTH" val="34"/>
</p:tagLst>
</file>

<file path=ppt/tags/tag1017.xml><?xml version="1.0" encoding="utf-8"?>
<p:tagLst xmlns:a="http://schemas.openxmlformats.org/drawingml/2006/main" xmlns:r="http://schemas.openxmlformats.org/officeDocument/2006/relationships" xmlns:p="http://schemas.openxmlformats.org/presentationml/2006/main">
  <p:tag name="DEFAULTTOP" val="211.125"/>
  <p:tag name="DEFAULTLEFT" val="610"/>
  <p:tag name="DEFAULTHEIGHT" val="35.25"/>
  <p:tag name="DEFAULTWIDTH" val="54.62504"/>
</p:tagLst>
</file>

<file path=ppt/tags/tag10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0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 (x86)\CalientTech\ProPitch\Graphics\Rothschild_logo_(standard).png"/>
  <p:tag name="DEFAULTWIDTH" val="112,0205"/>
  <p:tag name="DEFAULTHEIGHT" val="10,82921"/>
  <p:tag name="DEFAULTTOP" val="518,6479"/>
  <p:tag name="DEFAULTLEFT" val="629,7174"/>
</p:tagLst>
</file>

<file path=ppt/tags/tag110.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1.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4.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15.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16.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18.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19.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2.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12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1.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24.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3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1.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2.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3.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34.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35.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36.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37.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38.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40.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44.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5.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4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47.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49.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5.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50.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15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15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15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15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LEFT" val="156.075"/>
  <p:tag name="DEFAULTHEIGHT" val="20.40945"/>
  <p:tag name="DEFAULTWIDTH" val="107.7165"/>
</p:tagLst>
</file>

<file path=ppt/tags/tag15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LEFT" val="515.9595"/>
  <p:tag name="DEFAULTHEIGHT" val="20.40945"/>
  <p:tag name="DEFAULTWIDTH" val="107.7165"/>
</p:tagLst>
</file>

<file path=ppt/tags/tag15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LEFT" val="629.7174"/>
  <p:tag name="DEFAULTHEIGHT" val="30.62504"/>
  <p:tag name="DEFAULTWIDTH" val="113.9635"/>
</p:tagLst>
</file>

<file path=ppt/tags/tag159.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16.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60.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9.7174"/>
</p:tagLst>
</file>

<file path=ppt/tags/tag16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1717"/>
  <p:tag name="DEFAULTWIDTH" val="167.9461"/>
</p:tagLst>
</file>

<file path=ppt/tags/tag162.xml><?xml version="1.0" encoding="utf-8"?>
<p:tagLst xmlns:a="http://schemas.openxmlformats.org/drawingml/2006/main" xmlns:r="http://schemas.openxmlformats.org/officeDocument/2006/relationships" xmlns:p="http://schemas.openxmlformats.org/presentationml/2006/main">
  <p:tag name="DEFAULTTOP" val="342"/>
  <p:tag name="DEFAULTLEFT" val="36"/>
  <p:tag name="DEFAULTHEIGHT" val="70.86614"/>
  <p:tag name="DEFAULTWIDTH" val="151.3701"/>
</p:tagLst>
</file>

<file path=ppt/tags/tag163.xml><?xml version="1.0" encoding="utf-8"?>
<p:tagLst xmlns:a="http://schemas.openxmlformats.org/drawingml/2006/main" xmlns:r="http://schemas.openxmlformats.org/officeDocument/2006/relationships" xmlns:p="http://schemas.openxmlformats.org/presentationml/2006/main">
  <p:tag name="DEFAULTTOP" val="120"/>
  <p:tag name="DEFAULTLEFT" val="396.8504"/>
  <p:tag name="DEFAULTHEIGHT" val="70.86614"/>
  <p:tag name="DEFAULTWIDTH" val="151.3701"/>
</p:tagLst>
</file>

<file path=ppt/tags/tag16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6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6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6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7953"/>
  <p:tag name="DEFAULTWIDTH" val="152.2205"/>
</p:tagLst>
</file>

<file path=ppt/tags/tag169.xml><?xml version="1.0" encoding="utf-8"?>
<p:tagLst xmlns:a="http://schemas.openxmlformats.org/drawingml/2006/main" xmlns:r="http://schemas.openxmlformats.org/officeDocument/2006/relationships" xmlns:p="http://schemas.openxmlformats.org/presentationml/2006/main">
  <p:tag name="LOGOFILENAME" val="C:\Program Files\CalientTech\ProPitch\Graphics\Rothschild_logo_(standard).png"/>
  <p:tag name="DEFAULTWIDTH" val="151.4403"/>
  <p:tag name="DEFAULTHEIGHT" val="14.64"/>
  <p:tag name="DEFAULTTOP" val="120"/>
  <p:tag name="DEFAULTLEFT" val="563.8194"/>
</p:tagLst>
</file>

<file path=ppt/tags/tag17.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70.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4.xml><?xml version="1.0" encoding="utf-8"?>
<p:tagLst xmlns:a="http://schemas.openxmlformats.org/drawingml/2006/main" xmlns:r="http://schemas.openxmlformats.org/officeDocument/2006/relationships" xmlns:p="http://schemas.openxmlformats.org/presentationml/2006/main">
  <p:tag name="DEFAULTTOP" val="70.22126"/>
  <p:tag name="DEFAULTLEFT" val="156"/>
  <p:tag name="DEFAULTHEIGHT" val="25.25"/>
  <p:tag name="DEFAULTWIDTH" val="588"/>
</p:tagLst>
</file>

<file path=ppt/tags/tag17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6.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17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80.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18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85.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186.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1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9.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19.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190.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191.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192.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193.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194.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19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9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00.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01.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202.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203.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204.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20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7.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208.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209.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21.xml><?xml version="1.0" encoding="utf-8"?>
<p:tagLst xmlns:a="http://schemas.openxmlformats.org/drawingml/2006/main" xmlns:r="http://schemas.openxmlformats.org/officeDocument/2006/relationships" xmlns:p="http://schemas.openxmlformats.org/presentationml/2006/main">
  <p:tag name="LOGOFILENAME" val="C:\Program Files (x86)\CalientTech\ProPitch\Graphics\Rothschild_logo_(standard).png"/>
  <p:tag name="DEFAULTWIDTH" val="151,4403"/>
  <p:tag name="DEFAULTHEIGHT" val="14,64"/>
  <p:tag name="DEFAULTTOP" val="120"/>
  <p:tag name="DEFAULTLEFT" val="563,8194"/>
</p:tagLst>
</file>

<file path=ppt/tags/tag21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1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1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13.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214.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215.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216.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217.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218.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2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220.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2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2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5.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2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9.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3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31.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3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3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1"/>
  <p:tag name="DEFAULTLEFT" val="35.5"/>
  <p:tag name="DEFAULTHEIGHT" val="13.35354"/>
  <p:tag name="DEFAULTWIDTH" val="216"/>
</p:tagLst>
</file>

<file path=ppt/tags/tag23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35.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3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3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3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4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43.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24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4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1"/>
  <p:tag name="DEFAULTLEFT" val="35.5"/>
  <p:tag name="DEFAULTHEIGHT" val="13.35354"/>
  <p:tag name="DEFAULTWIDTH" val="216"/>
</p:tagLst>
</file>

<file path=ppt/tags/tag2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4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48.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5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2.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253.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25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5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1"/>
  <p:tag name="DEFAULTLEFT" val="35.5"/>
  <p:tag name="DEFAULTHEIGHT" val="13.35354"/>
  <p:tag name="DEFAULTWIDTH" val="216"/>
</p:tagLst>
</file>

<file path=ppt/tags/tag2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58.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5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261.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262.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263.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264.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265.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26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6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1"/>
  <p:tag name="DEFAULTLEFT" val="35.5"/>
  <p:tag name="DEFAULTHEIGHT" val="13.35354"/>
  <p:tag name="DEFAULTWIDTH" val="216"/>
</p:tagLst>
</file>

<file path=ppt/tags/tag2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7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7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7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7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76.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277.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278.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279.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81.xml><?xml version="1.0" encoding="utf-8"?>
<p:tagLst xmlns:a="http://schemas.openxmlformats.org/drawingml/2006/main" xmlns:r="http://schemas.openxmlformats.org/officeDocument/2006/relationships" xmlns:p="http://schemas.openxmlformats.org/presentationml/2006/main">
  <p:tag name="SLIDEELEMTYPE" val="draftStamp"/>
  <p:tag name="DEFAULTTOP" val="19.50071"/>
  <p:tag name="DEFAULTLEFT" val="35.5"/>
  <p:tag name="DEFAULTHEIGHT" val="13.35354"/>
  <p:tag name="DEFAULTWIDTH" val="216"/>
</p:tagLst>
</file>

<file path=ppt/tags/tag28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84.xml><?xml version="1.0" encoding="utf-8"?>
<p:tagLst xmlns:a="http://schemas.openxmlformats.org/drawingml/2006/main" xmlns:r="http://schemas.openxmlformats.org/officeDocument/2006/relationships" xmlns:p="http://schemas.openxmlformats.org/presentationml/2006/main">
  <p:tag name="DEFAULTTOP" val="156.24"/>
  <p:tag name="DEFAULTLEFT" val="-36.72"/>
  <p:tag name="DEFAULTHEIGHT" val="20.88"/>
  <p:tag name="DEFAULTWIDTH" val="93.6"/>
</p:tagLst>
</file>

<file path=ppt/tags/tag2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8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28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28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28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9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9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29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29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29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29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29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29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99.xml><?xml version="1.0" encoding="utf-8"?>
<p:tagLst xmlns:a="http://schemas.openxmlformats.org/drawingml/2006/main" xmlns:r="http://schemas.openxmlformats.org/officeDocument/2006/relationships" xmlns:p="http://schemas.openxmlformats.org/presentationml/2006/main">
  <p:tag name="SLIDEELEMTYPE" val="draftStamp"/>
  <p:tag name="DEFAULTTOP" val="19.50071"/>
  <p:tag name="DEFAULTLEFT" val="35.5"/>
  <p:tag name="DEFAULTHEIGHT" val="13.35354"/>
  <p:tag name="DEFAULTWIDTH" val="216"/>
</p:tagLst>
</file>

<file path=ppt/tags/tag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00.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1.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2.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03.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0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05.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06.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07.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08.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9,7174"/>
</p:tagLst>
</file>

<file path=ppt/tags/tag30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1.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3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3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3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3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7.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18.xml><?xml version="1.0" encoding="utf-8"?>
<p:tagLst xmlns:a="http://schemas.openxmlformats.org/drawingml/2006/main" xmlns:r="http://schemas.openxmlformats.org/officeDocument/2006/relationships" xmlns:p="http://schemas.openxmlformats.org/presentationml/2006/main">
  <p:tag name="LOGOFILENAME" val="C:\Program Files\CalientTech\ProPitch\Graphics\Rothschild_logo_(standard).png"/>
  <p:tag name="DEFAULTWIDTH" val="151,4403"/>
  <p:tag name="DEFAULTHEIGHT" val="14,64"/>
  <p:tag name="DEFAULTTOP" val="120"/>
  <p:tag name="DEFAULTLEFT" val="563,8194"/>
</p:tagLst>
</file>

<file path=ppt/tags/tag31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0.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3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2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6.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3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0.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3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5.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36.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9.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0.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341.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342.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343.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344.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34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351.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352.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353.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354.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3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7.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358.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359.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36.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36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36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363.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364.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365.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366.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367.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368.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3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70.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3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7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7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75.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37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7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7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7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8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8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8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8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8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8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87.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9,7174"/>
</p:tagLst>
</file>

<file path=ppt/tags/tag38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89.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0.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39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9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93.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394.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39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9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97.xml><?xml version="1.0" encoding="utf-8"?>
<p:tagLst xmlns:a="http://schemas.openxmlformats.org/drawingml/2006/main" xmlns:r="http://schemas.openxmlformats.org/officeDocument/2006/relationships" xmlns:p="http://schemas.openxmlformats.org/presentationml/2006/main">
  <p:tag name="LOGOFILENAME" val="C:\Program Files\CalientTech\ProPitch\Graphics\Rothschild_logo_(standard).png"/>
  <p:tag name="DEFAULTWIDTH" val="151,4403"/>
  <p:tag name="DEFAULTHEIGHT" val="14,64"/>
  <p:tag name="DEFAULTTOP" val="120"/>
  <p:tag name="DEFAULTLEFT" val="563,8194"/>
</p:tagLst>
</file>

<file path=ppt/tags/tag39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9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40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0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40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40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1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1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41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41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41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2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2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2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2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3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43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43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43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4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3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43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43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43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4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4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4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44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44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44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44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44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44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45.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5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54.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45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5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5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5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6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6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46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6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46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46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467.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9,7174"/>
</p:tagLst>
</file>

<file path=ppt/tags/tag46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69.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0.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47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47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473.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474.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47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7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77.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478.xml><?xml version="1.0" encoding="utf-8"?>
<p:tagLst xmlns:a="http://schemas.openxmlformats.org/drawingml/2006/main" xmlns:r="http://schemas.openxmlformats.org/officeDocument/2006/relationships" xmlns:p="http://schemas.openxmlformats.org/presentationml/2006/main">
  <p:tag name="LOGOFILENAME" val="C:\Program Files\CalientTech\ProPitch\Graphics\Rothschild_logo_(standard).png"/>
  <p:tag name="DEFAULTWIDTH" val="151,4403"/>
  <p:tag name="DEFAULTHEIGHT" val="14,64"/>
  <p:tag name="DEFAULTTOP" val="120"/>
  <p:tag name="DEFAULTLEFT" val="563,8194"/>
</p:tagLst>
</file>

<file path=ppt/tags/tag47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0.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4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8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8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7.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48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9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491.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4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96.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497.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49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00.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501.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502.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503.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504.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505.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50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0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0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1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12.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3.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14.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15.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1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18.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19.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2.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21.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22.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23.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24.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525.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526.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527.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528.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529.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53.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1.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53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3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3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37.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53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3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4.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4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4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4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4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54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54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4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4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4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54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55.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5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551.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9,7174"/>
</p:tagLst>
</file>

<file path=ppt/tags/tag55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53.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554.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55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5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57.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558.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55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61.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62.xml><?xml version="1.0" encoding="utf-8"?>
<p:tagLst xmlns:a="http://schemas.openxmlformats.org/drawingml/2006/main" xmlns:r="http://schemas.openxmlformats.org/officeDocument/2006/relationships" xmlns:p="http://schemas.openxmlformats.org/presentationml/2006/main">
  <p:tag name="LOGOFILENAME" val="C:\Program Files\CalientTech\ProPitch\Graphics\Rothschild_logo_(standard).png"/>
  <p:tag name="DEFAULTWIDTH" val="151,4403"/>
  <p:tag name="DEFAULTHEIGHT" val="14,64"/>
  <p:tag name="DEFAULTTOP" val="120"/>
  <p:tag name="DEFAULTLEFT" val="563,8194"/>
</p:tagLst>
</file>

<file path=ppt/tags/tag56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64.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56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6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6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1.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57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75.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57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7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80.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581.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58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4.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585.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586.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587.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588.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589.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9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9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9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96.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97.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98.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99.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60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02.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603.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604.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605.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06.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07.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08.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09.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10.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11.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12.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13.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1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5.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6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1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2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1.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62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2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25.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26.xml><?xml version="1.0" encoding="utf-8"?>
<p:tagLst xmlns:a="http://schemas.openxmlformats.org/drawingml/2006/main" xmlns:r="http://schemas.openxmlformats.org/officeDocument/2006/relationships" xmlns:p="http://schemas.openxmlformats.org/presentationml/2006/main">
  <p:tag name="SLIDETYPE" val="Cover"/>
</p:tagLst>
</file>

<file path=ppt/tags/tag627.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628.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629.xml><?xml version="1.0" encoding="utf-8"?>
<p:tagLst xmlns:a="http://schemas.openxmlformats.org/drawingml/2006/main" xmlns:r="http://schemas.openxmlformats.org/officeDocument/2006/relationships" xmlns:p="http://schemas.openxmlformats.org/presentationml/2006/main">
  <p:tag name="DEFAULTTOP" val="508,0374"/>
  <p:tag name="DEFAULTLEFT" val="31,62614"/>
  <p:tag name="DEFAULTHEIGHT" val="17,49528"/>
  <p:tag name="DEFAULTWIDTH" val="94,20567"/>
</p:tagLst>
</file>

<file path=ppt/tags/tag63.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30.xml><?xml version="1.0" encoding="utf-8"?>
<p:tagLst xmlns:a="http://schemas.openxmlformats.org/drawingml/2006/main" xmlns:r="http://schemas.openxmlformats.org/officeDocument/2006/relationships" xmlns:p="http://schemas.openxmlformats.org/presentationml/2006/main">
  <p:tag name="DEFAULTTOP" val="-0,1412598"/>
  <p:tag name="DEFAULTLEFT" val="345,778"/>
  <p:tag name="DEFAULTHEIGHT" val="19,38748"/>
  <p:tag name="DEFAULTWIDTH" val="433,972"/>
</p:tagLst>
</file>

<file path=ppt/tags/tag63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63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633.xml><?xml version="1.0" encoding="utf-8"?>
<p:tagLst xmlns:a="http://schemas.openxmlformats.org/drawingml/2006/main" xmlns:r="http://schemas.openxmlformats.org/officeDocument/2006/relationships" xmlns:p="http://schemas.openxmlformats.org/presentationml/2006/main">
  <p:tag name="DEFAULTTOP" val="120"/>
  <p:tag name="DEFAULTLEFT" val="77.97512"/>
  <p:tag name="DEFAULTHEIGHT" val="113.3858"/>
  <p:tag name="DEFAULTWIDTH" val="665.7864"/>
</p:tagLst>
</file>

<file path=ppt/tags/tag63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635.xml><?xml version="1.0" encoding="utf-8"?>
<p:tagLst xmlns:a="http://schemas.openxmlformats.org/drawingml/2006/main" xmlns:r="http://schemas.openxmlformats.org/officeDocument/2006/relationships" xmlns:p="http://schemas.openxmlformats.org/presentationml/2006/main">
  <p:tag name="SLIDETYPE" val="Section Divider"/>
  <p:tag name="DISABLEHEADINGNUMBER" val="False"/>
  <p:tag name="DISABLEPAGENUMBER" val="False"/>
  <p:tag name="PROPITCHPAGENUMBER" val="2"/>
</p:tagLst>
</file>

<file path=ppt/tags/tag636.xml><?xml version="1.0" encoding="utf-8"?>
<p:tagLst xmlns:a="http://schemas.openxmlformats.org/drawingml/2006/main" xmlns:r="http://schemas.openxmlformats.org/officeDocument/2006/relationships" xmlns:p="http://schemas.openxmlformats.org/presentationml/2006/main">
  <p:tag name="SLIDEELEMTYPE" val="DividerTitle"/>
  <p:tag name="DEFAULTTOP" val="433,5"/>
  <p:tag name="DEFAULTLEFT" val="36"/>
  <p:tag name="DEFAULTHEIGHT" val="42,5"/>
  <p:tag name="DEFAULTWIDTH" val="708,5"/>
</p:tagLst>
</file>

<file path=ppt/tags/tag6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638.xml><?xml version="1.0" encoding="utf-8"?>
<p:tagLst xmlns:a="http://schemas.openxmlformats.org/drawingml/2006/main" xmlns:r="http://schemas.openxmlformats.org/officeDocument/2006/relationships" xmlns:p="http://schemas.openxmlformats.org/presentationml/2006/main">
  <p:tag name="DEFAULTTOP" val="118,34"/>
  <p:tag name="DEFAULTLEFT" val="39,12504"/>
  <p:tag name="DEFAULTHEIGHT" val="286,4543"/>
  <p:tag name="DEFAULTWIDTH" val="347,125"/>
</p:tagLst>
</file>

<file path=ppt/tags/tag639.xml><?xml version="1.0" encoding="utf-8"?>
<p:tagLst xmlns:a="http://schemas.openxmlformats.org/drawingml/2006/main" xmlns:r="http://schemas.openxmlformats.org/officeDocument/2006/relationships" xmlns:p="http://schemas.openxmlformats.org/presentationml/2006/main">
  <p:tag name="DEFAULTTOP" val="114,74"/>
  <p:tag name="DEFAULTLEFT" val="395,625"/>
  <p:tag name="DEFAULTHEIGHT" val="286,4543"/>
  <p:tag name="DEFAULTWIDTH" val="348,3791"/>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1.xml><?xml version="1.0" encoding="utf-8"?>
<p:tagLst xmlns:a="http://schemas.openxmlformats.org/drawingml/2006/main" xmlns:r="http://schemas.openxmlformats.org/officeDocument/2006/relationships" xmlns:p="http://schemas.openxmlformats.org/presentationml/2006/main">
  <p:tag name="DEFAULTTOP" val="120,5"/>
  <p:tag name="DEFAULTLEFT" val="39,12504"/>
  <p:tag name="DEFAULTHEIGHT" val="17,62496"/>
  <p:tag name="DEFAULTWIDTH" val="347,125"/>
</p:tagLst>
</file>

<file path=ppt/tags/tag6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43.xml><?xml version="1.0" encoding="utf-8"?>
<p:tagLst xmlns:a="http://schemas.openxmlformats.org/drawingml/2006/main" xmlns:r="http://schemas.openxmlformats.org/officeDocument/2006/relationships" xmlns:p="http://schemas.openxmlformats.org/presentationml/2006/main">
  <p:tag name="DEFAULTTOP" val="120,5001"/>
  <p:tag name="DEFAULTLEFT" val="396,105"/>
  <p:tag name="DEFAULTHEIGHT" val="17,62496"/>
  <p:tag name="DEFAULTWIDTH" val="347,125"/>
</p:tagLst>
</file>

<file path=ppt/tags/tag644.xml><?xml version="1.0" encoding="utf-8"?>
<p:tagLst xmlns:a="http://schemas.openxmlformats.org/drawingml/2006/main" xmlns:r="http://schemas.openxmlformats.org/officeDocument/2006/relationships" xmlns:p="http://schemas.openxmlformats.org/presentationml/2006/main">
  <p:tag name="SLIDEELEMTYPE" val="strapLine"/>
  <p:tag name="DEFAULTTOP" val="481,7544"/>
  <p:tag name="DEFAULTLEFT" val="156"/>
  <p:tag name="DEFAULTHEIGHT" val="19,38748"/>
  <p:tag name="DEFAULTWIDTH" val="588,25"/>
</p:tagLst>
</file>

<file path=ppt/tags/tag645.xml><?xml version="1.0" encoding="utf-8"?>
<p:tagLst xmlns:a="http://schemas.openxmlformats.org/drawingml/2006/main" xmlns:r="http://schemas.openxmlformats.org/officeDocument/2006/relationships" xmlns:p="http://schemas.openxmlformats.org/presentationml/2006/main">
  <p:tag name="DEFAULTTOP" val="512,6558"/>
  <p:tag name="DEFAULTLEFT" val="162,1476"/>
  <p:tag name="DEFAULTHEIGHT" val="15,75236"/>
  <p:tag name="DEFAULTWIDTH" val="216,8724"/>
</p:tagLst>
</file>

<file path=ppt/tags/tag646.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64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64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
</p:tagLst>
</file>

<file path=ppt/tags/tag649.xml><?xml version="1.0" encoding="utf-8"?>
<p:tagLst xmlns:a="http://schemas.openxmlformats.org/drawingml/2006/main" xmlns:r="http://schemas.openxmlformats.org/officeDocument/2006/relationships" xmlns:p="http://schemas.openxmlformats.org/presentationml/2006/main">
  <p:tag name="DEFAULTTOP" val="116"/>
  <p:tag name="DEFAULTLEFT" val="36,00008"/>
  <p:tag name="DEFAULTHEIGHT" val="264"/>
  <p:tag name="DEFAULTWIDTH" val="349,125"/>
</p:tagLst>
</file>

<file path=ppt/tags/tag65.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50.xml><?xml version="1.0" encoding="utf-8"?>
<p:tagLst xmlns:a="http://schemas.openxmlformats.org/drawingml/2006/main" xmlns:r="http://schemas.openxmlformats.org/officeDocument/2006/relationships" xmlns:p="http://schemas.openxmlformats.org/presentationml/2006/main">
  <p:tag name="DEFAULTTOP" val="119,2"/>
  <p:tag name="DEFAULTLEFT" val="394,375"/>
  <p:tag name="DEFAULTHEIGHT" val="265,75"/>
  <p:tag name="DEFAULTWIDTH" val="349,375"/>
</p:tagLst>
</file>

<file path=ppt/tags/tag6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652.xml><?xml version="1.0" encoding="utf-8"?>
<p:tagLst xmlns:a="http://schemas.openxmlformats.org/drawingml/2006/main" xmlns:r="http://schemas.openxmlformats.org/officeDocument/2006/relationships" xmlns:p="http://schemas.openxmlformats.org/presentationml/2006/main">
  <p:tag name="DEFAULTTOP" val="120"/>
  <p:tag name="DEFAULTLEFT" val="36,99504"/>
  <p:tag name="DEFAULTHEIGHT" val="18,12504"/>
  <p:tag name="DEFAULTWIDTH" val="347,2441"/>
</p:tagLst>
</file>

<file path=ppt/tags/tag653.xml><?xml version="1.0" encoding="utf-8"?>
<p:tagLst xmlns:a="http://schemas.openxmlformats.org/drawingml/2006/main" xmlns:r="http://schemas.openxmlformats.org/officeDocument/2006/relationships" xmlns:p="http://schemas.openxmlformats.org/presentationml/2006/main">
  <p:tag name="DEFAULTTOP" val="120"/>
  <p:tag name="DEFAULTLEFT" val="396,1136"/>
  <p:tag name="DEFAULTHEIGHT" val="18,12504"/>
  <p:tag name="DEFAULTWIDTH" val="347,2441"/>
</p:tagLst>
</file>

<file path=ppt/tags/tag654.xml><?xml version="1.0" encoding="utf-8"?>
<p:tagLst xmlns:a="http://schemas.openxmlformats.org/drawingml/2006/main" xmlns:r="http://schemas.openxmlformats.org/officeDocument/2006/relationships" xmlns:p="http://schemas.openxmlformats.org/presentationml/2006/main">
  <p:tag name="DEFAULTTOP" val="68,37511"/>
  <p:tag name="DEFAULTLEFT" val="155,75"/>
  <p:tag name="DEFAULTHEIGHT" val="25,25"/>
  <p:tag name="DEFAULTWIDTH" val="588"/>
</p:tagLst>
</file>

<file path=ppt/tags/tag655.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656.xml><?xml version="1.0" encoding="utf-8"?>
<p:tagLst xmlns:a="http://schemas.openxmlformats.org/drawingml/2006/main" xmlns:r="http://schemas.openxmlformats.org/officeDocument/2006/relationships" xmlns:p="http://schemas.openxmlformats.org/presentationml/2006/main">
  <p:tag name="DEFAULTTOP" val="512,6558"/>
  <p:tag name="DEFAULTLEFT" val="162,1476"/>
  <p:tag name="DEFAULTHEIGHT" val="15,75236"/>
  <p:tag name="DEFAULTWIDTH" val="216,8724"/>
</p:tagLst>
</file>

<file path=ppt/tags/tag65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65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659.xml><?xml version="1.0" encoding="utf-8"?>
<p:tagLst xmlns:a="http://schemas.openxmlformats.org/drawingml/2006/main" xmlns:r="http://schemas.openxmlformats.org/officeDocument/2006/relationships" xmlns:p="http://schemas.openxmlformats.org/presentationml/2006/main">
  <p:tag name="PROPITCHPAGENUMBER" val="5"/>
</p:tagLst>
</file>

<file path=ppt/tags/tag66.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66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2.xml><?xml version="1.0" encoding="utf-8"?>
<p:tagLst xmlns:a="http://schemas.openxmlformats.org/drawingml/2006/main" xmlns:r="http://schemas.openxmlformats.org/officeDocument/2006/relationships" xmlns:p="http://schemas.openxmlformats.org/presentationml/2006/main">
  <p:tag name="DEFAULTTOP" val="121,7235"/>
  <p:tag name="DEFAULTLEFT" val="25,30433"/>
  <p:tag name="DEFAULTHEIGHT" val="267,4716"/>
  <p:tag name="DEFAULTWIDTH" val="359,8207"/>
</p:tagLst>
</file>

<file path=ppt/tags/tag663.xml><?xml version="1.0" encoding="utf-8"?>
<p:tagLst xmlns:a="http://schemas.openxmlformats.org/drawingml/2006/main" xmlns:r="http://schemas.openxmlformats.org/officeDocument/2006/relationships" xmlns:p="http://schemas.openxmlformats.org/presentationml/2006/main">
  <p:tag name="DEFAULTTOP" val="116,2451"/>
  <p:tag name="DEFAULTLEFT" val="395,9998"/>
  <p:tag name="DEFAULTHEIGHT" val="273,8742"/>
  <p:tag name="DEFAULTWIDTH" val="347,7502"/>
</p:tagLst>
</file>

<file path=ppt/tags/tag664.xml><?xml version="1.0" encoding="utf-8"?>
<p:tagLst xmlns:a="http://schemas.openxmlformats.org/drawingml/2006/main" xmlns:r="http://schemas.openxmlformats.org/officeDocument/2006/relationships" xmlns:p="http://schemas.openxmlformats.org/presentationml/2006/main">
  <p:tag name="DEFAULTTOP" val="119,7388"/>
  <p:tag name="DEFAULTLEFT" val="39,13039"/>
  <p:tag name="DEFAULTHEIGHT" val="18"/>
  <p:tag name="DEFAULTWIDTH" val="347,2441"/>
</p:tagLst>
</file>

<file path=ppt/tags/tag665.xml><?xml version="1.0" encoding="utf-8"?>
<p:tagLst xmlns:a="http://schemas.openxmlformats.org/drawingml/2006/main" xmlns:r="http://schemas.openxmlformats.org/officeDocument/2006/relationships" xmlns:p="http://schemas.openxmlformats.org/presentationml/2006/main">
  <p:tag name="DEFAULTTOP" val="119,7388"/>
  <p:tag name="DEFAULTLEFT" val="395,9999"/>
  <p:tag name="DEFAULTHEIGHT" val="18"/>
  <p:tag name="DEFAULTWIDTH" val="347,2441"/>
</p:tagLst>
</file>

<file path=ppt/tags/tag666.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66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66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669.xml><?xml version="1.0" encoding="utf-8"?>
<p:tagLst xmlns:a="http://schemas.openxmlformats.org/drawingml/2006/main" xmlns:r="http://schemas.openxmlformats.org/officeDocument/2006/relationships" xmlns:p="http://schemas.openxmlformats.org/presentationml/2006/main">
  <p:tag name="PROPITCHPAGENUMBER" val="6"/>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67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2.xml><?xml version="1.0" encoding="utf-8"?>
<p:tagLst xmlns:a="http://schemas.openxmlformats.org/drawingml/2006/main" xmlns:r="http://schemas.openxmlformats.org/officeDocument/2006/relationships" xmlns:p="http://schemas.openxmlformats.org/presentationml/2006/main">
  <p:tag name="DEFAULTTOP" val="123,9126"/>
  <p:tag name="DEFAULTLEFT" val="30,17"/>
  <p:tag name="DEFAULTHEIGHT" val="255,6526"/>
  <p:tag name="DEFAULTWIDTH" val="354,955"/>
</p:tagLst>
</file>

<file path=ppt/tags/tag673.xml><?xml version="1.0" encoding="utf-8"?>
<p:tagLst xmlns:a="http://schemas.openxmlformats.org/drawingml/2006/main" xmlns:r="http://schemas.openxmlformats.org/officeDocument/2006/relationships" xmlns:p="http://schemas.openxmlformats.org/presentationml/2006/main">
  <p:tag name="DEFAULTTOP" val="119,7388"/>
  <p:tag name="DEFAULTLEFT" val="39,13039"/>
  <p:tag name="DEFAULTHEIGHT" val="18"/>
  <p:tag name="DEFAULTWIDTH" val="347,2441"/>
</p:tagLst>
</file>

<file path=ppt/tags/tag674.xml><?xml version="1.0" encoding="utf-8"?>
<p:tagLst xmlns:a="http://schemas.openxmlformats.org/drawingml/2006/main" xmlns:r="http://schemas.openxmlformats.org/officeDocument/2006/relationships" xmlns:p="http://schemas.openxmlformats.org/presentationml/2006/main">
  <p:tag name="DEFAULTTOP" val="119,9996"/>
  <p:tag name="DEFAULTLEFT" val="392,0272"/>
  <p:tag name="DEFAULTHEIGHT" val="261,9135"/>
  <p:tag name="DEFAULTWIDTH" val="351,2169"/>
</p:tagLst>
</file>

<file path=ppt/tags/tag675.xml><?xml version="1.0" encoding="utf-8"?>
<p:tagLst xmlns:a="http://schemas.openxmlformats.org/drawingml/2006/main" xmlns:r="http://schemas.openxmlformats.org/officeDocument/2006/relationships" xmlns:p="http://schemas.openxmlformats.org/presentationml/2006/main">
  <p:tag name="DEFAULTTOP" val="119,7388"/>
  <p:tag name="DEFAULTLEFT" val="395,9999"/>
  <p:tag name="DEFAULTHEIGHT" val="18"/>
  <p:tag name="DEFAULTWIDTH" val="347,2441"/>
</p:tagLst>
</file>

<file path=ppt/tags/tag676.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67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67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67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7"/>
</p:tagLst>
</file>

<file path=ppt/tags/tag68.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80.xml><?xml version="1.0" encoding="utf-8"?>
<p:tagLst xmlns:a="http://schemas.openxmlformats.org/drawingml/2006/main" xmlns:r="http://schemas.openxmlformats.org/officeDocument/2006/relationships" xmlns:p="http://schemas.openxmlformats.org/presentationml/2006/main">
  <p:tag name="DEFAULTTOP" val="124,523"/>
  <p:tag name="DEFAULTLEFT" val="373,402"/>
  <p:tag name="DEFAULTHEIGHT" val="256,477"/>
  <p:tag name="DEFAULTWIDTH" val="370,348"/>
</p:tagLst>
</file>

<file path=ppt/tags/tag6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82.xml><?xml version="1.0" encoding="utf-8"?>
<p:tagLst xmlns:a="http://schemas.openxmlformats.org/drawingml/2006/main" xmlns:r="http://schemas.openxmlformats.org/officeDocument/2006/relationships" xmlns:p="http://schemas.openxmlformats.org/presentationml/2006/main">
  <p:tag name="DEFAULTTOP" val="86,90968"/>
  <p:tag name="DEFAULTLEFT" val="395,625"/>
  <p:tag name="DEFAULTHEIGHT" val="25,25"/>
  <p:tag name="DEFAULTWIDTH" val="347,125"/>
</p:tagLst>
</file>

<file path=ppt/tags/tag683.xml><?xml version="1.0" encoding="utf-8"?>
<p:tagLst xmlns:a="http://schemas.openxmlformats.org/drawingml/2006/main" xmlns:r="http://schemas.openxmlformats.org/officeDocument/2006/relationships" xmlns:p="http://schemas.openxmlformats.org/presentationml/2006/main">
  <p:tag name="DEFAULTTOP" val="120,5"/>
  <p:tag name="DEFAULTLEFT" val="39,12504"/>
  <p:tag name="DEFAULTHEIGHT" val="17,62496"/>
  <p:tag name="DEFAULTWIDTH" val="347,125"/>
</p:tagLst>
</file>

<file path=ppt/tags/tag684.xml><?xml version="1.0" encoding="utf-8"?>
<p:tagLst xmlns:a="http://schemas.openxmlformats.org/drawingml/2006/main" xmlns:r="http://schemas.openxmlformats.org/officeDocument/2006/relationships" xmlns:p="http://schemas.openxmlformats.org/presentationml/2006/main">
  <p:tag name="DEFAULTTOP" val="120,5001"/>
  <p:tag name="DEFAULTLEFT" val="396,105"/>
  <p:tag name="DEFAULTHEIGHT" val="17,62496"/>
  <p:tag name="DEFAULTWIDTH" val="347,125"/>
</p:tagLst>
</file>

<file path=ppt/tags/tag685.xml><?xml version="1.0" encoding="utf-8"?>
<p:tagLst xmlns:a="http://schemas.openxmlformats.org/drawingml/2006/main" xmlns:r="http://schemas.openxmlformats.org/officeDocument/2006/relationships" xmlns:p="http://schemas.openxmlformats.org/presentationml/2006/main">
  <p:tag name="DEFAULTTOP" val="86,90968"/>
  <p:tag name="DEFAULTLEFT" val="39,12504"/>
  <p:tag name="DEFAULTHEIGHT" val="25,25"/>
  <p:tag name="DEFAULTWIDTH" val="347,125"/>
</p:tagLst>
</file>

<file path=ppt/tags/tag686.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68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688.xml><?xml version="1.0" encoding="utf-8"?>
<p:tagLst xmlns:a="http://schemas.openxmlformats.org/drawingml/2006/main" xmlns:r="http://schemas.openxmlformats.org/officeDocument/2006/relationships" xmlns:p="http://schemas.openxmlformats.org/presentationml/2006/main">
  <p:tag name="PROPITCHPAGENUMBER" val="8"/>
</p:tagLst>
</file>

<file path=ppt/tags/tag6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69.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1.xml><?xml version="1.0" encoding="utf-8"?>
<p:tagLst xmlns:a="http://schemas.openxmlformats.org/drawingml/2006/main" xmlns:r="http://schemas.openxmlformats.org/officeDocument/2006/relationships" xmlns:p="http://schemas.openxmlformats.org/presentationml/2006/main">
  <p:tag name="DEFAULTTOP" val="126,4729"/>
  <p:tag name="DEFAULTLEFT" val="36"/>
  <p:tag name="DEFAULTHEIGHT" val="211,8712"/>
  <p:tag name="DEFAULTWIDTH" val="359,625"/>
</p:tagLst>
</file>

<file path=ppt/tags/tag692.xml><?xml version="1.0" encoding="utf-8"?>
<p:tagLst xmlns:a="http://schemas.openxmlformats.org/drawingml/2006/main" xmlns:r="http://schemas.openxmlformats.org/officeDocument/2006/relationships" xmlns:p="http://schemas.openxmlformats.org/presentationml/2006/main">
  <p:tag name="DEFAULTTOP" val="120,5"/>
  <p:tag name="DEFAULTLEFT" val="39,00591"/>
  <p:tag name="DEFAULTHEIGHT" val="18"/>
  <p:tag name="DEFAULTWIDTH" val="347,2441"/>
</p:tagLst>
</file>

<file path=ppt/tags/tag693.xml><?xml version="1.0" encoding="utf-8"?>
<p:tagLst xmlns:a="http://schemas.openxmlformats.org/drawingml/2006/main" xmlns:r="http://schemas.openxmlformats.org/officeDocument/2006/relationships" xmlns:p="http://schemas.openxmlformats.org/presentationml/2006/main">
  <p:tag name="DEFAULTTOP" val="120,5"/>
  <p:tag name="DEFAULTLEFT" val="395,625"/>
  <p:tag name="DEFAULTHEIGHT" val="18"/>
  <p:tag name="DEFAULTWIDTH" val="347,2441"/>
</p:tagLst>
</file>

<file path=ppt/tags/tag694.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RCBPARSRV014.RTH.AD.ROTHSCHILD.COM\ServeurRCB\Doc\MAR\ETU\DTA\Didier\GRAPHIQUE - HISTO DB\&quot; FileName=&quot;Amélioration des comptes courants (2007-2012, en % de PIB).xlsx&quot; Address=&quot;&quot; Sheet=&quot;Sheet1&quot; Name=&quot;Graphique 6qsd&quot; LastUpdate=&quot;11/13/2013 2:17:20 PM&quot; DocMgmtSys=&quot;&quot; DocMgmtID=&quot;&quot; /&gt;"/>
  <p:tag name="PROID" val="402"/>
  <p:tag name="DEFAULTTOP" val="140,4342"/>
  <p:tag name="DEFAULTLEFT" val="394,5954"/>
  <p:tag name="DEFAULTHEIGHT" val="219,75"/>
  <p:tag name="DEFAULTWIDTH" val="376,5"/>
</p:tagLst>
</file>

<file path=ppt/tags/tag695.xml><?xml version="1.0" encoding="utf-8"?>
<p:tagLst xmlns:a="http://schemas.openxmlformats.org/drawingml/2006/main" xmlns:r="http://schemas.openxmlformats.org/officeDocument/2006/relationships" xmlns:p="http://schemas.openxmlformats.org/presentationml/2006/main">
  <p:tag name="SLIDEELEMTYPE" val="strapLine"/>
  <p:tag name="DEFAULTTOP" val="481,7544"/>
  <p:tag name="DEFAULTLEFT" val="156"/>
  <p:tag name="DEFAULTHEIGHT" val="19,38748"/>
  <p:tag name="DEFAULTWIDTH" val="607,7938"/>
</p:tagLst>
</file>

<file path=ppt/tags/tag696.xml><?xml version="1.0" encoding="utf-8"?>
<p:tagLst xmlns:a="http://schemas.openxmlformats.org/drawingml/2006/main" xmlns:r="http://schemas.openxmlformats.org/officeDocument/2006/relationships" xmlns:p="http://schemas.openxmlformats.org/presentationml/2006/main">
  <p:tag name="DEFAULTTOP" val="512,6558"/>
  <p:tag name="DEFAULTLEFT" val="162,1476"/>
  <p:tag name="DEFAULTHEIGHT" val="15,75236"/>
  <p:tag name="DEFAULTWIDTH" val="216,8724"/>
</p:tagLst>
</file>

<file path=ppt/tags/tag69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69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69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9"/>
</p:tagLst>
</file>

<file path=ppt/tags/tag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00.xml><?xml version="1.0" encoding="utf-8"?>
<p:tagLst xmlns:a="http://schemas.openxmlformats.org/drawingml/2006/main" xmlns:r="http://schemas.openxmlformats.org/officeDocument/2006/relationships" xmlns:p="http://schemas.openxmlformats.org/presentationml/2006/main">
  <p:tag name="DEFAULTTOP" val="124,7413"/>
  <p:tag name="DEFAULTLEFT" val="42,00016"/>
  <p:tag name="DEFAULTHEIGHT" val="240,5641"/>
  <p:tag name="DEFAULTWIDTH" val="344,2499"/>
</p:tagLst>
</file>

<file path=ppt/tags/tag701.xml><?xml version="1.0" encoding="utf-8"?>
<p:tagLst xmlns:a="http://schemas.openxmlformats.org/drawingml/2006/main" xmlns:r="http://schemas.openxmlformats.org/officeDocument/2006/relationships" xmlns:p="http://schemas.openxmlformats.org/presentationml/2006/main">
  <p:tag name="DEFAULTTOP" val="121,9999"/>
  <p:tag name="DEFAULTLEFT" val="375,2405"/>
  <p:tag name="DEFAULTHEIGHT" val="274,1102"/>
  <p:tag name="DEFAULTWIDTH" val="404,5095"/>
</p:tagLst>
</file>

<file path=ppt/tags/tag7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03.xml><?xml version="1.0" encoding="utf-8"?>
<p:tagLst xmlns:a="http://schemas.openxmlformats.org/drawingml/2006/main" xmlns:r="http://schemas.openxmlformats.org/officeDocument/2006/relationships" xmlns:p="http://schemas.openxmlformats.org/presentationml/2006/main">
  <p:tag name="DEFAULTTOP" val="120"/>
  <p:tag name="DEFAULTLEFT" val="38,95"/>
  <p:tag name="DEFAULTHEIGHT" val="18,12504"/>
  <p:tag name="DEFAULTWIDTH" val="347,2441"/>
</p:tagLst>
</file>

<file path=ppt/tags/tag704.xml><?xml version="1.0" encoding="utf-8"?>
<p:tagLst xmlns:a="http://schemas.openxmlformats.org/drawingml/2006/main" xmlns:r="http://schemas.openxmlformats.org/officeDocument/2006/relationships" xmlns:p="http://schemas.openxmlformats.org/presentationml/2006/main">
  <p:tag name="DEFAULTTOP" val="120"/>
  <p:tag name="DEFAULTLEFT" val="395,8519"/>
  <p:tag name="DEFAULTHEIGHT" val="18,12504"/>
  <p:tag name="DEFAULTWIDTH" val="347,2441"/>
</p:tagLst>
</file>

<file path=ppt/tags/tag70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06.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07.xml><?xml version="1.0" encoding="utf-8"?>
<p:tagLst xmlns:a="http://schemas.openxmlformats.org/drawingml/2006/main" xmlns:r="http://schemas.openxmlformats.org/officeDocument/2006/relationships" xmlns:p="http://schemas.openxmlformats.org/presentationml/2006/main">
  <p:tag name="DEFAULTTOP" val="512,6558"/>
  <p:tag name="DEFAULTLEFT" val="162,1476"/>
  <p:tag name="DEFAULTHEIGHT" val="15,75236"/>
  <p:tag name="DEFAULTWIDTH" val="216,8724"/>
</p:tagLst>
</file>

<file path=ppt/tags/tag708.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0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71.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1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0"/>
</p:tagLst>
</file>

<file path=ppt/tags/tag7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712.xml><?xml version="1.0" encoding="utf-8"?>
<p:tagLst xmlns:a="http://schemas.openxmlformats.org/drawingml/2006/main" xmlns:r="http://schemas.openxmlformats.org/officeDocument/2006/relationships" xmlns:p="http://schemas.openxmlformats.org/presentationml/2006/main">
  <p:tag name="DEFAULTTOP" val="120"/>
  <p:tag name="DEFAULTLEFT" val="37,95"/>
  <p:tag name="DEFAULTHEIGHT" val="18,12504"/>
  <p:tag name="DEFAULTWIDTH" val="347,2441"/>
</p:tagLst>
</file>

<file path=ppt/tags/tag713.xml><?xml version="1.0" encoding="utf-8"?>
<p:tagLst xmlns:a="http://schemas.openxmlformats.org/drawingml/2006/main" xmlns:r="http://schemas.openxmlformats.org/officeDocument/2006/relationships" xmlns:p="http://schemas.openxmlformats.org/presentationml/2006/main">
  <p:tag name="DEFAULTTOP" val="120"/>
  <p:tag name="DEFAULTLEFT" val="395,8519"/>
  <p:tag name="DEFAULTHEIGHT" val="18,12504"/>
  <p:tag name="DEFAULTWIDTH" val="347,2441"/>
</p:tagLst>
</file>

<file path=ppt/tags/tag71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15.xml><?xml version="1.0" encoding="utf-8"?>
<p:tagLst xmlns:a="http://schemas.openxmlformats.org/drawingml/2006/main" xmlns:r="http://schemas.openxmlformats.org/officeDocument/2006/relationships" xmlns:p="http://schemas.openxmlformats.org/presentationml/2006/main">
  <p:tag name="DEFAULTTOP" val="389,4393"/>
  <p:tag name="DEFAULTLEFT" val="403,3847"/>
  <p:tag name="DEFAULTHEIGHT" val="15,75236"/>
  <p:tag name="DEFAULTWIDTH" val="252,3404"/>
</p:tagLst>
</file>

<file path=ppt/tags/tag716.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RCBPARSRV014.RTH.AD.ROTHSCHILD.COM\ServeurRCB\Doc\MAR\ETU\DTA\Joëlle\Economie\International\&quot; FileName=&quot;Copie de INT- Taux réels &amp;amp; Inflation anticipée ALL &amp;amp; US (2) .xlsx&quot; Address=&quot;&quot; Sheet=&quot;Allemagne&quot; Name=&quot;Graphique 1&quot; LastUpdate=&quot;11/13/2013 2:28:03 PM&quot; DocMgmtSys=&quot;&quot; DocMgmtID=&quot;&quot; /&gt;"/>
  <p:tag name="PROID" val="406"/>
  <p:tag name="DEFAULTTOP" val="137,701"/>
  <p:tag name="DEFAULTLEFT" val="390,0065"/>
  <p:tag name="DEFAULTHEIGHT" val="248,25"/>
  <p:tag name="DEFAULTWIDTH" val="367,5"/>
</p:tagLst>
</file>

<file path=ppt/tags/tag717.xml><?xml version="1.0" encoding="utf-8"?>
<p:tagLst xmlns:a="http://schemas.openxmlformats.org/drawingml/2006/main" xmlns:r="http://schemas.openxmlformats.org/officeDocument/2006/relationships" xmlns:p="http://schemas.openxmlformats.org/presentationml/2006/main">
  <p:tag name="DEFAULTTOP" val="389,4393"/>
  <p:tag name="DEFAULTLEFT" val="46,35378"/>
  <p:tag name="DEFAULTHEIGHT" val="15,75236"/>
  <p:tag name="DEFAULTWIDTH" val="252,3404"/>
</p:tagLst>
</file>

<file path=ppt/tags/tag718.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RCBPARSRV014.RTH.AD.ROTHSCHILD.COM\ServeurRCB\Doc\MAR\ETU\DTA\Joëlle\Economie\International\&quot; FileName=&quot;Copie de INT- Taux réels &amp;amp; Inflation anticipée ALL &amp;amp; US (2) .xlsx&quot; Address=&quot;&quot; Sheet=&quot;Etats-Unis&quot; Name=&quot;Chart 1rts&quot; LastUpdate=&quot;13/11/2013 14:34:58&quot; DocMgmtSys=&quot;&quot; DocMgmtID=&quot;&quot; /&gt;"/>
  <p:tag name="PROID" val="407"/>
  <p:tag name="DEFAULTTOP" val="135,0605"/>
  <p:tag name="DEFAULTLEFT" val="24,25"/>
  <p:tag name="DEFAULTHEIGHT" val="254,2501"/>
  <p:tag name="DEFAULTWIDTH" val="367,5"/>
</p:tagLst>
</file>

<file path=ppt/tags/tag719.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0.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21.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722.xml><?xml version="1.0" encoding="utf-8"?>
<p:tagLst xmlns:a="http://schemas.openxmlformats.org/drawingml/2006/main" xmlns:r="http://schemas.openxmlformats.org/officeDocument/2006/relationships" xmlns:p="http://schemas.openxmlformats.org/presentationml/2006/main">
  <p:tag name="SLIDETYPE" val="Section Divider"/>
  <p:tag name="DISABLEHEADINGNUMBER" val="False"/>
  <p:tag name="DISABLEPAGENUMBER" val="False"/>
  <p:tag name="PROPITCHPAGENUMBER" val="11"/>
</p:tagLst>
</file>

<file path=ppt/tags/tag723.xml><?xml version="1.0" encoding="utf-8"?>
<p:tagLst xmlns:a="http://schemas.openxmlformats.org/drawingml/2006/main" xmlns:r="http://schemas.openxmlformats.org/officeDocument/2006/relationships" xmlns:p="http://schemas.openxmlformats.org/presentationml/2006/main">
  <p:tag name="SLIDEELEMTYPE" val="DividerTitle"/>
  <p:tag name="DEFAULTTOP" val="433,5"/>
  <p:tag name="DEFAULTLEFT" val="36"/>
  <p:tag name="DEFAULTHEIGHT" val="42,5"/>
  <p:tag name="DEFAULTWIDTH" val="708,5"/>
</p:tagLst>
</file>

<file path=ppt/tags/tag724.xml><?xml version="1.0" encoding="utf-8"?>
<p:tagLst xmlns:a="http://schemas.openxmlformats.org/drawingml/2006/main" xmlns:r="http://schemas.openxmlformats.org/officeDocument/2006/relationships" xmlns:p="http://schemas.openxmlformats.org/presentationml/2006/main">
  <p:tag name="PROPITCHPAGENUMBER" val="12"/>
</p:tagLst>
</file>

<file path=ppt/tags/tag7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6.xml><?xml version="1.0" encoding="utf-8"?>
<p:tagLst xmlns:a="http://schemas.openxmlformats.org/drawingml/2006/main" xmlns:r="http://schemas.openxmlformats.org/officeDocument/2006/relationships" xmlns:p="http://schemas.openxmlformats.org/presentationml/2006/main">
  <p:tag name="DEFAULTTOP" val="70,62511"/>
  <p:tag name="DEFAULTLEFT" val="154,899"/>
  <p:tag name="DEFAULTHEIGHT" val="25,25"/>
  <p:tag name="DEFAULTWIDTH" val="588"/>
</p:tagLst>
</file>

<file path=ppt/tags/tag727.xml><?xml version="1.0" encoding="utf-8"?>
<p:tagLst xmlns:a="http://schemas.openxmlformats.org/drawingml/2006/main" xmlns:r="http://schemas.openxmlformats.org/officeDocument/2006/relationships" xmlns:p="http://schemas.openxmlformats.org/presentationml/2006/main">
  <p:tag name="DEFAULTTOP" val="143,745"/>
  <p:tag name="DEFAULTLEFT" val="163,4898"/>
  <p:tag name="DEFAULTHEIGHT" val="95,23795"/>
  <p:tag name="DEFAULTWIDTH" val="261,0102"/>
</p:tagLst>
</file>

<file path=ppt/tags/tag728.xml><?xml version="1.0" encoding="utf-8"?>
<p:tagLst xmlns:a="http://schemas.openxmlformats.org/drawingml/2006/main" xmlns:r="http://schemas.openxmlformats.org/officeDocument/2006/relationships" xmlns:p="http://schemas.openxmlformats.org/presentationml/2006/main">
  <p:tag name="DEFAULTTOP" val="226,1207"/>
  <p:tag name="DEFAULTLEFT" val="280,0551"/>
  <p:tag name="DEFAULTHEIGHT" val="23,25016"/>
  <p:tag name="DEFAULTWIDTH" val="152,25"/>
</p:tagLst>
</file>

<file path=ppt/tags/tag729.xml><?xml version="1.0" encoding="utf-8"?>
<p:tagLst xmlns:a="http://schemas.openxmlformats.org/drawingml/2006/main" xmlns:r="http://schemas.openxmlformats.org/officeDocument/2006/relationships" xmlns:p="http://schemas.openxmlformats.org/presentationml/2006/main">
  <p:tag name="DEFAULTTOP" val="225,2949"/>
  <p:tag name="DEFAULTLEFT" val="584,2542"/>
  <p:tag name="DEFAULTHEIGHT" val="23,25016"/>
  <p:tag name="DEFAULTWIDTH" val="152,25"/>
</p:tagLst>
</file>

<file path=ppt/tags/tag7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30.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31.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32.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33.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3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735.xml><?xml version="1.0" encoding="utf-8"?>
<p:tagLst xmlns:a="http://schemas.openxmlformats.org/drawingml/2006/main" xmlns:r="http://schemas.openxmlformats.org/officeDocument/2006/relationships" xmlns:p="http://schemas.openxmlformats.org/presentationml/2006/main">
  <p:tag name="PROPITCHPAGENUMBER" val="13"/>
</p:tagLst>
</file>

<file path=ppt/tags/tag736.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M:\Doc\MAR\COM\DTA\Marketing\Privé\3- Présentations Produits\Taux\1 - Stratégie Crédit\Ressources\&quot; FileName=&quot;Copy of Données strat taux Richard VF.xlsx&quot; Address=&quot;&quot; Sheet=&quot;Spreads &quot; Name=&quot;Chart 2&quot; LastUpdate=&quot;07/11/2013 15:22:25&quot; DocMgmtSys=&quot;&quot; DocMgmtID=&quot;&quot; /&gt;"/>
  <p:tag name="PROID" val="1514"/>
  <p:tag name="DEFAULTTOP" val="124,75"/>
  <p:tag name="DEFAULTLEFT" val="151,7541"/>
  <p:tag name="DEFAULTHEIGHT" val="296,25"/>
  <p:tag name="DEFAULTWIDTH" val="597,75"/>
</p:tagLst>
</file>

<file path=ppt/tags/tag7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38.xml><?xml version="1.0" encoding="utf-8"?>
<p:tagLst xmlns:a="http://schemas.openxmlformats.org/drawingml/2006/main" xmlns:r="http://schemas.openxmlformats.org/officeDocument/2006/relationships" xmlns:p="http://schemas.openxmlformats.org/presentationml/2006/main">
  <p:tag name="DEFAULTTOP" val="102,75"/>
  <p:tag name="DEFAULTLEFT" val="155,95"/>
  <p:tag name="DEFAULTHEIGHT" val="18,12504"/>
  <p:tag name="DEFAULTWIDTH" val="587,8116"/>
</p:tagLst>
</file>

<file path=ppt/tags/tag73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0.xml><?xml version="1.0" encoding="utf-8"?>
<p:tagLst xmlns:a="http://schemas.openxmlformats.org/drawingml/2006/main" xmlns:r="http://schemas.openxmlformats.org/officeDocument/2006/relationships" xmlns:p="http://schemas.openxmlformats.org/presentationml/2006/main">
  <p:tag name="SLIDEELEMTYPE" val="strapLine"/>
  <p:tag name="DEFAULTTOP" val="464,2213"/>
  <p:tag name="DEFAULTLEFT" val="138"/>
  <p:tag name="DEFAULTHEIGHT" val="19,38748"/>
  <p:tag name="DEFAULTWIDTH" val="606,0042"/>
</p:tagLst>
</file>

<file path=ppt/tags/tag741.xml><?xml version="1.0" encoding="utf-8"?>
<p:tagLst xmlns:a="http://schemas.openxmlformats.org/drawingml/2006/main" xmlns:r="http://schemas.openxmlformats.org/officeDocument/2006/relationships" xmlns:p="http://schemas.openxmlformats.org/presentationml/2006/main">
  <p:tag name="DEFAULTTOP" val="140,569"/>
  <p:tag name="DEFAULTLEFT" val="403,9462"/>
  <p:tag name="DEFAULTHEIGHT" val="36,01764"/>
  <p:tag name="DEFAULTWIDTH" val="255,405"/>
</p:tagLst>
</file>

<file path=ppt/tags/tag742.xml><?xml version="1.0" encoding="utf-8"?>
<p:tagLst xmlns:a="http://schemas.openxmlformats.org/drawingml/2006/main" xmlns:r="http://schemas.openxmlformats.org/officeDocument/2006/relationships" xmlns:p="http://schemas.openxmlformats.org/presentationml/2006/main">
  <p:tag name="DEFAULTTOP" val="332,8365"/>
  <p:tag name="DEFAULTLEFT" val="143,9131"/>
  <p:tag name="DEFAULTHEIGHT" val="35,44213"/>
  <p:tag name="DEFAULTWIDTH" val="20,33693"/>
</p:tagLst>
</file>

<file path=ppt/tags/tag743.xml><?xml version="1.0" encoding="utf-8"?>
<p:tagLst xmlns:a="http://schemas.openxmlformats.org/drawingml/2006/main" xmlns:r="http://schemas.openxmlformats.org/officeDocument/2006/relationships" xmlns:p="http://schemas.openxmlformats.org/presentationml/2006/main">
  <p:tag name="DEFAULTTOP" val="330,75"/>
  <p:tag name="DEFAULTLEFT" val="27,06709"/>
  <p:tag name="DEFAULTHEIGHT" val="51"/>
  <p:tag name="DEFAULTWIDTH" val="119,3653"/>
</p:tagLst>
</file>

<file path=ppt/tags/tag744.xml><?xml version="1.0" encoding="utf-8"?>
<p:tagLst xmlns:a="http://schemas.openxmlformats.org/drawingml/2006/main" xmlns:r="http://schemas.openxmlformats.org/officeDocument/2006/relationships" xmlns:p="http://schemas.openxmlformats.org/presentationml/2006/main">
  <p:tag name="DEFAULTTOP" val="287,1135"/>
  <p:tag name="DEFAULTLEFT" val="681,9546"/>
  <p:tag name="DEFAULTHEIGHT" val="69,13646"/>
  <p:tag name="DEFAULTWIDTH" val="47,04551"/>
</p:tagLst>
</file>

<file path=ppt/tags/tag745.xml><?xml version="1.0" encoding="utf-8"?>
<p:tagLst xmlns:a="http://schemas.openxmlformats.org/drawingml/2006/main" xmlns:r="http://schemas.openxmlformats.org/officeDocument/2006/relationships" xmlns:p="http://schemas.openxmlformats.org/presentationml/2006/main">
  <p:tag name="DEFAULTTOP" val="309,7639"/>
  <p:tag name="DEFAULTLEFT" val="171,4391"/>
  <p:tag name="DEFAULTHEIGHT" val="58,51464"/>
  <p:tag name="DEFAULTWIDTH" val="39,65189"/>
</p:tagLst>
</file>

<file path=ppt/tags/tag746.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4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4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749.xml><?xml version="1.0" encoding="utf-8"?>
<p:tagLst xmlns:a="http://schemas.openxmlformats.org/drawingml/2006/main" xmlns:r="http://schemas.openxmlformats.org/officeDocument/2006/relationships" xmlns:p="http://schemas.openxmlformats.org/presentationml/2006/main">
  <p:tag name="PROPITCHPAGENUMBER" val="14"/>
</p:tagLst>
</file>

<file path=ppt/tags/tag7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0.xml><?xml version="1.0" encoding="utf-8"?>
<p:tagLst xmlns:a="http://schemas.openxmlformats.org/drawingml/2006/main" xmlns:r="http://schemas.openxmlformats.org/officeDocument/2006/relationships" xmlns:p="http://schemas.openxmlformats.org/presentationml/2006/main">
  <p:tag name="DEFAULTTOP" val="120,0003"/>
  <p:tag name="DEFAULTLEFT" val="156,4895"/>
  <p:tag name="DEFAULTHEIGHT" val="18,37504"/>
  <p:tag name="DEFAULTWIDTH" val="587,75"/>
</p:tagLst>
</file>

<file path=ppt/tags/tag751.xml><?xml version="1.0" encoding="utf-8"?>
<p:tagLst xmlns:a="http://schemas.openxmlformats.org/drawingml/2006/main" xmlns:r="http://schemas.openxmlformats.org/officeDocument/2006/relationships" xmlns:p="http://schemas.openxmlformats.org/presentationml/2006/main">
  <p:tag name="DEFAULTTOP" val="38,25032"/>
  <p:tag name="DEFAULTLEFT" val="156,1188"/>
  <p:tag name="DEFAULTHEIGHT" val="27,75"/>
  <p:tag name="DEFAULTWIDTH" val="587,6428"/>
  <p:tag name="SECTIONNUMBEREXCEPTION" val="Continue"/>
</p:tagLst>
</file>

<file path=ppt/tags/tag752.xml><?xml version="1.0" encoding="utf-8"?>
<p:tagLst xmlns:a="http://schemas.openxmlformats.org/drawingml/2006/main" xmlns:r="http://schemas.openxmlformats.org/officeDocument/2006/relationships" xmlns:p="http://schemas.openxmlformats.org/presentationml/2006/main">
  <p:tag name="SLIDEELEMTYPE" val="slideDescription"/>
  <p:tag name="DEFAULTTOP" val="68,37511"/>
  <p:tag name="DEFAULTLEFT" val="155,9999"/>
  <p:tag name="DEFAULTHEIGHT" val="52,12488"/>
  <p:tag name="DEFAULTWIDTH" val="588"/>
</p:tagLst>
</file>

<file path=ppt/tags/tag753.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M:\Doc\MAR\COM\DTA\Marketing\Privé\3- Présentations Produits\Taux\1 - Stratégie Crédit\Ressources\&quot; FileName=&quot;Copy of Données strat taux Richard VF.xlsx&quot; Address=&quot;&quot; Sheet=&quot;Rg subordination&quot; Name=&quot;Chart 1&quot; LastUpdate=&quot;07/11/2013 15:33:09&quot; DocMgmtSys=&quot;&quot; DocMgmtID=&quot;&quot; /&gt;"/>
  <p:tag name="PROID" val="1519"/>
  <p:tag name="DEFAULTTOP" val="148,0909"/>
  <p:tag name="DEFAULTLEFT" val="136,4999"/>
  <p:tag name="DEFAULTHEIGHT" val="288,75"/>
  <p:tag name="DEFAULTWIDTH" val="613,5"/>
</p:tagLst>
</file>

<file path=ppt/tags/tag754.xml><?xml version="1.0" encoding="utf-8"?>
<p:tagLst xmlns:a="http://schemas.openxmlformats.org/drawingml/2006/main" xmlns:r="http://schemas.openxmlformats.org/officeDocument/2006/relationships" xmlns:p="http://schemas.openxmlformats.org/presentationml/2006/main">
  <p:tag name="SLIDEELEMTYPE" val="strapLine"/>
  <p:tag name="DEFAULTTOP" val="481,7544"/>
  <p:tag name="DEFAULTLEFT" val="156"/>
  <p:tag name="DEFAULTHEIGHT" val="19,38748"/>
  <p:tag name="DEFAULTWIDTH" val="588,25"/>
</p:tagLst>
</file>

<file path=ppt/tags/tag755.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56.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5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758.xml><?xml version="1.0" encoding="utf-8"?>
<p:tagLst xmlns:a="http://schemas.openxmlformats.org/drawingml/2006/main" xmlns:r="http://schemas.openxmlformats.org/officeDocument/2006/relationships" xmlns:p="http://schemas.openxmlformats.org/presentationml/2006/main">
  <p:tag name="PROPITCHPAGENUMBER" val="15"/>
</p:tagLst>
</file>

<file path=ppt/tags/tag7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76.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1.xml><?xml version="1.0" encoding="utf-8"?>
<p:tagLst xmlns:a="http://schemas.openxmlformats.org/drawingml/2006/main" xmlns:r="http://schemas.openxmlformats.org/officeDocument/2006/relationships" xmlns:p="http://schemas.openxmlformats.org/presentationml/2006/main">
  <p:tag name="SLIDEELEMTYPE" val="strapLine"/>
  <p:tag name="DEFAULTTOP" val="479,6414"/>
  <p:tag name="DEFAULTLEFT" val="161,123"/>
  <p:tag name="DEFAULTHEIGHT" val="19,38748"/>
  <p:tag name="DEFAULTWIDTH" val="588,25"/>
</p:tagLst>
</file>

<file path=ppt/tags/tag762.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M:\Doc\MAR\COM\DTA\Marketing\Privé\3- Présentations Produits\Taux\1 - Stratégie Crédit\Ressources\&quot; FileName=&quot;Copy of Données strat taux Richard VF.xlsx&quot; Address=&quot;&quot; Sheet=&quot;Spreads &quot; Name=&quot;Chart 1&quot; LastUpdate=&quot;07/11/2013 15:23:22&quot; DocMgmtSys=&quot;&quot; DocMgmtID=&quot;&quot; /&gt;"/>
  <p:tag name="PROID" val="1515"/>
  <p:tag name="DEFAULTTOP" val="145,75"/>
  <p:tag name="DEFAULTLEFT" val="150,0542"/>
  <p:tag name="DEFAULTHEIGHT" val="296,25"/>
  <p:tag name="DEFAULTWIDTH" val="597,75"/>
</p:tagLst>
</file>

<file path=ppt/tags/tag763.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64.xml><?xml version="1.0" encoding="utf-8"?>
<p:tagLst xmlns:a="http://schemas.openxmlformats.org/drawingml/2006/main" xmlns:r="http://schemas.openxmlformats.org/officeDocument/2006/relationships" xmlns:p="http://schemas.openxmlformats.org/presentationml/2006/main">
  <p:tag name="DEFAULTTOP" val="119,8519"/>
  <p:tag name="DEFAULTLEFT" val="156,1926"/>
  <p:tag name="DEFAULTHEIGHT" val="18,12504"/>
  <p:tag name="DEFAULTWIDTH" val="587,8116"/>
</p:tagLst>
</file>

<file path=ppt/tags/tag765.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6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767.xml><?xml version="1.0" encoding="utf-8"?>
<p:tagLst xmlns:a="http://schemas.openxmlformats.org/drawingml/2006/main" xmlns:r="http://schemas.openxmlformats.org/officeDocument/2006/relationships" xmlns:p="http://schemas.openxmlformats.org/presentationml/2006/main">
  <p:tag name="PROPITCHPAGENUMBER" val="16"/>
</p:tagLst>
</file>

<file path=ppt/tags/tag7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769.xml><?xml version="1.0" encoding="utf-8"?>
<p:tagLst xmlns:a="http://schemas.openxmlformats.org/drawingml/2006/main" xmlns:r="http://schemas.openxmlformats.org/officeDocument/2006/relationships" xmlns:p="http://schemas.openxmlformats.org/presentationml/2006/main">
  <p:tag name="DEFAULTTOP" val="102,75"/>
  <p:tag name="DEFAULTLEFT" val="155,95"/>
  <p:tag name="DEFAULTHEIGHT" val="18,12504"/>
  <p:tag name="DEFAULTWIDTH" val="587,8116"/>
</p:tagLst>
</file>

<file path=ppt/tags/tag7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7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71.xml><?xml version="1.0" encoding="utf-8"?>
<p:tagLst xmlns:a="http://schemas.openxmlformats.org/drawingml/2006/main" xmlns:r="http://schemas.openxmlformats.org/officeDocument/2006/relationships" xmlns:p="http://schemas.openxmlformats.org/presentationml/2006/main">
  <p:tag name="DEFAULTTOP" val="128,4001"/>
  <p:tag name="DEFAULTLEFT" val="270"/>
  <p:tag name="DEFAULTHEIGHT" val="212,1"/>
  <p:tag name="DEFAULTWIDTH" val="23,25"/>
</p:tagLst>
</file>

<file path=ppt/tags/tag772.xml><?xml version="1.0" encoding="utf-8"?>
<p:tagLst xmlns:a="http://schemas.openxmlformats.org/drawingml/2006/main" xmlns:r="http://schemas.openxmlformats.org/officeDocument/2006/relationships" xmlns:p="http://schemas.openxmlformats.org/presentationml/2006/main">
  <p:tag name="SLIDEELEMTYPE" val="strapLine"/>
  <p:tag name="DEFAULTTOP" val="469,9377"/>
  <p:tag name="DEFAULTLEFT" val="161,123"/>
  <p:tag name="DEFAULTHEIGHT" val="19,38748"/>
  <p:tag name="DEFAULTWIDTH" val="588,25"/>
</p:tagLst>
</file>

<file path=ppt/tags/tag773.xml><?xml version="1.0" encoding="utf-8"?>
<p:tagLst xmlns:a="http://schemas.openxmlformats.org/drawingml/2006/main" xmlns:r="http://schemas.openxmlformats.org/officeDocument/2006/relationships" xmlns:p="http://schemas.openxmlformats.org/presentationml/2006/main">
  <p:tag name="DEFAULTTOP" val="128,4001"/>
  <p:tag name="DEFAULTLEFT" val="396,9008"/>
  <p:tag name="DEFAULTHEIGHT" val="212,0999"/>
  <p:tag name="DEFAULTWIDTH" val="23,25"/>
</p:tagLst>
</file>

<file path=ppt/tags/tag774.xml><?xml version="1.0" encoding="utf-8"?>
<p:tagLst xmlns:a="http://schemas.openxmlformats.org/drawingml/2006/main" xmlns:r="http://schemas.openxmlformats.org/officeDocument/2006/relationships" xmlns:p="http://schemas.openxmlformats.org/presentationml/2006/main">
  <p:tag name="DEFAULTTOP" val="128,4001"/>
  <p:tag name="DEFAULTLEFT" val="326,8351"/>
  <p:tag name="DEFAULTHEIGHT" val="212,0999"/>
  <p:tag name="DEFAULTWIDTH" val="11,62496"/>
</p:tagLst>
</file>

<file path=ppt/tags/tag775.xml><?xml version="1.0" encoding="utf-8"?>
<p:tagLst xmlns:a="http://schemas.openxmlformats.org/drawingml/2006/main" xmlns:r="http://schemas.openxmlformats.org/officeDocument/2006/relationships" xmlns:p="http://schemas.openxmlformats.org/presentationml/2006/main">
  <p:tag name="DEFAULTTOP" val="128,4001"/>
  <p:tag name="DEFAULTLEFT" val="498,2807"/>
  <p:tag name="DEFAULTHEIGHT" val="212,1"/>
  <p:tag name="DEFAULTWIDTH" val="11,62496"/>
</p:tagLst>
</file>

<file path=ppt/tags/tag776.xml><?xml version="1.0" encoding="utf-8"?>
<p:tagLst xmlns:a="http://schemas.openxmlformats.org/drawingml/2006/main" xmlns:r="http://schemas.openxmlformats.org/officeDocument/2006/relationships" xmlns:p="http://schemas.openxmlformats.org/presentationml/2006/main">
  <p:tag name="DEFAULTTOP" val="128,4001"/>
  <p:tag name="DEFAULTLEFT" val="519,0289"/>
  <p:tag name="DEFAULTHEIGHT" val="212,1001"/>
  <p:tag name="DEFAULTWIDTH" val="11,62496"/>
</p:tagLst>
</file>

<file path=ppt/tags/tag777.xml><?xml version="1.0" encoding="utf-8"?>
<p:tagLst xmlns:a="http://schemas.openxmlformats.org/drawingml/2006/main" xmlns:r="http://schemas.openxmlformats.org/officeDocument/2006/relationships" xmlns:p="http://schemas.openxmlformats.org/presentationml/2006/main">
  <p:tag name="DEFAULTTOP" val="128,4001"/>
  <p:tag name="DEFAULTLEFT" val="628,0866"/>
  <p:tag name="DEFAULTHEIGHT" val="212,1001"/>
  <p:tag name="DEFAULTWIDTH" val="11,91496"/>
</p:tagLst>
</file>

<file path=ppt/tags/tag778.xml><?xml version="1.0" encoding="utf-8"?>
<p:tagLst xmlns:a="http://schemas.openxmlformats.org/drawingml/2006/main" xmlns:r="http://schemas.openxmlformats.org/officeDocument/2006/relationships" xmlns:p="http://schemas.openxmlformats.org/presentationml/2006/main">
  <p:tag name="DEFAULTTOP" val="128,4001"/>
  <p:tag name="DEFAULTLEFT" val="667,2908"/>
  <p:tag name="DEFAULTHEIGHT" val="212,0999"/>
  <p:tag name="DEFAULTWIDTH" val="11,62496"/>
</p:tagLst>
</file>

<file path=ppt/tags/tag779.xml><?xml version="1.0" encoding="utf-8"?>
<p:tagLst xmlns:a="http://schemas.openxmlformats.org/drawingml/2006/main" xmlns:r="http://schemas.openxmlformats.org/officeDocument/2006/relationships" xmlns:p="http://schemas.openxmlformats.org/presentationml/2006/main">
  <p:tag name="DEFAULTTOP" val="371,7924"/>
  <p:tag name="DEFAULTLEFT" val="462,7177"/>
  <p:tag name="DEFAULTHEIGHT" val="12,69472"/>
  <p:tag name="DEFAULTWIDTH" val="23,25"/>
</p:tagLst>
</file>

<file path=ppt/tags/tag7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80.xml><?xml version="1.0" encoding="utf-8"?>
<p:tagLst xmlns:a="http://schemas.openxmlformats.org/drawingml/2006/main" xmlns:r="http://schemas.openxmlformats.org/officeDocument/2006/relationships" xmlns:p="http://schemas.openxmlformats.org/presentationml/2006/main">
  <p:tag name="DEFAULTTOP" val="373,277"/>
  <p:tag name="DEFAULTLEFT" val="489,557"/>
  <p:tag name="DEFAULTHEIGHT" val="11,76842"/>
  <p:tag name="DEFAULTWIDTH" val="105,6575"/>
</p:tagLst>
</file>

<file path=ppt/tags/tag781.xml><?xml version="1.0" encoding="utf-8"?>
<p:tagLst xmlns:a="http://schemas.openxmlformats.org/drawingml/2006/main" xmlns:r="http://schemas.openxmlformats.org/officeDocument/2006/relationships" xmlns:p="http://schemas.openxmlformats.org/presentationml/2006/main">
  <p:tag name="DEFAULTTOP" val="371,7924"/>
  <p:tag name="DEFAULTLEFT" val="572,8245"/>
  <p:tag name="DEFAULTHEIGHT" val="12,69472"/>
  <p:tag name="DEFAULTWIDTH" val="11,62496"/>
</p:tagLst>
</file>

<file path=ppt/tags/tag782.xml><?xml version="1.0" encoding="utf-8"?>
<p:tagLst xmlns:a="http://schemas.openxmlformats.org/drawingml/2006/main" xmlns:r="http://schemas.openxmlformats.org/officeDocument/2006/relationships" xmlns:p="http://schemas.openxmlformats.org/presentationml/2006/main">
  <p:tag name="DEFAULTTOP" val="372,7663"/>
  <p:tag name="DEFAULTLEFT" val="587,1729"/>
  <p:tag name="DEFAULTHEIGHT" val="11,76842"/>
  <p:tag name="DEFAULTWIDTH" val="105,6575"/>
</p:tagLst>
</file>

<file path=ppt/tags/tag783.xml><?xml version="1.0" encoding="utf-8"?>
<p:tagLst xmlns:a="http://schemas.openxmlformats.org/drawingml/2006/main" xmlns:r="http://schemas.openxmlformats.org/officeDocument/2006/relationships" xmlns:p="http://schemas.openxmlformats.org/presentationml/2006/main">
  <p:tag name="DEFAULTTOP" val="128,4001"/>
  <p:tag name="DEFAULTLEFT" val="729,1032"/>
  <p:tag name="DEFAULTHEIGHT" val="212,0999"/>
  <p:tag name="DEFAULTWIDTH" val="14,90087"/>
</p:tagLst>
</file>

<file path=ppt/tags/tag784.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M:\Doc\MAR\COM\DTA\Marketing\Privé\3- Présentations Produits\Taux\1 - Stratégie Crédit\Ressources\&quot; FileName=&quot;Copy of Données strat taux Richard VF.xlsx&quot; Address=&quot;&quot; Sheet=&quot;Spreads IG&quot; Name=&quot;Graphique 1&quot; LastUpdate=&quot;07/11/2013 15:13:20&quot; DocMgmtSys=&quot;&quot; DocMgmtID=&quot;&quot; /&gt;"/>
  <p:tag name="PROID" val="1513"/>
  <p:tag name="DEFAULTTOP" val="118,3292"/>
  <p:tag name="DEFAULTLEFT" val="159,2707"/>
  <p:tag name="DEFAULTHEIGHT" val="278,25"/>
  <p:tag name="DEFAULTWIDTH" val="597,75"/>
</p:tagLst>
</file>

<file path=ppt/tags/tag785.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86.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8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788.xml><?xml version="1.0" encoding="utf-8"?>
<p:tagLst xmlns:a="http://schemas.openxmlformats.org/drawingml/2006/main" xmlns:r="http://schemas.openxmlformats.org/officeDocument/2006/relationships" xmlns:p="http://schemas.openxmlformats.org/presentationml/2006/main">
  <p:tag name="PROPITCHPAGENUMBER" val="17"/>
</p:tagLst>
</file>

<file path=ppt/tags/tag7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7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790.xml><?xml version="1.0" encoding="utf-8"?>
<p:tagLst xmlns:a="http://schemas.openxmlformats.org/drawingml/2006/main" xmlns:r="http://schemas.openxmlformats.org/officeDocument/2006/relationships" xmlns:p="http://schemas.openxmlformats.org/presentationml/2006/main">
  <p:tag name="DEFAULTTOP" val="110,365"/>
  <p:tag name="DEFAULTLEFT" val="36,12504"/>
  <p:tag name="DEFAULTHEIGHT" val="25,25"/>
  <p:tag name="DEFAULTWIDTH" val="349"/>
</p:tagLst>
</file>

<file path=ppt/tags/tag791.xml><?xml version="1.0" encoding="utf-8"?>
<p:tagLst xmlns:a="http://schemas.openxmlformats.org/drawingml/2006/main" xmlns:r="http://schemas.openxmlformats.org/officeDocument/2006/relationships" xmlns:p="http://schemas.openxmlformats.org/presentationml/2006/main">
  <p:tag name="DEFAULTTOP" val="139,6629"/>
  <p:tag name="DEFAULTLEFT" val="26,73394"/>
  <p:tag name="DEFAULTHEIGHT" val="254,8697"/>
  <p:tag name="DEFAULTWIDTH" val="359,6406"/>
</p:tagLst>
</file>

<file path=ppt/tags/tag792.xml><?xml version="1.0" encoding="utf-8"?>
<p:tagLst xmlns:a="http://schemas.openxmlformats.org/drawingml/2006/main" xmlns:r="http://schemas.openxmlformats.org/officeDocument/2006/relationships" xmlns:p="http://schemas.openxmlformats.org/presentationml/2006/main">
  <p:tag name="DEFAULTTOP" val="137,1276"/>
  <p:tag name="DEFAULTLEFT" val="395,9999"/>
  <p:tag name="DEFAULTHEIGHT" val="300,2306"/>
  <p:tag name="DEFAULTWIDTH" val="347,2441"/>
</p:tagLst>
</file>

<file path=ppt/tags/tag793.xml><?xml version="1.0" encoding="utf-8"?>
<p:tagLst xmlns:a="http://schemas.openxmlformats.org/drawingml/2006/main" xmlns:r="http://schemas.openxmlformats.org/officeDocument/2006/relationships" xmlns:p="http://schemas.openxmlformats.org/presentationml/2006/main">
  <p:tag name="DEFAULTTOP" val="110,365"/>
  <p:tag name="DEFAULTLEFT" val="394,5551"/>
  <p:tag name="DEFAULTHEIGHT" val="25,25"/>
  <p:tag name="DEFAULTWIDTH" val="349"/>
</p:tagLst>
</file>

<file path=ppt/tags/tag794.xml><?xml version="1.0" encoding="utf-8"?>
<p:tagLst xmlns:a="http://schemas.openxmlformats.org/drawingml/2006/main" xmlns:r="http://schemas.openxmlformats.org/officeDocument/2006/relationships" xmlns:p="http://schemas.openxmlformats.org/presentationml/2006/main">
  <p:tag name="DEFAULTTOP" val="135,4888"/>
  <p:tag name="DEFAULTLEFT" val="39,13039"/>
  <p:tag name="DEFAULTHEIGHT" val="18"/>
  <p:tag name="DEFAULTWIDTH" val="347,2441"/>
</p:tagLst>
</file>

<file path=ppt/tags/tag795.xml><?xml version="1.0" encoding="utf-8"?>
<p:tagLst xmlns:a="http://schemas.openxmlformats.org/drawingml/2006/main" xmlns:r="http://schemas.openxmlformats.org/officeDocument/2006/relationships" xmlns:p="http://schemas.openxmlformats.org/presentationml/2006/main">
  <p:tag name="DEFAULTTOP" val="135,4888"/>
  <p:tag name="DEFAULTLEFT" val="395,9999"/>
  <p:tag name="DEFAULTHEIGHT" val="18"/>
  <p:tag name="DEFAULTWIDTH" val="347,2441"/>
</p:tagLst>
</file>

<file path=ppt/tags/tag79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97.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798.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79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0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8"/>
</p:tagLst>
</file>

<file path=ppt/tags/tag8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0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03.xml><?xml version="1.0" encoding="utf-8"?>
<p:tagLst xmlns:a="http://schemas.openxmlformats.org/drawingml/2006/main" xmlns:r="http://schemas.openxmlformats.org/officeDocument/2006/relationships" xmlns:p="http://schemas.openxmlformats.org/presentationml/2006/main">
  <p:tag name="DEFAULTTOP" val="173,559"/>
  <p:tag name="DEFAULTLEFT" val="36,00008"/>
  <p:tag name="DEFAULTHEIGHT" val="229,492"/>
  <p:tag name="DEFAULTWIDTH" val="459,0002"/>
</p:tagLst>
</file>

<file path=ppt/tags/tag804.xml><?xml version="1.0" encoding="utf-8"?>
<p:tagLst xmlns:a="http://schemas.openxmlformats.org/drawingml/2006/main" xmlns:r="http://schemas.openxmlformats.org/officeDocument/2006/relationships" xmlns:p="http://schemas.openxmlformats.org/presentationml/2006/main">
  <p:tag name="DEFAULTTOP" val="301,4533"/>
  <p:tag name="DEFAULTLEFT" val="342,8165"/>
  <p:tag name="DEFAULTHEIGHT" val="22,24378"/>
  <p:tag name="DEFAULTWIDTH" val="23,84583"/>
</p:tagLst>
</file>

<file path=ppt/tags/tag805.xml><?xml version="1.0" encoding="utf-8"?>
<p:tagLst xmlns:a="http://schemas.openxmlformats.org/drawingml/2006/main" xmlns:r="http://schemas.openxmlformats.org/officeDocument/2006/relationships" xmlns:p="http://schemas.openxmlformats.org/presentationml/2006/main">
  <p:tag name="DEFAULTTOP" val="229,4333"/>
  <p:tag name="DEFAULTLEFT" val="164,4"/>
  <p:tag name="DEFAULTHEIGHT" val="22,24378"/>
  <p:tag name="DEFAULTWIDTH" val="23,84583"/>
</p:tagLst>
</file>

<file path=ppt/tags/tag806.xml><?xml version="1.0" encoding="utf-8"?>
<p:tagLst xmlns:a="http://schemas.openxmlformats.org/drawingml/2006/main" xmlns:r="http://schemas.openxmlformats.org/officeDocument/2006/relationships" xmlns:p="http://schemas.openxmlformats.org/presentationml/2006/main">
  <p:tag name="DEFAULTTOP" val="175,3167"/>
  <p:tag name="DEFAULTLEFT" val="498,0001"/>
  <p:tag name="DEFAULTHEIGHT" val="226,875"/>
  <p:tag name="DEFAULTWIDTH" val="261,1312"/>
</p:tagLst>
</file>

<file path=ppt/tags/tag807.xml><?xml version="1.0" encoding="utf-8"?>
<p:tagLst xmlns:a="http://schemas.openxmlformats.org/drawingml/2006/main" xmlns:r="http://schemas.openxmlformats.org/officeDocument/2006/relationships" xmlns:p="http://schemas.openxmlformats.org/presentationml/2006/main">
  <p:tag name="DEFAULTTOP" val="301,4533"/>
  <p:tag name="DEFAULTLEFT" val="251,5458"/>
  <p:tag name="DEFAULTHEIGHT" val="22,24378"/>
  <p:tag name="DEFAULTWIDTH" val="23,84583"/>
</p:tagLst>
</file>

<file path=ppt/tags/tag808.xml><?xml version="1.0" encoding="utf-8"?>
<p:tagLst xmlns:a="http://schemas.openxmlformats.org/drawingml/2006/main" xmlns:r="http://schemas.openxmlformats.org/officeDocument/2006/relationships" xmlns:p="http://schemas.openxmlformats.org/presentationml/2006/main">
  <p:tag name="DEFAULTTOP" val="302,1566"/>
  <p:tag name="DEFAULTLEFT" val="436,9395"/>
  <p:tag name="DEFAULTHEIGHT" val="22,24378"/>
  <p:tag name="DEFAULTWIDTH" val="23,84583"/>
</p:tagLst>
</file>

<file path=ppt/tags/tag809.xml><?xml version="1.0" encoding="utf-8"?>
<p:tagLst xmlns:a="http://schemas.openxmlformats.org/drawingml/2006/main" xmlns:r="http://schemas.openxmlformats.org/officeDocument/2006/relationships" xmlns:p="http://schemas.openxmlformats.org/presentationml/2006/main">
  <p:tag name="DEFAULTTOP" val="247,1513"/>
  <p:tag name="DEFAULTLEFT" val="703,8624"/>
  <p:tag name="DEFAULTHEIGHT" val="22,24378"/>
  <p:tag name="DEFAULTWIDTH" val="23,84583"/>
</p:tagLst>
</file>

<file path=ppt/tags/tag8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10.xml><?xml version="1.0" encoding="utf-8"?>
<p:tagLst xmlns:a="http://schemas.openxmlformats.org/drawingml/2006/main" xmlns:r="http://schemas.openxmlformats.org/officeDocument/2006/relationships" xmlns:p="http://schemas.openxmlformats.org/presentationml/2006/main">
  <p:tag name="DEFAULTTOP" val="357,8661"/>
  <p:tag name="DEFAULTLEFT" val="629,5394"/>
  <p:tag name="DEFAULTHEIGHT" val="22,24378"/>
  <p:tag name="DEFAULTWIDTH" val="23,84583"/>
</p:tagLst>
</file>

<file path=ppt/tags/tag811.xml><?xml version="1.0" encoding="utf-8"?>
<p:tagLst xmlns:a="http://schemas.openxmlformats.org/drawingml/2006/main" xmlns:r="http://schemas.openxmlformats.org/officeDocument/2006/relationships" xmlns:p="http://schemas.openxmlformats.org/presentationml/2006/main">
  <p:tag name="DEFAULTTOP" val="230,4073"/>
  <p:tag name="DEFAULTLEFT" val="342,8165"/>
  <p:tag name="DEFAULTHEIGHT" val="22,24378"/>
  <p:tag name="DEFAULTWIDTH" val="23,84583"/>
</p:tagLst>
</file>

<file path=ppt/tags/tag812.xml><?xml version="1.0" encoding="utf-8"?>
<p:tagLst xmlns:a="http://schemas.openxmlformats.org/drawingml/2006/main" xmlns:r="http://schemas.openxmlformats.org/officeDocument/2006/relationships" xmlns:p="http://schemas.openxmlformats.org/presentationml/2006/main">
  <p:tag name="DEFAULTTOP" val="123,2339"/>
  <p:tag name="DEFAULTLEFT" val="136,4999"/>
  <p:tag name="DEFAULTHEIGHT" val="49,25"/>
  <p:tag name="DEFAULTWIDTH" val="165,0001"/>
</p:tagLst>
</file>

<file path=ppt/tags/tag813.xml><?xml version="1.0" encoding="utf-8"?>
<p:tagLst xmlns:a="http://schemas.openxmlformats.org/drawingml/2006/main" xmlns:r="http://schemas.openxmlformats.org/officeDocument/2006/relationships" xmlns:p="http://schemas.openxmlformats.org/presentationml/2006/main">
  <p:tag name="DEFAULTTOP" val="149,2339"/>
  <p:tag name="DEFAULTLEFT" val="304,6876"/>
  <p:tag name="DEFAULTHEIGHT" val="23,25"/>
  <p:tag name="DEFAULTWIDTH" val="185,8124"/>
</p:tagLst>
</file>

<file path=ppt/tags/tag814.xml><?xml version="1.0" encoding="utf-8"?>
<p:tagLst xmlns:a="http://schemas.openxmlformats.org/drawingml/2006/main" xmlns:r="http://schemas.openxmlformats.org/officeDocument/2006/relationships" xmlns:p="http://schemas.openxmlformats.org/presentationml/2006/main">
  <p:tag name="DEFAULTTOP" val="149,2339"/>
  <p:tag name="DEFAULTLEFT" val="498,8461"/>
  <p:tag name="DEFAULTHEIGHT" val="23,25"/>
  <p:tag name="DEFAULTWIDTH" val="259,7433"/>
</p:tagLst>
</file>

<file path=ppt/tags/tag815.xml><?xml version="1.0" encoding="utf-8"?>
<p:tagLst xmlns:a="http://schemas.openxmlformats.org/drawingml/2006/main" xmlns:r="http://schemas.openxmlformats.org/officeDocument/2006/relationships" xmlns:p="http://schemas.openxmlformats.org/presentationml/2006/main">
  <p:tag name="DEFAULTTOP" val="247,1513"/>
  <p:tag name="DEFAULTLEFT" val="629,5394"/>
  <p:tag name="DEFAULTHEIGHT" val="22,24378"/>
  <p:tag name="DEFAULTWIDTH" val="23,84583"/>
</p:tagLst>
</file>

<file path=ppt/tags/tag816.xml><?xml version="1.0" encoding="utf-8"?>
<p:tagLst xmlns:a="http://schemas.openxmlformats.org/drawingml/2006/main" xmlns:r="http://schemas.openxmlformats.org/officeDocument/2006/relationships" xmlns:p="http://schemas.openxmlformats.org/presentationml/2006/main">
  <p:tag name="DEFAULTTOP" val="357,8661"/>
  <p:tag name="DEFAULTLEFT" val="703,8624"/>
  <p:tag name="DEFAULTHEIGHT" val="22,24378"/>
  <p:tag name="DEFAULTWIDTH" val="23,84583"/>
</p:tagLst>
</file>

<file path=ppt/tags/tag817.xml><?xml version="1.0" encoding="utf-8"?>
<p:tagLst xmlns:a="http://schemas.openxmlformats.org/drawingml/2006/main" xmlns:r="http://schemas.openxmlformats.org/officeDocument/2006/relationships" xmlns:p="http://schemas.openxmlformats.org/presentationml/2006/main">
  <p:tag name="DEFAULTTOP" val="123,2339"/>
  <p:tag name="DEFAULTLEFT" val="304,6875"/>
  <p:tag name="DEFAULTHEIGHT" val="23,25"/>
  <p:tag name="DEFAULTWIDTH" val="453,5433"/>
</p:tagLst>
</file>

<file path=ppt/tags/tag818.xml><?xml version="1.0" encoding="utf-8"?>
<p:tagLst xmlns:a="http://schemas.openxmlformats.org/drawingml/2006/main" xmlns:r="http://schemas.openxmlformats.org/officeDocument/2006/relationships" xmlns:p="http://schemas.openxmlformats.org/presentationml/2006/main">
  <p:tag name="SLIDEELEMTYPE" val="strapLine"/>
  <p:tag name="DEFAULTTOP" val="450,9356"/>
  <p:tag name="DEFAULTLEFT" val="127,5352"/>
  <p:tag name="DEFAULTHEIGHT" val="38,77504"/>
  <p:tag name="DEFAULTWIDTH" val="588,25"/>
</p:tagLst>
</file>

<file path=ppt/tags/tag819.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8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20.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821.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9"/>
</p:tagLst>
</file>

<file path=ppt/tags/tag8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24.xml><?xml version="1.0" encoding="utf-8"?>
<p:tagLst xmlns:a="http://schemas.openxmlformats.org/drawingml/2006/main" xmlns:r="http://schemas.openxmlformats.org/officeDocument/2006/relationships" xmlns:p="http://schemas.openxmlformats.org/presentationml/2006/main">
  <p:tag name="SLIDEELEMTYPE" val="slideDescription"/>
  <p:tag name="DEFAULTTOP" val="68,37511"/>
  <p:tag name="DEFAULTLEFT" val="155,9999"/>
  <p:tag name="DEFAULTHEIGHT" val="25,25"/>
  <p:tag name="DEFAULTWIDTH" val="588"/>
</p:tagLst>
</file>

<file path=ppt/tags/tag825.xml><?xml version="1.0" encoding="utf-8"?>
<p:tagLst xmlns:a="http://schemas.openxmlformats.org/drawingml/2006/main" xmlns:r="http://schemas.openxmlformats.org/officeDocument/2006/relationships" xmlns:p="http://schemas.openxmlformats.org/presentationml/2006/main">
  <p:tag name="SLIDEELEMTYPE" val="notes"/>
  <p:tag name="DEFAULTTOP" val="307,618"/>
  <p:tag name="DEFAULTLEFT" val="39,12496"/>
  <p:tag name="DEFAULTHEIGHT" val="14,57079"/>
  <p:tag name="DEFAULTWIDTH" val="347,125"/>
</p:tagLst>
</file>

<file path=ppt/tags/tag826.xml><?xml version="1.0" encoding="utf-8"?>
<p:tagLst xmlns:a="http://schemas.openxmlformats.org/drawingml/2006/main" xmlns:r="http://schemas.openxmlformats.org/officeDocument/2006/relationships" xmlns:p="http://schemas.openxmlformats.org/presentationml/2006/main">
  <p:tag name="DEFAULTTOP" val="96,05945"/>
  <p:tag name="DEFAULTLEFT" val="36"/>
  <p:tag name="DEFAULTHEIGHT" val="18,12504"/>
  <p:tag name="DEFAULTWIDTH" val="340,1575"/>
</p:tagLst>
</file>

<file path=ppt/tags/tag827.xml><?xml version="1.0" encoding="utf-8"?>
<p:tagLst xmlns:a="http://schemas.openxmlformats.org/drawingml/2006/main" xmlns:r="http://schemas.openxmlformats.org/officeDocument/2006/relationships" xmlns:p="http://schemas.openxmlformats.org/presentationml/2006/main">
  <p:tag name="DEFAULTTOP" val="96,05945"/>
  <p:tag name="DEFAULTLEFT" val="403,8467"/>
  <p:tag name="DEFAULTHEIGHT" val="18,12504"/>
  <p:tag name="DEFAULTWIDTH" val="340,1575"/>
</p:tagLst>
</file>

<file path=ppt/tags/tag828.xml><?xml version="1.0" encoding="utf-8"?>
<p:tagLst xmlns:a="http://schemas.openxmlformats.org/drawingml/2006/main" xmlns:r="http://schemas.openxmlformats.org/officeDocument/2006/relationships" xmlns:p="http://schemas.openxmlformats.org/presentationml/2006/main">
  <p:tag name="SLIDEELEMTYPE" val="notes"/>
  <p:tag name="DEFAULTTOP" val="305,9512"/>
  <p:tag name="DEFAULTLEFT" val="385,233"/>
  <p:tag name="DEFAULTHEIGHT" val="14,57079"/>
  <p:tag name="DEFAULTWIDTH" val="347,125"/>
</p:tagLst>
</file>

<file path=ppt/tags/tag829.xml><?xml version="1.0" encoding="utf-8"?>
<p:tagLst xmlns:a="http://schemas.openxmlformats.org/drawingml/2006/main" xmlns:r="http://schemas.openxmlformats.org/officeDocument/2006/relationships" xmlns:p="http://schemas.openxmlformats.org/presentationml/2006/main">
  <p:tag name="DEFAULTTOP" val="338,4742"/>
  <p:tag name="DEFAULTLEFT" val="191,2736"/>
  <p:tag name="DEFAULTHEIGHT" val="199,2065"/>
  <p:tag name="DEFAULTWIDTH" val="423,8846"/>
</p:tagLst>
</file>

<file path=ppt/tags/tag83.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30.xml><?xml version="1.0" encoding="utf-8"?>
<p:tagLst xmlns:a="http://schemas.openxmlformats.org/drawingml/2006/main" xmlns:r="http://schemas.openxmlformats.org/officeDocument/2006/relationships" xmlns:p="http://schemas.openxmlformats.org/presentationml/2006/main">
  <p:tag name="DEFAULTTOP" val="318,4774"/>
  <p:tag name="DEFAULTLEFT" val="199,487"/>
  <p:tag name="DEFAULTHEIGHT" val="18,0374"/>
  <p:tag name="DEFAULTWIDTH" val="407,4577"/>
</p:tagLst>
</file>

<file path=ppt/tags/tag831.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rcbpars0124\DAVID$\Desktop\&quot; FileName=&quot;Copy of FR- Marchés 1divPER  Taux 10 ans.xlsx&quot; Address=&quot;&quot; Sheet=&quot;Feuil1&quot; Name=&quot;Chart 3&quot; LastUpdate=&quot;13/11/2013 14:07:42&quot; DocMgmtSys=&quot;&quot; DocMgmtID=&quot;&quot; /&gt;"/>
  <p:tag name="PROID" val="396"/>
  <p:tag name="DEFAULTTOP" val="114,8721"/>
  <p:tag name="DEFAULTLEFT" val="35,94323"/>
  <p:tag name="DEFAULTHEIGHT" val="195"/>
  <p:tag name="DEFAULTWIDTH" val="339,75"/>
</p:tagLst>
</file>

<file path=ppt/tags/tag832.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rcbpars0124\DAVID$\Desktop\&quot; FileName=&quot;Copy of FR- Marchés 1divPER  Taux 10 ans.xlsx&quot; Address=&quot;&quot; Sheet=&quot;US&quot; Name=&quot;Chart 3&quot; LastUpdate=&quot;13/11/2013 14:09:41&quot; DocMgmtSys=&quot;&quot; DocMgmtID=&quot;&quot; /&gt;"/>
  <p:tag name="PROID" val="397"/>
  <p:tag name="DEFAULTTOP" val="114,1747"/>
  <p:tag name="DEFAULTLEFT" val="403,9582"/>
  <p:tag name="DEFAULTHEIGHT" val="195"/>
  <p:tag name="DEFAULTWIDTH" val="339"/>
</p:tagLst>
</file>

<file path=ppt/tags/tag833.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834.xml><?xml version="1.0" encoding="utf-8"?>
<p:tagLst xmlns:a="http://schemas.openxmlformats.org/drawingml/2006/main" xmlns:r="http://schemas.openxmlformats.org/officeDocument/2006/relationships" xmlns:p="http://schemas.openxmlformats.org/presentationml/2006/main">
  <p:tag name="DEFAULTTOP" val="335,9055"/>
  <p:tag name="DEFAULTLEFT" val="312"/>
  <p:tag name="DEFAULTHEIGHT" val="204,0945"/>
  <p:tag name="DEFAULTWIDTH" val="0"/>
</p:tagLst>
</file>

<file path=ppt/tags/tag835.xml><?xml version="1.0" encoding="utf-8"?>
<p:tagLst xmlns:a="http://schemas.openxmlformats.org/drawingml/2006/main" xmlns:r="http://schemas.openxmlformats.org/officeDocument/2006/relationships" xmlns:p="http://schemas.openxmlformats.org/presentationml/2006/main">
  <p:tag name="DEFAULTTOP" val="335,9055"/>
  <p:tag name="DEFAULTLEFT" val="414,75"/>
  <p:tag name="DEFAULTHEIGHT" val="204,0945"/>
  <p:tag name="DEFAULTWIDTH" val="0"/>
</p:tagLst>
</file>

<file path=ppt/tags/tag836.xml><?xml version="1.0" encoding="utf-8"?>
<p:tagLst xmlns:a="http://schemas.openxmlformats.org/drawingml/2006/main" xmlns:r="http://schemas.openxmlformats.org/officeDocument/2006/relationships" xmlns:p="http://schemas.openxmlformats.org/presentationml/2006/main">
  <p:tag name="DEFAULTTOP" val="335,9055"/>
  <p:tag name="DEFAULTLEFT" val="516"/>
  <p:tag name="DEFAULTHEIGHT" val="204,0945"/>
  <p:tag name="DEFAULTWIDTH" val="0"/>
</p:tagLst>
</file>

<file path=ppt/tags/tag83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83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3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0"/>
</p:tagLst>
</file>

<file path=ppt/tags/tag8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841.xml><?xml version="1.0" encoding="utf-8"?>
<p:tagLst xmlns:a="http://schemas.openxmlformats.org/drawingml/2006/main" xmlns:r="http://schemas.openxmlformats.org/officeDocument/2006/relationships" xmlns:p="http://schemas.openxmlformats.org/presentationml/2006/main">
  <p:tag name="DEFAULTTOP" val="138"/>
  <p:tag name="DEFAULTLEFT" val="36,12504"/>
  <p:tag name="DEFAULTHEIGHT" val="18,12504"/>
  <p:tag name="DEFAULTWIDTH" val="347,2441"/>
</p:tagLst>
</file>

<file path=ppt/tags/tag842.xml><?xml version="1.0" encoding="utf-8"?>
<p:tagLst xmlns:a="http://schemas.openxmlformats.org/drawingml/2006/main" xmlns:r="http://schemas.openxmlformats.org/officeDocument/2006/relationships" xmlns:p="http://schemas.openxmlformats.org/presentationml/2006/main">
  <p:tag name="DEFAULTTOP" val="138"/>
  <p:tag name="DEFAULTLEFT" val="395,8519"/>
  <p:tag name="DEFAULTHEIGHT" val="18,12504"/>
  <p:tag name="DEFAULTWIDTH" val="347,2441"/>
</p:tagLst>
</file>

<file path=ppt/tags/tag8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44.xml><?xml version="1.0" encoding="utf-8"?>
<p:tagLst xmlns:a="http://schemas.openxmlformats.org/drawingml/2006/main" xmlns:r="http://schemas.openxmlformats.org/officeDocument/2006/relationships" xmlns:p="http://schemas.openxmlformats.org/presentationml/2006/main">
  <p:tag name="DEFAULTTOP" val="514,2557"/>
  <p:tag name="DEFAULTLEFT" val="264,5475"/>
  <p:tag name="DEFAULTHEIGHT" val="15,75236"/>
  <p:tag name="DEFAULTWIDTH" val="152,8785"/>
</p:tagLst>
</file>

<file path=ppt/tags/tag845.xml><?xml version="1.0" encoding="utf-8"?>
<p:tagLst xmlns:a="http://schemas.openxmlformats.org/drawingml/2006/main" xmlns:r="http://schemas.openxmlformats.org/officeDocument/2006/relationships" xmlns:p="http://schemas.openxmlformats.org/presentationml/2006/main">
  <p:tag name="SLIDEELEMTYPE" val="strapLine"/>
  <p:tag name="DEFAULTTOP" val="469,9377"/>
  <p:tag name="DEFAULTLEFT" val="161,123"/>
  <p:tag name="DEFAULTHEIGHT" val="19,38748"/>
  <p:tag name="DEFAULTWIDTH" val="588,25"/>
</p:tagLst>
</file>

<file path=ppt/tags/tag846.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84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84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1"/>
</p:tagLst>
</file>

<file path=ppt/tags/tag8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50.xml><?xml version="1.0" encoding="utf-8"?>
<p:tagLst xmlns:a="http://schemas.openxmlformats.org/drawingml/2006/main" xmlns:r="http://schemas.openxmlformats.org/officeDocument/2006/relationships" xmlns:p="http://schemas.openxmlformats.org/presentationml/2006/main">
  <p:tag name="DEFAULTTOP" val="120,25"/>
  <p:tag name="DEFAULTLEFT" val="404,25"/>
  <p:tag name="DEFAULTHEIGHT" val="215,2551"/>
  <p:tag name="DEFAULTWIDTH" val="331,375"/>
</p:tagLst>
</file>

<file path=ppt/tags/tag8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852.xml><?xml version="1.0" encoding="utf-8"?>
<p:tagLst xmlns:a="http://schemas.openxmlformats.org/drawingml/2006/main" xmlns:r="http://schemas.openxmlformats.org/officeDocument/2006/relationships" xmlns:p="http://schemas.openxmlformats.org/presentationml/2006/main">
  <p:tag name="DEFAULTTOP" val="120"/>
  <p:tag name="DEFAULTLEFT" val="36,95"/>
  <p:tag name="DEFAULTHEIGHT" val="18,12504"/>
  <p:tag name="DEFAULTWIDTH" val="347,2441"/>
</p:tagLst>
</file>

<file path=ppt/tags/tag853.xml><?xml version="1.0" encoding="utf-8"?>
<p:tagLst xmlns:a="http://schemas.openxmlformats.org/drawingml/2006/main" xmlns:r="http://schemas.openxmlformats.org/officeDocument/2006/relationships" xmlns:p="http://schemas.openxmlformats.org/presentationml/2006/main">
  <p:tag name="DEFAULTTOP" val="120"/>
  <p:tag name="DEFAULTLEFT" val="395,8519"/>
  <p:tag name="DEFAULTHEIGHT" val="18,12504"/>
  <p:tag name="DEFAULTWIDTH" val="347,2441"/>
</p:tagLst>
</file>

<file path=ppt/tags/tag8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55.xml><?xml version="1.0" encoding="utf-8"?>
<p:tagLst xmlns:a="http://schemas.openxmlformats.org/drawingml/2006/main" xmlns:r="http://schemas.openxmlformats.org/officeDocument/2006/relationships" xmlns:p="http://schemas.openxmlformats.org/presentationml/2006/main">
  <p:tag name="DEFAULTTOP" val="344,9666"/>
  <p:tag name="DEFAULTLEFT" val="424,274"/>
  <p:tag name="DEFAULTHEIGHT" val="16,96409"/>
  <p:tag name="DEFAULTWIDTH" val="189,735"/>
</p:tagLst>
</file>

<file path=ppt/tags/tag856.xml><?xml version="1.0" encoding="utf-8"?>
<p:tagLst xmlns:a="http://schemas.openxmlformats.org/drawingml/2006/main" xmlns:r="http://schemas.openxmlformats.org/officeDocument/2006/relationships" xmlns:p="http://schemas.openxmlformats.org/presentationml/2006/main">
  <p:tag name="DEFAULTTOP" val="390,4052"/>
  <p:tag name="DEFAULTLEFT" val="36"/>
  <p:tag name="DEFAULTHEIGHT" val="16,96409"/>
  <p:tag name="DEFAULTWIDTH" val="314,3148"/>
</p:tagLst>
</file>

<file path=ppt/tags/tag857.xml><?xml version="1.0" encoding="utf-8"?>
<p:tagLst xmlns:a="http://schemas.openxmlformats.org/drawingml/2006/main" xmlns:r="http://schemas.openxmlformats.org/officeDocument/2006/relationships" xmlns:p="http://schemas.openxmlformats.org/presentationml/2006/main">
  <p:tag name="DEFAULTTOP" val="514,2557"/>
  <p:tag name="DEFAULTLEFT" val="262,9476"/>
  <p:tag name="DEFAULTHEIGHT" val="15,75236"/>
  <p:tag name="DEFAULTWIDTH" val="152,8785"/>
</p:tagLst>
</file>

<file path=ppt/tags/tag858.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M:\Doc\MAR\COM\DTA\Marketing\Privé\6 - Evénementiel\1 - Réunions\Esprit Partenaires\2013 S2\&quot; FileName=&quot;PE de Shiller.xlsx&quot; Address=&quot;&quot; Sheet=&quot;Sheet1&quot; Name=&quot;Chart 1&quot; LastUpdate=&quot;10/9/2013 4:30:31 PM&quot; DocMgmtSys=&quot;&quot; DocMgmtID=&quot;&quot; /&gt;"/>
  <p:tag name="PROID" val="345"/>
  <p:tag name="DEFAULTTOP" val="142,0598"/>
  <p:tag name="DEFAULTLEFT" val="34,77937"/>
  <p:tag name="DEFAULTHEIGHT" val="239,25"/>
  <p:tag name="DEFAULTWIDTH" val="350,25"/>
</p:tagLst>
</file>

<file path=ppt/tags/tag859.xml><?xml version="1.0" encoding="utf-8"?>
<p:tagLst xmlns:a="http://schemas.openxmlformats.org/drawingml/2006/main" xmlns:r="http://schemas.openxmlformats.org/officeDocument/2006/relationships" xmlns:p="http://schemas.openxmlformats.org/presentationml/2006/main">
  <p:tag name="SLIDEELEMTYPE" val="strapLine"/>
  <p:tag name="DEFAULTTOP" val="469,9377"/>
  <p:tag name="DEFAULTLEFT" val="161,123"/>
  <p:tag name="DEFAULTHEIGHT" val="19,38748"/>
  <p:tag name="DEFAULTWIDTH" val="588,25"/>
</p:tagLst>
</file>

<file path=ppt/tags/tag8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60.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861.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86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6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2"/>
</p:tagLst>
</file>

<file path=ppt/tags/tag864.xml><?xml version="1.0" encoding="utf-8"?>
<p:tagLst xmlns:a="http://schemas.openxmlformats.org/drawingml/2006/main" xmlns:r="http://schemas.openxmlformats.org/officeDocument/2006/relationships" xmlns:p="http://schemas.openxmlformats.org/presentationml/2006/main">
  <p:tag name="DEFAULTTOP" val="118,3698"/>
  <p:tag name="DEFAULTLEFT" val="156"/>
  <p:tag name="DEFAULTHEIGHT" val="336,9272"/>
  <p:tag name="DEFAULTWIDTH" val="587,75"/>
</p:tagLst>
</file>

<file path=ppt/tags/tag86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8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6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68.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869.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87.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 (x86)\CalientTech\ProPitch\Graphics\Rothschild_logo_(standard).png"/>
  <p:tag name="DEFAULTWIDTH" val="112,0205"/>
  <p:tag name="DEFAULTHEIGHT" val="10,82921"/>
  <p:tag name="DEFAULTTOP" val="518,6479"/>
  <p:tag name="DEFAULTLEFT" val="623,1296"/>
</p:tagLst>
</file>

<file path=ppt/tags/tag87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7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3"/>
</p:tagLst>
</file>

<file path=ppt/tags/tag872.xml><?xml version="1.0" encoding="utf-8"?>
<p:tagLst xmlns:a="http://schemas.openxmlformats.org/drawingml/2006/main" xmlns:r="http://schemas.openxmlformats.org/officeDocument/2006/relationships" xmlns:p="http://schemas.openxmlformats.org/presentationml/2006/main">
  <p:tag name="DEFAULTTOP" val="113,503"/>
  <p:tag name="DEFAULTLEFT" val="395,625"/>
  <p:tag name="DEFAULTHEIGHT" val="287,3217"/>
  <p:tag name="DEFAULTWIDTH" val="357,1556"/>
</p:tagLst>
</file>

<file path=ppt/tags/tag873.xml><?xml version="1.0" encoding="utf-8"?>
<p:tagLst xmlns:a="http://schemas.openxmlformats.org/drawingml/2006/main" xmlns:r="http://schemas.openxmlformats.org/officeDocument/2006/relationships" xmlns:p="http://schemas.openxmlformats.org/presentationml/2006/main">
  <p:tag name="DEFAULTTOP" val="114,9783"/>
  <p:tag name="DEFAULTLEFT" val="32,36953"/>
  <p:tag name="DEFAULTHEIGHT" val="273,228"/>
  <p:tag name="DEFAULTWIDTH" val="327,0737"/>
</p:tagLst>
</file>

<file path=ppt/tags/tag8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75.xml><?xml version="1.0" encoding="utf-8"?>
<p:tagLst xmlns:a="http://schemas.openxmlformats.org/drawingml/2006/main" xmlns:r="http://schemas.openxmlformats.org/officeDocument/2006/relationships" xmlns:p="http://schemas.openxmlformats.org/presentationml/2006/main">
  <p:tag name="DEFAULTTOP" val="120"/>
  <p:tag name="DEFAULTLEFT" val="37,95"/>
  <p:tag name="DEFAULTHEIGHT" val="18,12504"/>
  <p:tag name="DEFAULTWIDTH" val="347,2441"/>
</p:tagLst>
</file>

<file path=ppt/tags/tag876.xml><?xml version="1.0" encoding="utf-8"?>
<p:tagLst xmlns:a="http://schemas.openxmlformats.org/drawingml/2006/main" xmlns:r="http://schemas.openxmlformats.org/officeDocument/2006/relationships" xmlns:p="http://schemas.openxmlformats.org/presentationml/2006/main">
  <p:tag name="DEFAULTTOP" val="120"/>
  <p:tag name="DEFAULTLEFT" val="395,8519"/>
  <p:tag name="DEFAULTHEIGHT" val="18,12504"/>
  <p:tag name="DEFAULTWIDTH" val="347,2441"/>
</p:tagLst>
</file>

<file path=ppt/tags/tag87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78.xml><?xml version="1.0" encoding="utf-8"?>
<p:tagLst xmlns:a="http://schemas.openxmlformats.org/drawingml/2006/main" xmlns:r="http://schemas.openxmlformats.org/officeDocument/2006/relationships" xmlns:p="http://schemas.openxmlformats.org/presentationml/2006/main">
  <p:tag name="DEFAULTTOP" val="512,6558"/>
  <p:tag name="DEFAULTLEFT" val="162,1476"/>
  <p:tag name="DEFAULTHEIGHT" val="15,75236"/>
  <p:tag name="DEFAULTWIDTH" val="152,8785"/>
</p:tagLst>
</file>

<file path=ppt/tags/tag879.xml><?xml version="1.0" encoding="utf-8"?>
<p:tagLst xmlns:a="http://schemas.openxmlformats.org/drawingml/2006/main" xmlns:r="http://schemas.openxmlformats.org/officeDocument/2006/relationships" xmlns:p="http://schemas.openxmlformats.org/presentationml/2006/main">
  <p:tag name="DEFAULTTOP" val="321,0942"/>
  <p:tag name="DEFAULTLEFT" val="98,72166"/>
  <p:tag name="DEFAULTHEIGHT" val="17,44323"/>
  <p:tag name="DEFAULTWIDTH" val="237,1534"/>
</p:tagLst>
</file>

<file path=ppt/tags/tag88.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880.xml><?xml version="1.0" encoding="utf-8"?>
<p:tagLst xmlns:a="http://schemas.openxmlformats.org/drawingml/2006/main" xmlns:r="http://schemas.openxmlformats.org/officeDocument/2006/relationships" xmlns:p="http://schemas.openxmlformats.org/presentationml/2006/main">
  <p:tag name="DEFAULTTOP" val="340,0646"/>
  <p:tag name="DEFAULTLEFT" val="98,72166"/>
  <p:tag name="DEFAULTHEIGHT" val="17,44323"/>
  <p:tag name="DEFAULTWIDTH" val="237,1534"/>
</p:tagLst>
</file>

<file path=ppt/tags/tag881.xml><?xml version="1.0" encoding="utf-8"?>
<p:tagLst xmlns:a="http://schemas.openxmlformats.org/drawingml/2006/main" xmlns:r="http://schemas.openxmlformats.org/officeDocument/2006/relationships" xmlns:p="http://schemas.openxmlformats.org/presentationml/2006/main">
  <p:tag name="DEFAULTTOP" val="318,9924"/>
  <p:tag name="DEFAULTLEFT" val="472,771"/>
  <p:tag name="DEFAULTHEIGHT" val="19,58756"/>
  <p:tag name="DEFAULTWIDTH" val="237,1534"/>
</p:tagLst>
</file>

<file path=ppt/tags/tag882.xml><?xml version="1.0" encoding="utf-8"?>
<p:tagLst xmlns:a="http://schemas.openxmlformats.org/drawingml/2006/main" xmlns:r="http://schemas.openxmlformats.org/officeDocument/2006/relationships" xmlns:p="http://schemas.openxmlformats.org/presentationml/2006/main">
  <p:tag name="DEFAULTTOP" val="338,58"/>
  <p:tag name="DEFAULTLEFT" val="472,771"/>
  <p:tag name="DEFAULTHEIGHT" val="17,44323"/>
  <p:tag name="DEFAULTWIDTH" val="237,1534"/>
</p:tagLst>
</file>

<file path=ppt/tags/tag883.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88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8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4"/>
</p:tagLst>
</file>

<file path=ppt/tags/tag886.xml><?xml version="1.0" encoding="utf-8"?>
<p:tagLst xmlns:a="http://schemas.openxmlformats.org/drawingml/2006/main" xmlns:r="http://schemas.openxmlformats.org/officeDocument/2006/relationships" xmlns:p="http://schemas.openxmlformats.org/presentationml/2006/main">
  <p:tag name="DEFAULTTOP" val="138"/>
  <p:tag name="DEFAULTLEFT" val="33,12504"/>
  <p:tag name="DEFAULTHEIGHT" val="244,9134"/>
  <p:tag name="DEFAULTWIDTH" val="359,125"/>
</p:tagLst>
</file>

<file path=ppt/tags/tag8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88.xml><?xml version="1.0" encoding="utf-8"?>
<p:tagLst xmlns:a="http://schemas.openxmlformats.org/drawingml/2006/main" xmlns:r="http://schemas.openxmlformats.org/officeDocument/2006/relationships" xmlns:p="http://schemas.openxmlformats.org/presentationml/2006/main">
  <p:tag name="DEFAULTTOP" val="142,4999"/>
  <p:tag name="DEFAULTLEFT" val="399,7501"/>
  <p:tag name="DEFAULTHEIGHT" val="238,6154"/>
  <p:tag name="DEFAULTWIDTH" val="344,6668"/>
</p:tagLst>
</file>

<file path=ppt/tags/tag889.xml><?xml version="1.0" encoding="utf-8"?>
<p:tagLst xmlns:a="http://schemas.openxmlformats.org/drawingml/2006/main" xmlns:r="http://schemas.openxmlformats.org/officeDocument/2006/relationships" xmlns:p="http://schemas.openxmlformats.org/presentationml/2006/main">
  <p:tag name="DEFAULTTOP" val="120"/>
  <p:tag name="DEFAULTLEFT" val="33,12504"/>
  <p:tag name="DEFAULTHEIGHT" val="18,12504"/>
  <p:tag name="DEFAULTWIDTH" val="347,2441"/>
</p:tagLst>
</file>

<file path=ppt/tags/tag89.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890.xml><?xml version="1.0" encoding="utf-8"?>
<p:tagLst xmlns:a="http://schemas.openxmlformats.org/drawingml/2006/main" xmlns:r="http://schemas.openxmlformats.org/officeDocument/2006/relationships" xmlns:p="http://schemas.openxmlformats.org/presentationml/2006/main">
  <p:tag name="DEFAULTTOP" val="120"/>
  <p:tag name="DEFAULTLEFT" val="395,8519"/>
  <p:tag name="DEFAULTHEIGHT" val="18,12504"/>
  <p:tag name="DEFAULTWIDTH" val="347,2441"/>
</p:tagLst>
</file>

<file path=ppt/tags/tag8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892.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893.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89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89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5"/>
</p:tagLst>
</file>

<file path=ppt/tags/tag8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897.xml><?xml version="1.0" encoding="utf-8"?>
<p:tagLst xmlns:a="http://schemas.openxmlformats.org/drawingml/2006/main" xmlns:r="http://schemas.openxmlformats.org/officeDocument/2006/relationships" xmlns:p="http://schemas.openxmlformats.org/presentationml/2006/main">
  <p:tag name="DEFAULTTOP" val="68,37511"/>
  <p:tag name="DEFAULTLEFT" val="155,9999"/>
  <p:tag name="DEFAULTHEIGHT" val="25,25"/>
  <p:tag name="DEFAULTWIDTH" val="623,75"/>
</p:tagLst>
</file>

<file path=ppt/tags/tag8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899.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00.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M:\Doc\MAR\ETU\DTA\Didier\GRAPHIQUE - HISTO DB\&quot; FileName=&quot;Values VS Growth.xls&quot; Address=&quot;&quot; Sheet=&quot;titre&quot; Name=&quot;Graphique 1&quot; LastUpdate=&quot;11/13/2013 5:00:16 PM&quot; DocMgmtSys=&quot;&quot; DocMgmtID=&quot;&quot; /&gt;"/>
  <p:tag name="PROID" val="415"/>
  <p:tag name="DEFAULTTOP" val="138"/>
  <p:tag name="DEFAULTLEFT" val="155,9999"/>
  <p:tag name="DEFAULTHEIGHT" val="327"/>
  <p:tag name="DEFAULTWIDTH" val="594,75"/>
</p:tagLst>
</file>

<file path=ppt/tags/tag901.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90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903.xml><?xml version="1.0" encoding="utf-8"?>
<p:tagLst xmlns:a="http://schemas.openxmlformats.org/drawingml/2006/main" xmlns:r="http://schemas.openxmlformats.org/officeDocument/2006/relationships" xmlns:p="http://schemas.openxmlformats.org/presentationml/2006/main">
  <p:tag name="PROPITCHPAGENUMBER" val="26"/>
</p:tagLst>
</file>

<file path=ppt/tags/tag9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Continue"/>
</p:tagLst>
</file>

<file path=ppt/tags/tag90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06.xml><?xml version="1.0" encoding="utf-8"?>
<p:tagLst xmlns:a="http://schemas.openxmlformats.org/drawingml/2006/main" xmlns:r="http://schemas.openxmlformats.org/officeDocument/2006/relationships" xmlns:p="http://schemas.openxmlformats.org/presentationml/2006/main">
  <p:tag name="DEFAULTTOP" val="119,7388"/>
  <p:tag name="DEFAULTLEFT" val="155,9999"/>
  <p:tag name="DEFAULTHEIGHT" val="18"/>
  <p:tag name="DEFAULTWIDTH" val="587,75"/>
</p:tagLst>
</file>

<file path=ppt/tags/tag907.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908.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90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91.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1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27"/>
</p:tagLst>
</file>

<file path=ppt/tags/tag9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12.xml><?xml version="1.0" encoding="utf-8"?>
<p:tagLst xmlns:a="http://schemas.openxmlformats.org/drawingml/2006/main" xmlns:r="http://schemas.openxmlformats.org/officeDocument/2006/relationships" xmlns:p="http://schemas.openxmlformats.org/presentationml/2006/main">
  <p:tag name="DEFAULTTOP" val="119,9999"/>
  <p:tag name="DEFAULTLEFT" val="156,0001"/>
  <p:tag name="DEFAULTHEIGHT" val="314,3478"/>
  <p:tag name="DEFAULTWIDTH" val="587,7499"/>
</p:tagLst>
</file>

<file path=ppt/tags/tag913.xml><?xml version="1.0" encoding="utf-8"?>
<p:tagLst xmlns:a="http://schemas.openxmlformats.org/drawingml/2006/main" xmlns:r="http://schemas.openxmlformats.org/officeDocument/2006/relationships" xmlns:p="http://schemas.openxmlformats.org/presentationml/2006/main">
  <p:tag name="DEFAULTTOP" val="471,2936"/>
  <p:tag name="DEFAULTLEFT" val="155,9999"/>
  <p:tag name="DEFAULTHEIGHT" val="21,96189"/>
  <p:tag name="DEFAULTWIDTH" val="587,75"/>
</p:tagLst>
</file>

<file path=ppt/tags/tag914.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91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916.xml><?xml version="1.0" encoding="utf-8"?>
<p:tagLst xmlns:a="http://schemas.openxmlformats.org/drawingml/2006/main" xmlns:r="http://schemas.openxmlformats.org/officeDocument/2006/relationships" xmlns:p="http://schemas.openxmlformats.org/presentationml/2006/main">
  <p:tag name="PROPITCHPAGENUMBER" val="28"/>
</p:tagLst>
</file>

<file path=ppt/tags/tag9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19.xml><?xml version="1.0" encoding="utf-8"?>
<p:tagLst xmlns:a="http://schemas.openxmlformats.org/drawingml/2006/main" xmlns:r="http://schemas.openxmlformats.org/officeDocument/2006/relationships" xmlns:p="http://schemas.openxmlformats.org/presentationml/2006/main">
  <p:tag name="DEFAULTTOP" val="274,004"/>
  <p:tag name="DEFAULTLEFT" val="239,2"/>
  <p:tag name="DEFAULTHEIGHT" val="54,68047"/>
  <p:tag name="DEFAULTWIDTH" val="98,76205"/>
</p:tagLst>
</file>

<file path=ppt/tags/tag92.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20.xml><?xml version="1.0" encoding="utf-8"?>
<p:tagLst xmlns:a="http://schemas.openxmlformats.org/drawingml/2006/main" xmlns:r="http://schemas.openxmlformats.org/officeDocument/2006/relationships" xmlns:p="http://schemas.openxmlformats.org/presentationml/2006/main">
  <p:tag name="DEFAULTTOP" val="328,2462"/>
  <p:tag name="DEFAULTLEFT" val="239,2"/>
  <p:tag name="DEFAULTHEIGHT" val="0,4383464"/>
  <p:tag name="DEFAULTWIDTH" val="98,76205"/>
</p:tagLst>
</file>

<file path=ppt/tags/tag921.xml><?xml version="1.0" encoding="utf-8"?>
<p:tagLst xmlns:a="http://schemas.openxmlformats.org/drawingml/2006/main" xmlns:r="http://schemas.openxmlformats.org/officeDocument/2006/relationships" xmlns:p="http://schemas.openxmlformats.org/presentationml/2006/main">
  <p:tag name="DEFAULTTOP" val="328,6845"/>
  <p:tag name="DEFAULTLEFT" val="239,2"/>
  <p:tag name="DEFAULTHEIGHT" val="27,58984"/>
  <p:tag name="DEFAULTWIDTH" val="98,76205"/>
</p:tagLst>
</file>

<file path=ppt/tags/tag922.xml><?xml version="1.0" encoding="utf-8"?>
<p:tagLst xmlns:a="http://schemas.openxmlformats.org/drawingml/2006/main" xmlns:r="http://schemas.openxmlformats.org/officeDocument/2006/relationships" xmlns:p="http://schemas.openxmlformats.org/presentationml/2006/main">
  <p:tag name="DEFAULTTOP" val="263,0746"/>
  <p:tag name="DEFAULTLEFT" val="337,962"/>
  <p:tag name="DEFAULTHEIGHT" val="21,85866"/>
  <p:tag name="DEFAULTWIDTH" val="146,4727"/>
</p:tagLst>
</file>

<file path=ppt/tags/tag923.xml><?xml version="1.0" encoding="utf-8"?>
<p:tagLst xmlns:a="http://schemas.openxmlformats.org/drawingml/2006/main" xmlns:r="http://schemas.openxmlformats.org/officeDocument/2006/relationships" xmlns:p="http://schemas.openxmlformats.org/presentationml/2006/main">
  <p:tag name="DEFAULTTOP" val="317,3168"/>
  <p:tag name="DEFAULTLEFT" val="337,962"/>
  <p:tag name="DEFAULTHEIGHT" val="21,85866"/>
  <p:tag name="DEFAULTWIDTH" val="146,4727"/>
</p:tagLst>
</file>

<file path=ppt/tags/tag924.xml><?xml version="1.0" encoding="utf-8"?>
<p:tagLst xmlns:a="http://schemas.openxmlformats.org/drawingml/2006/main" xmlns:r="http://schemas.openxmlformats.org/officeDocument/2006/relationships" xmlns:p="http://schemas.openxmlformats.org/presentationml/2006/main">
  <p:tag name="DEFAULTTOP" val="345,345"/>
  <p:tag name="DEFAULTLEFT" val="337,962"/>
  <p:tag name="DEFAULTHEIGHT" val="21,85866"/>
  <p:tag name="DEFAULTWIDTH" val="146,4727"/>
</p:tagLst>
</file>

<file path=ppt/tags/tag925.xml><?xml version="1.0" encoding="utf-8"?>
<p:tagLst xmlns:a="http://schemas.openxmlformats.org/drawingml/2006/main" xmlns:r="http://schemas.openxmlformats.org/officeDocument/2006/relationships" xmlns:p="http://schemas.openxmlformats.org/presentationml/2006/main">
  <p:tag name="DEFAULTTOP" val="274,004"/>
  <p:tag name="DEFAULTLEFT" val="484,4347"/>
  <p:tag name="DEFAULTHEIGHT" val="0"/>
  <p:tag name="DEFAULTWIDTH" val="110,3479"/>
</p:tagLst>
</file>

<file path=ppt/tags/tag926.xml><?xml version="1.0" encoding="utf-8"?>
<p:tagLst xmlns:a="http://schemas.openxmlformats.org/drawingml/2006/main" xmlns:r="http://schemas.openxmlformats.org/officeDocument/2006/relationships" xmlns:p="http://schemas.openxmlformats.org/presentationml/2006/main">
  <p:tag name="DEFAULTTOP" val="356,2743"/>
  <p:tag name="DEFAULTLEFT" val="484,4347"/>
  <p:tag name="DEFAULTHEIGHT" val="0,2725984"/>
  <p:tag name="DEFAULTWIDTH" val="110,3479"/>
</p:tagLst>
</file>

<file path=ppt/tags/tag927.xml><?xml version="1.0" encoding="utf-8"?>
<p:tagLst xmlns:a="http://schemas.openxmlformats.org/drawingml/2006/main" xmlns:r="http://schemas.openxmlformats.org/officeDocument/2006/relationships" xmlns:p="http://schemas.openxmlformats.org/presentationml/2006/main">
  <p:tag name="DEFAULTTOP" val="452,4908"/>
  <p:tag name="DEFAULTLEFT" val="219,1305"/>
  <p:tag name="DEFAULTHEIGHT" val="70,86614"/>
  <p:tag name="DEFAULTWIDTH" val="155,9055"/>
</p:tagLst>
</file>

<file path=ppt/tags/tag928.xml><?xml version="1.0" encoding="utf-8"?>
<p:tagLst xmlns:a="http://schemas.openxmlformats.org/drawingml/2006/main" xmlns:r="http://schemas.openxmlformats.org/officeDocument/2006/relationships" xmlns:p="http://schemas.openxmlformats.org/presentationml/2006/main">
  <p:tag name="DEFAULTTOP" val="128,8062"/>
  <p:tag name="DEFAULTLEFT" val="453,3906"/>
  <p:tag name="DEFAULTHEIGHT" val="70,86614"/>
  <p:tag name="DEFAULTWIDTH" val="155,9055"/>
</p:tagLst>
</file>

<file path=ppt/tags/tag929.xml><?xml version="1.0" encoding="utf-8"?>
<p:tagLst xmlns:a="http://schemas.openxmlformats.org/drawingml/2006/main" xmlns:r="http://schemas.openxmlformats.org/officeDocument/2006/relationships" xmlns:p="http://schemas.openxmlformats.org/presentationml/2006/main">
  <p:tag name="DEFAULTTOP" val="128,8062"/>
  <p:tag name="DEFAULTLEFT" val="219,1305"/>
  <p:tag name="DEFAULTHEIGHT" val="70,95654"/>
  <p:tag name="DEFAULTWIDTH" val="155,8047"/>
</p:tagLst>
</file>

<file path=ppt/tags/tag93.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30.xml><?xml version="1.0" encoding="utf-8"?>
<p:tagLst xmlns:a="http://schemas.openxmlformats.org/drawingml/2006/main" xmlns:r="http://schemas.openxmlformats.org/officeDocument/2006/relationships" xmlns:p="http://schemas.openxmlformats.org/presentationml/2006/main">
  <p:tag name="DEFAULTTOP" val="447,9945"/>
  <p:tag name="DEFAULTLEFT" val="453,3906"/>
  <p:tag name="DEFAULTHEIGHT" val="70,86614"/>
  <p:tag name="DEFAULTWIDTH" val="155,9055"/>
</p:tagLst>
</file>

<file path=ppt/tags/tag931.xml><?xml version="1.0" encoding="utf-8"?>
<p:tagLst xmlns:a="http://schemas.openxmlformats.org/drawingml/2006/main" xmlns:r="http://schemas.openxmlformats.org/officeDocument/2006/relationships" xmlns:p="http://schemas.openxmlformats.org/presentationml/2006/main">
  <p:tag name="DEFAULTTOP" val="290,5641"/>
  <p:tag name="DEFAULTLEFT" val="337,1966"/>
  <p:tag name="DEFAULTHEIGHT" val="21,85866"/>
  <p:tag name="DEFAULTWIDTH" val="146,4727"/>
</p:tagLst>
</file>

<file path=ppt/tags/tag932.xml><?xml version="1.0" encoding="utf-8"?>
<p:tagLst xmlns:a="http://schemas.openxmlformats.org/drawingml/2006/main" xmlns:r="http://schemas.openxmlformats.org/officeDocument/2006/relationships" xmlns:p="http://schemas.openxmlformats.org/presentationml/2006/main">
  <p:tag name="DEFAULTTOP" val="373,5953"/>
  <p:tag name="DEFAULTLEFT" val="337,962"/>
  <p:tag name="DEFAULTHEIGHT" val="21,85866"/>
  <p:tag name="DEFAULTWIDTH" val="146,4727"/>
</p:tagLst>
</file>

<file path=ppt/tags/tag933.xml><?xml version="1.0" encoding="utf-8"?>
<p:tagLst xmlns:a="http://schemas.openxmlformats.org/drawingml/2006/main" xmlns:r="http://schemas.openxmlformats.org/officeDocument/2006/relationships" xmlns:p="http://schemas.openxmlformats.org/presentationml/2006/main">
  <p:tag name="DEFAULTTOP" val="301,4935"/>
  <p:tag name="DEFAULTLEFT" val="239,2"/>
  <p:tag name="DEFAULTHEIGHT" val="27,19102"/>
  <p:tag name="DEFAULTWIDTH" val="97,99661"/>
</p:tagLst>
</file>

<file path=ppt/tags/tag934.xml><?xml version="1.0" encoding="utf-8"?>
<p:tagLst xmlns:a="http://schemas.openxmlformats.org/drawingml/2006/main" xmlns:r="http://schemas.openxmlformats.org/officeDocument/2006/relationships" xmlns:p="http://schemas.openxmlformats.org/presentationml/2006/main">
  <p:tag name="DEFAULTTOP" val="328,6845"/>
  <p:tag name="DEFAULTLEFT" val="239,2"/>
  <p:tag name="DEFAULTHEIGHT" val="54,36047"/>
  <p:tag name="DEFAULTWIDTH" val="96,41425"/>
</p:tagLst>
</file>

<file path=ppt/tags/tag935.xml><?xml version="1.0" encoding="utf-8"?>
<p:tagLst xmlns:a="http://schemas.openxmlformats.org/drawingml/2006/main" xmlns:r="http://schemas.openxmlformats.org/officeDocument/2006/relationships" xmlns:p="http://schemas.openxmlformats.org/presentationml/2006/main">
  <p:tag name="DEFAULTTOP" val="280,482"/>
  <p:tag name="DEFAULTLEFT" val="100,1739"/>
  <p:tag name="DEFAULTHEIGHT" val="43,12748"/>
  <p:tag name="DEFAULTWIDTH" val="129,1305"/>
</p:tagLst>
</file>

<file path=ppt/tags/tag936.xml><?xml version="1.0" encoding="utf-8"?>
<p:tagLst xmlns:a="http://schemas.openxmlformats.org/drawingml/2006/main" xmlns:r="http://schemas.openxmlformats.org/officeDocument/2006/relationships" xmlns:p="http://schemas.openxmlformats.org/presentationml/2006/main">
  <p:tag name="DEFAULTTOP" val="276,569"/>
  <p:tag name="DEFAULTLEFT" val="100,1739"/>
  <p:tag name="DEFAULTHEIGHT" val="104,231"/>
  <p:tag name="DEFAULTWIDTH" val="139,0261"/>
</p:tagLst>
</file>

<file path=ppt/tags/tag937.xml><?xml version="1.0" encoding="utf-8"?>
<p:tagLst xmlns:a="http://schemas.openxmlformats.org/drawingml/2006/main" xmlns:r="http://schemas.openxmlformats.org/officeDocument/2006/relationships" xmlns:p="http://schemas.openxmlformats.org/presentationml/2006/main">
  <p:tag name="DEFAULTTOP" val="204,1627"/>
  <p:tag name="DEFAULTLEFT" val="280,1522"/>
  <p:tag name="DEFAULTHEIGHT" val="236,7541"/>
  <p:tag name="DEFAULTWIDTH" val="444,5435"/>
</p:tagLst>
</file>

<file path=ppt/tags/tag938.xml><?xml version="1.0" encoding="utf-8"?>
<p:tagLst xmlns:a="http://schemas.openxmlformats.org/drawingml/2006/main" xmlns:r="http://schemas.openxmlformats.org/officeDocument/2006/relationships" xmlns:p="http://schemas.openxmlformats.org/presentationml/2006/main">
  <p:tag name="DEFAULTTOP" val="71,59457"/>
  <p:tag name="DEFAULTLEFT" val="125,2054"/>
  <p:tag name="DEFAULTHEIGHT" val="14,17677"/>
  <p:tag name="DEFAULTWIDTH" val="24,67449"/>
</p:tagLst>
</file>

<file path=ppt/tags/tag939.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94.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4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941.xml><?xml version="1.0" encoding="utf-8"?>
<p:tagLst xmlns:a="http://schemas.openxmlformats.org/drawingml/2006/main" xmlns:r="http://schemas.openxmlformats.org/officeDocument/2006/relationships" xmlns:p="http://schemas.openxmlformats.org/presentationml/2006/main">
  <p:tag name="DEFAULTTOP" val="276,569"/>
  <p:tag name="DEFAULTLEFT" val="234,0001"/>
  <p:tag name="DEFAULTHEIGHT" val="18,53205"/>
  <p:tag name="DEFAULTWIDTH" val="16,51638"/>
</p:tagLst>
</file>

<file path=ppt/tags/tag942.xml><?xml version="1.0" encoding="utf-8"?>
<p:tagLst xmlns:a="http://schemas.openxmlformats.org/drawingml/2006/main" xmlns:r="http://schemas.openxmlformats.org/officeDocument/2006/relationships" xmlns:p="http://schemas.openxmlformats.org/presentationml/2006/main">
  <p:tag name="DEFAULTTOP" val="329,7024"/>
  <p:tag name="DEFAULTLEFT" val="100,1739"/>
  <p:tag name="DEFAULTHEIGHT" val="43,12748"/>
  <p:tag name="DEFAULTWIDTH" val="129,1305"/>
</p:tagLst>
</file>

<file path=ppt/tags/tag943.xml><?xml version="1.0" encoding="utf-8"?>
<p:tagLst xmlns:a="http://schemas.openxmlformats.org/drawingml/2006/main" xmlns:r="http://schemas.openxmlformats.org/officeDocument/2006/relationships" xmlns:p="http://schemas.openxmlformats.org/presentationml/2006/main">
  <p:tag name="SLIDETYPE" val="Section Divider"/>
  <p:tag name="DISABLEHEADINGNUMBER" val="False"/>
  <p:tag name="DISABLEPAGENUMBER" val="False"/>
  <p:tag name="PROPITCHPAGENUMBER" val="29"/>
</p:tagLst>
</file>

<file path=ppt/tags/tag944.xml><?xml version="1.0" encoding="utf-8"?>
<p:tagLst xmlns:a="http://schemas.openxmlformats.org/drawingml/2006/main" xmlns:r="http://schemas.openxmlformats.org/officeDocument/2006/relationships" xmlns:p="http://schemas.openxmlformats.org/presentationml/2006/main">
  <p:tag name="SLIDEELEMTYPE" val="DividerTitle"/>
  <p:tag name="DEFAULTTOP" val="433,5"/>
  <p:tag name="DEFAULTLEFT" val="36"/>
  <p:tag name="DEFAULTHEIGHT" val="42,5"/>
  <p:tag name="DEFAULTWIDTH" val="708,5"/>
</p:tagLst>
</file>

<file path=ppt/tags/tag94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0"/>
</p:tagLst>
</file>

<file path=ppt/tags/tag9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48.xml><?xml version="1.0" encoding="utf-8"?>
<p:tagLst xmlns:a="http://schemas.openxmlformats.org/drawingml/2006/main" xmlns:r="http://schemas.openxmlformats.org/officeDocument/2006/relationships" xmlns:p="http://schemas.openxmlformats.org/presentationml/2006/main">
  <p:tag name="DEFAULTTOP" val="105,5589"/>
  <p:tag name="DEFAULTLEFT" val="167,6744"/>
  <p:tag name="DEFAULTHEIGHT" val="331,4644"/>
  <p:tag name="DEFAULTWIDTH" val="555,3987"/>
</p:tagLst>
</file>

<file path=ppt/tags/tag949.xml><?xml version="1.0" encoding="utf-8"?>
<p:tagLst xmlns:a="http://schemas.openxmlformats.org/drawingml/2006/main" xmlns:r="http://schemas.openxmlformats.org/officeDocument/2006/relationships" xmlns:p="http://schemas.openxmlformats.org/presentationml/2006/main">
  <p:tag name="DEFAULTTOP" val="153,0312"/>
  <p:tag name="DEFAULTLEFT" val="386,6885"/>
  <p:tag name="DEFAULTHEIGHT" val="81,28976"/>
  <p:tag name="DEFAULTWIDTH" val="328,0121"/>
</p:tagLst>
</file>

<file path=ppt/tags/tag95.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950.xml><?xml version="1.0" encoding="utf-8"?>
<p:tagLst xmlns:a="http://schemas.openxmlformats.org/drawingml/2006/main" xmlns:r="http://schemas.openxmlformats.org/officeDocument/2006/relationships" xmlns:p="http://schemas.openxmlformats.org/presentationml/2006/main">
  <p:tag name="DEFAULTTOP" val="139,9253"/>
  <p:tag name="DEFAULTLEFT" val="258,7203"/>
  <p:tag name="DEFAULTHEIGHT" val="109,8013"/>
  <p:tag name="DEFAULTWIDTH" val="116,266"/>
</p:tagLst>
</file>

<file path=ppt/tags/tag951.xml><?xml version="1.0" encoding="utf-8"?>
<p:tagLst xmlns:a="http://schemas.openxmlformats.org/drawingml/2006/main" xmlns:r="http://schemas.openxmlformats.org/officeDocument/2006/relationships" xmlns:p="http://schemas.openxmlformats.org/presentationml/2006/main">
  <p:tag name="DEFAULTTOP" val="295,0954"/>
  <p:tag name="DEFAULTLEFT" val="289,3624"/>
  <p:tag name="DEFAULTHEIGHT" val="22,24378"/>
  <p:tag name="DEFAULTWIDTH" val="23,84583"/>
</p:tagLst>
</file>

<file path=ppt/tags/tag952.xml><?xml version="1.0" encoding="utf-8"?>
<p:tagLst xmlns:a="http://schemas.openxmlformats.org/drawingml/2006/main" xmlns:r="http://schemas.openxmlformats.org/officeDocument/2006/relationships" xmlns:p="http://schemas.openxmlformats.org/presentationml/2006/main">
  <p:tag name="DEFAULTTOP" val="294,9811"/>
  <p:tag name="DEFAULTLEFT" val="322,7105"/>
  <p:tag name="DEFAULTHEIGHT" val="22,24378"/>
  <p:tag name="DEFAULTWIDTH" val="23,84583"/>
</p:tagLst>
</file>

<file path=ppt/tags/tag953.xml><?xml version="1.0" encoding="utf-8"?>
<p:tagLst xmlns:a="http://schemas.openxmlformats.org/drawingml/2006/main" xmlns:r="http://schemas.openxmlformats.org/officeDocument/2006/relationships" xmlns:p="http://schemas.openxmlformats.org/presentationml/2006/main">
  <p:tag name="DEFAULTTOP" val="294,9811"/>
  <p:tag name="DEFAULTLEFT" val="543,6982"/>
  <p:tag name="DEFAULTHEIGHT" val="22,24378"/>
  <p:tag name="DEFAULTWIDTH" val="23,84583"/>
</p:tagLst>
</file>

<file path=ppt/tags/tag954.xml><?xml version="1.0" encoding="utf-8"?>
<p:tagLst xmlns:a="http://schemas.openxmlformats.org/drawingml/2006/main" xmlns:r="http://schemas.openxmlformats.org/officeDocument/2006/relationships" xmlns:p="http://schemas.openxmlformats.org/presentationml/2006/main">
  <p:tag name="DEFAULTTOP" val="295,709"/>
  <p:tag name="DEFAULTLEFT" val="429,8347"/>
  <p:tag name="DEFAULTHEIGHT" val="22,24378"/>
  <p:tag name="DEFAULTWIDTH" val="23,84583"/>
</p:tagLst>
</file>

<file path=ppt/tags/tag955.xml><?xml version="1.0" encoding="utf-8"?>
<p:tagLst xmlns:a="http://schemas.openxmlformats.org/drawingml/2006/main" xmlns:r="http://schemas.openxmlformats.org/officeDocument/2006/relationships" xmlns:p="http://schemas.openxmlformats.org/presentationml/2006/main">
  <p:tag name="DEFAULTTOP" val="295,709"/>
  <p:tag name="DEFAULTLEFT" val="656,5171"/>
  <p:tag name="DEFAULTHEIGHT" val="22,24378"/>
  <p:tag name="DEFAULTWIDTH" val="23,84583"/>
</p:tagLst>
</file>

<file path=ppt/tags/tag956.xml><?xml version="1.0" encoding="utf-8"?>
<p:tagLst xmlns:a="http://schemas.openxmlformats.org/drawingml/2006/main" xmlns:r="http://schemas.openxmlformats.org/officeDocument/2006/relationships" xmlns:p="http://schemas.openxmlformats.org/presentationml/2006/main">
  <p:tag name="DEFAULTTOP" val="352,4908"/>
  <p:tag name="DEFAULTLEFT" val="656,8499"/>
  <p:tag name="DEFAULTHEIGHT" val="22,24378"/>
  <p:tag name="DEFAULTWIDTH" val="23,84583"/>
</p:tagLst>
</file>

<file path=ppt/tags/tag957.xml><?xml version="1.0" encoding="utf-8"?>
<p:tagLst xmlns:a="http://schemas.openxmlformats.org/drawingml/2006/main" xmlns:r="http://schemas.openxmlformats.org/officeDocument/2006/relationships" xmlns:p="http://schemas.openxmlformats.org/presentationml/2006/main">
  <p:tag name="DEFAULTTOP" val="408,9193"/>
  <p:tag name="DEFAULTLEFT" val="656,3516"/>
  <p:tag name="DEFAULTHEIGHT" val="22,24378"/>
  <p:tag name="DEFAULTWIDTH" val="23,84583"/>
</p:tagLst>
</file>

<file path=ppt/tags/tag958.xml><?xml version="1.0" encoding="utf-8"?>
<p:tagLst xmlns:a="http://schemas.openxmlformats.org/drawingml/2006/main" xmlns:r="http://schemas.openxmlformats.org/officeDocument/2006/relationships" xmlns:p="http://schemas.openxmlformats.org/presentationml/2006/main">
  <p:tag name="DEFAULTTOP" val="352,4908"/>
  <p:tag name="DEFAULTLEFT" val="543,6088"/>
  <p:tag name="DEFAULTHEIGHT" val="22,24378"/>
  <p:tag name="DEFAULTWIDTH" val="23,84583"/>
</p:tagLst>
</file>

<file path=ppt/tags/tag959.xml><?xml version="1.0" encoding="utf-8"?>
<p:tagLst xmlns:a="http://schemas.openxmlformats.org/drawingml/2006/main" xmlns:r="http://schemas.openxmlformats.org/officeDocument/2006/relationships" xmlns:p="http://schemas.openxmlformats.org/presentationml/2006/main">
  <p:tag name="DEFAULTTOP" val="352,2155"/>
  <p:tag name="DEFAULTLEFT" val="431,378"/>
  <p:tag name="DEFAULTHEIGHT" val="22,24378"/>
  <p:tag name="DEFAULTWIDTH" val="23,84583"/>
</p:tagLst>
</file>

<file path=ppt/tags/tag96.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960.xml><?xml version="1.0" encoding="utf-8"?>
<p:tagLst xmlns:a="http://schemas.openxmlformats.org/drawingml/2006/main" xmlns:r="http://schemas.openxmlformats.org/officeDocument/2006/relationships" xmlns:p="http://schemas.openxmlformats.org/presentationml/2006/main">
  <p:tag name="DEFAULTTOP" val="353,9449"/>
  <p:tag name="DEFAULTLEFT" val="304,7531"/>
  <p:tag name="DEFAULTHEIGHT" val="22,24378"/>
  <p:tag name="DEFAULTWIDTH" val="23,84583"/>
</p:tagLst>
</file>

<file path=ppt/tags/tag961.xml><?xml version="1.0" encoding="utf-8"?>
<p:tagLst xmlns:a="http://schemas.openxmlformats.org/drawingml/2006/main" xmlns:r="http://schemas.openxmlformats.org/officeDocument/2006/relationships" xmlns:p="http://schemas.openxmlformats.org/presentationml/2006/main">
  <p:tag name="DEFAULTTOP" val="408,9193"/>
  <p:tag name="DEFAULTLEFT" val="544,0025"/>
  <p:tag name="DEFAULTHEIGHT" val="22,24378"/>
  <p:tag name="DEFAULTWIDTH" val="23,84583"/>
</p:tagLst>
</file>

<file path=ppt/tags/tag962.xml><?xml version="1.0" encoding="utf-8"?>
<p:tagLst xmlns:a="http://schemas.openxmlformats.org/drawingml/2006/main" xmlns:r="http://schemas.openxmlformats.org/officeDocument/2006/relationships" xmlns:p="http://schemas.openxmlformats.org/presentationml/2006/main">
  <p:tag name="DEFAULTTOP" val="408,4436"/>
  <p:tag name="DEFAULTLEFT" val="430,6938"/>
  <p:tag name="DEFAULTHEIGHT" val="22,24378"/>
  <p:tag name="DEFAULTWIDTH" val="23,84583"/>
</p:tagLst>
</file>

<file path=ppt/tags/tag963.xml><?xml version="1.0" encoding="utf-8"?>
<p:tagLst xmlns:a="http://schemas.openxmlformats.org/drawingml/2006/main" xmlns:r="http://schemas.openxmlformats.org/officeDocument/2006/relationships" xmlns:p="http://schemas.openxmlformats.org/presentationml/2006/main">
  <p:tag name="DEFAULTTOP" val="408,742"/>
  <p:tag name="DEFAULTLEFT" val="304,0978"/>
  <p:tag name="DEFAULTHEIGHT" val="22,24378"/>
  <p:tag name="DEFAULTWIDTH" val="23,84583"/>
</p:tagLst>
</file>

<file path=ppt/tags/tag964.xml><?xml version="1.0" encoding="utf-8"?>
<p:tagLst xmlns:a="http://schemas.openxmlformats.org/drawingml/2006/main" xmlns:r="http://schemas.openxmlformats.org/officeDocument/2006/relationships" xmlns:p="http://schemas.openxmlformats.org/presentationml/2006/main">
  <p:tag name="DEFAULTTOP" val="512,6558"/>
  <p:tag name="DEFAULTLEFT" val="162,1476"/>
  <p:tag name="DEFAULTHEIGHT" val="15,75236"/>
  <p:tag name="DEFAULTWIDTH" val="152,8785"/>
</p:tagLst>
</file>

<file path=ppt/tags/tag965.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96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967.xml><?xml version="1.0" encoding="utf-8"?>
<p:tagLst xmlns:a="http://schemas.openxmlformats.org/drawingml/2006/main" xmlns:r="http://schemas.openxmlformats.org/officeDocument/2006/relationships" xmlns:p="http://schemas.openxmlformats.org/presentationml/2006/main">
  <p:tag name="DEFAULTWIDTH" val="486,375"/>
  <p:tag name="DEFAULTHEIGHT" val="300,625"/>
  <p:tag name="DEFAULTTOP" val="120"/>
  <p:tag name="DEFAULTLEFT" val="227,75"/>
</p:tagLst>
</file>

<file path=ppt/tags/tag968.xml><?xml version="1.0" encoding="utf-8"?>
<p:tagLst xmlns:a="http://schemas.openxmlformats.org/drawingml/2006/main" xmlns:r="http://schemas.openxmlformats.org/officeDocument/2006/relationships" xmlns:p="http://schemas.openxmlformats.org/presentationml/2006/main">
  <p:tag name="DEFAULTWIDTH" val="584,6019"/>
  <p:tag name="DEFAULTHEIGHT" val="373,2635"/>
  <p:tag name="DEFAULTTOP" val="121,308"/>
  <p:tag name="DEFAULTLEFT" val="156,5545"/>
</p:tagLst>
</file>

<file path=ppt/tags/tag969.xml><?xml version="1.0" encoding="utf-8"?>
<p:tagLst xmlns:a="http://schemas.openxmlformats.org/drawingml/2006/main" xmlns:r="http://schemas.openxmlformats.org/officeDocument/2006/relationships" xmlns:p="http://schemas.openxmlformats.org/presentationml/2006/main">
  <p:tag name="DEFAULTTOP" val="246.375"/>
  <p:tag name="DEFAULTLEFT" val="591.8751"/>
  <p:tag name="DEFAULTHEIGHT" val="40.5"/>
  <p:tag name="DEFAULTWIDTH" val="73.5"/>
</p:tagLst>
</file>

<file path=ppt/tags/tag97.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0.xml><?xml version="1.0" encoding="utf-8"?>
<p:tagLst xmlns:a="http://schemas.openxmlformats.org/drawingml/2006/main" xmlns:r="http://schemas.openxmlformats.org/officeDocument/2006/relationships" xmlns:p="http://schemas.openxmlformats.org/presentationml/2006/main">
  <p:tag name="DEFAULTTOP" val="195.5"/>
  <p:tag name="DEFAULTLEFT" val="227.75"/>
  <p:tag name="DEFAULTHEIGHT" val="127.125"/>
  <p:tag name="DEFAULTWIDTH" val="74.37504"/>
</p:tagLst>
</file>

<file path=ppt/tags/tag971.xml><?xml version="1.0" encoding="utf-8"?>
<p:tagLst xmlns:a="http://schemas.openxmlformats.org/drawingml/2006/main" xmlns:r="http://schemas.openxmlformats.org/officeDocument/2006/relationships" xmlns:p="http://schemas.openxmlformats.org/presentationml/2006/main">
  <p:tag name="DEFAULTTOP" val="205.125"/>
  <p:tag name="DEFAULTLEFT" val="261"/>
  <p:tag name="DEFAULTHEIGHT" val="91.25"/>
  <p:tag name="DEFAULTWIDTH" val="59.62504"/>
</p:tagLst>
</file>

<file path=ppt/tags/tag972.xml><?xml version="1.0" encoding="utf-8"?>
<p:tagLst xmlns:a="http://schemas.openxmlformats.org/drawingml/2006/main" xmlns:r="http://schemas.openxmlformats.org/officeDocument/2006/relationships" xmlns:p="http://schemas.openxmlformats.org/presentationml/2006/main">
  <p:tag name="DEFAULTTOP" val="274.5"/>
  <p:tag name="DEFAULTLEFT" val="291.875"/>
  <p:tag name="DEFAULTHEIGHT" val="73.5"/>
  <p:tag name="DEFAULTWIDTH" val="63.5"/>
</p:tagLst>
</file>

<file path=ppt/tags/tag973.xml><?xml version="1.0" encoding="utf-8"?>
<p:tagLst xmlns:a="http://schemas.openxmlformats.org/drawingml/2006/main" xmlns:r="http://schemas.openxmlformats.org/officeDocument/2006/relationships" xmlns:p="http://schemas.openxmlformats.org/presentationml/2006/main">
  <p:tag name="DEFAULTTOP" val="281.625"/>
  <p:tag name="DEFAULTLEFT" val="346"/>
  <p:tag name="DEFAULTHEIGHT" val="67.12496"/>
  <p:tag name="DEFAULTWIDTH" val="65.12504"/>
</p:tagLst>
</file>

<file path=ppt/tags/tag974.xml><?xml version="1.0" encoding="utf-8"?>
<p:tagLst xmlns:a="http://schemas.openxmlformats.org/drawingml/2006/main" xmlns:r="http://schemas.openxmlformats.org/officeDocument/2006/relationships" xmlns:p="http://schemas.openxmlformats.org/presentationml/2006/main">
  <p:tag name="DEFAULTTOP" val="293.625"/>
  <p:tag name="DEFAULTLEFT" val="370.75"/>
  <p:tag name="DEFAULTHEIGHT" val="127"/>
  <p:tag name="DEFAULTWIDTH" val="130.375"/>
</p:tagLst>
</file>

<file path=ppt/tags/tag975.xml><?xml version="1.0" encoding="utf-8"?>
<p:tagLst xmlns:a="http://schemas.openxmlformats.org/drawingml/2006/main" xmlns:r="http://schemas.openxmlformats.org/officeDocument/2006/relationships" xmlns:p="http://schemas.openxmlformats.org/presentationml/2006/main">
  <p:tag name="DEFAULTTOP" val="148.5"/>
  <p:tag name="DEFAULTLEFT" val="234"/>
  <p:tag name="DEFAULTHEIGHT" val="62.5"/>
  <p:tag name="DEFAULTWIDTH" val="74.75"/>
</p:tagLst>
</file>

<file path=ppt/tags/tag976.xml><?xml version="1.0" encoding="utf-8"?>
<p:tagLst xmlns:a="http://schemas.openxmlformats.org/drawingml/2006/main" xmlns:r="http://schemas.openxmlformats.org/officeDocument/2006/relationships" xmlns:p="http://schemas.openxmlformats.org/presentationml/2006/main">
  <p:tag name="DEFAULTTOP" val="120"/>
  <p:tag name="DEFAULTLEFT" val="250.75"/>
  <p:tag name="DEFAULTHEIGHT" val="45.25"/>
  <p:tag name="DEFAULTWIDTH" val="62"/>
</p:tagLst>
</file>

<file path=ppt/tags/tag977.xml><?xml version="1.0" encoding="utf-8"?>
<p:tagLst xmlns:a="http://schemas.openxmlformats.org/drawingml/2006/main" xmlns:r="http://schemas.openxmlformats.org/officeDocument/2006/relationships" xmlns:p="http://schemas.openxmlformats.org/presentationml/2006/main">
  <p:tag name="DEFAULTTOP" val="131.25"/>
  <p:tag name="DEFAULTLEFT" val="295"/>
  <p:tag name="DEFAULTHEIGHT" val="89.5"/>
  <p:tag name="DEFAULTWIDTH" val="55.5"/>
</p:tagLst>
</file>

<file path=ppt/tags/tag978.xml><?xml version="1.0" encoding="utf-8"?>
<p:tagLst xmlns:a="http://schemas.openxmlformats.org/drawingml/2006/main" xmlns:r="http://schemas.openxmlformats.org/officeDocument/2006/relationships" xmlns:p="http://schemas.openxmlformats.org/presentationml/2006/main">
  <p:tag name="DEFAULTTOP" val="132.75"/>
  <p:tag name="DEFAULTLEFT" val="318.125"/>
  <p:tag name="DEFAULTHEIGHT" val="60.25"/>
  <p:tag name="DEFAULTWIDTH" val="95.12496"/>
</p:tagLst>
</file>

<file path=ppt/tags/tag979.xml><?xml version="1.0" encoding="utf-8"?>
<p:tagLst xmlns:a="http://schemas.openxmlformats.org/drawingml/2006/main" xmlns:r="http://schemas.openxmlformats.org/officeDocument/2006/relationships" xmlns:p="http://schemas.openxmlformats.org/presentationml/2006/main">
  <p:tag name="DEFAULTTOP" val="185.875"/>
  <p:tag name="DEFAULTLEFT" val="344.5"/>
  <p:tag name="DEFAULTHEIGHT" val="53.87496"/>
  <p:tag name="DEFAULTWIDTH" val="64.75"/>
</p:tagLst>
</file>

<file path=ppt/tags/tag98.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980.xml><?xml version="1.0" encoding="utf-8"?>
<p:tagLst xmlns:a="http://schemas.openxmlformats.org/drawingml/2006/main" xmlns:r="http://schemas.openxmlformats.org/officeDocument/2006/relationships" xmlns:p="http://schemas.openxmlformats.org/presentationml/2006/main">
  <p:tag name="DEFAULTTOP" val="235"/>
  <p:tag name="DEFAULTLEFT" val="355.375"/>
  <p:tag name="DEFAULTHEIGHT" val="53.5"/>
  <p:tag name="DEFAULTWIDTH" val="67.62496"/>
</p:tagLst>
</file>

<file path=ppt/tags/tag981.xml><?xml version="1.0" encoding="utf-8"?>
<p:tagLst xmlns:a="http://schemas.openxmlformats.org/drawingml/2006/main" xmlns:r="http://schemas.openxmlformats.org/officeDocument/2006/relationships" xmlns:p="http://schemas.openxmlformats.org/presentationml/2006/main">
  <p:tag name="DEFAULTTOP" val="216.25"/>
  <p:tag name="DEFAULTLEFT" val="309.25"/>
  <p:tag name="DEFAULTHEIGHT" val="65.37504"/>
  <p:tag name="DEFAULTWIDTH" val="52.5"/>
</p:tagLst>
</file>

<file path=ppt/tags/tag982.xml><?xml version="1.0" encoding="utf-8"?>
<p:tagLst xmlns:a="http://schemas.openxmlformats.org/drawingml/2006/main" xmlns:r="http://schemas.openxmlformats.org/officeDocument/2006/relationships" xmlns:p="http://schemas.openxmlformats.org/presentationml/2006/main">
  <p:tag name="DEFAULTTOP" val="253"/>
  <p:tag name="DEFAULTLEFT" val="420.375"/>
  <p:tag name="DEFAULTHEIGHT" val="37"/>
  <p:tag name="DEFAULTWIDTH" val="68.75"/>
</p:tagLst>
</file>

<file path=ppt/tags/tag983.xml><?xml version="1.0" encoding="utf-8"?>
<p:tagLst xmlns:a="http://schemas.openxmlformats.org/drawingml/2006/main" xmlns:r="http://schemas.openxmlformats.org/officeDocument/2006/relationships" xmlns:p="http://schemas.openxmlformats.org/presentationml/2006/main">
  <p:tag name="DEFAULTTOP" val="287.875"/>
  <p:tag name="DEFAULTLEFT" val="410.875"/>
  <p:tag name="DEFAULTHEIGHT" val="41.5"/>
  <p:tag name="DEFAULTWIDTH" val="80.12496"/>
</p:tagLst>
</file>

<file path=ppt/tags/tag984.xml><?xml version="1.0" encoding="utf-8"?>
<p:tagLst xmlns:a="http://schemas.openxmlformats.org/drawingml/2006/main" xmlns:r="http://schemas.openxmlformats.org/officeDocument/2006/relationships" xmlns:p="http://schemas.openxmlformats.org/presentationml/2006/main">
  <p:tag name="DEFAULTTOP" val="216.125"/>
  <p:tag name="DEFAULTLEFT" val="405.375"/>
  <p:tag name="DEFAULTHEIGHT" val="38.12496"/>
  <p:tag name="DEFAULTWIDTH" val="77"/>
</p:tagLst>
</file>

<file path=ppt/tags/tag985.xml><?xml version="1.0" encoding="utf-8"?>
<p:tagLst xmlns:a="http://schemas.openxmlformats.org/drawingml/2006/main" xmlns:r="http://schemas.openxmlformats.org/officeDocument/2006/relationships" xmlns:p="http://schemas.openxmlformats.org/presentationml/2006/main">
  <p:tag name="DEFAULTTOP" val="181.625"/>
  <p:tag name="DEFAULTLEFT" val="407.375"/>
  <p:tag name="DEFAULTHEIGHT" val="43.87496"/>
  <p:tag name="DEFAULTWIDTH" val="65.37496"/>
</p:tagLst>
</file>

<file path=ppt/tags/tag986.xml><?xml version="1.0" encoding="utf-8"?>
<p:tagLst xmlns:a="http://schemas.openxmlformats.org/drawingml/2006/main" xmlns:r="http://schemas.openxmlformats.org/officeDocument/2006/relationships" xmlns:p="http://schemas.openxmlformats.org/presentationml/2006/main">
  <p:tag name="DEFAULTTOP" val="146"/>
  <p:tag name="DEFAULTLEFT" val="410.25"/>
  <p:tag name="DEFAULTHEIGHT" val="38.25"/>
  <p:tag name="DEFAULTWIDTH" val="61.37504"/>
</p:tagLst>
</file>

<file path=ppt/tags/tag987.xml><?xml version="1.0" encoding="utf-8"?>
<p:tagLst xmlns:a="http://schemas.openxmlformats.org/drawingml/2006/main" xmlns:r="http://schemas.openxmlformats.org/officeDocument/2006/relationships" xmlns:p="http://schemas.openxmlformats.org/presentationml/2006/main">
  <p:tag name="DEFAULTTOP" val="144.375"/>
  <p:tag name="DEFAULTLEFT" val="466.625"/>
  <p:tag name="DEFAULTHEIGHT" val="68.87496"/>
  <p:tag name="DEFAULTWIDTH" val="61.25"/>
</p:tagLst>
</file>

<file path=ppt/tags/tag988.xml><?xml version="1.0" encoding="utf-8"?>
<p:tagLst xmlns:a="http://schemas.openxmlformats.org/drawingml/2006/main" xmlns:r="http://schemas.openxmlformats.org/officeDocument/2006/relationships" xmlns:p="http://schemas.openxmlformats.org/presentationml/2006/main">
  <p:tag name="DEFAULTTOP" val="211.75"/>
  <p:tag name="DEFAULTLEFT" val="471.25"/>
  <p:tag name="DEFAULTHEIGHT" val="37.12504"/>
  <p:tag name="DEFAULTWIDTH" val="56"/>
</p:tagLst>
</file>

<file path=ppt/tags/tag989.xml><?xml version="1.0" encoding="utf-8"?>
<p:tagLst xmlns:a="http://schemas.openxmlformats.org/drawingml/2006/main" xmlns:r="http://schemas.openxmlformats.org/officeDocument/2006/relationships" xmlns:p="http://schemas.openxmlformats.org/presentationml/2006/main">
  <p:tag name="DEFAULTTOP" val="246.375"/>
  <p:tag name="DEFAULTLEFT" val="478.625"/>
  <p:tag name="DEFAULTHEIGHT" val="53.87496"/>
  <p:tag name="DEFAULTWIDTH" val="62.37496"/>
</p:tagLst>
</file>

<file path=ppt/tags/tag9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990.xml><?xml version="1.0" encoding="utf-8"?>
<p:tagLst xmlns:a="http://schemas.openxmlformats.org/drawingml/2006/main" xmlns:r="http://schemas.openxmlformats.org/officeDocument/2006/relationships" xmlns:p="http://schemas.openxmlformats.org/presentationml/2006/main">
  <p:tag name="DEFAULTTOP" val="294"/>
  <p:tag name="DEFAULTLEFT" val="489.375"/>
  <p:tag name="DEFAULTHEIGHT" val="42.62504"/>
  <p:tag name="DEFAULTWIDTH" val="46.37496"/>
</p:tagLst>
</file>

<file path=ppt/tags/tag991.xml><?xml version="1.0" encoding="utf-8"?>
<p:tagLst xmlns:a="http://schemas.openxmlformats.org/drawingml/2006/main" xmlns:r="http://schemas.openxmlformats.org/officeDocument/2006/relationships" xmlns:p="http://schemas.openxmlformats.org/presentationml/2006/main">
  <p:tag name="DEFAULTTOP" val="335.75"/>
  <p:tag name="DEFAULTLEFT" val="495.375"/>
  <p:tag name="DEFAULTHEIGHT" val="46"/>
  <p:tag name="DEFAULTWIDTH" val="53"/>
</p:tagLst>
</file>

<file path=ppt/tags/tag992.xml><?xml version="1.0" encoding="utf-8"?>
<p:tagLst xmlns:a="http://schemas.openxmlformats.org/drawingml/2006/main" xmlns:r="http://schemas.openxmlformats.org/officeDocument/2006/relationships" xmlns:p="http://schemas.openxmlformats.org/presentationml/2006/main">
  <p:tag name="DEFAULTTOP" val="310.375"/>
  <p:tag name="DEFAULTLEFT" val="520.5"/>
  <p:tag name="DEFAULTHEIGHT" val="57.25"/>
  <p:tag name="DEFAULTWIDTH" val="32.87504"/>
</p:tagLst>
</file>

<file path=ppt/tags/tag993.xml><?xml version="1.0" encoding="utf-8"?>
<p:tagLst xmlns:a="http://schemas.openxmlformats.org/drawingml/2006/main" xmlns:r="http://schemas.openxmlformats.org/officeDocument/2006/relationships" xmlns:p="http://schemas.openxmlformats.org/presentationml/2006/main">
  <p:tag name="DEFAULTTOP" val="221.75"/>
  <p:tag name="DEFAULTLEFT" val="516.25"/>
  <p:tag name="DEFAULTHEIGHT" val="66"/>
  <p:tag name="DEFAULTWIDTH" val="37.25"/>
</p:tagLst>
</file>

<file path=ppt/tags/tag994.xml><?xml version="1.0" encoding="utf-8"?>
<p:tagLst xmlns:a="http://schemas.openxmlformats.org/drawingml/2006/main" xmlns:r="http://schemas.openxmlformats.org/officeDocument/2006/relationships" xmlns:p="http://schemas.openxmlformats.org/presentationml/2006/main">
  <p:tag name="DEFAULTTOP" val="171.125"/>
  <p:tag name="DEFAULTLEFT" val="501.75"/>
  <p:tag name="DEFAULTHEIGHT" val="52.37496"/>
  <p:tag name="DEFAULTWIDTH" val="49"/>
</p:tagLst>
</file>

<file path=ppt/tags/tag995.xml><?xml version="1.0" encoding="utf-8"?>
<p:tagLst xmlns:a="http://schemas.openxmlformats.org/drawingml/2006/main" xmlns:r="http://schemas.openxmlformats.org/officeDocument/2006/relationships" xmlns:p="http://schemas.openxmlformats.org/presentationml/2006/main">
  <p:tag name="DEFAULTTOP" val="163.5"/>
  <p:tag name="DEFAULTLEFT" val="521.6251"/>
  <p:tag name="DEFAULTHEIGHT" val="27.87504"/>
  <p:tag name="DEFAULTWIDTH" val="56.62496"/>
</p:tagLst>
</file>

<file path=ppt/tags/tag996.xml><?xml version="1.0" encoding="utf-8"?>
<p:tagLst xmlns:a="http://schemas.openxmlformats.org/drawingml/2006/main" xmlns:r="http://schemas.openxmlformats.org/officeDocument/2006/relationships" xmlns:p="http://schemas.openxmlformats.org/presentationml/2006/main">
  <p:tag name="DEFAULTTOP" val="180.375"/>
  <p:tag name="DEFAULTLEFT" val="555.75"/>
  <p:tag name="DEFAULTHEIGHT" val="49.62496"/>
  <p:tag name="DEFAULTWIDTH" val="36.12504"/>
</p:tagLst>
</file>

<file path=ppt/tags/tag997.xml><?xml version="1.0" encoding="utf-8"?>
<p:tagLst xmlns:a="http://schemas.openxmlformats.org/drawingml/2006/main" xmlns:r="http://schemas.openxmlformats.org/officeDocument/2006/relationships" xmlns:p="http://schemas.openxmlformats.org/presentationml/2006/main">
  <p:tag name="DEFAULTTOP" val="227.75"/>
  <p:tag name="DEFAULTLEFT" val="549.3751"/>
  <p:tag name="DEFAULTHEIGHT" val="49.62504"/>
  <p:tag name="DEFAULTWIDTH" val="28.12496"/>
</p:tagLst>
</file>

<file path=ppt/tags/tag998.xml><?xml version="1.0" encoding="utf-8"?>
<p:tagLst xmlns:a="http://schemas.openxmlformats.org/drawingml/2006/main" xmlns:r="http://schemas.openxmlformats.org/officeDocument/2006/relationships" xmlns:p="http://schemas.openxmlformats.org/presentationml/2006/main">
  <p:tag name="DEFAULTTOP" val="258.625"/>
  <p:tag name="DEFAULTLEFT" val="537.25"/>
  <p:tag name="DEFAULTHEIGHT" val="35"/>
  <p:tag name="DEFAULTWIDTH" val="68.25"/>
</p:tagLst>
</file>

<file path=ppt/tags/tag999.xml><?xml version="1.0" encoding="utf-8"?>
<p:tagLst xmlns:a="http://schemas.openxmlformats.org/drawingml/2006/main" xmlns:r="http://schemas.openxmlformats.org/officeDocument/2006/relationships" xmlns:p="http://schemas.openxmlformats.org/presentationml/2006/main">
  <p:tag name="DEFAULTTOP" val="285.125"/>
  <p:tag name="DEFAULTLEFT" val="531"/>
  <p:tag name="DEFAULTHEIGHT" val="26.62496"/>
  <p:tag name="DEFAULTWIDTH" val="76.5"/>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5DE94"/>
        </a:solidFill>
        <a:ln w="3175" cap="flat" cmpd="sng" algn="ctr">
          <a:solidFill>
            <a:schemeClr val="bg1">
              <a:lumMod val="65000"/>
            </a:schemeClr>
          </a:solidFill>
          <a:prstDash val="sysDash"/>
          <a:round/>
          <a:headEnd type="none" w="med" len="med"/>
          <a:tailEnd type="none" w="sm" len="sm"/>
        </a:ln>
        <a:effectLst/>
      </a:spPr>
      <a:bodyPr vert="horz" wrap="square" lIns="36000" tIns="36000" rIns="36000" bIns="36000" numCol="1" rtlCol="0" anchor="t" anchorCtr="0" compatLnSpc="1">
        <a:prstTxWarp prst="textNoShape">
          <a:avLst/>
        </a:prstTxWarp>
        <a:noAutofit/>
      </a:bodyPr>
      <a:lstStyle>
        <a:defPPr algn="ctr" eaLnBrk="0" hangingPunct="0">
          <a:spcBef>
            <a:spcPct val="50000"/>
          </a:spcBef>
          <a:defRPr sz="800">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1_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rtlCol="0" anchor="t"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2_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3_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4_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5_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848FA0"/>
    </a:accent1>
    <a:accent2>
      <a:srgbClr val="FFA028"/>
    </a:accent2>
    <a:accent3>
      <a:srgbClr val="0047B3"/>
    </a:accent3>
    <a:accent4>
      <a:srgbClr val="A3D400"/>
    </a:accent4>
    <a:accent5>
      <a:srgbClr val="E60018"/>
    </a:accent5>
    <a:accent6>
      <a:srgbClr val="1CADE5"/>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2081</Words>
  <Application>Microsoft Office PowerPoint</Application>
  <PresentationFormat>Personnalisé</PresentationFormat>
  <Paragraphs>372</Paragraphs>
  <Slides>31</Slides>
  <Notes>15</Notes>
  <HiddenSlides>0</HiddenSlides>
  <MMClips>0</MMClips>
  <ScaleCrop>false</ScaleCrop>
  <HeadingPairs>
    <vt:vector size="6" baseType="variant">
      <vt:variant>
        <vt:lpstr>Thème</vt:lpstr>
      </vt:variant>
      <vt:variant>
        <vt:i4>7</vt:i4>
      </vt:variant>
      <vt:variant>
        <vt:lpstr>Liaisons</vt:lpstr>
      </vt:variant>
      <vt:variant>
        <vt:i4>4</vt:i4>
      </vt:variant>
      <vt:variant>
        <vt:lpstr>Titres des diapositives</vt:lpstr>
      </vt:variant>
      <vt:variant>
        <vt:i4>31</vt:i4>
      </vt:variant>
    </vt:vector>
  </HeadingPairs>
  <TitlesOfParts>
    <vt:vector size="42" baseType="lpstr">
      <vt:lpstr>ProPitch2010_A4</vt:lpstr>
      <vt:lpstr>ProPitch2010_USLetter</vt:lpstr>
      <vt:lpstr>1_ProPitch2010_A4</vt:lpstr>
      <vt:lpstr>2_ProPitch2010_A4</vt:lpstr>
      <vt:lpstr>3_ProPitch2010_A4</vt:lpstr>
      <vt:lpstr>4_ProPitch2010_A4</vt:lpstr>
      <vt:lpstr>5_ProPitch2010_A4</vt:lpstr>
      <vt:lpstr>\\RCBPARSRV014.RTH.AD.ROTHSCHILD.COM\ServeurRCB\Doc\MAR\ETU\DTA\Joëlle\Bloomberg MAJ\2- EcoWin- PMI.xls!Graph![2- EcoWin- PMI.xls]Graph Graphique 1</vt:lpstr>
      <vt:lpstr>\\RCBPARSRV014.RTH.AD.ROTHSCHILD.COM\ServeurRCB\Doc\MAR\ETU\DTA\Joëlle\Economie\EMU\EMU- PMI .xlsx!Manuf![EMU- PMI .xlsx]Manuf Graphique 1</vt:lpstr>
      <vt:lpstr>\\RCBPARSRV014.RTH.AD.ROTHSCHILD.COM\ServeurRCB\Doc\MAR\ETU\DTA\Joëlle\Economie\International\INT- Central Bank balance sheets % GDP.xlsm!Feuil1![INT- Central Bank balance sheets % GDP.xlsm]Feuil1 Graphique 6-1</vt:lpstr>
      <vt:lpstr>\\RCBPARSRV014.RTH.AD.ROTHSCHILD.COM\ServeurRCB\Doc\MAR\ETU\DTA\Joëlle\Bloomberg MAJ\MSCI Indices - Valorisations.xlsx!PB Ratio![MSCI Indices - Valorisations.xlsx]PB Ratio Graphique 2</vt:lpstr>
      <vt:lpstr>Club HEC Finance – 13 décembre 2013</vt:lpstr>
      <vt:lpstr>Table des matières</vt:lpstr>
      <vt:lpstr>1. L’Environnement Economique</vt:lpstr>
      <vt:lpstr>1.1 Poursuite d’une croissance modérée</vt:lpstr>
      <vt:lpstr>1.1 Poursuite d’une croissance modérée</vt:lpstr>
      <vt:lpstr>1.1 Poursuite d’une croissance modérée</vt:lpstr>
      <vt:lpstr>1.1 Poursuite d’une croissance modérée</vt:lpstr>
      <vt:lpstr>1.2 Une croissance plus équilibrée</vt:lpstr>
      <vt:lpstr>1.2 Une croissance plus équilibrée</vt:lpstr>
      <vt:lpstr>1.3 Un contexte monétaire accommodant</vt:lpstr>
      <vt:lpstr>1.3 Un contexte monétaire accommodant</vt:lpstr>
      <vt:lpstr>2. Stratégie d’Investissement</vt:lpstr>
      <vt:lpstr>2.1  Stratégie de Taux</vt:lpstr>
      <vt:lpstr>2.2 Marchés de taux</vt:lpstr>
      <vt:lpstr>2.2 Marchés de taux</vt:lpstr>
      <vt:lpstr>2.2 Marchés de taux</vt:lpstr>
      <vt:lpstr>2.2 Marchés de taux</vt:lpstr>
      <vt:lpstr>2.2 Marchés de taux</vt:lpstr>
      <vt:lpstr>2.3 Positionnement des fonds obligataires</vt:lpstr>
      <vt:lpstr>2.4 Marchés actions : surpondération Europe</vt:lpstr>
      <vt:lpstr>2.4 Marchés actions : surpondération Europe</vt:lpstr>
      <vt:lpstr>2.4 Marchés actions : surpondération Europe</vt:lpstr>
      <vt:lpstr>2.5 2.5 Marchés actions : potentiel d’amélioration des résultats</vt:lpstr>
      <vt:lpstr>2.6 Marchés actions</vt:lpstr>
      <vt:lpstr>2.6 Marchés actions</vt:lpstr>
      <vt:lpstr>2.6 Marchés actions</vt:lpstr>
      <vt:lpstr>2.6 Marchés actions</vt:lpstr>
      <vt:lpstr>2.7 Stratégie Actions Eurozone</vt:lpstr>
      <vt:lpstr>2.8 Marchés Emergents</vt:lpstr>
      <vt:lpstr>3. Conclusion &amp; Illustrations</vt:lpstr>
      <vt:lpstr>3.1 Conclusion : Choix d’allocation d’actifs</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Laghrari, Saad</dc:creator>
  <cp:lastModifiedBy>Hec Paris</cp:lastModifiedBy>
  <cp:revision>943</cp:revision>
  <cp:lastPrinted>2013-12-03T12:04:43Z</cp:lastPrinted>
  <dcterms:created xsi:type="dcterms:W3CDTF">2003-06-24T17:41:40Z</dcterms:created>
  <dcterms:modified xsi:type="dcterms:W3CDTF">2013-12-16T09:04:13Z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French</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2013-09-04T23:00:00Z</vt:filetime>
  </property>
</Properties>
</file>